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C444B-23CC-4122-8AED-442F6983DE9F}" type="datetimeFigureOut">
              <a:rPr lang="es-ES" smtClean="0"/>
              <a:t>16/10/2010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EB38-B7F3-48EF-B3BF-BBC993EF52C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EB38-B7F3-48EF-B3BF-BBC993EF52C5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EB38-B7F3-48EF-B3BF-BBC993EF52C5}" type="slidenum">
              <a:rPr lang="es-ES" smtClean="0"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E871B4-65D5-4C7F-9E02-8F35E6600808}" type="datetimeFigureOut">
              <a:rPr lang="es-MX" smtClean="0"/>
              <a:pPr/>
              <a:t>15/10/2010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EF2D7F-B963-40E1-9AA5-E4F50DCCA5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00166" y="1500174"/>
            <a:ext cx="7286660" cy="189436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53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COMPUTADORA</a:t>
            </a:r>
            <a:endParaRPr lang="es-MX" sz="53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1670" y="3714752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Instalación, Manipulación y uso.</a:t>
            </a:r>
            <a:endParaRPr lang="es-MX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Archivos de programa\Microsoft Office\MEDIA\CAGCAT10\j02346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42852"/>
            <a:ext cx="2714644" cy="2642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Archivos de programa\Microsoft Office\MEDIA\CAGCAT10\j02929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38344"/>
            <a:ext cx="1843430" cy="18196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2808312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Agency FB" pitchFamily="34" charset="0"/>
              </a:rPr>
              <a:t>INICIO SESIÒN</a:t>
            </a:r>
            <a:endParaRPr lang="es-ES" sz="2800" b="1" dirty="0" smtClean="0">
              <a:latin typeface="Agency FB" pitchFamily="34" charset="0"/>
            </a:endParaRPr>
          </a:p>
          <a:p>
            <a:pPr>
              <a:buNone/>
            </a:pPr>
            <a:r>
              <a:rPr lang="es-ES" sz="1800" dirty="0" smtClean="0"/>
              <a:t> </a:t>
            </a:r>
            <a:r>
              <a:rPr lang="es-ES" sz="1800" dirty="0" smtClean="0"/>
              <a:t>   Para </a:t>
            </a:r>
            <a:r>
              <a:rPr lang="es-ES" sz="1800" dirty="0" smtClean="0"/>
              <a:t>iniciar una sesión en una computadora con el sistema </a:t>
            </a:r>
            <a:r>
              <a:rPr lang="es-ES" sz="1800" dirty="0" smtClean="0"/>
              <a:t>operativo: Windows </a:t>
            </a:r>
            <a:r>
              <a:rPr lang="es-ES" sz="1800" dirty="0" smtClean="0"/>
              <a:t>98 o XP (los comúnmente usados) seguiremos los siguientes pasos:</a:t>
            </a:r>
          </a:p>
          <a:p>
            <a:r>
              <a:rPr lang="es-ES" sz="1800" dirty="0" smtClean="0"/>
              <a:t>El primer paso básico para iniciar o ingresar a una </a:t>
            </a:r>
            <a:r>
              <a:rPr lang="es-ES" sz="1800" dirty="0" smtClean="0"/>
              <a:t>computadora es </a:t>
            </a:r>
            <a:r>
              <a:rPr lang="es-ES" sz="1800" dirty="0" smtClean="0"/>
              <a:t>poner en funcionamiento el equipo, para ello </a:t>
            </a:r>
            <a:r>
              <a:rPr lang="es-ES" sz="1800" dirty="0" smtClean="0"/>
              <a:t>deberá presionar </a:t>
            </a:r>
            <a:r>
              <a:rPr lang="es-ES" sz="1800" dirty="0" smtClean="0"/>
              <a:t>el botón de encendido que se encuentra en el CPU (unidad central </a:t>
            </a:r>
            <a:r>
              <a:rPr lang="es-ES" sz="1800" dirty="0" smtClean="0"/>
              <a:t>de procesos</a:t>
            </a:r>
            <a:r>
              <a:rPr lang="es-ES" sz="1800" dirty="0" smtClean="0"/>
              <a:t>).</a:t>
            </a:r>
            <a:endParaRPr lang="es-ES" sz="1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107" y="3501008"/>
            <a:ext cx="1722757" cy="15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9787">
            <a:off x="3166147" y="5200274"/>
            <a:ext cx="2878624" cy="66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0892">
            <a:off x="5043405" y="3803479"/>
            <a:ext cx="2406690" cy="6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7467600" cy="1944216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gency FB" pitchFamily="34" charset="0"/>
              </a:rPr>
              <a:t>PASO 2</a:t>
            </a:r>
            <a:r>
              <a:rPr lang="es-ES" b="1" dirty="0" smtClean="0"/>
              <a:t>.-</a:t>
            </a:r>
          </a:p>
          <a:p>
            <a:r>
              <a:rPr lang="es-ES" sz="1800" dirty="0" smtClean="0"/>
              <a:t>Al </a:t>
            </a:r>
            <a:r>
              <a:rPr lang="es-ES" sz="1800" dirty="0" smtClean="0"/>
              <a:t>encender el computador, el sistema operativo que </a:t>
            </a:r>
            <a:r>
              <a:rPr lang="es-ES" sz="1800" dirty="0" smtClean="0"/>
              <a:t>está instalado </a:t>
            </a:r>
            <a:r>
              <a:rPr lang="es-ES" sz="1800" dirty="0" smtClean="0"/>
              <a:t>cargará automáticamente – en este caso </a:t>
            </a:r>
            <a:r>
              <a:rPr lang="es-ES" sz="1800" dirty="0" smtClean="0"/>
              <a:t>trabajaremos con </a:t>
            </a:r>
            <a:r>
              <a:rPr lang="es-ES" sz="1800" dirty="0" smtClean="0"/>
              <a:t>Windows XP – y mostrará la siguiente pantalla, donde usted deberá </a:t>
            </a:r>
            <a:r>
              <a:rPr lang="es-ES" sz="1800" dirty="0" smtClean="0"/>
              <a:t>hacer “clic</a:t>
            </a:r>
            <a:r>
              <a:rPr lang="es-ES" sz="1800" dirty="0" smtClean="0"/>
              <a:t>” sobre su </a:t>
            </a:r>
            <a:r>
              <a:rPr lang="es-ES" sz="1800" b="1" dirty="0" smtClean="0"/>
              <a:t>nombre de usuario o el icono representativo</a:t>
            </a:r>
            <a:r>
              <a:rPr lang="es-ES" sz="1800" b="1" dirty="0" smtClean="0"/>
              <a:t>:</a:t>
            </a:r>
            <a:endParaRPr lang="es-ES" sz="1800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23528" y="5805264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Note que una computadora puede ser usada por varias personas; para ello el Windows </a:t>
            </a:r>
            <a:r>
              <a:rPr lang="es-ES" sz="1400" dirty="0" smtClean="0"/>
              <a:t>le </a:t>
            </a:r>
            <a:r>
              <a:rPr lang="es-ES" sz="1400" dirty="0" smtClean="0"/>
              <a:t>permite crear cuentas de usuarios diferentes para el uso personalizado de cada uno de ellos.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611560" y="2708920"/>
            <a:ext cx="5544616" cy="2738352"/>
            <a:chOff x="611560" y="2708920"/>
            <a:chExt cx="5544616" cy="2738352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2708920"/>
              <a:ext cx="3672408" cy="273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Llamada rectangular redondeada"/>
            <p:cNvSpPr/>
            <p:nvPr/>
          </p:nvSpPr>
          <p:spPr>
            <a:xfrm>
              <a:off x="611560" y="2996952"/>
              <a:ext cx="1008112" cy="720080"/>
            </a:xfrm>
            <a:prstGeom prst="wedgeRoundRectCallout">
              <a:avLst>
                <a:gd name="adj1" fmla="val 240481"/>
                <a:gd name="adj2" fmla="val 14262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000" dirty="0" smtClean="0"/>
                <a:t>Hacer “clic”</a:t>
              </a:r>
            </a:p>
            <a:p>
              <a:r>
                <a:rPr lang="es-ES" sz="1000" dirty="0" smtClean="0"/>
                <a:t>sobre el nombre</a:t>
              </a:r>
            </a:p>
            <a:p>
              <a:r>
                <a:rPr lang="es-ES" sz="1000" dirty="0" smtClean="0"/>
                <a:t>de usuario</a:t>
              </a:r>
              <a:endParaRPr lang="es-ES" sz="1000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1512168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gency FB" pitchFamily="34" charset="0"/>
              </a:rPr>
              <a:t>PASO 3</a:t>
            </a:r>
            <a:r>
              <a:rPr lang="es-ES" sz="1800" b="1" dirty="0" smtClean="0"/>
              <a:t>.-</a:t>
            </a:r>
          </a:p>
          <a:p>
            <a:r>
              <a:rPr lang="es-ES" sz="1800" dirty="0" smtClean="0"/>
              <a:t>A </a:t>
            </a:r>
            <a:r>
              <a:rPr lang="es-ES" sz="1800" dirty="0" smtClean="0"/>
              <a:t>continuación deberá ingresar su clave o contraseña </a:t>
            </a:r>
            <a:r>
              <a:rPr lang="es-ES" sz="1800" dirty="0" smtClean="0"/>
              <a:t>y presionar </a:t>
            </a:r>
            <a:r>
              <a:rPr lang="es-ES" sz="1800" b="1" dirty="0" err="1" smtClean="0"/>
              <a:t>enter</a:t>
            </a:r>
            <a:r>
              <a:rPr lang="es-ES" sz="1800" b="1" dirty="0" smtClean="0"/>
              <a:t>    o </a:t>
            </a:r>
            <a:r>
              <a:rPr lang="es-ES" sz="1800" b="1" dirty="0" smtClean="0"/>
              <a:t>puede arrastrar el puntero del </a:t>
            </a:r>
            <a:r>
              <a:rPr lang="es-ES" sz="1800" b="1" dirty="0" smtClean="0"/>
              <a:t>mouse </a:t>
            </a:r>
            <a:r>
              <a:rPr lang="es-ES" sz="1800" dirty="0" smtClean="0"/>
              <a:t>hasta </a:t>
            </a:r>
            <a:r>
              <a:rPr lang="es-ES" sz="1800" dirty="0" smtClean="0"/>
              <a:t>el icono de </a:t>
            </a:r>
            <a:r>
              <a:rPr lang="es-ES" sz="1800" dirty="0" smtClean="0"/>
              <a:t>aceptar     </a:t>
            </a:r>
            <a:r>
              <a:rPr lang="es-ES" sz="1800" dirty="0" smtClean="0"/>
              <a:t>y hacer </a:t>
            </a:r>
            <a:r>
              <a:rPr lang="es-ES" sz="1800" b="1" dirty="0" smtClean="0"/>
              <a:t>clic</a:t>
            </a:r>
            <a:r>
              <a:rPr lang="es-ES" sz="1800" b="1" dirty="0" smtClean="0"/>
              <a:t>.</a:t>
            </a:r>
            <a:endParaRPr lang="es-ES" sz="1800" b="1" dirty="0" smtClean="0"/>
          </a:p>
        </p:txBody>
      </p:sp>
      <p:grpSp>
        <p:nvGrpSpPr>
          <p:cNvPr id="10" name="9 Grupo"/>
          <p:cNvGrpSpPr/>
          <p:nvPr/>
        </p:nvGrpSpPr>
        <p:grpSpPr>
          <a:xfrm>
            <a:off x="1475656" y="1412776"/>
            <a:ext cx="1337295" cy="391666"/>
            <a:chOff x="1475656" y="1412776"/>
            <a:chExt cx="1337295" cy="391666"/>
          </a:xfrm>
        </p:grpSpPr>
        <p:sp>
          <p:nvSpPr>
            <p:cNvPr id="4" name="3 Flecha izquierda"/>
            <p:cNvSpPr/>
            <p:nvPr/>
          </p:nvSpPr>
          <p:spPr>
            <a:xfrm>
              <a:off x="1475656" y="1412776"/>
              <a:ext cx="144016" cy="7200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556792"/>
              <a:ext cx="2571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10 Grupo"/>
          <p:cNvGrpSpPr/>
          <p:nvPr/>
        </p:nvGrpSpPr>
        <p:grpSpPr>
          <a:xfrm>
            <a:off x="1907703" y="2330564"/>
            <a:ext cx="6408713" cy="3402692"/>
            <a:chOff x="1907703" y="2330564"/>
            <a:chExt cx="6408713" cy="3402692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3" y="2330564"/>
              <a:ext cx="4563355" cy="340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Llamada rectangular"/>
            <p:cNvSpPr/>
            <p:nvPr/>
          </p:nvSpPr>
          <p:spPr>
            <a:xfrm>
              <a:off x="6948264" y="3140968"/>
              <a:ext cx="1368152" cy="792088"/>
            </a:xfrm>
            <a:prstGeom prst="wedgeRectCallout">
              <a:avLst>
                <a:gd name="adj1" fmla="val -206021"/>
                <a:gd name="adj2" fmla="val 1793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dirty="0" smtClean="0"/>
                <a:t>Hacer “clic”</a:t>
              </a:r>
            </a:p>
            <a:p>
              <a:r>
                <a:rPr lang="es-ES" sz="1400" dirty="0" smtClean="0"/>
                <a:t>sobre el icono</a:t>
              </a:r>
            </a:p>
            <a:p>
              <a:r>
                <a:rPr lang="es-ES" sz="1400" dirty="0" smtClean="0"/>
                <a:t>aceptar</a:t>
              </a:r>
              <a:endParaRPr lang="es-ES" sz="1400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467600" cy="1296144"/>
          </a:xfrm>
        </p:spPr>
        <p:txBody>
          <a:bodyPr>
            <a:normAutofit/>
          </a:bodyPr>
          <a:lstStyle/>
          <a:p>
            <a:r>
              <a:rPr lang="es-ES" sz="1800" dirty="0" smtClean="0"/>
              <a:t>Automáticamente el sistema se inicializará y mostrará la pantalla </a:t>
            </a:r>
            <a:r>
              <a:rPr lang="es-ES" sz="1800" dirty="0" smtClean="0"/>
              <a:t>del escritorio </a:t>
            </a:r>
            <a:r>
              <a:rPr lang="es-ES" sz="1800" dirty="0" smtClean="0"/>
              <a:t>de Windows, donde encontramos algunos de los iconos de </a:t>
            </a:r>
            <a:r>
              <a:rPr lang="es-ES" sz="1800" dirty="0" smtClean="0"/>
              <a:t>los programas </a:t>
            </a:r>
            <a:r>
              <a:rPr lang="es-ES" sz="1800" dirty="0" smtClean="0"/>
              <a:t>instalados en la computadora:</a:t>
            </a:r>
            <a:endParaRPr lang="es-ES" sz="1800" dirty="0"/>
          </a:p>
        </p:txBody>
      </p:sp>
      <p:grpSp>
        <p:nvGrpSpPr>
          <p:cNvPr id="7" name="6 Grupo"/>
          <p:cNvGrpSpPr/>
          <p:nvPr/>
        </p:nvGrpSpPr>
        <p:grpSpPr>
          <a:xfrm>
            <a:off x="2195736" y="1772816"/>
            <a:ext cx="6048672" cy="3477033"/>
            <a:chOff x="2195736" y="1772816"/>
            <a:chExt cx="6048672" cy="3477033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1772816"/>
              <a:ext cx="4681957" cy="3477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Llamada rectangular"/>
            <p:cNvSpPr/>
            <p:nvPr/>
          </p:nvSpPr>
          <p:spPr>
            <a:xfrm>
              <a:off x="7164288" y="2276872"/>
              <a:ext cx="1080120" cy="648072"/>
            </a:xfrm>
            <a:prstGeom prst="wedgeRectCallout">
              <a:avLst>
                <a:gd name="adj1" fmla="val -165536"/>
                <a:gd name="adj2" fmla="val 1281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Escritorio de Windows</a:t>
              </a:r>
              <a:endParaRPr lang="es-ES" sz="1400" dirty="0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79512" y="5589240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+mj-lt"/>
              </a:rPr>
              <a:t>*El </a:t>
            </a:r>
            <a:r>
              <a:rPr lang="es-ES" sz="1400" b="1" dirty="0" smtClean="0">
                <a:latin typeface="+mj-lt"/>
              </a:rPr>
              <a:t>escritorio de Windows es la parte donde se alojan los íconos de los </a:t>
            </a:r>
            <a:r>
              <a:rPr lang="es-ES" sz="1400" b="1" dirty="0" smtClean="0">
                <a:latin typeface="+mj-lt"/>
              </a:rPr>
              <a:t>programas </a:t>
            </a:r>
            <a:r>
              <a:rPr lang="es-ES" sz="1400" b="1" dirty="0" smtClean="0">
                <a:latin typeface="+mj-lt"/>
              </a:rPr>
              <a:t>instalados en la computadora. Si desea acceder a algún programa, sólo bastará con hacer </a:t>
            </a:r>
            <a:r>
              <a:rPr lang="es-ES" sz="1400" b="1" dirty="0" smtClean="0">
                <a:latin typeface="+mj-lt"/>
              </a:rPr>
              <a:t>doble “clic</a:t>
            </a:r>
            <a:r>
              <a:rPr lang="es-ES" sz="1400" b="1" dirty="0" smtClean="0">
                <a:latin typeface="+mj-lt"/>
              </a:rPr>
              <a:t>” sobre el ícono del programa deseado</a:t>
            </a:r>
            <a:r>
              <a:rPr lang="es-ES" sz="1400" i="1" dirty="0" smtClean="0">
                <a:latin typeface="+mj-lt"/>
              </a:rPr>
              <a:t>.</a:t>
            </a:r>
            <a:endParaRPr lang="es-ES" sz="1400" b="1" i="1" dirty="0" smtClean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467600" cy="1584176"/>
          </a:xfrm>
        </p:spPr>
        <p:txBody>
          <a:bodyPr/>
          <a:lstStyle/>
          <a:p>
            <a:r>
              <a:rPr lang="es-ES" sz="2800" b="1" dirty="0" smtClean="0">
                <a:latin typeface="Agency FB" pitchFamily="34" charset="0"/>
              </a:rPr>
              <a:t>MENÚ DE INICIO</a:t>
            </a:r>
            <a:endParaRPr lang="es-ES" sz="2800" b="1" dirty="0" smtClean="0">
              <a:latin typeface="Agency FB" pitchFamily="34" charset="0"/>
            </a:endParaRPr>
          </a:p>
          <a:p>
            <a:r>
              <a:rPr lang="es-ES" sz="1600" dirty="0" smtClean="0"/>
              <a:t>El Menú de Inicio está conformado por todos los programas y </a:t>
            </a:r>
            <a:r>
              <a:rPr lang="es-ES" sz="1600" dirty="0" smtClean="0"/>
              <a:t>las herramientas </a:t>
            </a:r>
            <a:r>
              <a:rPr lang="es-ES" sz="1600" dirty="0" smtClean="0"/>
              <a:t>que se encuentran instalados en la computadora.</a:t>
            </a:r>
          </a:p>
          <a:p>
            <a:r>
              <a:rPr lang="es-ES" sz="1600" dirty="0" smtClean="0"/>
              <a:t>Para ingresar al Menú de Inicio, deberá realizar la siguiente acción:</a:t>
            </a:r>
            <a:endParaRPr lang="es-ES" sz="16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1772816"/>
            <a:ext cx="8064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PASO 1.-</a:t>
            </a:r>
            <a:r>
              <a:rPr lang="es-ES" sz="1600" dirty="0" smtClean="0"/>
              <a:t>Hacer </a:t>
            </a:r>
            <a:r>
              <a:rPr lang="es-ES" sz="1600" dirty="0" smtClean="0"/>
              <a:t>clic sobre el icono de </a:t>
            </a:r>
            <a:r>
              <a:rPr lang="es-ES" sz="1600" dirty="0" smtClean="0"/>
              <a:t>Inicio                     que se encuentra </a:t>
            </a:r>
            <a:r>
              <a:rPr lang="es-ES" sz="1600" dirty="0" smtClean="0"/>
              <a:t>alojado en la parte inferior izquierda del </a:t>
            </a:r>
            <a:r>
              <a:rPr lang="es-ES" sz="1600" dirty="0" smtClean="0"/>
              <a:t>escritorio de </a:t>
            </a:r>
            <a:r>
              <a:rPr lang="es-ES" sz="1600" dirty="0" smtClean="0"/>
              <a:t>Windows, como se muestra en la siguiente pantalla:</a:t>
            </a:r>
          </a:p>
          <a:p>
            <a:endParaRPr lang="es-ES" i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971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Grupo"/>
          <p:cNvGrpSpPr/>
          <p:nvPr/>
        </p:nvGrpSpPr>
        <p:grpSpPr>
          <a:xfrm>
            <a:off x="2051720" y="3212976"/>
            <a:ext cx="4551059" cy="2883024"/>
            <a:chOff x="2051720" y="3212976"/>
            <a:chExt cx="4551059" cy="2883024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3212976"/>
              <a:ext cx="4551059" cy="288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Llamada rectangular"/>
            <p:cNvSpPr/>
            <p:nvPr/>
          </p:nvSpPr>
          <p:spPr>
            <a:xfrm>
              <a:off x="2843808" y="4581128"/>
              <a:ext cx="1512168" cy="720080"/>
            </a:xfrm>
            <a:prstGeom prst="wedgeRectCallout">
              <a:avLst>
                <a:gd name="adj1" fmla="val -87781"/>
                <a:gd name="adj2" fmla="val 147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 smtClean="0"/>
                <a:t>Hacer “clic” sobre</a:t>
              </a:r>
            </a:p>
            <a:p>
              <a:r>
                <a:rPr lang="es-ES" sz="1200" dirty="0" smtClean="0"/>
                <a:t>el icono del Menú</a:t>
              </a:r>
            </a:p>
            <a:p>
              <a:r>
                <a:rPr lang="es-ES" sz="1200" dirty="0" smtClean="0"/>
                <a:t>de Inicio</a:t>
              </a:r>
              <a:endParaRPr lang="es-ES" sz="1200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7467600" cy="1296144"/>
          </a:xfrm>
        </p:spPr>
        <p:txBody>
          <a:bodyPr/>
          <a:lstStyle/>
          <a:p>
            <a:r>
              <a:rPr lang="es-ES" sz="1600" dirty="0" smtClean="0"/>
              <a:t>En este menú se van alojando los íconos de los programas que </a:t>
            </a:r>
            <a:r>
              <a:rPr lang="es-ES" sz="1600" dirty="0" smtClean="0"/>
              <a:t>usamos diariamente</a:t>
            </a:r>
            <a:r>
              <a:rPr lang="es-ES" sz="1600" dirty="0" smtClean="0"/>
              <a:t>, como se muestra en la imagen: Menú 1. Desde este </a:t>
            </a:r>
            <a:r>
              <a:rPr lang="es-ES" sz="1600" dirty="0" smtClean="0"/>
              <a:t>punto podemos </a:t>
            </a:r>
            <a:r>
              <a:rPr lang="es-ES" sz="1600" dirty="0" smtClean="0"/>
              <a:t>ingresar al Panel de Control del Windows, Mis sitios de red, Mi PC </a:t>
            </a:r>
            <a:r>
              <a:rPr lang="es-ES" sz="1600" dirty="0" smtClean="0"/>
              <a:t>o, si </a:t>
            </a:r>
            <a:r>
              <a:rPr lang="es-ES" sz="1600" dirty="0" smtClean="0"/>
              <a:t>deseamos configurar las impresoras, a Impresoras y Faxes</a:t>
            </a:r>
            <a:r>
              <a:rPr lang="es-ES" dirty="0" smtClean="0"/>
              <a:t>.</a:t>
            </a:r>
            <a:endParaRPr lang="es-ES" dirty="0"/>
          </a:p>
        </p:txBody>
      </p:sp>
      <p:grpSp>
        <p:nvGrpSpPr>
          <p:cNvPr id="9" name="8 Grupo"/>
          <p:cNvGrpSpPr/>
          <p:nvPr/>
        </p:nvGrpSpPr>
        <p:grpSpPr>
          <a:xfrm>
            <a:off x="1187624" y="2132856"/>
            <a:ext cx="2304256" cy="4047608"/>
            <a:chOff x="1187624" y="2132856"/>
            <a:chExt cx="2304256" cy="4047608"/>
          </a:xfrm>
        </p:grpSpPr>
        <p:sp>
          <p:nvSpPr>
            <p:cNvPr id="5" name="4 Rectángulo"/>
            <p:cNvSpPr/>
            <p:nvPr/>
          </p:nvSpPr>
          <p:spPr>
            <a:xfrm>
              <a:off x="1835696" y="2132856"/>
              <a:ext cx="10801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b="1" dirty="0" smtClean="0"/>
                <a:t>Menú 1</a:t>
              </a:r>
              <a:endParaRPr lang="es-ES" sz="1600" dirty="0"/>
            </a:p>
          </p:txBody>
        </p:sp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2636912"/>
              <a:ext cx="2304256" cy="354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9 Grupo"/>
          <p:cNvGrpSpPr/>
          <p:nvPr/>
        </p:nvGrpSpPr>
        <p:grpSpPr>
          <a:xfrm>
            <a:off x="5436096" y="2132856"/>
            <a:ext cx="2232248" cy="4032937"/>
            <a:chOff x="5436096" y="2132856"/>
            <a:chExt cx="2232248" cy="4032937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2636912"/>
              <a:ext cx="2232248" cy="352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5940152" y="2132856"/>
              <a:ext cx="9653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b="1" dirty="0" smtClean="0"/>
                <a:t>Menú 2</a:t>
              </a:r>
              <a:endParaRPr lang="es-ES" sz="1600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3968" y="980728"/>
            <a:ext cx="4299248" cy="3600400"/>
          </a:xfrm>
        </p:spPr>
        <p:txBody>
          <a:bodyPr>
            <a:normAutofit/>
          </a:bodyPr>
          <a:lstStyle/>
          <a:p>
            <a:r>
              <a:rPr lang="es-ES" sz="1600" dirty="0" smtClean="0"/>
              <a:t>Si </a:t>
            </a:r>
            <a:r>
              <a:rPr lang="es-ES" sz="1600" dirty="0" smtClean="0"/>
              <a:t>desea visualizar las unidades de la </a:t>
            </a:r>
            <a:r>
              <a:rPr lang="es-ES" sz="1600" dirty="0" smtClean="0"/>
              <a:t>computadora, deberá </a:t>
            </a:r>
            <a:r>
              <a:rPr lang="es-ES" sz="1600" dirty="0" smtClean="0"/>
              <a:t>hacer “clic” sobre el icono Mi </a:t>
            </a:r>
            <a:r>
              <a:rPr lang="es-ES" sz="1600" dirty="0" smtClean="0"/>
              <a:t>PC.</a:t>
            </a:r>
          </a:p>
          <a:p>
            <a:r>
              <a:rPr lang="es-ES" sz="1600" dirty="0" smtClean="0"/>
              <a:t>Para </a:t>
            </a:r>
            <a:r>
              <a:rPr lang="es-ES" sz="1600" dirty="0" smtClean="0"/>
              <a:t>configurar los sitios de red, deberá ingresar </a:t>
            </a:r>
            <a:r>
              <a:rPr lang="es-ES" sz="1600" dirty="0" smtClean="0"/>
              <a:t>a Mis </a:t>
            </a:r>
            <a:r>
              <a:rPr lang="es-ES" sz="1600" dirty="0" smtClean="0"/>
              <a:t>sitios de red.</a:t>
            </a:r>
          </a:p>
          <a:p>
            <a:r>
              <a:rPr lang="es-ES" sz="1600" dirty="0" smtClean="0"/>
              <a:t>Desde </a:t>
            </a:r>
            <a:r>
              <a:rPr lang="es-ES" sz="1600" dirty="0" smtClean="0"/>
              <a:t>el Panel de Control usted podrá </a:t>
            </a:r>
            <a:r>
              <a:rPr lang="es-ES" sz="1600" dirty="0" smtClean="0"/>
              <a:t>controlar todas </a:t>
            </a:r>
            <a:r>
              <a:rPr lang="es-ES" sz="1600" dirty="0" smtClean="0"/>
              <a:t>las herramientas de configuración </a:t>
            </a:r>
            <a:r>
              <a:rPr lang="es-ES" sz="1600" dirty="0" smtClean="0"/>
              <a:t>del Windows</a:t>
            </a:r>
            <a:r>
              <a:rPr lang="es-ES" sz="1600" dirty="0" smtClean="0"/>
              <a:t>. Para acceder deberá hacer “clic” sobre </a:t>
            </a:r>
            <a:r>
              <a:rPr lang="es-ES" sz="1600" dirty="0" smtClean="0"/>
              <a:t>el icono </a:t>
            </a:r>
            <a:r>
              <a:rPr lang="es-ES" sz="1600" dirty="0" smtClean="0"/>
              <a:t>Panel de Control.</a:t>
            </a:r>
          </a:p>
          <a:p>
            <a:r>
              <a:rPr lang="es-ES" sz="1600" dirty="0" smtClean="0"/>
              <a:t>Si desea configurar la impresora que está </a:t>
            </a:r>
            <a:r>
              <a:rPr lang="es-ES" sz="1600" dirty="0" smtClean="0"/>
              <a:t>utilizando, deberá </a:t>
            </a:r>
            <a:r>
              <a:rPr lang="es-ES" sz="1600" dirty="0" smtClean="0"/>
              <a:t>hacer clic en Impresoras y Faxes</a:t>
            </a:r>
            <a:r>
              <a:rPr lang="es-ES" sz="1600" dirty="0" smtClean="0"/>
              <a:t>.</a:t>
            </a:r>
            <a:endParaRPr lang="es-ES" sz="16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827584" y="4549676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s-ES" sz="1600" dirty="0" smtClean="0"/>
              <a:t>En la imagen: Menú 2, podemos apreciar cómo el Menú de Inicio se desglosa para mostrar todas las aplicaciones o programas que se encuentran en la computadora.</a:t>
            </a:r>
          </a:p>
          <a:p>
            <a:pPr>
              <a:buFont typeface="Courier New" pitchFamily="49" charset="0"/>
              <a:buChar char="o"/>
            </a:pPr>
            <a:r>
              <a:rPr lang="es-ES" sz="1600" dirty="0" smtClean="0"/>
              <a:t>Para acceder a alguno de ellos, sólo bastará hacer “clic” sobre la aplicación deseada.</a:t>
            </a:r>
            <a:endParaRPr lang="es-ES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539552" y="47667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 continuación mostramos los íconos de configuración del Menú de Inicio: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1115616" y="1268760"/>
            <a:ext cx="2808312" cy="2880320"/>
            <a:chOff x="1115616" y="1268760"/>
            <a:chExt cx="2808312" cy="288032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1152128" cy="549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1916832"/>
              <a:ext cx="2114168" cy="577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2636912"/>
              <a:ext cx="224665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2283" y="3402707"/>
              <a:ext cx="2721645" cy="746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2664296"/>
          </a:xfrm>
        </p:spPr>
        <p:txBody>
          <a:bodyPr>
            <a:normAutofit/>
          </a:bodyPr>
          <a:lstStyle/>
          <a:p>
            <a:r>
              <a:rPr lang="es-ES" b="1" dirty="0" smtClean="0"/>
              <a:t>Ingresar a un programa o </a:t>
            </a:r>
            <a:r>
              <a:rPr lang="es-ES" b="1" dirty="0" smtClean="0"/>
              <a:t>aplicación</a:t>
            </a:r>
          </a:p>
          <a:p>
            <a:endParaRPr lang="es-ES" b="1" dirty="0" smtClean="0"/>
          </a:p>
          <a:p>
            <a:r>
              <a:rPr lang="es-ES" sz="1600" dirty="0" smtClean="0"/>
              <a:t>Para ingresar a un programa o aplicación, deberá realizar la </a:t>
            </a:r>
            <a:r>
              <a:rPr lang="es-ES" sz="1600" dirty="0" smtClean="0"/>
              <a:t>siguiente acción:</a:t>
            </a:r>
          </a:p>
          <a:p>
            <a:pPr>
              <a:buNone/>
            </a:pPr>
            <a:r>
              <a:rPr lang="es-ES" sz="1600" dirty="0" smtClean="0"/>
              <a:t>     Paso 1.-Hacer </a:t>
            </a:r>
            <a:r>
              <a:rPr lang="es-ES" sz="1600" dirty="0" smtClean="0"/>
              <a:t>clic sobre el icono de </a:t>
            </a:r>
            <a:r>
              <a:rPr lang="es-ES" sz="1600" dirty="0" smtClean="0"/>
              <a:t>Inicio                   </a:t>
            </a:r>
            <a:r>
              <a:rPr lang="es-ES" sz="1600" dirty="0" smtClean="0"/>
              <a:t>que </a:t>
            </a:r>
            <a:r>
              <a:rPr lang="es-ES" sz="1600" dirty="0" smtClean="0"/>
              <a:t>se encuentra </a:t>
            </a:r>
            <a:r>
              <a:rPr lang="es-ES" sz="1600" dirty="0" smtClean="0"/>
              <a:t>alojado en la parte inferior izquierda del </a:t>
            </a:r>
            <a:r>
              <a:rPr lang="es-ES" sz="1600" dirty="0" smtClean="0"/>
              <a:t>escritorio de </a:t>
            </a:r>
            <a:r>
              <a:rPr lang="es-ES" sz="1600" dirty="0" smtClean="0"/>
              <a:t>Windows, como se muestra en la siguiente pantalla</a:t>
            </a:r>
            <a:r>
              <a:rPr lang="es-ES" sz="1800" dirty="0" smtClean="0"/>
              <a:t>:</a:t>
            </a:r>
            <a:endParaRPr lang="es-ES" sz="1800" dirty="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971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Grupo"/>
          <p:cNvGrpSpPr/>
          <p:nvPr/>
        </p:nvGrpSpPr>
        <p:grpSpPr>
          <a:xfrm>
            <a:off x="1763688" y="3429000"/>
            <a:ext cx="4896544" cy="3109050"/>
            <a:chOff x="1763688" y="3429000"/>
            <a:chExt cx="4896544" cy="3109050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429000"/>
              <a:ext cx="4896544" cy="310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Llamada rectangular"/>
            <p:cNvSpPr/>
            <p:nvPr/>
          </p:nvSpPr>
          <p:spPr>
            <a:xfrm>
              <a:off x="2699792" y="5013176"/>
              <a:ext cx="1512168" cy="720080"/>
            </a:xfrm>
            <a:prstGeom prst="wedgeRectCallout">
              <a:avLst>
                <a:gd name="adj1" fmla="val -87781"/>
                <a:gd name="adj2" fmla="val 147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 smtClean="0"/>
                <a:t>Hacer “clic” sobre</a:t>
              </a:r>
            </a:p>
            <a:p>
              <a:r>
                <a:rPr lang="es-ES" sz="1200" dirty="0" smtClean="0"/>
                <a:t>el icono del Menú</a:t>
              </a:r>
            </a:p>
            <a:p>
              <a:r>
                <a:rPr lang="es-ES" sz="1200" dirty="0" smtClean="0"/>
                <a:t>de Inicio</a:t>
              </a:r>
              <a:endParaRPr lang="es-ES" sz="1200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467600" cy="1356756"/>
          </a:xfrm>
        </p:spPr>
        <p:txBody>
          <a:bodyPr>
            <a:normAutofit lnSpcReduction="10000"/>
          </a:bodyPr>
          <a:lstStyle/>
          <a:p>
            <a:r>
              <a:rPr lang="es-ES" sz="1600" b="1" dirty="0" smtClean="0"/>
              <a:t>PASO 2.-</a:t>
            </a:r>
          </a:p>
          <a:p>
            <a:pPr>
              <a:buNone/>
            </a:pPr>
            <a:r>
              <a:rPr lang="es-ES" sz="1600" dirty="0" smtClean="0"/>
              <a:t>     En </a:t>
            </a:r>
            <a:r>
              <a:rPr lang="es-ES" sz="1600" dirty="0" smtClean="0"/>
              <a:t>seguida deberá hacer clic sobre el icono de la </a:t>
            </a:r>
            <a:r>
              <a:rPr lang="es-ES" sz="1600" dirty="0" smtClean="0"/>
              <a:t>aplicación deseada</a:t>
            </a:r>
            <a:r>
              <a:rPr lang="es-ES" sz="1600" dirty="0" smtClean="0"/>
              <a:t>. En el ejemplo a continuación ingresaremos al </a:t>
            </a:r>
            <a:r>
              <a:rPr lang="es-ES" sz="1600" dirty="0" smtClean="0"/>
              <a:t>Internet Explorer </a:t>
            </a:r>
            <a:r>
              <a:rPr lang="es-ES" sz="1600" dirty="0" smtClean="0"/>
              <a:t>que se encuentra en la lista de </a:t>
            </a:r>
            <a:r>
              <a:rPr lang="es-ES" sz="1600" b="1" dirty="0" smtClean="0"/>
              <a:t>Todos los Programas del Menú </a:t>
            </a:r>
            <a:r>
              <a:rPr lang="es-ES" sz="1600" b="1" dirty="0" smtClean="0"/>
              <a:t>de Inicio </a:t>
            </a:r>
            <a:r>
              <a:rPr lang="es-ES" sz="1600" b="1" dirty="0" smtClean="0"/>
              <a:t>Windows.</a:t>
            </a:r>
          </a:p>
          <a:p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1403648" y="2006456"/>
            <a:ext cx="5537210" cy="4158848"/>
            <a:chOff x="1403648" y="2006456"/>
            <a:chExt cx="5537210" cy="4158848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2006456"/>
              <a:ext cx="5537210" cy="4158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Llamada rectangular"/>
            <p:cNvSpPr/>
            <p:nvPr/>
          </p:nvSpPr>
          <p:spPr>
            <a:xfrm>
              <a:off x="4932040" y="2420888"/>
              <a:ext cx="1584176" cy="864096"/>
            </a:xfrm>
            <a:prstGeom prst="wedgeRectCallout">
              <a:avLst>
                <a:gd name="adj1" fmla="val -135588"/>
                <a:gd name="adj2" fmla="val 876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 smtClean="0"/>
                <a:t>Hacer “clic” sobre</a:t>
              </a:r>
            </a:p>
            <a:p>
              <a:r>
                <a:rPr lang="es-ES" sz="1200" dirty="0" smtClean="0"/>
                <a:t>el icono de Internet</a:t>
              </a:r>
            </a:p>
            <a:p>
              <a:r>
                <a:rPr lang="es-ES" sz="1200" dirty="0" smtClean="0"/>
                <a:t>Explorer</a:t>
              </a:r>
              <a:endParaRPr lang="es-ES" sz="1200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1440160"/>
          </a:xfrm>
        </p:spPr>
        <p:txBody>
          <a:bodyPr>
            <a:normAutofit/>
          </a:bodyPr>
          <a:lstStyle/>
          <a:p>
            <a:r>
              <a:rPr lang="es-ES" sz="1600" dirty="0" smtClean="0"/>
              <a:t>A continuación se abrirá la ventana del programa Internet Explorer </a:t>
            </a:r>
            <a:r>
              <a:rPr lang="es-ES" sz="1600" dirty="0" smtClean="0"/>
              <a:t>donde usted </a:t>
            </a:r>
            <a:r>
              <a:rPr lang="es-ES" sz="1600" dirty="0" smtClean="0"/>
              <a:t>podrá navegar por toda la información contenida en el Internet (</a:t>
            </a:r>
            <a:r>
              <a:rPr lang="es-ES" sz="1600" dirty="0" smtClean="0"/>
              <a:t>ver Módulo </a:t>
            </a:r>
            <a:r>
              <a:rPr lang="es-ES" sz="1600" dirty="0" smtClean="0"/>
              <a:t>2: Navegar por Internet), revisar su cuenta de correo </a:t>
            </a:r>
            <a:r>
              <a:rPr lang="es-ES" sz="1600" dirty="0" smtClean="0"/>
              <a:t>electrónico gratuito </a:t>
            </a:r>
            <a:r>
              <a:rPr lang="es-ES" sz="1600" dirty="0" smtClean="0"/>
              <a:t>(ver Módulo 3: Comunicación por correo electrónico), etc.</a:t>
            </a:r>
            <a:endParaRPr lang="es-ES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171" y="2142748"/>
            <a:ext cx="5603658" cy="387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064896" cy="2808312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LA </a:t>
            </a:r>
            <a:r>
              <a:rPr lang="es-ES" sz="3200" b="1" dirty="0" smtClean="0"/>
              <a:t>COMPUTADORA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dirty="0" smtClean="0"/>
              <a:t>   </a:t>
            </a:r>
            <a:r>
              <a:rPr lang="es-ES" sz="2000" dirty="0" smtClean="0"/>
              <a:t>Es </a:t>
            </a:r>
            <a:r>
              <a:rPr lang="es-ES" sz="2000" dirty="0" smtClean="0"/>
              <a:t>una máquina diseñada para facilitar </a:t>
            </a:r>
            <a:r>
              <a:rPr lang="es-ES" sz="2000" dirty="0" smtClean="0"/>
              <a:t>el trabajo </a:t>
            </a:r>
            <a:r>
              <a:rPr lang="es-ES" sz="2000" dirty="0" smtClean="0"/>
              <a:t>y la vida de las personas. Con ella realizamos cálculos y </a:t>
            </a:r>
            <a:r>
              <a:rPr lang="es-ES" sz="2000" dirty="0" smtClean="0"/>
              <a:t>diseños, escribimos </a:t>
            </a:r>
            <a:r>
              <a:rPr lang="es-ES" sz="2000" dirty="0" smtClean="0"/>
              <a:t>textos guardamos información, enviamos y recibimos </a:t>
            </a:r>
            <a:r>
              <a:rPr lang="es-ES" sz="2000" dirty="0" smtClean="0"/>
              <a:t>mensajes, accedemos </a:t>
            </a:r>
            <a:r>
              <a:rPr lang="es-ES" sz="2000" dirty="0" smtClean="0"/>
              <a:t>a cursos de nuestro interés, navegamos en el Internet, entre </a:t>
            </a:r>
            <a:r>
              <a:rPr lang="es-ES" sz="2000" dirty="0" smtClean="0"/>
              <a:t>otras cosas.</a:t>
            </a:r>
          </a:p>
        </p:txBody>
      </p:sp>
      <p:pic>
        <p:nvPicPr>
          <p:cNvPr id="1026" name="Picture 2" descr="http://gndx.org/wp-content/uploads/2009/01/computadora5u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074" y="3645024"/>
            <a:ext cx="2664013" cy="26605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3456384"/>
          </a:xfrm>
        </p:spPr>
        <p:txBody>
          <a:bodyPr>
            <a:normAutofit fontScale="92500" lnSpcReduction="10000"/>
          </a:bodyPr>
          <a:lstStyle/>
          <a:p>
            <a:r>
              <a:rPr lang="es-ES" sz="2600" b="1" dirty="0" smtClean="0">
                <a:latin typeface="Agency FB" pitchFamily="34" charset="0"/>
              </a:rPr>
              <a:t>CERRAR SESIÓN O APAGAR EL EQUIPO</a:t>
            </a:r>
          </a:p>
          <a:p>
            <a:endParaRPr lang="es-ES" sz="1500" dirty="0" smtClean="0"/>
          </a:p>
          <a:p>
            <a:r>
              <a:rPr lang="es-ES" sz="1600" dirty="0" smtClean="0"/>
              <a:t>Finalizar </a:t>
            </a:r>
            <a:r>
              <a:rPr lang="es-ES" sz="1600" dirty="0" smtClean="0"/>
              <a:t>nuestro trabajo con el computador es sumamente sencillo. Aquí </a:t>
            </a:r>
            <a:r>
              <a:rPr lang="es-ES" sz="1600" dirty="0" smtClean="0"/>
              <a:t>se le </a:t>
            </a:r>
            <a:r>
              <a:rPr lang="es-ES" sz="1600" dirty="0" smtClean="0"/>
              <a:t>indica a usted los pasos a seguir</a:t>
            </a:r>
            <a:r>
              <a:rPr lang="es-ES" sz="1500" dirty="0" smtClean="0"/>
              <a:t>:</a:t>
            </a:r>
          </a:p>
          <a:p>
            <a:r>
              <a:rPr lang="es-ES" b="1" dirty="0" smtClean="0">
                <a:latin typeface="Agency FB" pitchFamily="34" charset="0"/>
              </a:rPr>
              <a:t>Cerrar sesión de usuario en Windows</a:t>
            </a:r>
          </a:p>
          <a:p>
            <a:r>
              <a:rPr lang="es-ES" sz="1600" dirty="0" smtClean="0"/>
              <a:t>Esta opción le permite cambiar la sesión de usuario, pero no apaga </a:t>
            </a:r>
            <a:r>
              <a:rPr lang="es-ES" sz="1600" dirty="0" smtClean="0"/>
              <a:t>el equipo.</a:t>
            </a:r>
          </a:p>
          <a:p>
            <a:endParaRPr lang="es-ES" sz="1600" dirty="0" smtClean="0"/>
          </a:p>
          <a:p>
            <a:r>
              <a:rPr lang="es-ES" sz="1600" b="1" dirty="0" smtClean="0"/>
              <a:t>PASO 1</a:t>
            </a:r>
            <a:r>
              <a:rPr lang="es-ES" sz="1600" dirty="0" smtClean="0"/>
              <a:t>.-Cerrar </a:t>
            </a:r>
            <a:r>
              <a:rPr lang="es-ES" sz="1600" dirty="0" smtClean="0"/>
              <a:t>todos los programas activos que esté utilizando, </a:t>
            </a:r>
            <a:r>
              <a:rPr lang="es-ES" sz="1600" dirty="0" smtClean="0"/>
              <a:t>por ejemplo</a:t>
            </a:r>
            <a:r>
              <a:rPr lang="es-ES" sz="1600" dirty="0" smtClean="0"/>
              <a:t>: Word, Excel, </a:t>
            </a:r>
            <a:r>
              <a:rPr lang="es-ES" sz="1600" dirty="0" err="1" smtClean="0"/>
              <a:t>Power</a:t>
            </a:r>
            <a:r>
              <a:rPr lang="es-ES" sz="1600" dirty="0" smtClean="0"/>
              <a:t> Point, etc. Recuerde guardar </a:t>
            </a:r>
            <a:r>
              <a:rPr lang="es-ES" sz="1600" dirty="0" smtClean="0"/>
              <a:t>los archivos </a:t>
            </a:r>
            <a:r>
              <a:rPr lang="es-ES" sz="1600" dirty="0" smtClean="0"/>
              <a:t>creados, porque de lo contrario perderá su información.</a:t>
            </a:r>
          </a:p>
          <a:p>
            <a:r>
              <a:rPr lang="es-ES" sz="1600" b="1" dirty="0" smtClean="0"/>
              <a:t>PASO 2</a:t>
            </a:r>
            <a:r>
              <a:rPr lang="es-ES" sz="1600" dirty="0" smtClean="0"/>
              <a:t>.-Una </a:t>
            </a:r>
            <a:r>
              <a:rPr lang="es-ES" sz="1600" dirty="0" smtClean="0"/>
              <a:t>vez que haya cerrado todos los programas activos, </a:t>
            </a:r>
            <a:r>
              <a:rPr lang="es-ES" sz="1600" dirty="0" smtClean="0"/>
              <a:t>deberá hacer </a:t>
            </a:r>
            <a:r>
              <a:rPr lang="es-ES" sz="1600" dirty="0" smtClean="0"/>
              <a:t>“clic” en el icono del </a:t>
            </a:r>
            <a:r>
              <a:rPr lang="es-ES" sz="1600" b="1" dirty="0" smtClean="0"/>
              <a:t>Menú de Inicio:</a:t>
            </a:r>
            <a:endParaRPr lang="es-ES" sz="1600" dirty="0"/>
          </a:p>
        </p:txBody>
      </p:sp>
      <p:grpSp>
        <p:nvGrpSpPr>
          <p:cNvPr id="7" name="6 Grupo"/>
          <p:cNvGrpSpPr/>
          <p:nvPr/>
        </p:nvGrpSpPr>
        <p:grpSpPr>
          <a:xfrm>
            <a:off x="1979712" y="4595772"/>
            <a:ext cx="4248472" cy="1929572"/>
            <a:chOff x="1979712" y="4595772"/>
            <a:chExt cx="4248472" cy="1929572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4595772"/>
              <a:ext cx="4104456" cy="181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Elipse"/>
            <p:cNvSpPr/>
            <p:nvPr/>
          </p:nvSpPr>
          <p:spPr>
            <a:xfrm>
              <a:off x="1979712" y="6021288"/>
              <a:ext cx="1368152" cy="504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3635896" y="4725144"/>
              <a:ext cx="1512168" cy="720080"/>
            </a:xfrm>
            <a:prstGeom prst="wedgeRectCallout">
              <a:avLst>
                <a:gd name="adj1" fmla="val -87781"/>
                <a:gd name="adj2" fmla="val 147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 smtClean="0"/>
                <a:t>Hacer “clic” sobre</a:t>
              </a:r>
            </a:p>
            <a:p>
              <a:r>
                <a:rPr lang="es-ES" sz="1200" dirty="0" smtClean="0"/>
                <a:t>el icono del Menú</a:t>
              </a:r>
            </a:p>
            <a:p>
              <a:r>
                <a:rPr lang="es-ES" sz="1200" dirty="0" smtClean="0"/>
                <a:t>de Inicio</a:t>
              </a:r>
              <a:endParaRPr lang="es-ES" sz="1200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1008112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sz="1600" dirty="0" smtClean="0"/>
              <a:t>Si </a:t>
            </a:r>
            <a:r>
              <a:rPr lang="es-ES" sz="1600" dirty="0" smtClean="0"/>
              <a:t>desea cambiar de usuario, deberá hacer clic en el </a:t>
            </a:r>
            <a:r>
              <a:rPr lang="es-ES" sz="1600" dirty="0" smtClean="0"/>
              <a:t>icono </a:t>
            </a:r>
            <a:r>
              <a:rPr lang="es-ES" sz="1600" b="1" dirty="0" smtClean="0"/>
              <a:t>Cerrar </a:t>
            </a:r>
            <a:r>
              <a:rPr lang="es-ES" sz="1600" b="1" dirty="0" smtClean="0"/>
              <a:t>Sesión:</a:t>
            </a:r>
            <a:endParaRPr lang="es-ES" sz="1600" dirty="0"/>
          </a:p>
        </p:txBody>
      </p:sp>
      <p:grpSp>
        <p:nvGrpSpPr>
          <p:cNvPr id="7" name="6 Grupo"/>
          <p:cNvGrpSpPr/>
          <p:nvPr/>
        </p:nvGrpSpPr>
        <p:grpSpPr>
          <a:xfrm>
            <a:off x="2123728" y="2348880"/>
            <a:ext cx="4752528" cy="2533650"/>
            <a:chOff x="2123728" y="2348880"/>
            <a:chExt cx="4752528" cy="2533650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2348880"/>
              <a:ext cx="41529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Llamada rectangular"/>
            <p:cNvSpPr/>
            <p:nvPr/>
          </p:nvSpPr>
          <p:spPr>
            <a:xfrm>
              <a:off x="5580112" y="2636912"/>
              <a:ext cx="1296144" cy="792088"/>
            </a:xfrm>
            <a:prstGeom prst="wedgeRectCallout">
              <a:avLst>
                <a:gd name="adj1" fmla="val -157729"/>
                <a:gd name="adj2" fmla="val 1477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b="1" i="1" dirty="0" smtClean="0"/>
                <a:t>Hacer “clic” </a:t>
              </a:r>
              <a:r>
                <a:rPr lang="es-ES" sz="1200" b="1" i="1" dirty="0" smtClean="0"/>
                <a:t>sobre el </a:t>
              </a:r>
              <a:r>
                <a:rPr lang="es-ES" sz="1200" b="1" i="1" dirty="0" smtClean="0"/>
                <a:t>icono </a:t>
              </a:r>
              <a:r>
                <a:rPr lang="es-ES" sz="1200" b="1" i="1" dirty="0" smtClean="0"/>
                <a:t>cerrar sesión</a:t>
              </a:r>
              <a:endParaRPr lang="es-ES" sz="1200" dirty="0"/>
            </a:p>
          </p:txBody>
        </p:sp>
        <p:sp>
          <p:nvSpPr>
            <p:cNvPr id="6" name="5 Elipse"/>
            <p:cNvSpPr/>
            <p:nvPr/>
          </p:nvSpPr>
          <p:spPr>
            <a:xfrm>
              <a:off x="3563888" y="4221088"/>
              <a:ext cx="1152128" cy="43204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1224136"/>
          </a:xfrm>
        </p:spPr>
        <p:txBody>
          <a:bodyPr/>
          <a:lstStyle/>
          <a:p>
            <a:r>
              <a:rPr lang="es-ES" sz="2800" b="1" dirty="0" smtClean="0">
                <a:latin typeface="Agency FB" pitchFamily="34" charset="0"/>
              </a:rPr>
              <a:t>APAGAR EL EQUIPO</a:t>
            </a:r>
          </a:p>
          <a:p>
            <a:r>
              <a:rPr lang="es-ES" sz="1600" dirty="0" smtClean="0"/>
              <a:t>Si </a:t>
            </a:r>
            <a:r>
              <a:rPr lang="es-ES" sz="1600" dirty="0" smtClean="0"/>
              <a:t>desea apagar el equipo definitivamente, deberá repetir </a:t>
            </a:r>
            <a:r>
              <a:rPr lang="es-ES" sz="1600" dirty="0" smtClean="0"/>
              <a:t>el paso </a:t>
            </a:r>
            <a:r>
              <a:rPr lang="es-ES" sz="1600" dirty="0" smtClean="0"/>
              <a:t>anterior 1 y luego hacer clic en el icono </a:t>
            </a:r>
            <a:r>
              <a:rPr lang="es-ES" sz="1600" b="1" dirty="0" smtClean="0"/>
              <a:t>Apagar equipo.</a:t>
            </a:r>
            <a:endParaRPr lang="es-ES" sz="1600" dirty="0"/>
          </a:p>
        </p:txBody>
      </p:sp>
      <p:grpSp>
        <p:nvGrpSpPr>
          <p:cNvPr id="7" name="6 Grupo"/>
          <p:cNvGrpSpPr/>
          <p:nvPr/>
        </p:nvGrpSpPr>
        <p:grpSpPr>
          <a:xfrm>
            <a:off x="1619672" y="2348880"/>
            <a:ext cx="6048672" cy="3109714"/>
            <a:chOff x="1619672" y="2348880"/>
            <a:chExt cx="6048672" cy="3109714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2348880"/>
              <a:ext cx="5097125" cy="3109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Llamada rectangular"/>
            <p:cNvSpPr/>
            <p:nvPr/>
          </p:nvSpPr>
          <p:spPr>
            <a:xfrm>
              <a:off x="6012160" y="3032956"/>
              <a:ext cx="1656184" cy="756084"/>
            </a:xfrm>
            <a:prstGeom prst="wedgeRectCallout">
              <a:avLst>
                <a:gd name="adj1" fmla="val -93791"/>
                <a:gd name="adj2" fmla="val 1661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dirty="0" smtClean="0"/>
                <a:t>Hacer “clic” sobre</a:t>
              </a:r>
            </a:p>
            <a:p>
              <a:r>
                <a:rPr lang="es-ES" sz="1400" dirty="0" smtClean="0"/>
                <a:t>el icono </a:t>
              </a:r>
              <a:r>
                <a:rPr lang="es-ES" sz="1400" dirty="0" smtClean="0"/>
                <a:t>apagar equipo</a:t>
              </a:r>
              <a:endParaRPr lang="es-ES" sz="1400" dirty="0"/>
            </a:p>
          </p:txBody>
        </p:sp>
        <p:sp>
          <p:nvSpPr>
            <p:cNvPr id="6" name="5 Elipse"/>
            <p:cNvSpPr/>
            <p:nvPr/>
          </p:nvSpPr>
          <p:spPr>
            <a:xfrm>
              <a:off x="4572000" y="4653136"/>
              <a:ext cx="1440160" cy="504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432048"/>
          </a:xfrm>
        </p:spPr>
        <p:txBody>
          <a:bodyPr>
            <a:normAutofit/>
          </a:bodyPr>
          <a:lstStyle/>
          <a:p>
            <a:r>
              <a:rPr lang="es-ES" sz="1600" dirty="0" smtClean="0"/>
              <a:t>A continuación se mostrará una pantalla con tres iconos</a:t>
            </a:r>
            <a:r>
              <a:rPr lang="es-ES" sz="1400" dirty="0" smtClean="0"/>
              <a:t>:</a:t>
            </a:r>
            <a:endParaRPr lang="es-ES" sz="1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66349"/>
            <a:ext cx="3528392" cy="22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11560" y="3933056"/>
            <a:ext cx="532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s-ES" sz="1600" dirty="0" smtClean="0"/>
              <a:t>Para suspender el trabajo momentáneamente, deberá hacer </a:t>
            </a:r>
            <a:r>
              <a:rPr lang="es-ES" sz="1600" dirty="0" smtClean="0"/>
              <a:t>clic sobre </a:t>
            </a:r>
            <a:r>
              <a:rPr lang="es-ES" sz="1600" dirty="0" smtClean="0"/>
              <a:t>el icono de </a:t>
            </a:r>
            <a:r>
              <a:rPr lang="es-ES" sz="1600" b="1" dirty="0" smtClean="0"/>
              <a:t>Suspender</a:t>
            </a:r>
            <a:r>
              <a:rPr lang="es-ES" sz="1600" b="1" dirty="0" smtClean="0"/>
              <a:t>:</a:t>
            </a:r>
          </a:p>
          <a:p>
            <a:pPr>
              <a:buFont typeface="Courier New" pitchFamily="49" charset="0"/>
              <a:buChar char="o"/>
            </a:pPr>
            <a:endParaRPr lang="es-ES" sz="1600" b="1" dirty="0" smtClean="0"/>
          </a:p>
          <a:p>
            <a:pPr>
              <a:buFont typeface="Courier New" pitchFamily="49" charset="0"/>
              <a:buChar char="o"/>
            </a:pPr>
            <a:r>
              <a:rPr lang="es-ES" sz="1600" dirty="0" smtClean="0"/>
              <a:t>Para apagar el computador, deberá hacer clic sobre el </a:t>
            </a:r>
            <a:r>
              <a:rPr lang="es-ES" sz="1600" dirty="0" smtClean="0"/>
              <a:t>icono </a:t>
            </a:r>
            <a:r>
              <a:rPr lang="es-ES" sz="1600" b="1" dirty="0" smtClean="0"/>
              <a:t>Apagar</a:t>
            </a:r>
            <a:r>
              <a:rPr lang="es-ES" sz="1600" b="1" dirty="0" smtClean="0"/>
              <a:t>:</a:t>
            </a:r>
          </a:p>
          <a:p>
            <a:pPr>
              <a:buFont typeface="Courier New" pitchFamily="49" charset="0"/>
              <a:buChar char="o"/>
            </a:pPr>
            <a:endParaRPr lang="es-ES" sz="1600" dirty="0" smtClean="0"/>
          </a:p>
          <a:p>
            <a:pPr>
              <a:buFont typeface="Courier New" pitchFamily="49" charset="0"/>
              <a:buChar char="o"/>
            </a:pPr>
            <a:r>
              <a:rPr lang="es-ES" sz="1600" dirty="0" smtClean="0"/>
              <a:t>Si </a:t>
            </a:r>
            <a:r>
              <a:rPr lang="es-ES" sz="1600" dirty="0" smtClean="0"/>
              <a:t>desea continuar el trabajo, deberá hacer clic sobre el icono </a:t>
            </a:r>
            <a:r>
              <a:rPr lang="es-ES" sz="1600" dirty="0" smtClean="0"/>
              <a:t>de </a:t>
            </a:r>
            <a:r>
              <a:rPr lang="es-ES" sz="1600" b="1" dirty="0" smtClean="0"/>
              <a:t>Reiniciar</a:t>
            </a:r>
            <a:r>
              <a:rPr lang="es-ES" sz="1600" b="1" dirty="0" smtClean="0"/>
              <a:t>:</a:t>
            </a:r>
            <a:endParaRPr lang="es-ES" sz="1600" dirty="0"/>
          </a:p>
        </p:txBody>
      </p:sp>
      <p:grpSp>
        <p:nvGrpSpPr>
          <p:cNvPr id="9" name="8 Grupo"/>
          <p:cNvGrpSpPr/>
          <p:nvPr/>
        </p:nvGrpSpPr>
        <p:grpSpPr>
          <a:xfrm>
            <a:off x="6516216" y="3933056"/>
            <a:ext cx="504056" cy="1802110"/>
            <a:chOff x="6516216" y="3933056"/>
            <a:chExt cx="504056" cy="1802110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3933056"/>
              <a:ext cx="504056" cy="49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6216" y="4553254"/>
              <a:ext cx="504056" cy="45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5231110"/>
              <a:ext cx="50405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b="1" dirty="0" smtClean="0">
                <a:latin typeface="Agency FB" pitchFamily="34" charset="0"/>
              </a:rPr>
              <a:t>                      PARTES </a:t>
            </a:r>
            <a:r>
              <a:rPr lang="es-ES" sz="2800" b="1" dirty="0" smtClean="0">
                <a:latin typeface="Agency FB" pitchFamily="34" charset="0"/>
              </a:rPr>
              <a:t>DE UNA COMPUTADORA</a:t>
            </a:r>
          </a:p>
          <a:p>
            <a:r>
              <a:rPr lang="es-ES" b="1" dirty="0" smtClean="0"/>
              <a:t>El Equipo (Hardware)</a:t>
            </a:r>
          </a:p>
          <a:p>
            <a:r>
              <a:rPr lang="es-ES" sz="2000" dirty="0" smtClean="0"/>
              <a:t>El hardware (equipo) es la parte física de una computadora. Esta palabra </a:t>
            </a:r>
            <a:r>
              <a:rPr lang="es-ES" sz="2000" dirty="0" smtClean="0"/>
              <a:t>se emplea </a:t>
            </a:r>
            <a:r>
              <a:rPr lang="es-ES" sz="2000" dirty="0" smtClean="0"/>
              <a:t>para designar todos aquellos componentes de la PC que son </a:t>
            </a:r>
            <a:r>
              <a:rPr lang="es-ES" sz="2000" dirty="0" smtClean="0"/>
              <a:t>tangibles como </a:t>
            </a:r>
            <a:r>
              <a:rPr lang="es-ES" sz="2000" dirty="0" smtClean="0"/>
              <a:t>son el monitor, el </a:t>
            </a:r>
            <a:r>
              <a:rPr lang="es-ES" sz="2000" dirty="0" err="1" smtClean="0"/>
              <a:t>cpu</a:t>
            </a:r>
            <a:r>
              <a:rPr lang="es-ES" sz="2000" dirty="0" smtClean="0"/>
              <a:t> (unidad central de procesos), el “mouse”, </a:t>
            </a:r>
            <a:r>
              <a:rPr lang="es-ES" sz="2000" dirty="0" smtClean="0"/>
              <a:t>la impresora</a:t>
            </a:r>
            <a:r>
              <a:rPr lang="es-ES" sz="2000" dirty="0" smtClean="0"/>
              <a:t>, las unidades de almacenamiento secundario (disquete, </a:t>
            </a:r>
            <a:r>
              <a:rPr lang="es-ES" sz="2000" dirty="0" err="1" smtClean="0"/>
              <a:t>cd</a:t>
            </a:r>
            <a:r>
              <a:rPr lang="es-ES" sz="2000" dirty="0" smtClean="0"/>
              <a:t>, </a:t>
            </a:r>
            <a:r>
              <a:rPr lang="es-ES" sz="2000" dirty="0" err="1" smtClean="0"/>
              <a:t>dvd</a:t>
            </a:r>
            <a:r>
              <a:rPr lang="es-ES" sz="2000" dirty="0" smtClean="0"/>
              <a:t>), etc</a:t>
            </a:r>
            <a:r>
              <a:rPr lang="es-ES" sz="2000" dirty="0" smtClean="0"/>
              <a:t>.</a:t>
            </a:r>
          </a:p>
          <a:p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429000"/>
            <a:ext cx="4608512" cy="3010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3240360"/>
          </a:xfrm>
        </p:spPr>
        <p:txBody>
          <a:bodyPr>
            <a:normAutofit/>
          </a:bodyPr>
          <a:lstStyle/>
          <a:p>
            <a:r>
              <a:rPr lang="es-ES" sz="3000" b="1" dirty="0" smtClean="0">
                <a:latin typeface="Agency FB" pitchFamily="34" charset="0"/>
              </a:rPr>
              <a:t>EL CPU (UNIDAD CENTRAL DE PROCESOS</a:t>
            </a:r>
            <a:r>
              <a:rPr lang="es-ES" sz="3000" b="1" dirty="0" smtClean="0">
                <a:latin typeface="Agency FB" pitchFamily="34" charset="0"/>
              </a:rPr>
              <a:t>)</a:t>
            </a:r>
          </a:p>
          <a:p>
            <a:endParaRPr lang="es-ES" sz="3000" dirty="0" smtClean="0">
              <a:latin typeface="Agency FB" pitchFamily="34" charset="0"/>
            </a:endParaRPr>
          </a:p>
          <a:p>
            <a:r>
              <a:rPr lang="es-ES" sz="1800" dirty="0" smtClean="0"/>
              <a:t>El </a:t>
            </a:r>
            <a:r>
              <a:rPr lang="es-ES" sz="1800" b="1" dirty="0" smtClean="0"/>
              <a:t>CPU es la unidad central de procesos. Esta unidad se </a:t>
            </a:r>
            <a:r>
              <a:rPr lang="es-ES" sz="1800" b="1" dirty="0" smtClean="0"/>
              <a:t>encarga </a:t>
            </a:r>
            <a:r>
              <a:rPr lang="es-ES" sz="1800" dirty="0" smtClean="0"/>
              <a:t>de </a:t>
            </a:r>
            <a:r>
              <a:rPr lang="es-ES" sz="1800" dirty="0" smtClean="0"/>
              <a:t>interpretar y ejecutar instrucciones que se dan a través de </a:t>
            </a:r>
            <a:r>
              <a:rPr lang="es-ES" sz="1800" dirty="0" smtClean="0"/>
              <a:t>los dispositivos </a:t>
            </a:r>
            <a:r>
              <a:rPr lang="es-ES" sz="1800" dirty="0" smtClean="0"/>
              <a:t>o periféricos como son el teclado, el mouse, </a:t>
            </a:r>
            <a:r>
              <a:rPr lang="es-ES" sz="1800" dirty="0" smtClean="0"/>
              <a:t>etc. El </a:t>
            </a:r>
            <a:r>
              <a:rPr lang="es-ES" sz="1800" dirty="0" smtClean="0"/>
              <a:t>funcionamiento de la computadora es muy simple. Todos los procesos </a:t>
            </a:r>
            <a:r>
              <a:rPr lang="es-ES" sz="1800" dirty="0" smtClean="0"/>
              <a:t>que usted </a:t>
            </a:r>
            <a:r>
              <a:rPr lang="es-ES" sz="1800" dirty="0" smtClean="0"/>
              <a:t>puede realizar con ella se resumen en: entrada de datos, proceso y </a:t>
            </a:r>
            <a:r>
              <a:rPr lang="es-ES" sz="1800" dirty="0" smtClean="0"/>
              <a:t>salida de datos</a:t>
            </a:r>
            <a:endParaRPr lang="es-ES" sz="1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2160240" cy="2572649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1800200"/>
          </a:xfrm>
        </p:spPr>
        <p:txBody>
          <a:bodyPr>
            <a:normAutofit fontScale="92500" lnSpcReduction="20000"/>
          </a:bodyPr>
          <a:lstStyle/>
          <a:p>
            <a:r>
              <a:rPr lang="es-ES" sz="3000" b="1" dirty="0" smtClean="0">
                <a:latin typeface="Agency FB" pitchFamily="34" charset="0"/>
              </a:rPr>
              <a:t>EL </a:t>
            </a:r>
            <a:r>
              <a:rPr lang="es-ES" sz="3000" b="1" dirty="0" smtClean="0">
                <a:latin typeface="Agency FB" pitchFamily="34" charset="0"/>
              </a:rPr>
              <a:t>TECLADO</a:t>
            </a:r>
          </a:p>
          <a:p>
            <a:endParaRPr lang="es-ES" sz="2800" dirty="0" smtClean="0">
              <a:latin typeface="Agency FB" pitchFamily="34" charset="0"/>
            </a:endParaRPr>
          </a:p>
          <a:p>
            <a:pPr algn="just"/>
            <a:r>
              <a:rPr lang="es-ES" dirty="0" smtClean="0"/>
              <a:t>Este dispositivo requiere de un cable de señal con un conector que debe ser insertado en la computadora en la entrada o puerto indicado. 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17410" name="Picture 2" descr="http://www.eurolynx2002.com/productos/311100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3600400" cy="29622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33843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3300" b="1" dirty="0" smtClean="0">
                <a:latin typeface="Agency FB" pitchFamily="34" charset="0"/>
              </a:rPr>
              <a:t>EL MOUSE</a:t>
            </a:r>
          </a:p>
          <a:p>
            <a:pPr algn="just">
              <a:buNone/>
            </a:pPr>
            <a:endParaRPr lang="es-ES" sz="3000" dirty="0" smtClean="0">
              <a:latin typeface="Agency FB" pitchFamily="34" charset="0"/>
            </a:endParaRPr>
          </a:p>
          <a:p>
            <a:pPr algn="just"/>
            <a:r>
              <a:rPr lang="es-ES" sz="2100" dirty="0" smtClean="0"/>
              <a:t>Este </a:t>
            </a:r>
            <a:r>
              <a:rPr lang="es-ES" sz="2100" dirty="0" smtClean="0"/>
              <a:t>dispositivo requiere de un cable de señal con un conector que debe ser insertado en la computadora en la entrada o puerto indicado. </a:t>
            </a:r>
          </a:p>
          <a:p>
            <a:r>
              <a:rPr lang="es-ES" sz="2100" dirty="0" smtClean="0"/>
              <a:t>El mouse tiene dos botones: izquierdo y derecho. Algunos tienen una </a:t>
            </a:r>
            <a:r>
              <a:rPr lang="es-ES" sz="2100" dirty="0" smtClean="0"/>
              <a:t>rueda en </a:t>
            </a:r>
            <a:r>
              <a:rPr lang="es-ES" sz="2100" dirty="0" smtClean="0"/>
              <a:t>el centro que sirve para desplazar el puntero del mouse rápidamente. </a:t>
            </a:r>
            <a:r>
              <a:rPr lang="es-ES" sz="2100" dirty="0" smtClean="0"/>
              <a:t>La acción </a:t>
            </a:r>
            <a:r>
              <a:rPr lang="es-ES" sz="2100" dirty="0" smtClean="0"/>
              <a:t>de presionar los botones del mouse se le conoce como </a:t>
            </a:r>
            <a:r>
              <a:rPr lang="es-ES" sz="2100" b="1" dirty="0" smtClean="0"/>
              <a:t>“clic”.</a:t>
            </a:r>
          </a:p>
          <a:p>
            <a:r>
              <a:rPr lang="es-ES" sz="2100" dirty="0" smtClean="0"/>
              <a:t>El botón izquierdo del mouse sirve para validar una acción </a:t>
            </a:r>
            <a:r>
              <a:rPr lang="es-ES" sz="2100" dirty="0" smtClean="0"/>
              <a:t>realizada (“</a:t>
            </a:r>
            <a:r>
              <a:rPr lang="es-ES" sz="2100" dirty="0" smtClean="0"/>
              <a:t>aceptar”) y el botón derecho sirve para desplegar los menús contextuales </a:t>
            </a:r>
            <a:r>
              <a:rPr lang="es-ES" sz="2100" dirty="0" smtClean="0"/>
              <a:t>de los </a:t>
            </a:r>
            <a:r>
              <a:rPr lang="es-ES" sz="2100" dirty="0" smtClean="0"/>
              <a:t>programas</a:t>
            </a:r>
            <a:r>
              <a:rPr lang="es-ES" sz="2100" dirty="0" smtClean="0"/>
              <a:t>.</a:t>
            </a:r>
          </a:p>
          <a:p>
            <a:endParaRPr lang="es-ES" sz="2100" dirty="0"/>
          </a:p>
        </p:txBody>
      </p:sp>
      <p:pic>
        <p:nvPicPr>
          <p:cNvPr id="8" name="Picture 2" descr="http://www.inegi.gob.mx/inegi/contenidos/espanol/ciberhabitat/biblioteca/tutoriales/ec/ya_tengo/images/mouses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509120"/>
            <a:ext cx="4854540" cy="141963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3024336"/>
          </a:xfrm>
        </p:spPr>
        <p:txBody>
          <a:bodyPr/>
          <a:lstStyle/>
          <a:p>
            <a:r>
              <a:rPr lang="es-ES" sz="2800" b="1" dirty="0" smtClean="0">
                <a:latin typeface="Agency FB" pitchFamily="34" charset="0"/>
              </a:rPr>
              <a:t>LAS BOCINAS</a:t>
            </a:r>
          </a:p>
          <a:p>
            <a:endParaRPr lang="es-ES" sz="2000" dirty="0" smtClean="0"/>
          </a:p>
          <a:p>
            <a:r>
              <a:rPr lang="es-ES" sz="2000" dirty="0" smtClean="0"/>
              <a:t>Las </a:t>
            </a:r>
            <a:r>
              <a:rPr lang="es-ES" sz="2000" dirty="0" smtClean="0"/>
              <a:t>bocinas externas requieren conectar el cable de tipo "</a:t>
            </a:r>
            <a:r>
              <a:rPr lang="es-ES" sz="2000" dirty="0" err="1" smtClean="0"/>
              <a:t>plug</a:t>
            </a:r>
            <a:r>
              <a:rPr lang="es-ES" sz="2000" dirty="0" smtClean="0"/>
              <a:t>" macho a la parte posterior del chasis, en la entrada que se indica. </a:t>
            </a:r>
            <a:br>
              <a:rPr lang="es-ES" sz="2000" dirty="0" smtClean="0"/>
            </a:br>
            <a:r>
              <a:rPr lang="es-ES" sz="2000" dirty="0" smtClean="0"/>
              <a:t>Son </a:t>
            </a:r>
            <a:r>
              <a:rPr lang="es-ES" sz="2000" dirty="0" smtClean="0"/>
              <a:t>las encargadas de reproducir los sonidos almacenados o transmitidos por algunos elementos internos y externos conectados en la computadora.</a:t>
            </a:r>
          </a:p>
          <a:p>
            <a:endParaRPr lang="es-ES" dirty="0"/>
          </a:p>
        </p:txBody>
      </p:sp>
      <p:pic>
        <p:nvPicPr>
          <p:cNvPr id="4" name="Picture 3" descr="F:\Archivos de programa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968" y="3717032"/>
            <a:ext cx="3378176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31249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sz="4100" dirty="0" smtClean="0">
                <a:latin typeface="Agency FB" pitchFamily="34" charset="0"/>
              </a:rPr>
              <a:t>  LA IMPRESORA</a:t>
            </a:r>
          </a:p>
          <a:p>
            <a:r>
              <a:rPr lang="es-ES" sz="2300" dirty="0" smtClean="0"/>
              <a:t>La </a:t>
            </a:r>
            <a:r>
              <a:rPr lang="es-ES" sz="2300" dirty="0" smtClean="0"/>
              <a:t>impresora requiere de dos cables para su funcionamiento: el cable de señal, también llamado "paralelo" o "RS232" que tiene un conector DB25, el cual debe ser insertado en la entrada indicada del chasis, y el cable de alimentación, que se conecta a una fuente de energía</a:t>
            </a:r>
            <a:r>
              <a:rPr lang="es-ES" sz="2300" dirty="0" smtClean="0"/>
              <a:t>.</a:t>
            </a:r>
          </a:p>
          <a:p>
            <a:r>
              <a:rPr lang="es-ES" sz="2300" dirty="0" smtClean="0"/>
              <a:t>sirve para plasmar en papel la información generada, que puede ser texto o imágenes. Las hay de varias clases, pero las más </a:t>
            </a:r>
            <a:r>
              <a:rPr lang="es-ES" sz="2300" dirty="0" err="1" smtClean="0"/>
              <a:t>comúnes</a:t>
            </a:r>
            <a:r>
              <a:rPr lang="es-ES" sz="2300" dirty="0" smtClean="0"/>
              <a:t> para usar en casa son: la impresora de "inyección de tinta" (a color) y la "impresora laser" (blanco y negro).</a:t>
            </a:r>
          </a:p>
          <a:p>
            <a:endParaRPr lang="es-ES" sz="2300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8434" name="Picture 2" descr="http://www.milcartuchos.com/hp-impresora-photosmart-c4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54294"/>
            <a:ext cx="4464496" cy="3259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2952328"/>
          </a:xfrm>
        </p:spPr>
        <p:txBody>
          <a:bodyPr/>
          <a:lstStyle/>
          <a:p>
            <a:r>
              <a:rPr lang="es-ES" sz="2800" b="1" dirty="0" smtClean="0">
                <a:latin typeface="Agency FB" pitchFamily="34" charset="0"/>
              </a:rPr>
              <a:t>EL MONITOR</a:t>
            </a:r>
          </a:p>
          <a:p>
            <a:endParaRPr lang="es-ES" dirty="0" smtClean="0"/>
          </a:p>
          <a:p>
            <a:r>
              <a:rPr lang="es-ES" sz="2000" dirty="0" smtClean="0"/>
              <a:t>Al </a:t>
            </a:r>
            <a:r>
              <a:rPr lang="es-ES" sz="2000" dirty="0" smtClean="0"/>
              <a:t>igual que la impresora, el monitor requiere de dos cables: el cable de señal, que sale del monitor y termina en un conector tipo DB15, que se inserta en la entrada indicada del </a:t>
            </a:r>
            <a:r>
              <a:rPr lang="es-ES" sz="2000" dirty="0" smtClean="0"/>
              <a:t>gabinete. </a:t>
            </a:r>
            <a:r>
              <a:rPr lang="es-ES" sz="2000" dirty="0" smtClean="0"/>
              <a:t>Es necesario asegurar los tornillos que tiene. E l otro cable es de alimentación y va de la parte posterior de tu monitor, a una fuente de energía.</a:t>
            </a:r>
          </a:p>
          <a:p>
            <a:endParaRPr lang="es-ES" sz="2000" dirty="0"/>
          </a:p>
        </p:txBody>
      </p:sp>
      <p:pic>
        <p:nvPicPr>
          <p:cNvPr id="21506" name="Picture 2" descr="http://support.dell.com/support/edocs/video/p114714/sp/edoc1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78400"/>
            <a:ext cx="2160240" cy="2483593"/>
          </a:xfrm>
          <a:prstGeom prst="rect">
            <a:avLst/>
          </a:prstGeom>
          <a:noFill/>
        </p:spPr>
      </p:pic>
      <p:pic>
        <p:nvPicPr>
          <p:cNvPr id="21510" name="Picture 6" descr="http://javigracci.com/wp-content/uploads/2010/06/IMG_0382-506x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189615" cy="23953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324</TotalTime>
  <Words>1504</Words>
  <Application>Microsoft Office PowerPoint</Application>
  <PresentationFormat>Presentación en pantalla (4:3)</PresentationFormat>
  <Paragraphs>101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Mirador</vt:lpstr>
      <vt:lpstr>LA COMPUTADORA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COMPUTADORA</dc:title>
  <dc:creator>Alex</dc:creator>
  <cp:lastModifiedBy>TigerXP</cp:lastModifiedBy>
  <cp:revision>3</cp:revision>
  <dcterms:created xsi:type="dcterms:W3CDTF">2002-12-25T05:46:11Z</dcterms:created>
  <dcterms:modified xsi:type="dcterms:W3CDTF">2010-10-16T07:22:49Z</dcterms:modified>
</cp:coreProperties>
</file>