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7" r:id="rId4"/>
    <p:sldId id="259" r:id="rId5"/>
    <p:sldId id="268" r:id="rId6"/>
    <p:sldId id="260" r:id="rId7"/>
    <p:sldId id="270" r:id="rId8"/>
    <p:sldId id="277" r:id="rId9"/>
    <p:sldId id="262" r:id="rId10"/>
    <p:sldId id="263" r:id="rId11"/>
    <p:sldId id="264" r:id="rId12"/>
    <p:sldId id="271" r:id="rId13"/>
    <p:sldId id="269" r:id="rId14"/>
    <p:sldId id="273" r:id="rId15"/>
    <p:sldId id="258" r:id="rId16"/>
    <p:sldId id="274" r:id="rId17"/>
    <p:sldId id="275" r:id="rId18"/>
    <p:sldId id="272" r:id="rId19"/>
    <p:sldId id="276" r:id="rId2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7" autoAdjust="0"/>
    <p:restoredTop sz="94660"/>
  </p:normalViewPr>
  <p:slideViewPr>
    <p:cSldViewPr>
      <p:cViewPr>
        <p:scale>
          <a:sx n="41" d="100"/>
          <a:sy n="41" d="100"/>
        </p:scale>
        <p:origin x="-3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BDEC0-1101-488B-B78E-A9D314C29EA2}" type="datetimeFigureOut">
              <a:rPr lang="es-ES" smtClean="0"/>
              <a:pPr/>
              <a:t>18/10/2010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A92BB-707F-44FC-99BA-D619EBDB86B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77DC-3369-4A2A-A373-DFAC37152DC1}" type="datetimeFigureOut">
              <a:rPr lang="es-ES" smtClean="0"/>
              <a:pPr/>
              <a:t>18/10/2010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4D61A-8DBF-46CB-81F7-4582861487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77DC-3369-4A2A-A373-DFAC37152DC1}" type="datetimeFigureOut">
              <a:rPr lang="es-ES" smtClean="0"/>
              <a:pPr/>
              <a:t>18/10/2010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4D61A-8DBF-46CB-81F7-4582861487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77DC-3369-4A2A-A373-DFAC37152DC1}" type="datetimeFigureOut">
              <a:rPr lang="es-ES" smtClean="0"/>
              <a:pPr/>
              <a:t>18/10/2010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4D61A-8DBF-46CB-81F7-4582861487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77DC-3369-4A2A-A373-DFAC37152DC1}" type="datetimeFigureOut">
              <a:rPr lang="es-ES" smtClean="0"/>
              <a:pPr/>
              <a:t>18/10/2010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4D61A-8DBF-46CB-81F7-4582861487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77DC-3369-4A2A-A373-DFAC37152DC1}" type="datetimeFigureOut">
              <a:rPr lang="es-ES" smtClean="0"/>
              <a:pPr/>
              <a:t>18/10/2010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4D61A-8DBF-46CB-81F7-4582861487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77DC-3369-4A2A-A373-DFAC37152DC1}" type="datetimeFigureOut">
              <a:rPr lang="es-ES" smtClean="0"/>
              <a:pPr/>
              <a:t>18/10/2010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4D61A-8DBF-46CB-81F7-4582861487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77DC-3369-4A2A-A373-DFAC37152DC1}" type="datetimeFigureOut">
              <a:rPr lang="es-ES" smtClean="0"/>
              <a:pPr/>
              <a:t>18/10/2010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4D61A-8DBF-46CB-81F7-4582861487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77DC-3369-4A2A-A373-DFAC37152DC1}" type="datetimeFigureOut">
              <a:rPr lang="es-ES" smtClean="0"/>
              <a:pPr/>
              <a:t>18/10/2010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4D61A-8DBF-46CB-81F7-4582861487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77DC-3369-4A2A-A373-DFAC37152DC1}" type="datetimeFigureOut">
              <a:rPr lang="es-ES" smtClean="0"/>
              <a:pPr/>
              <a:t>18/10/2010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4D61A-8DBF-46CB-81F7-4582861487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77DC-3369-4A2A-A373-DFAC37152DC1}" type="datetimeFigureOut">
              <a:rPr lang="es-ES" smtClean="0"/>
              <a:pPr/>
              <a:t>18/10/2010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4D61A-8DBF-46CB-81F7-4582861487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77DC-3369-4A2A-A373-DFAC37152DC1}" type="datetimeFigureOut">
              <a:rPr lang="es-ES" smtClean="0"/>
              <a:pPr/>
              <a:t>18/10/2010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4D61A-8DBF-46CB-81F7-4582861487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177DC-3369-4A2A-A373-DFAC37152DC1}" type="datetimeFigureOut">
              <a:rPr lang="es-ES" smtClean="0"/>
              <a:pPr/>
              <a:t>18/10/2010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4D61A-8DBF-46CB-81F7-4582861487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../../Mis%20v&#237;deos/Pedag&#243;gicos/Stein%20Video.avi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ww.dearwinona.com/cookie_monster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../../Mis%20v&#237;deos/Pedag&#243;gicos/Stein%20Video.avi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El Educador Frente al </a:t>
            </a:r>
            <a:r>
              <a:rPr lang="es-ES" dirty="0" smtClean="0"/>
              <a:t>Desafío </a:t>
            </a:r>
            <a:r>
              <a:rPr lang="es-ES" dirty="0" smtClean="0"/>
              <a:t>de la Era Digital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Cambiar la cultura en las </a:t>
            </a:r>
            <a:r>
              <a:rPr lang="es-ES" dirty="0" smtClean="0"/>
              <a:t>aulas</a:t>
            </a:r>
          </a:p>
          <a:p>
            <a:r>
              <a:rPr lang="es-ES" dirty="0" smtClean="0"/>
              <a:t>Por: Ernesto Sánchez </a:t>
            </a:r>
            <a:r>
              <a:rPr lang="es-ES" dirty="0" err="1" smtClean="0"/>
              <a:t>Schultz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Tendencia de los adultos a impresionarse con las habilidades en las </a:t>
            </a:r>
            <a:r>
              <a:rPr lang="es-ES" dirty="0" err="1" smtClean="0"/>
              <a:t>TIC’s</a:t>
            </a:r>
            <a:r>
              <a:rPr lang="es-ES" dirty="0" smtClean="0"/>
              <a:t> de los más jóvenes lo que los lleva a encapsular proyectos que permiten a los estudiantes mostrar estas habilidades.</a:t>
            </a:r>
          </a:p>
          <a:p>
            <a:endParaRPr lang="es-ES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7544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Barreras  que nos Impiden  Superar el Paradigma de la Tecnología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Falta de creencia que los niños realmente pueden funcionar como miembros activos de una cultura mundial de creación de conocimiento.</a:t>
            </a:r>
          </a:p>
          <a:p>
            <a:endParaRPr lang="es-ES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Barreras </a:t>
            </a:r>
            <a:r>
              <a:rPr lang="es-ES" dirty="0" smtClean="0"/>
              <a:t> que nos Impiden  Superar el Paradigma de la Tecnología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iconos de expresion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2996952"/>
            <a:ext cx="3810000" cy="2857500"/>
          </a:xfrm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1143000"/>
          </a:xfrm>
        </p:spPr>
        <p:txBody>
          <a:bodyPr/>
          <a:lstStyle/>
          <a:p>
            <a:r>
              <a:rPr lang="es-MX" b="1" dirty="0"/>
              <a:t>¿Qué creen que sigue ahora? </a:t>
            </a:r>
            <a:endParaRPr lang="es-E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Ernesto\Mis documentos\Mis imágenes\aprendizaje proyecto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204864"/>
            <a:ext cx="3340100" cy="3149600"/>
          </a:xfrm>
          <a:prstGeom prst="rect">
            <a:avLst/>
          </a:prstGeom>
          <a:noFill/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/>
          <a:lstStyle/>
          <a:p>
            <a:r>
              <a:rPr lang="es-MX" b="1" dirty="0" smtClean="0"/>
              <a:t>¿Respuesta? </a:t>
            </a:r>
            <a:endParaRPr lang="es-E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Aprendizaje Colectivo</a:t>
            </a:r>
            <a:endParaRPr lang="es-ES" dirty="0"/>
          </a:p>
        </p:txBody>
      </p:sp>
      <p:pic>
        <p:nvPicPr>
          <p:cNvPr id="4" name="3 Marcador de contenido" descr="ecommer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2132856"/>
            <a:ext cx="3960440" cy="4164943"/>
          </a:xfrm>
        </p:spPr>
      </p:pic>
      <p:pic>
        <p:nvPicPr>
          <p:cNvPr id="5" name="4 Imagen" descr="trabajo-en-equip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628800"/>
            <a:ext cx="3960440" cy="345638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Cualidade</a:t>
            </a:r>
            <a:r>
              <a:rPr lang="es-MX" b="1" dirty="0" smtClean="0"/>
              <a:t>s de Un Innovador</a:t>
            </a:r>
            <a:r>
              <a:rPr lang="es-MX" b="1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PA" dirty="0" smtClean="0"/>
              <a:t>Son empáticos.</a:t>
            </a:r>
          </a:p>
          <a:p>
            <a:pPr marL="514350" indent="-514350">
              <a:buFont typeface="+mj-lt"/>
              <a:buAutoNum type="arabicPeriod"/>
            </a:pPr>
            <a:r>
              <a:rPr lang="es-PA" dirty="0" smtClean="0"/>
              <a:t>Disponen </a:t>
            </a:r>
            <a:r>
              <a:rPr lang="es-PA" dirty="0" smtClean="0"/>
              <a:t>de un pensamiento integrador y global.</a:t>
            </a:r>
            <a:endParaRPr lang="es-PA" dirty="0" smtClean="0"/>
          </a:p>
          <a:p>
            <a:pPr marL="514350" indent="-514350">
              <a:buFont typeface="+mj-lt"/>
              <a:buAutoNum type="arabicPeriod"/>
            </a:pPr>
            <a:r>
              <a:rPr lang="es-PA" dirty="0" smtClean="0"/>
              <a:t>Gustan </a:t>
            </a:r>
            <a:r>
              <a:rPr lang="es-PA" dirty="0" smtClean="0"/>
              <a:t>de la experimentación como método de </a:t>
            </a:r>
            <a:r>
              <a:rPr lang="es-PA" dirty="0" smtClean="0"/>
              <a:t>trabajo.</a:t>
            </a:r>
          </a:p>
          <a:p>
            <a:pPr marL="514350" indent="-514350">
              <a:buFont typeface="+mj-lt"/>
              <a:buAutoNum type="arabicPeriod"/>
            </a:pPr>
            <a:r>
              <a:rPr lang="es-PA" dirty="0" smtClean="0"/>
              <a:t>Disfrutan </a:t>
            </a:r>
            <a:r>
              <a:rPr lang="es-PA" dirty="0" smtClean="0"/>
              <a:t>del trabajo en colaboración con los </a:t>
            </a:r>
            <a:r>
              <a:rPr lang="es-PA" dirty="0" smtClean="0"/>
              <a:t>demás.</a:t>
            </a:r>
          </a:p>
          <a:p>
            <a:pPr marL="514350" indent="-514350">
              <a:buFont typeface="+mj-lt"/>
              <a:buAutoNum type="arabicPeriod"/>
            </a:pPr>
            <a:r>
              <a:rPr lang="es-PA" dirty="0" smtClean="0"/>
              <a:t>Son </a:t>
            </a:r>
            <a:r>
              <a:rPr lang="es-PA" dirty="0" smtClean="0"/>
              <a:t>optimistas.</a:t>
            </a:r>
            <a:endParaRPr lang="es-PA" dirty="0" smtClean="0"/>
          </a:p>
          <a:p>
            <a:pPr marL="514350" indent="-514350">
              <a:buFont typeface="+mj-lt"/>
              <a:buAutoNum type="arabicPeriod"/>
            </a:pPr>
            <a:endParaRPr lang="es-PA" dirty="0" smtClean="0"/>
          </a:p>
          <a:p>
            <a:pPr marL="514350" indent="-514350">
              <a:buFont typeface="+mj-lt"/>
              <a:buAutoNum type="arabicPeriod"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719064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¿Qué </a:t>
            </a:r>
            <a:r>
              <a:rPr lang="es-MX" dirty="0" smtClean="0"/>
              <a:t>Significa </a:t>
            </a:r>
            <a:r>
              <a:rPr lang="es-MX" dirty="0" smtClean="0"/>
              <a:t>apropiarnos algo, hacerlo nuestro? </a:t>
            </a:r>
            <a:r>
              <a:rPr lang="es-MX" b="1" dirty="0" smtClean="0"/>
              <a:t/>
            </a:r>
            <a:br>
              <a:rPr lang="es-MX" b="1" dirty="0" smtClean="0"/>
            </a:br>
            <a:endParaRPr lang="es-ES" dirty="0"/>
          </a:p>
        </p:txBody>
      </p:sp>
      <p:pic>
        <p:nvPicPr>
          <p:cNvPr id="4" name="3 Marcador de contenido" descr="maestra y niños de preescolar con una lapto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2348880"/>
            <a:ext cx="3720412" cy="2790309"/>
          </a:xfrm>
        </p:spPr>
      </p:pic>
      <p:pic>
        <p:nvPicPr>
          <p:cNvPr id="8" name="7 Imagen" descr="imagen para blo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717032"/>
            <a:ext cx="3708896" cy="2781672"/>
          </a:xfrm>
          <a:prstGeom prst="rect">
            <a:avLst/>
          </a:prstGeom>
        </p:spPr>
      </p:pic>
      <p:pic>
        <p:nvPicPr>
          <p:cNvPr id="2049" name="Picture 1" descr="C:\Documents and Settings\Ernesto\Mis documentos\Mis imágenes\Estdiante de 6° colaborando con un docente usando el skyp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85607">
            <a:off x="5690782" y="4247821"/>
            <a:ext cx="2908874" cy="19029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4525963"/>
          </a:xfrm>
        </p:spPr>
        <p:txBody>
          <a:bodyPr/>
          <a:lstStyle/>
          <a:p>
            <a:pPr indent="9525">
              <a:buNone/>
            </a:pPr>
            <a:r>
              <a:rPr lang="es-PA" dirty="0" smtClean="0"/>
              <a:t>¿Nos centramos en trabajar con gente así como prioridad? </a:t>
            </a:r>
            <a:endParaRPr lang="es-PA" dirty="0" smtClean="0"/>
          </a:p>
          <a:p>
            <a:pPr indent="9525">
              <a:buNone/>
            </a:pPr>
            <a:endParaRPr lang="es-PA" dirty="0" smtClean="0"/>
          </a:p>
          <a:p>
            <a:pPr indent="9525">
              <a:buNone/>
            </a:pPr>
            <a:r>
              <a:rPr lang="es-PA" dirty="0" smtClean="0"/>
              <a:t>¿</a:t>
            </a:r>
            <a:r>
              <a:rPr lang="es-PA" dirty="0" smtClean="0"/>
              <a:t>Deberíamos introducir estas competencias en el sistema educativo y tratar de extenderlas entre la población?</a:t>
            </a:r>
            <a:endParaRPr lang="es-ES" dirty="0"/>
          </a:p>
        </p:txBody>
      </p:sp>
      <p:pic>
        <p:nvPicPr>
          <p:cNvPr id="4" name="4 Marcador de contenido" descr="trabajo_en__equip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3501008"/>
            <a:ext cx="3203848" cy="239487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hlinkClick r:id="rId2" action="ppaction://hlinkfile"/>
              </a:rPr>
              <a:t>¿Viaje Introspectivo?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9525">
              <a:buNone/>
            </a:pPr>
            <a:r>
              <a:rPr lang="es-ES" i="1" dirty="0" smtClean="0"/>
              <a:t>La riqueza que las tecnologías </a:t>
            </a:r>
            <a:r>
              <a:rPr lang="es-ES" i="1" dirty="0" smtClean="0"/>
              <a:t>digitales aportan a </a:t>
            </a:r>
            <a:r>
              <a:rPr lang="es-ES" i="1" dirty="0" smtClean="0"/>
              <a:t>los ambientes </a:t>
            </a:r>
            <a:r>
              <a:rPr lang="es-ES" i="1" dirty="0" smtClean="0"/>
              <a:t>educativos reside</a:t>
            </a:r>
            <a:r>
              <a:rPr lang="es-ES" dirty="0" smtClean="0"/>
              <a:t> </a:t>
            </a:r>
            <a:r>
              <a:rPr lang="es-ES" i="1" dirty="0" smtClean="0"/>
              <a:t>sobretodo </a:t>
            </a:r>
            <a:r>
              <a:rPr lang="es-ES" i="1" dirty="0" smtClean="0"/>
              <a:t>en las posibilidades de comunicación.</a:t>
            </a:r>
            <a:endParaRPr lang="es-ES" dirty="0" smtClean="0"/>
          </a:p>
          <a:p>
            <a:pPr>
              <a:buNone/>
            </a:pPr>
            <a:r>
              <a:rPr lang="es-ES" i="1" dirty="0" smtClean="0"/>
              <a:t>    Lea </a:t>
            </a:r>
            <a:r>
              <a:rPr lang="es-ES" i="1" dirty="0" err="1" smtClean="0"/>
              <a:t>Fagundes</a:t>
            </a:r>
            <a:endParaRPr lang="es-ES" i="1" dirty="0"/>
          </a:p>
        </p:txBody>
      </p:sp>
      <p:pic>
        <p:nvPicPr>
          <p:cNvPr id="4" name="3 Imagen" descr="ideas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3140968"/>
            <a:ext cx="2643728" cy="332913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r>
              <a:rPr lang="es-ES" dirty="0" smtClean="0"/>
              <a:t>¿</a:t>
            </a:r>
            <a:r>
              <a:rPr lang="es-ES" dirty="0" smtClean="0"/>
              <a:t>Te atreves a reinventarte?</a:t>
            </a:r>
            <a:endParaRPr lang="es-ES" dirty="0"/>
          </a:p>
        </p:txBody>
      </p:sp>
      <p:pic>
        <p:nvPicPr>
          <p:cNvPr id="4" name="3 Marcador de contenido" descr="Dedo señaland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2348880"/>
            <a:ext cx="3810000" cy="350557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escenario </a:t>
            </a:r>
            <a:r>
              <a:rPr lang="es-ES" dirty="0" smtClean="0"/>
              <a:t>cambio</a:t>
            </a:r>
            <a:endParaRPr lang="es-ES" dirty="0"/>
          </a:p>
        </p:txBody>
      </p:sp>
      <p:pic>
        <p:nvPicPr>
          <p:cNvPr id="4" name="3 Marcador de contenido" descr="BBS TEC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284984"/>
            <a:ext cx="3648404" cy="2736304"/>
          </a:xfrm>
        </p:spPr>
      </p:pic>
      <p:pic>
        <p:nvPicPr>
          <p:cNvPr id="5" name="4 Imagen" descr="mund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268760"/>
            <a:ext cx="2752725" cy="2571750"/>
          </a:xfrm>
          <a:prstGeom prst="rect">
            <a:avLst/>
          </a:prstGeom>
        </p:spPr>
      </p:pic>
      <p:pic>
        <p:nvPicPr>
          <p:cNvPr id="6" name="5 Imagen" descr="http://www.dearwinona.com/cookie_monster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12976"/>
            <a:ext cx="3453730" cy="3184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Reflexiones  Sobre Nuestra Práctica</a:t>
            </a:r>
            <a:endParaRPr lang="es-ES" dirty="0"/>
          </a:p>
        </p:txBody>
      </p:sp>
      <p:pic>
        <p:nvPicPr>
          <p:cNvPr id="6" name="5 Imagen" descr="AulaVirtu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628800"/>
            <a:ext cx="5210944" cy="4481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Paradigma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3600" dirty="0" smtClean="0"/>
              <a:t>¿</a:t>
            </a:r>
            <a:r>
              <a:rPr lang="es-MX" dirty="0" smtClean="0"/>
              <a:t>cómo </a:t>
            </a:r>
            <a:r>
              <a:rPr lang="es-MX" dirty="0"/>
              <a:t>se integraría la computadora en la cultura de la </a:t>
            </a:r>
            <a:r>
              <a:rPr lang="es-MX" dirty="0" smtClean="0"/>
              <a:t>escuela?, ¿cómo </a:t>
            </a:r>
            <a:r>
              <a:rPr lang="es-MX" dirty="0"/>
              <a:t>se </a:t>
            </a:r>
            <a:r>
              <a:rPr lang="es-MX" dirty="0" smtClean="0"/>
              <a:t>relacionan </a:t>
            </a:r>
            <a:r>
              <a:rPr lang="es-MX" dirty="0"/>
              <a:t>los </a:t>
            </a:r>
            <a:r>
              <a:rPr lang="es-MX" dirty="0" smtClean="0"/>
              <a:t>maestros </a:t>
            </a:r>
            <a:r>
              <a:rPr lang="es-MX" dirty="0"/>
              <a:t>y los niños con estas </a:t>
            </a:r>
            <a:r>
              <a:rPr lang="es-MX" dirty="0" smtClean="0"/>
              <a:t>máquinas?. </a:t>
            </a:r>
          </a:p>
          <a:p>
            <a:endParaRPr lang="es-MX" dirty="0"/>
          </a:p>
          <a:p>
            <a:endParaRPr lang="es-ES" dirty="0"/>
          </a:p>
        </p:txBody>
      </p:sp>
      <p:pic>
        <p:nvPicPr>
          <p:cNvPr id="4" name="3 Marcador de contenido" descr="Cerrado a las ide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3356992"/>
            <a:ext cx="2247876" cy="3158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143000"/>
          </a:xfrm>
        </p:spPr>
        <p:txBody>
          <a:bodyPr/>
          <a:lstStyle/>
          <a:p>
            <a:r>
              <a:rPr lang="es-ES" dirty="0" smtClean="0">
                <a:hlinkClick r:id="rId2" action="ppaction://hlinkfile"/>
              </a:rPr>
              <a:t>El Paradigma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2260848"/>
          </a:xfrm>
        </p:spPr>
        <p:txBody>
          <a:bodyPr/>
          <a:lstStyle/>
          <a:p>
            <a:r>
              <a:rPr lang="es-ES_tradnl" dirty="0" smtClean="0"/>
              <a:t>Estamos hablando de una nueva cultura del aprendizaje, y de cómo ésta se va a desarrollar en su nuevo marco tecnológico.</a:t>
            </a: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Tecnocentrismo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Según </a:t>
            </a:r>
            <a:r>
              <a:rPr lang="es-ES_tradnl" dirty="0" err="1" smtClean="0"/>
              <a:t>Papert</a:t>
            </a:r>
            <a:r>
              <a:rPr lang="es-ES_tradnl" dirty="0" smtClean="0"/>
              <a:t>: </a:t>
            </a:r>
            <a:r>
              <a:rPr lang="es-ES_tradnl" dirty="0" smtClean="0"/>
              <a:t>Nuestros </a:t>
            </a:r>
            <a:r>
              <a:rPr lang="es-ES_tradnl" dirty="0"/>
              <a:t>pensamientos reflejan una clase de materialismo primitivo: creemos que la tecnología determina nuestro pensamiento. </a:t>
            </a:r>
            <a:endParaRPr lang="es-ES_tradnl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se ha hecho hasta Ahora?</a:t>
            </a:r>
            <a:endParaRPr lang="es-ES" dirty="0"/>
          </a:p>
        </p:txBody>
      </p:sp>
      <p:pic>
        <p:nvPicPr>
          <p:cNvPr id="4" name="3 Marcador de contenido" descr="tr-classmate-34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2945904" cy="2636584"/>
          </a:xfrm>
        </p:spPr>
      </p:pic>
      <p:pic>
        <p:nvPicPr>
          <p:cNvPr id="5" name="4 Imagen" descr="olpcwindow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124744"/>
            <a:ext cx="3408427" cy="3096344"/>
          </a:xfrm>
          <a:prstGeom prst="rect">
            <a:avLst/>
          </a:prstGeom>
        </p:spPr>
      </p:pic>
      <p:pic>
        <p:nvPicPr>
          <p:cNvPr id="8" name="7 Imagen" descr="juguemos con pip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161564">
            <a:off x="2845678" y="3140651"/>
            <a:ext cx="2483412" cy="316014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Nuevos productos</a:t>
            </a:r>
            <a:endParaRPr lang="es-ES" dirty="0"/>
          </a:p>
        </p:txBody>
      </p:sp>
      <p:pic>
        <p:nvPicPr>
          <p:cNvPr id="35843" name="Picture 3" descr="C:\Documents and Settings\Ernesto\Mis documentos\Mis imágenes\Foro Microsoft Innovation-Education\P270810_10.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07744">
            <a:off x="5220254" y="3421688"/>
            <a:ext cx="3161583" cy="3146383"/>
          </a:xfrm>
          <a:prstGeom prst="rect">
            <a:avLst/>
          </a:prstGeom>
          <a:noFill/>
        </p:spPr>
      </p:pic>
      <p:pic>
        <p:nvPicPr>
          <p:cNvPr id="35844" name="Picture 4" descr="C:\Documents and Settings\Ernesto\Mis documentos\Mis imágenes\Foro Microsoft Innovation-Education\P270810_10.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268760"/>
            <a:ext cx="3491880" cy="2618910"/>
          </a:xfrm>
          <a:prstGeom prst="rect">
            <a:avLst/>
          </a:prstGeom>
          <a:noFill/>
        </p:spPr>
      </p:pic>
      <p:pic>
        <p:nvPicPr>
          <p:cNvPr id="35845" name="Picture 5" descr="C:\Documents and Settings\Ernesto\Mis documentos\Mis imágenes\Foro Microsoft Innovation-Education\P270810_10.2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213100"/>
            <a:ext cx="416560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Barreras </a:t>
            </a:r>
            <a:r>
              <a:rPr lang="es-ES" dirty="0" smtClean="0"/>
              <a:t> que nos Impiden  Superar el Paradigma de la Tecnología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>
            <a:normAutofit/>
          </a:bodyPr>
          <a:lstStyle/>
          <a:p>
            <a:r>
              <a:rPr lang="es-ES" dirty="0" smtClean="0"/>
              <a:t>El currículo (y la evaluación tradicional). En nuestro sistema educativo panameño. La tendencia del docente promovido por el mismo sistema, que  indica se debe  cumplir con el programa.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344</Words>
  <Application>Microsoft Office PowerPoint</Application>
  <PresentationFormat>Presentación en pantalla (4:3)</PresentationFormat>
  <Paragraphs>36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El Educador Frente al Desafío de la Era Digital</vt:lpstr>
      <vt:lpstr>El escenario cambio</vt:lpstr>
      <vt:lpstr>Reflexiones  Sobre Nuestra Práctica</vt:lpstr>
      <vt:lpstr>El Paradigma</vt:lpstr>
      <vt:lpstr>El Paradigma</vt:lpstr>
      <vt:lpstr>Tecnocentrismo</vt:lpstr>
      <vt:lpstr>¿Qué se ha hecho hasta Ahora?</vt:lpstr>
      <vt:lpstr>Nuevos productos</vt:lpstr>
      <vt:lpstr>Barreras  que nos Impiden  Superar el Paradigma de la Tecnología</vt:lpstr>
      <vt:lpstr>Diapositiva 10</vt:lpstr>
      <vt:lpstr>Barreras  que nos Impiden  Superar el Paradigma de la Tecnología</vt:lpstr>
      <vt:lpstr>¿Qué creen que sigue ahora? </vt:lpstr>
      <vt:lpstr>¿Respuesta? </vt:lpstr>
      <vt:lpstr>Aprendizaje Colectivo</vt:lpstr>
      <vt:lpstr>Cualidades de Un Innovador </vt:lpstr>
      <vt:lpstr>¿Qué Significa apropiarnos algo, hacerlo nuestro?  </vt:lpstr>
      <vt:lpstr>Diapositiva 17</vt:lpstr>
      <vt:lpstr>¿Viaje Introspectivo?</vt:lpstr>
      <vt:lpstr>¿Te atreves a reinventarte?</vt:lpstr>
    </vt:vector>
  </TitlesOfParts>
  <Company>...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Educador Frente al Desafio de la Era Digital</dc:title>
  <dc:creator>Ernesto</dc:creator>
  <cp:lastModifiedBy>Ernesto</cp:lastModifiedBy>
  <cp:revision>8</cp:revision>
  <dcterms:created xsi:type="dcterms:W3CDTF">2010-10-12T05:36:33Z</dcterms:created>
  <dcterms:modified xsi:type="dcterms:W3CDTF">2010-10-19T00:51:12Z</dcterms:modified>
</cp:coreProperties>
</file>