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5" d="100"/>
          <a:sy n="65" d="100"/>
        </p:scale>
        <p:origin x="-1536" y="-11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2012/6/10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2012/6/10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2012/6/10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2012/6/10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2012/6/10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pPr/>
              <a:t>2012/6/10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pPr/>
              <a:t>2012/6/10</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pPr/>
              <a:t>2012/6/10</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pPr/>
              <a:t>2012/6/10</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pPr/>
              <a:t>2012/6/10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pPr/>
              <a:t>2012/6/10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pPr/>
              <a:t>2012/6/10</a:t>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p:txBody>
          <a:bodyPr>
            <a:normAutofit/>
          </a:bodyPr>
          <a:lstStyle/>
          <a:p>
            <a:r>
              <a:rPr lang="zh-CN" altLang="en-US" sz="4000" b="1" dirty="0" smtClean="0">
                <a:latin typeface="华文楷体" pitchFamily="2" charset="-122"/>
                <a:ea typeface="华文楷体" pitchFamily="2" charset="-122"/>
              </a:rPr>
              <a:t>武汉大学与北京交通大学图书馆电子资源门户系统比较</a:t>
            </a:r>
            <a:endParaRPr lang="zh-CN" altLang="en-US" sz="4000" b="1" dirty="0">
              <a:latin typeface="华文楷体" pitchFamily="2" charset="-122"/>
              <a:ea typeface="华文楷体" pitchFamily="2" charset="-122"/>
            </a:endParaRPr>
          </a:p>
        </p:txBody>
      </p:sp>
      <p:sp>
        <p:nvSpPr>
          <p:cNvPr id="3" name="副标题 2"/>
          <p:cNvSpPr>
            <a:spLocks noGrp="1"/>
          </p:cNvSpPr>
          <p:nvPr>
            <p:ph type="subTitle" idx="1"/>
          </p:nvPr>
        </p:nvSpPr>
        <p:spPr/>
        <p:txBody>
          <a:bodyPr/>
          <a:lstStyle/>
          <a:p>
            <a:endParaRPr lang="zh-CN" alt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a:xfrm>
            <a:off x="457200" y="836712"/>
            <a:ext cx="8229600" cy="936104"/>
          </a:xfrm>
        </p:spPr>
        <p:txBody>
          <a:bodyPr>
            <a:normAutofit fontScale="90000"/>
          </a:bodyPr>
          <a:lstStyle/>
          <a:p>
            <a:pPr algn="just"/>
            <a:r>
              <a:rPr lang="zh-CN" altLang="en-US" sz="2700" dirty="0" smtClean="0"/>
              <a:t>         门户主页面主功能区的分类基本一致，只是北京交通大学的比武汉大学的多了一个“转换学科门户”分类</a:t>
            </a:r>
            <a:r>
              <a:rPr lang="en-US" altLang="zh-CN" sz="2400" dirty="0" smtClean="0"/>
              <a:t>			</a:t>
            </a:r>
            <a:endParaRPr lang="zh-CN" altLang="en-US" sz="2400" dirty="0"/>
          </a:p>
        </p:txBody>
      </p:sp>
      <p:sp>
        <p:nvSpPr>
          <p:cNvPr id="6" name="内容占位符 5"/>
          <p:cNvSpPr>
            <a:spLocks noGrp="1"/>
          </p:cNvSpPr>
          <p:nvPr>
            <p:ph sz="half" idx="2"/>
          </p:nvPr>
        </p:nvSpPr>
        <p:spPr/>
        <p:txBody>
          <a:bodyPr>
            <a:normAutofit/>
          </a:bodyPr>
          <a:lstStyle/>
          <a:p>
            <a:endParaRPr lang="en-US" altLang="zh-CN" sz="2400" dirty="0" smtClean="0"/>
          </a:p>
          <a:p>
            <a:endParaRPr lang="zh-CN" altLang="en-US" sz="2400" dirty="0"/>
          </a:p>
        </p:txBody>
      </p:sp>
      <p:pic>
        <p:nvPicPr>
          <p:cNvPr id="8" name="Picture 3"/>
          <p:cNvPicPr>
            <a:picLocks noGrp="1" noChangeAspect="1" noChangeArrowheads="1"/>
          </p:cNvPicPr>
          <p:nvPr>
            <p:ph sz="half" idx="1"/>
          </p:nvPr>
        </p:nvPicPr>
        <p:blipFill>
          <a:blip r:embed="rId2" cstate="print"/>
          <a:srcRect r="12190" b="30679"/>
          <a:stretch>
            <a:fillRect/>
          </a:stretch>
        </p:blipFill>
        <p:spPr>
          <a:xfrm>
            <a:off x="457200" y="2060848"/>
            <a:ext cx="4038600" cy="3816424"/>
          </a:xfrm>
          <a:noFill/>
          <a:ln/>
        </p:spPr>
      </p:pic>
      <p:pic>
        <p:nvPicPr>
          <p:cNvPr id="9" name="Picture 10"/>
          <p:cNvPicPr>
            <a:picLocks noChangeAspect="1" noChangeArrowheads="1"/>
          </p:cNvPicPr>
          <p:nvPr/>
        </p:nvPicPr>
        <p:blipFill>
          <a:blip r:embed="rId3" cstate="print"/>
          <a:srcRect/>
          <a:stretch>
            <a:fillRect/>
          </a:stretch>
        </p:blipFill>
        <p:spPr bwMode="auto">
          <a:xfrm>
            <a:off x="4572001" y="2060847"/>
            <a:ext cx="3960440" cy="3816425"/>
          </a:xfrm>
          <a:prstGeom prst="rect">
            <a:avLst/>
          </a:prstGeom>
          <a:noFill/>
          <a:ln w="9525" algn="ctr">
            <a:noFill/>
            <a:miter lim="800000"/>
            <a:headEnd/>
            <a:tailEnd/>
          </a:ln>
          <a:effectLst/>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4"/>
          <p:cNvSpPr>
            <a:spLocks noGrp="1"/>
          </p:cNvSpPr>
          <p:nvPr>
            <p:ph type="title"/>
          </p:nvPr>
        </p:nvSpPr>
        <p:spPr>
          <a:xfrm>
            <a:off x="457200" y="620688"/>
            <a:ext cx="8229600" cy="1728192"/>
          </a:xfrm>
        </p:spPr>
        <p:txBody>
          <a:bodyPr>
            <a:normAutofit/>
          </a:bodyPr>
          <a:lstStyle/>
          <a:p>
            <a:pPr algn="l">
              <a:lnSpc>
                <a:spcPct val="80000"/>
              </a:lnSpc>
            </a:pPr>
            <a:r>
              <a:rPr lang="zh-CN" altLang="en-US" sz="2400" dirty="0" smtClean="0">
                <a:ea typeface="宋体" pitchFamily="2" charset="-122"/>
              </a:rPr>
              <a:t>         武大的数据库检索中的</a:t>
            </a:r>
            <a:r>
              <a:rPr lang="zh-CN" altLang="en-US" sz="2400" dirty="0" smtClean="0">
                <a:ea typeface="宋体" pitchFamily="2" charset="-122"/>
              </a:rPr>
              <a:t>快速检索</a:t>
            </a:r>
            <a:r>
              <a:rPr lang="zh-CN" altLang="en-US" sz="2400" dirty="0" smtClean="0">
                <a:ea typeface="宋体" pitchFamily="2" charset="-122"/>
              </a:rPr>
              <a:t>集和</a:t>
            </a:r>
            <a:r>
              <a:rPr lang="zh-CN" altLang="en-US" sz="2400" dirty="0" smtClean="0">
                <a:ea typeface="宋体" pitchFamily="2" charset="-122"/>
              </a:rPr>
              <a:t>多途径</a:t>
            </a:r>
            <a:r>
              <a:rPr lang="zh-CN" altLang="en-US" sz="2400" dirty="0" smtClean="0">
                <a:ea typeface="宋体" pitchFamily="2" charset="-122"/>
              </a:rPr>
              <a:t>查询分别对应北交大查找资源中的快速检索</a:t>
            </a:r>
            <a:r>
              <a:rPr lang="zh-CN" altLang="en-US" sz="2400" dirty="0" smtClean="0">
                <a:ea typeface="宋体" pitchFamily="2" charset="-122"/>
              </a:rPr>
              <a:t>和</a:t>
            </a:r>
            <a:r>
              <a:rPr lang="zh-CN" altLang="en-US" sz="2400" dirty="0" smtClean="0">
                <a:ea typeface="宋体" pitchFamily="2" charset="-122"/>
              </a:rPr>
              <a:t>整合检索都是</a:t>
            </a:r>
            <a:r>
              <a:rPr lang="zh-CN" altLang="en-US" sz="2400" dirty="0" smtClean="0">
                <a:ea typeface="宋体" pitchFamily="2" charset="-122"/>
              </a:rPr>
              <a:t>用来方便用户检索</a:t>
            </a:r>
            <a:r>
              <a:rPr lang="zh-CN" altLang="en-US" sz="2400" dirty="0" smtClean="0">
                <a:ea typeface="宋体" pitchFamily="2" charset="-122"/>
              </a:rPr>
              <a:t>的，只是</a:t>
            </a:r>
            <a:r>
              <a:rPr lang="zh-CN" altLang="en-US" sz="2400" dirty="0" smtClean="0"/>
              <a:t>北京交通大学</a:t>
            </a:r>
            <a:r>
              <a:rPr lang="zh-CN" altLang="en-US" sz="2400" dirty="0" smtClean="0"/>
              <a:t>的查找资源分类没有武汉大学的分类多，武汉大学的还有按类型浏览和按分类浏览</a:t>
            </a:r>
            <a:r>
              <a:rPr lang="en-US" altLang="zh-CN" sz="2000" dirty="0" smtClean="0"/>
              <a:t/>
            </a:r>
            <a:br>
              <a:rPr lang="en-US" altLang="zh-CN" sz="2000" dirty="0" smtClean="0"/>
            </a:br>
            <a:endParaRPr lang="zh-CN" altLang="en-US" sz="2000" dirty="0"/>
          </a:p>
        </p:txBody>
      </p:sp>
      <p:pic>
        <p:nvPicPr>
          <p:cNvPr id="8" name="Picture 2"/>
          <p:cNvPicPr>
            <a:picLocks noGrp="1" noChangeAspect="1" noChangeArrowheads="1"/>
          </p:cNvPicPr>
          <p:nvPr>
            <p:ph sz="half" idx="1"/>
          </p:nvPr>
        </p:nvPicPr>
        <p:blipFill>
          <a:blip r:embed="rId2" cstate="print"/>
          <a:srcRect r="13550" b="7231"/>
          <a:stretch>
            <a:fillRect/>
          </a:stretch>
        </p:blipFill>
        <p:spPr>
          <a:xfrm>
            <a:off x="457200" y="2420888"/>
            <a:ext cx="4038600" cy="3672408"/>
          </a:xfrm>
          <a:noFill/>
          <a:ln/>
        </p:spPr>
      </p:pic>
      <p:pic>
        <p:nvPicPr>
          <p:cNvPr id="9" name="Picture 10"/>
          <p:cNvPicPr>
            <a:picLocks noGrp="1" noChangeAspect="1" noChangeArrowheads="1"/>
          </p:cNvPicPr>
          <p:nvPr>
            <p:ph sz="half" idx="2"/>
          </p:nvPr>
        </p:nvPicPr>
        <p:blipFill>
          <a:blip r:embed="rId3" cstate="print"/>
          <a:srcRect/>
          <a:stretch>
            <a:fillRect/>
          </a:stretch>
        </p:blipFill>
        <p:spPr bwMode="auto">
          <a:xfrm>
            <a:off x="4648200" y="2420888"/>
            <a:ext cx="4038600" cy="3744416"/>
          </a:xfrm>
          <a:prstGeom prst="rect">
            <a:avLst/>
          </a:prstGeom>
          <a:noFill/>
          <a:ln w="9525" algn="ctr">
            <a:noFill/>
            <a:miter lim="800000"/>
            <a:headEnd/>
            <a:tailEnd/>
          </a:ln>
          <a:effectLst/>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908720"/>
            <a:ext cx="8229600" cy="2232248"/>
          </a:xfrm>
        </p:spPr>
        <p:txBody>
          <a:bodyPr>
            <a:normAutofit fontScale="90000"/>
          </a:bodyPr>
          <a:lstStyle/>
          <a:p>
            <a:pPr algn="l"/>
            <a:r>
              <a:rPr lang="zh-CN" altLang="en-US" sz="2400" dirty="0" smtClean="0">
                <a:ea typeface="宋体" pitchFamily="2" charset="-122"/>
              </a:rPr>
              <a:t>          武大的电子</a:t>
            </a:r>
            <a:r>
              <a:rPr lang="zh-CN" altLang="en-US" sz="2400" dirty="0" smtClean="0">
                <a:ea typeface="宋体" pitchFamily="2" charset="-122"/>
              </a:rPr>
              <a:t>期刊</a:t>
            </a:r>
            <a:r>
              <a:rPr lang="zh-CN" altLang="en-US" sz="2400" dirty="0" smtClean="0">
                <a:ea typeface="宋体" pitchFamily="2" charset="-122"/>
              </a:rPr>
              <a:t>导航对应北交大的查找期刊，只是</a:t>
            </a:r>
            <a:r>
              <a:rPr lang="zh-CN" altLang="en-US" sz="2700" dirty="0" smtClean="0"/>
              <a:t>期刊</a:t>
            </a:r>
            <a:r>
              <a:rPr lang="zh-CN" altLang="en-US" sz="2700" dirty="0" smtClean="0"/>
              <a:t>查找武大的分类更全，包括按字顺浏览和按分类浏览，而且加入了限定条件（模糊检索、精确检索等</a:t>
            </a:r>
            <a:r>
              <a:rPr lang="zh-CN" altLang="en-US" sz="2700" dirty="0" smtClean="0"/>
              <a:t>），北交大的直接用刊名查找</a:t>
            </a:r>
            <a:r>
              <a:rPr lang="en-US" altLang="zh-CN" dirty="0" smtClean="0"/>
              <a:t/>
            </a:r>
            <a:br>
              <a:rPr lang="en-US" altLang="zh-CN" dirty="0" smtClean="0"/>
            </a:br>
            <a:r>
              <a:rPr lang="zh-CN" altLang="en-US" dirty="0" smtClean="0">
                <a:ea typeface="宋体" pitchFamily="2" charset="-122"/>
              </a:rPr>
              <a:t/>
            </a:r>
            <a:br>
              <a:rPr lang="zh-CN" altLang="en-US" dirty="0" smtClean="0">
                <a:ea typeface="宋体" pitchFamily="2" charset="-122"/>
              </a:rPr>
            </a:br>
            <a:endParaRPr lang="zh-CN" altLang="en-US" dirty="0"/>
          </a:p>
        </p:txBody>
      </p:sp>
      <p:pic>
        <p:nvPicPr>
          <p:cNvPr id="5" name="Picture 2"/>
          <p:cNvPicPr>
            <a:picLocks noGrp="1" noChangeAspect="1" noChangeArrowheads="1"/>
          </p:cNvPicPr>
          <p:nvPr>
            <p:ph sz="half" idx="1"/>
          </p:nvPr>
        </p:nvPicPr>
        <p:blipFill>
          <a:blip r:embed="rId2" cstate="print"/>
          <a:srcRect/>
          <a:stretch>
            <a:fillRect/>
          </a:stretch>
        </p:blipFill>
        <p:spPr>
          <a:xfrm>
            <a:off x="457200" y="2420888"/>
            <a:ext cx="4038600" cy="3600399"/>
          </a:xfrm>
          <a:noFill/>
          <a:ln/>
        </p:spPr>
      </p:pic>
      <p:pic>
        <p:nvPicPr>
          <p:cNvPr id="6" name="Picture 5"/>
          <p:cNvPicPr>
            <a:picLocks noGrp="1" noChangeAspect="1" noChangeArrowheads="1"/>
          </p:cNvPicPr>
          <p:nvPr>
            <p:ph sz="half" idx="2"/>
          </p:nvPr>
        </p:nvPicPr>
        <p:blipFill>
          <a:blip r:embed="rId3" cstate="print"/>
          <a:srcRect/>
          <a:stretch>
            <a:fillRect/>
          </a:stretch>
        </p:blipFill>
        <p:spPr bwMode="auto">
          <a:xfrm>
            <a:off x="4648200" y="2420888"/>
            <a:ext cx="3812232" cy="3384376"/>
          </a:xfrm>
          <a:prstGeom prst="rect">
            <a:avLst/>
          </a:prstGeom>
          <a:noFill/>
          <a:ln w="9525" algn="ctr">
            <a:solidFill>
              <a:schemeClr val="tx1"/>
            </a:solidFill>
            <a:miter lim="800000"/>
            <a:headEnd/>
            <a:tailEnd/>
          </a:ln>
          <a:effectLst/>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4"/>
          <p:cNvSpPr>
            <a:spLocks noGrp="1"/>
          </p:cNvSpPr>
          <p:nvPr>
            <p:ph type="title"/>
          </p:nvPr>
        </p:nvSpPr>
        <p:spPr>
          <a:xfrm>
            <a:off x="722313" y="2852936"/>
            <a:ext cx="7772400" cy="2916039"/>
          </a:xfrm>
        </p:spPr>
        <p:txBody>
          <a:bodyPr>
            <a:normAutofit/>
          </a:bodyPr>
          <a:lstStyle/>
          <a:p>
            <a:r>
              <a:rPr lang="zh-CN" altLang="en-US" sz="2400" b="0" dirty="0" smtClean="0"/>
              <a:t>         武大的我</a:t>
            </a:r>
            <a:r>
              <a:rPr lang="zh-CN" altLang="en-US" sz="2400" b="0" dirty="0" smtClean="0"/>
              <a:t>的</a:t>
            </a:r>
            <a:r>
              <a:rPr lang="zh-CN" altLang="en-US" sz="2400" b="0" dirty="0" smtClean="0"/>
              <a:t>收藏对应北交大的我</a:t>
            </a:r>
            <a:r>
              <a:rPr lang="zh-CN" altLang="en-US" sz="2400" b="0" dirty="0" smtClean="0"/>
              <a:t>的</a:t>
            </a:r>
            <a:r>
              <a:rPr lang="zh-CN" altLang="en-US" sz="2400" b="0" dirty="0" smtClean="0"/>
              <a:t>空间都是提供存放</a:t>
            </a:r>
            <a:r>
              <a:rPr lang="zh-CN" altLang="en-US" sz="2400" b="0" dirty="0" smtClean="0"/>
              <a:t>一些数据库、电子期刊、检索历史等的个性化</a:t>
            </a:r>
            <a:r>
              <a:rPr lang="zh-CN" altLang="en-US" sz="2400" b="0" dirty="0" smtClean="0"/>
              <a:t>服务的</a:t>
            </a:r>
            <a:r>
              <a:rPr lang="zh-CN" altLang="en-US" dirty="0" smtClean="0"/>
              <a:t/>
            </a:r>
            <a:br>
              <a:rPr lang="zh-CN" altLang="en-US" dirty="0" smtClean="0"/>
            </a:br>
            <a:endParaRPr lang="zh-CN" altLang="en-US" dirty="0"/>
          </a:p>
        </p:txBody>
      </p:sp>
      <p:sp>
        <p:nvSpPr>
          <p:cNvPr id="6" name="文本占位符 5"/>
          <p:cNvSpPr>
            <a:spLocks noGrp="1"/>
          </p:cNvSpPr>
          <p:nvPr>
            <p:ph type="body" idx="1"/>
          </p:nvPr>
        </p:nvSpPr>
        <p:spPr>
          <a:xfrm>
            <a:off x="722313" y="836713"/>
            <a:ext cx="7772400" cy="1872207"/>
          </a:xfrm>
        </p:spPr>
        <p:txBody>
          <a:bodyPr>
            <a:normAutofit/>
          </a:bodyPr>
          <a:lstStyle/>
          <a:p>
            <a:pPr>
              <a:lnSpc>
                <a:spcPct val="80000"/>
              </a:lnSpc>
            </a:pPr>
            <a:r>
              <a:rPr lang="zh-CN" altLang="en-US" sz="2400" dirty="0" smtClean="0">
                <a:solidFill>
                  <a:schemeClr val="tx1"/>
                </a:solidFill>
                <a:ea typeface="宋体" pitchFamily="2" charset="-122"/>
              </a:rPr>
              <a:t>         武大的获取原文对应北交大的原文链接，都是用来已知</a:t>
            </a:r>
            <a:r>
              <a:rPr lang="zh-CN" altLang="en-US" sz="2400" dirty="0" smtClean="0">
                <a:solidFill>
                  <a:schemeClr val="tx1"/>
                </a:solidFill>
                <a:ea typeface="宋体" pitchFamily="2" charset="-122"/>
              </a:rPr>
              <a:t>出处找</a:t>
            </a:r>
            <a:r>
              <a:rPr lang="zh-CN" altLang="en-US" sz="2400" dirty="0" smtClean="0">
                <a:solidFill>
                  <a:schemeClr val="tx1"/>
                </a:solidFill>
                <a:ea typeface="宋体" pitchFamily="2" charset="-122"/>
              </a:rPr>
              <a:t>原文和进行文献</a:t>
            </a:r>
            <a:r>
              <a:rPr lang="zh-CN" altLang="en-US" sz="2400" dirty="0" smtClean="0">
                <a:solidFill>
                  <a:schemeClr val="tx1"/>
                </a:solidFill>
                <a:ea typeface="宋体" pitchFamily="2" charset="-122"/>
              </a:rPr>
              <a:t>传递</a:t>
            </a:r>
          </a:p>
          <a:p>
            <a:endParaRPr lang="zh-CN" alt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a:xfrm>
            <a:off x="457200" y="764704"/>
            <a:ext cx="8229600" cy="936104"/>
          </a:xfrm>
        </p:spPr>
        <p:txBody>
          <a:bodyPr/>
          <a:lstStyle/>
          <a:p>
            <a:r>
              <a:rPr lang="zh-CN" altLang="en-US" b="1" dirty="0" smtClean="0"/>
              <a:t>总结</a:t>
            </a:r>
            <a:endParaRPr lang="zh-CN" altLang="en-US" b="1" dirty="0"/>
          </a:p>
        </p:txBody>
      </p:sp>
      <p:sp>
        <p:nvSpPr>
          <p:cNvPr id="5" name="内容占位符 4"/>
          <p:cNvSpPr>
            <a:spLocks noGrp="1"/>
          </p:cNvSpPr>
          <p:nvPr>
            <p:ph idx="1"/>
          </p:nvPr>
        </p:nvSpPr>
        <p:spPr>
          <a:xfrm>
            <a:off x="457200" y="2204864"/>
            <a:ext cx="8229600" cy="3921299"/>
          </a:xfrm>
        </p:spPr>
        <p:txBody>
          <a:bodyPr>
            <a:normAutofit/>
          </a:bodyPr>
          <a:lstStyle/>
          <a:p>
            <a:pPr>
              <a:lnSpc>
                <a:spcPct val="90000"/>
              </a:lnSpc>
              <a:buNone/>
            </a:pPr>
            <a:r>
              <a:rPr lang="zh-CN" altLang="en-US" sz="2400" dirty="0" smtClean="0">
                <a:ea typeface="宋体" pitchFamily="2" charset="-122"/>
              </a:rPr>
              <a:t>              总的来说，无论是哪所高校的电子门户系统，其目的都是为了方便本校</a:t>
            </a:r>
            <a:r>
              <a:rPr lang="zh-CN" altLang="en-US" sz="2400" dirty="0" smtClean="0">
                <a:ea typeface="宋体" pitchFamily="2" charset="-122"/>
              </a:rPr>
              <a:t>师生不管在校内还是校外，都</a:t>
            </a:r>
            <a:r>
              <a:rPr lang="zh-CN" altLang="en-US" sz="2400" dirty="0" smtClean="0">
                <a:ea typeface="宋体" pitchFamily="2" charset="-122"/>
              </a:rPr>
              <a:t>能通过该系统快速地</a:t>
            </a:r>
            <a:r>
              <a:rPr lang="zh-CN" altLang="en-US" sz="2400" dirty="0" smtClean="0">
                <a:ea typeface="宋体" pitchFamily="2" charset="-122"/>
              </a:rPr>
              <a:t>在图书馆购买的网络数据库中检索到所需资料（期刊论文、学位论文、会议论文、电子图书等等）</a:t>
            </a:r>
            <a:r>
              <a:rPr lang="zh-CN" altLang="en-US" sz="2400" dirty="0" smtClean="0">
                <a:ea typeface="宋体" pitchFamily="2" charset="-122"/>
              </a:rPr>
              <a:t>。虽然系统提供的分类和检索界面有所不同，但大致上还是较为一致的。通过学习其使用技巧，用户能更方便地使用数据库，更快速获得自己想要的资源。</a:t>
            </a:r>
            <a:endParaRPr lang="zh-CN" altLang="en-US" sz="2400" dirty="0" smtClean="0">
              <a:ea typeface="宋体" pitchFamily="2" charset="-122"/>
            </a:endParaRPr>
          </a:p>
          <a:p>
            <a:pPr>
              <a:buNone/>
            </a:pPr>
            <a:endParaRPr lang="zh-CN" altLang="en-US" dirty="0"/>
          </a:p>
        </p:txBody>
      </p:sp>
    </p:spTree>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73</TotalTime>
  <Words>296</Words>
  <Application>Microsoft Office PowerPoint</Application>
  <PresentationFormat>全屏显示(4:3)</PresentationFormat>
  <Paragraphs>8</Paragraphs>
  <Slides>6</Slides>
  <Notes>0</Notes>
  <HiddenSlides>0</HiddenSlides>
  <MMClips>0</MMClips>
  <ScaleCrop>false</ScaleCrop>
  <HeadingPairs>
    <vt:vector size="4" baseType="variant">
      <vt:variant>
        <vt:lpstr>主题</vt:lpstr>
      </vt:variant>
      <vt:variant>
        <vt:i4>1</vt:i4>
      </vt:variant>
      <vt:variant>
        <vt:lpstr>幻灯片标题</vt:lpstr>
      </vt:variant>
      <vt:variant>
        <vt:i4>6</vt:i4>
      </vt:variant>
    </vt:vector>
  </HeadingPairs>
  <TitlesOfParts>
    <vt:vector size="7" baseType="lpstr">
      <vt:lpstr>Office 主题</vt:lpstr>
      <vt:lpstr>武汉大学与北京交通大学图书馆电子资源门户系统比较</vt:lpstr>
      <vt:lpstr>         门户主页面主功能区的分类基本一致，只是北京交通大学的比武汉大学的多了一个“转换学科门户”分类   </vt:lpstr>
      <vt:lpstr>         武大的数据库检索中的快速检索集和多途径查询分别对应北交大查找资源中的快速检索和整合检索都是用来方便用户检索的，只是北京交通大学的查找资源分类没有武汉大学的分类多，武汉大学的还有按类型浏览和按分类浏览 </vt:lpstr>
      <vt:lpstr>          武大的电子期刊导航对应北交大的查找期刊，只是期刊查找武大的分类更全，包括按字顺浏览和按分类浏览，而且加入了限定条件（模糊检索、精确检索等），北交大的直接用刊名查找  </vt:lpstr>
      <vt:lpstr>         武大的我的收藏对应北交大的我的空间都是提供存放一些数据库、电子期刊、检索历史等的个性化服务的 </vt:lpstr>
      <vt:lpstr>总结</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武汉大学与北京交通大学图书馆电子资源门户系统比较</dc:title>
  <dc:creator>pengxuefen</dc:creator>
  <cp:lastModifiedBy>pengxuefen</cp:lastModifiedBy>
  <cp:revision>9</cp:revision>
  <dcterms:created xsi:type="dcterms:W3CDTF">2012-06-09T16:55:13Z</dcterms:created>
  <dcterms:modified xsi:type="dcterms:W3CDTF">2012-06-09T18:19:08Z</dcterms:modified>
</cp:coreProperties>
</file>