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2"/>
  </p:handout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B8CEE-B9D9-4439-976D-8FD59F3AF97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5371B-E5A6-4BE6-8A37-38602E1A2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24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ee-power-point-templates.com/wp-content/uploads/2011/04/1137_examp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8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295400"/>
            <a:ext cx="8189976" cy="235360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Contemporary Research Design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fresh look at new and traditional </a:t>
            </a:r>
            <a:r>
              <a:rPr lang="en-US" sz="2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educational </a:t>
            </a:r>
            <a:r>
              <a:rPr lang="en-US" sz="2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issues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Jolene Fitch, Brian Hart, </a:t>
            </a:r>
          </a:p>
          <a:p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and Elijah Carter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613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Rendon</a:t>
            </a:r>
            <a:r>
              <a:rPr lang="en-US" dirty="0" smtClean="0"/>
              <a:t>, </a:t>
            </a:r>
            <a:r>
              <a:rPr lang="en-US" dirty="0" err="1" smtClean="0"/>
              <a:t>Jalomo</a:t>
            </a:r>
            <a:r>
              <a:rPr lang="en-US" dirty="0" smtClean="0"/>
              <a:t>, and Nora (2011)</a:t>
            </a:r>
          </a:p>
          <a:p>
            <a:endParaRPr lang="en-US" dirty="0"/>
          </a:p>
          <a:p>
            <a:r>
              <a:rPr lang="en-US" dirty="0" smtClean="0"/>
              <a:t>Practitioners have focused on offering programs to get more students involved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Instead of 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On what motivates students to get involved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0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 of the Research Design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Literature Review and Conceptual Framework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Method of Structured Inquiry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Sampling Plan and Frame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Review of Goals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02999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9144000" cy="4725987"/>
          </a:xfrm>
        </p:spPr>
      </p:pic>
    </p:spTree>
    <p:extLst>
      <p:ext uri="{BB962C8B-B14F-4D97-AF65-F5344CB8AC3E}">
        <p14:creationId xmlns:p14="http://schemas.microsoft.com/office/powerpoint/2010/main" val="161607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Methods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943600" y="533400"/>
            <a:ext cx="2743200" cy="4462760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400" b="1" dirty="0" smtClean="0"/>
              <a:t>Qualitative</a:t>
            </a:r>
          </a:p>
          <a:p>
            <a:pPr marL="0" indent="0">
              <a:buNone/>
            </a:pPr>
            <a:endParaRPr lang="en-US" sz="1700" b="1" dirty="0" smtClean="0"/>
          </a:p>
          <a:p>
            <a:pPr marL="0" indent="0">
              <a:buNone/>
            </a:pPr>
            <a:r>
              <a:rPr lang="en-US" sz="3400" u="sng" dirty="0"/>
              <a:t>Advantage</a:t>
            </a:r>
            <a:r>
              <a:rPr lang="en-US" sz="3400" dirty="0"/>
              <a:t>:</a:t>
            </a:r>
          </a:p>
          <a:p>
            <a:pPr marL="0" indent="0">
              <a:buNone/>
            </a:pPr>
            <a:r>
              <a:rPr lang="en-US" dirty="0" smtClean="0"/>
              <a:t>Focus group is somewhat systematic like a survey but benefiting from interviewing, high face validity, captures real-life data, helps generate subsequent survey questionnaires</a:t>
            </a:r>
            <a:endParaRPr lang="en-US" dirty="0"/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3400" u="sng" dirty="0"/>
              <a:t>Disadvantage</a:t>
            </a:r>
            <a:r>
              <a:rPr lang="en-US" sz="3400" dirty="0"/>
              <a:t>:</a:t>
            </a:r>
          </a:p>
          <a:p>
            <a:pPr marL="0" indent="0">
              <a:buNone/>
            </a:pPr>
            <a:r>
              <a:rPr lang="en-US" dirty="0" smtClean="0"/>
              <a:t>Skilled moderators, amassing students, and locations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124200" y="533400"/>
            <a:ext cx="2895600" cy="4462760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400" b="1" dirty="0" smtClean="0"/>
              <a:t>Survey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3400" u="sng" dirty="0"/>
              <a:t>Advantage</a:t>
            </a:r>
            <a:r>
              <a:rPr lang="en-US" sz="3400" dirty="0"/>
              <a:t>:</a:t>
            </a:r>
          </a:p>
          <a:p>
            <a:pPr marL="0" indent="0">
              <a:buNone/>
            </a:pPr>
            <a:r>
              <a:rPr lang="en-US" dirty="0" smtClean="0"/>
              <a:t>Ability to survey large groups economically and strong on reliability</a:t>
            </a:r>
            <a:endParaRPr lang="en-US" dirty="0"/>
          </a:p>
          <a:p>
            <a:endParaRPr lang="en-US" sz="1600" dirty="0"/>
          </a:p>
          <a:p>
            <a:pPr marL="0" indent="0">
              <a:buNone/>
            </a:pPr>
            <a:r>
              <a:rPr lang="en-US" sz="3400" u="sng" dirty="0"/>
              <a:t>Disadvantage</a:t>
            </a:r>
            <a:r>
              <a:rPr lang="en-US" sz="3400" dirty="0"/>
              <a:t>:</a:t>
            </a:r>
          </a:p>
          <a:p>
            <a:pPr marL="0" indent="0">
              <a:buNone/>
            </a:pPr>
            <a:r>
              <a:rPr lang="en-US" sz="2900" dirty="0" smtClean="0"/>
              <a:t>Potential to be superficial and inflexible and weak on validity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1600" dirty="0" smtClean="0"/>
              <a:t>	(</a:t>
            </a:r>
            <a:r>
              <a:rPr lang="en-US" sz="1600" dirty="0" err="1" smtClean="0"/>
              <a:t>Babbie</a:t>
            </a:r>
            <a:r>
              <a:rPr lang="en-US" sz="1600" dirty="0" smtClean="0"/>
              <a:t>, 2011)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33400"/>
            <a:ext cx="2590800" cy="4462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Experimental</a:t>
            </a:r>
          </a:p>
          <a:p>
            <a:endParaRPr lang="en-US" sz="1200" dirty="0"/>
          </a:p>
          <a:p>
            <a:r>
              <a:rPr lang="en-US" sz="2400" u="sng" dirty="0" smtClean="0"/>
              <a:t>Advantage</a:t>
            </a:r>
            <a:r>
              <a:rPr lang="en-US" sz="2400" dirty="0" smtClean="0"/>
              <a:t>:</a:t>
            </a:r>
          </a:p>
          <a:p>
            <a:r>
              <a:rPr lang="en-US" dirty="0" smtClean="0"/>
              <a:t>Testing causal relationships</a:t>
            </a:r>
          </a:p>
          <a:p>
            <a:endParaRPr lang="en-US" sz="1200" dirty="0" smtClean="0"/>
          </a:p>
          <a:p>
            <a:endParaRPr lang="en-US" sz="1200" dirty="0"/>
          </a:p>
          <a:p>
            <a:r>
              <a:rPr lang="en-US" sz="2400" u="sng" dirty="0" smtClean="0"/>
              <a:t>Disadvantage</a:t>
            </a:r>
            <a:r>
              <a:rPr lang="en-US" sz="2400" dirty="0" smtClean="0"/>
              <a:t>:</a:t>
            </a:r>
          </a:p>
          <a:p>
            <a:r>
              <a:rPr lang="en-US" sz="2000" dirty="0" smtClean="0"/>
              <a:t>Often includes deception</a:t>
            </a:r>
          </a:p>
          <a:p>
            <a:r>
              <a:rPr lang="en-US" sz="2000" dirty="0" smtClean="0"/>
              <a:t>Difficult to isolate variables in this instance</a:t>
            </a:r>
          </a:p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4108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Student Satisfaction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265176" lvl="1" indent="-265176">
              <a:buSzPct val="80000"/>
              <a:buFont typeface="Wingdings 2"/>
              <a:buChar char=""/>
            </a:pPr>
            <a:r>
              <a:rPr lang="en-US" dirty="0" err="1"/>
              <a:t>Pacarella</a:t>
            </a:r>
            <a:r>
              <a:rPr lang="en-US" dirty="0"/>
              <a:t> and </a:t>
            </a:r>
            <a:r>
              <a:rPr lang="en-US" dirty="0" err="1"/>
              <a:t>Terenzini</a:t>
            </a:r>
            <a:r>
              <a:rPr lang="en-US" dirty="0"/>
              <a:t> </a:t>
            </a:r>
            <a:r>
              <a:rPr lang="en-US" sz="1200" dirty="0"/>
              <a:t>(1991</a:t>
            </a:r>
            <a:r>
              <a:rPr lang="en-US" sz="1200" dirty="0" smtClean="0"/>
              <a:t>)</a:t>
            </a:r>
          </a:p>
          <a:p>
            <a:pPr marL="0" lvl="1" indent="0">
              <a:buSzPct val="80000"/>
              <a:buNone/>
            </a:pPr>
            <a:endParaRPr lang="en-US" sz="1200" dirty="0"/>
          </a:p>
          <a:p>
            <a:pPr lvl="1"/>
            <a:r>
              <a:rPr lang="en-US" dirty="0" smtClean="0"/>
              <a:t>Academic achievement, Persistence, and</a:t>
            </a:r>
          </a:p>
          <a:p>
            <a:pPr lvl="1"/>
            <a:r>
              <a:rPr lang="en-US" dirty="0" smtClean="0"/>
              <a:t>Satisfaction is:</a:t>
            </a:r>
          </a:p>
          <a:p>
            <a:pPr marL="347472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Correlated to time and energy students apply to learning and engagement</a:t>
            </a:r>
            <a:endParaRPr lang="en-US" sz="1000" dirty="0" smtClean="0"/>
          </a:p>
          <a:p>
            <a:pPr marL="454914" lvl="1" indent="-171450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58013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Student Persistence</a:t>
            </a:r>
          </a:p>
          <a:p>
            <a:endParaRPr lang="en-US" dirty="0"/>
          </a:p>
          <a:p>
            <a:r>
              <a:rPr lang="en-US" dirty="0" smtClean="0"/>
              <a:t>Tinto </a:t>
            </a:r>
            <a:r>
              <a:rPr lang="en-US" sz="1600" dirty="0" smtClean="0"/>
              <a:t>(1975, 1987, 1993)</a:t>
            </a:r>
          </a:p>
          <a:p>
            <a:pPr lvl="1"/>
            <a:r>
              <a:rPr lang="en-US" dirty="0" smtClean="0"/>
              <a:t>Social and Academic integration</a:t>
            </a:r>
          </a:p>
          <a:p>
            <a:pPr marL="347472" lvl="1" indent="0">
              <a:buNone/>
            </a:pPr>
            <a:endParaRPr lang="en-US" dirty="0" smtClean="0"/>
          </a:p>
          <a:p>
            <a:r>
              <a:rPr lang="en-US" dirty="0" err="1" smtClean="0"/>
              <a:t>Astin</a:t>
            </a:r>
            <a:r>
              <a:rPr lang="en-US" dirty="0" smtClean="0"/>
              <a:t> </a:t>
            </a:r>
            <a:r>
              <a:rPr lang="en-US" sz="1600" dirty="0" smtClean="0"/>
              <a:t>(1993)</a:t>
            </a:r>
          </a:p>
          <a:p>
            <a:pPr lvl="1"/>
            <a:r>
              <a:rPr lang="en-US" dirty="0" smtClean="0"/>
              <a:t>Student Involvement</a:t>
            </a:r>
          </a:p>
          <a:p>
            <a:pPr lvl="2"/>
            <a:r>
              <a:rPr lang="en-US" dirty="0" smtClean="0"/>
              <a:t>Academics, </a:t>
            </a:r>
          </a:p>
          <a:p>
            <a:pPr lvl="2"/>
            <a:r>
              <a:rPr lang="en-US" dirty="0" smtClean="0"/>
              <a:t>relationships with faculty, and</a:t>
            </a:r>
          </a:p>
          <a:p>
            <a:pPr lvl="2"/>
            <a:r>
              <a:rPr lang="en-US" dirty="0" smtClean="0"/>
              <a:t>Interactions with student peer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8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500" dirty="0" smtClean="0"/>
              <a:t>Varied Pathways to Persistence</a:t>
            </a:r>
          </a:p>
          <a:p>
            <a:pPr marL="0" indent="0" algn="ctr">
              <a:buNone/>
            </a:pPr>
            <a:endParaRPr lang="en-US" sz="2400" dirty="0" smtClean="0"/>
          </a:p>
          <a:p>
            <a:r>
              <a:rPr lang="en-US" dirty="0" smtClean="0"/>
              <a:t>Diverse student populations </a:t>
            </a:r>
            <a:r>
              <a:rPr lang="en-US" sz="1600" dirty="0" smtClean="0"/>
              <a:t>(Tinto, 1993)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Traditional students find making friends most threatening 				</a:t>
            </a:r>
            <a:r>
              <a:rPr lang="en-US" sz="1600" dirty="0" smtClean="0"/>
              <a:t>(</a:t>
            </a:r>
            <a:r>
              <a:rPr lang="en-US" sz="1600" dirty="0" err="1" smtClean="0"/>
              <a:t>Terenzini</a:t>
            </a:r>
            <a:r>
              <a:rPr lang="en-US" sz="1600" dirty="0" smtClean="0"/>
              <a:t>, 1994)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Non-traditional students tend to delay involvement until secured in academics</a:t>
            </a:r>
            <a:r>
              <a:rPr lang="en-US" sz="1600" dirty="0" smtClean="0"/>
              <a:t> 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				(</a:t>
            </a:r>
            <a:r>
              <a:rPr lang="en-US" sz="1600" dirty="0" err="1"/>
              <a:t>Terenzini</a:t>
            </a:r>
            <a:r>
              <a:rPr lang="en-US" sz="1600" dirty="0"/>
              <a:t>, 1994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 smtClean="0"/>
              <a:t>Non-traditional students were motivated by validation from internal or external sources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				(</a:t>
            </a:r>
            <a:r>
              <a:rPr lang="en-US" sz="1400" dirty="0" err="1" smtClean="0"/>
              <a:t>Rendon</a:t>
            </a:r>
            <a:r>
              <a:rPr lang="en-US" sz="1400" dirty="0" smtClean="0"/>
              <a:t>, 1994</a:t>
            </a:r>
            <a:r>
              <a:rPr lang="en-US" sz="1400" dirty="0"/>
              <a:t>) </a:t>
            </a:r>
            <a:endParaRPr lang="en-US" sz="1400" dirty="0" smtClean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452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Varied Pathways to Persistence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“The overall level of student satisfaction </a:t>
            </a:r>
          </a:p>
          <a:p>
            <a:pPr marL="0" indent="0" algn="ctr">
              <a:buNone/>
            </a:pPr>
            <a:r>
              <a:rPr lang="en-US" dirty="0" smtClean="0"/>
              <a:t>. . . And adjustment differed significantly </a:t>
            </a:r>
          </a:p>
          <a:p>
            <a:pPr marL="0" indent="0" algn="ctr">
              <a:buNone/>
            </a:pPr>
            <a:r>
              <a:rPr lang="en-US" dirty="0" smtClean="0"/>
              <a:t>by race/ethnicity” </a:t>
            </a:r>
            <a:r>
              <a:rPr lang="en-US" sz="1400" dirty="0" smtClean="0"/>
              <a:t>(</a:t>
            </a:r>
            <a:r>
              <a:rPr lang="en-US" sz="1400" dirty="0" err="1" smtClean="0"/>
              <a:t>Laanan</a:t>
            </a:r>
            <a:r>
              <a:rPr lang="en-US" sz="1400" dirty="0" smtClean="0"/>
              <a:t>, 1996, 1998)</a:t>
            </a:r>
          </a:p>
        </p:txBody>
      </p:sp>
    </p:spTree>
    <p:extLst>
      <p:ext uri="{BB962C8B-B14F-4D97-AF65-F5344CB8AC3E}">
        <p14:creationId xmlns:p14="http://schemas.microsoft.com/office/powerpoint/2010/main" val="4148210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75048"/>
          </a:xfrm>
        </p:spPr>
        <p:txBody>
          <a:bodyPr>
            <a:normAutofit/>
          </a:bodyPr>
          <a:lstStyle/>
          <a:p>
            <a:r>
              <a:rPr lang="en-US" dirty="0" smtClean="0"/>
              <a:t>Tinto </a:t>
            </a:r>
            <a:r>
              <a:rPr lang="en-US" sz="1600" dirty="0" smtClean="0"/>
              <a:t>(1993)</a:t>
            </a:r>
          </a:p>
          <a:p>
            <a:pPr marL="0" indent="0">
              <a:buNone/>
            </a:pPr>
            <a:endParaRPr lang="en-US" sz="1600" dirty="0" smtClean="0"/>
          </a:p>
          <a:p>
            <a:pPr lvl="1"/>
            <a:r>
              <a:rPr lang="en-US" dirty="0" smtClean="0"/>
              <a:t>Different institutional rates of departure</a:t>
            </a:r>
          </a:p>
          <a:p>
            <a:pPr marL="347472" lvl="1" indent="0">
              <a:buNone/>
            </a:pPr>
            <a:endParaRPr lang="en-US" dirty="0" smtClean="0"/>
          </a:p>
          <a:p>
            <a:pPr marL="347472" lvl="1" indent="0">
              <a:buNone/>
            </a:pPr>
            <a:endParaRPr lang="en-US" sz="1200" dirty="0" smtClean="0"/>
          </a:p>
          <a:p>
            <a:pPr lvl="2"/>
            <a:r>
              <a:rPr lang="en-US" dirty="0" smtClean="0"/>
              <a:t>Structure of institutional academics and social systems</a:t>
            </a:r>
          </a:p>
          <a:p>
            <a:pPr marL="603504" lvl="2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Individual students are responsible for departure</a:t>
            </a:r>
          </a:p>
        </p:txBody>
      </p:sp>
    </p:spTree>
    <p:extLst>
      <p:ext uri="{BB962C8B-B14F-4D97-AF65-F5344CB8AC3E}">
        <p14:creationId xmlns:p14="http://schemas.microsoft.com/office/powerpoint/2010/main" val="668332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63</TotalTime>
  <Words>290</Words>
  <Application>Microsoft Office PowerPoint</Application>
  <PresentationFormat>On-screen Show (4:3)</PresentationFormat>
  <Paragraphs>118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Contemporary Research Design A fresh look at new and traditional educational issues </vt:lpstr>
      <vt:lpstr>Introduction</vt:lpstr>
      <vt:lpstr>PowerPoint Presentation</vt:lpstr>
      <vt:lpstr>Comparing Methods</vt:lpstr>
      <vt:lpstr>Literature Review</vt:lpstr>
      <vt:lpstr>Literature Review</vt:lpstr>
      <vt:lpstr>Literature Review</vt:lpstr>
      <vt:lpstr>Literature Review</vt:lpstr>
      <vt:lpstr>Literature Review</vt:lpstr>
      <vt:lpstr>Literature Review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Research Design A fresh look at new and traditional educational issues</dc:title>
  <dc:creator>jofitch</dc:creator>
  <cp:lastModifiedBy>jofitch</cp:lastModifiedBy>
  <cp:revision>6</cp:revision>
  <dcterms:created xsi:type="dcterms:W3CDTF">2012-11-30T01:10:40Z</dcterms:created>
  <dcterms:modified xsi:type="dcterms:W3CDTF">2012-11-30T23:07:12Z</dcterms:modified>
</cp:coreProperties>
</file>