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9" r:id="rId2"/>
    <p:sldId id="257" r:id="rId3"/>
    <p:sldId id="260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0A064E-3FAD-4CB3-AADD-8C4A96F9279A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F3F211-9A7F-46F1-9C1D-6490970CD0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0A064E-3FAD-4CB3-AADD-8C4A96F9279A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F3F211-9A7F-46F1-9C1D-6490970CD0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0A064E-3FAD-4CB3-AADD-8C4A96F9279A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F3F211-9A7F-46F1-9C1D-6490970CD0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0A064E-3FAD-4CB3-AADD-8C4A96F9279A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F3F211-9A7F-46F1-9C1D-6490970CD0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0A064E-3FAD-4CB3-AADD-8C4A96F9279A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F3F211-9A7F-46F1-9C1D-6490970CD0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0A064E-3FAD-4CB3-AADD-8C4A96F9279A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F3F211-9A7F-46F1-9C1D-6490970CD0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0A064E-3FAD-4CB3-AADD-8C4A96F9279A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F3F211-9A7F-46F1-9C1D-6490970CD0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0A064E-3FAD-4CB3-AADD-8C4A96F9279A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F3F211-9A7F-46F1-9C1D-6490970CD0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0A064E-3FAD-4CB3-AADD-8C4A96F9279A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F3F211-9A7F-46F1-9C1D-6490970CD0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0A064E-3FAD-4CB3-AADD-8C4A96F9279A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F3F211-9A7F-46F1-9C1D-6490970CD0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0A064E-3FAD-4CB3-AADD-8C4A96F9279A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F3F211-9A7F-46F1-9C1D-6490970CD0A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10A064E-3FAD-4CB3-AADD-8C4A96F9279A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3F3F211-9A7F-46F1-9C1D-6490970CD0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Student Satisfaction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en-US" dirty="0" err="1"/>
              <a:t>Pacarella</a:t>
            </a:r>
            <a:r>
              <a:rPr lang="en-US" dirty="0"/>
              <a:t> and </a:t>
            </a:r>
            <a:r>
              <a:rPr lang="en-US" dirty="0" err="1"/>
              <a:t>Terenzini</a:t>
            </a:r>
            <a:r>
              <a:rPr lang="en-US" dirty="0"/>
              <a:t> </a:t>
            </a:r>
            <a:r>
              <a:rPr lang="en-US" sz="1200" dirty="0"/>
              <a:t>(1991</a:t>
            </a:r>
            <a:r>
              <a:rPr lang="en-US" sz="1200" dirty="0" smtClean="0"/>
              <a:t>)</a:t>
            </a:r>
          </a:p>
          <a:p>
            <a:pPr marL="0" lvl="1" indent="0">
              <a:buSzPct val="80000"/>
              <a:buNone/>
            </a:pPr>
            <a:endParaRPr lang="en-US" sz="1200" dirty="0"/>
          </a:p>
          <a:p>
            <a:pPr lvl="1"/>
            <a:r>
              <a:rPr lang="en-US" dirty="0" smtClean="0"/>
              <a:t>Academic achievement, Persistence, and</a:t>
            </a:r>
          </a:p>
          <a:p>
            <a:pPr lvl="1"/>
            <a:r>
              <a:rPr lang="en-US" dirty="0" smtClean="0"/>
              <a:t>Satisfaction is:</a:t>
            </a:r>
          </a:p>
          <a:p>
            <a:pPr marL="34747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Correlated to time and energy students apply to learning and engagement</a:t>
            </a:r>
            <a:endParaRPr lang="en-US" sz="1000" dirty="0" smtClean="0"/>
          </a:p>
          <a:p>
            <a:pPr marL="454914" lvl="1" indent="-171450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76690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Student Persistence</a:t>
            </a:r>
          </a:p>
          <a:p>
            <a:endParaRPr lang="en-US" dirty="0"/>
          </a:p>
          <a:p>
            <a:r>
              <a:rPr lang="en-US" dirty="0" smtClean="0"/>
              <a:t>Tinto </a:t>
            </a:r>
            <a:r>
              <a:rPr lang="en-US" sz="1600" dirty="0" smtClean="0"/>
              <a:t>(1975, 1987, 1993)</a:t>
            </a:r>
          </a:p>
          <a:p>
            <a:pPr lvl="1"/>
            <a:r>
              <a:rPr lang="en-US" dirty="0" smtClean="0"/>
              <a:t>Social and Academic integration</a:t>
            </a:r>
          </a:p>
          <a:p>
            <a:pPr marL="347472" lvl="1" indent="0">
              <a:buNone/>
            </a:pPr>
            <a:endParaRPr lang="en-US" dirty="0" smtClean="0"/>
          </a:p>
          <a:p>
            <a:r>
              <a:rPr lang="en-US" dirty="0" err="1" smtClean="0"/>
              <a:t>Astin</a:t>
            </a:r>
            <a:r>
              <a:rPr lang="en-US" dirty="0" smtClean="0"/>
              <a:t> </a:t>
            </a:r>
            <a:r>
              <a:rPr lang="en-US" sz="1600" dirty="0" smtClean="0"/>
              <a:t>(1993)</a:t>
            </a:r>
          </a:p>
          <a:p>
            <a:pPr lvl="1"/>
            <a:r>
              <a:rPr lang="en-US" dirty="0" smtClean="0"/>
              <a:t>Student Involvement</a:t>
            </a:r>
          </a:p>
          <a:p>
            <a:pPr lvl="2"/>
            <a:r>
              <a:rPr lang="en-US" dirty="0" smtClean="0"/>
              <a:t>Academics, </a:t>
            </a:r>
          </a:p>
          <a:p>
            <a:pPr lvl="2"/>
            <a:r>
              <a:rPr lang="en-US" dirty="0" smtClean="0"/>
              <a:t>relationships with faculty, and</a:t>
            </a:r>
          </a:p>
          <a:p>
            <a:pPr lvl="2"/>
            <a:r>
              <a:rPr lang="en-US" dirty="0" smtClean="0"/>
              <a:t>Interactions with student peer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82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500" dirty="0" smtClean="0"/>
              <a:t>Varied Pathways to Persistence</a:t>
            </a:r>
          </a:p>
          <a:p>
            <a:pPr marL="0" indent="0" algn="ctr">
              <a:buNone/>
            </a:pPr>
            <a:endParaRPr lang="en-US" sz="2400" dirty="0" smtClean="0"/>
          </a:p>
          <a:p>
            <a:r>
              <a:rPr lang="en-US" dirty="0" smtClean="0"/>
              <a:t>Diverse student populations </a:t>
            </a:r>
            <a:r>
              <a:rPr lang="en-US" sz="1600" dirty="0" smtClean="0"/>
              <a:t>(Tinto, 1993)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Traditional students find making friends most threatening 				</a:t>
            </a:r>
            <a:r>
              <a:rPr lang="en-US" sz="1600" dirty="0" smtClean="0"/>
              <a:t>(</a:t>
            </a:r>
            <a:r>
              <a:rPr lang="en-US" sz="1600" dirty="0" err="1" smtClean="0"/>
              <a:t>Terenzini</a:t>
            </a:r>
            <a:r>
              <a:rPr lang="en-US" sz="1600" dirty="0" smtClean="0"/>
              <a:t>, 1994)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Non-traditional students tend to delay involvement until secured in academics</a:t>
            </a:r>
            <a:r>
              <a:rPr lang="en-US" sz="1600" dirty="0" smtClean="0"/>
              <a:t> 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			(</a:t>
            </a:r>
            <a:r>
              <a:rPr lang="en-US" sz="1600" dirty="0" err="1"/>
              <a:t>Terenzini</a:t>
            </a:r>
            <a:r>
              <a:rPr lang="en-US" sz="1600" dirty="0"/>
              <a:t>, 1994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Non-traditional students were motivated by validation from internal or external sources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	(</a:t>
            </a:r>
            <a:r>
              <a:rPr lang="en-US" sz="1400" dirty="0" err="1" smtClean="0"/>
              <a:t>Rendon</a:t>
            </a:r>
            <a:r>
              <a:rPr lang="en-US" sz="1400" dirty="0" smtClean="0"/>
              <a:t>, 1994</a:t>
            </a:r>
            <a:r>
              <a:rPr lang="en-US" sz="1400" dirty="0"/>
              <a:t>) </a:t>
            </a:r>
            <a:endParaRPr lang="en-US" sz="1400" dirty="0" smtClean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7605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Varied Pathways to Persistence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“The overall level of student satisfaction </a:t>
            </a:r>
          </a:p>
          <a:p>
            <a:pPr marL="0" indent="0" algn="ctr">
              <a:buNone/>
            </a:pPr>
            <a:r>
              <a:rPr lang="en-US" dirty="0" smtClean="0"/>
              <a:t>. . . And adjustment differed significantly </a:t>
            </a:r>
          </a:p>
          <a:p>
            <a:pPr marL="0" indent="0" algn="ctr">
              <a:buNone/>
            </a:pPr>
            <a:r>
              <a:rPr lang="en-US" dirty="0" smtClean="0"/>
              <a:t>by race/ethnicity” </a:t>
            </a:r>
            <a:r>
              <a:rPr lang="en-US" sz="1400" dirty="0" smtClean="0"/>
              <a:t>(</a:t>
            </a:r>
            <a:r>
              <a:rPr lang="en-US" sz="1400" dirty="0" err="1" smtClean="0"/>
              <a:t>Laanan</a:t>
            </a:r>
            <a:r>
              <a:rPr lang="en-US" sz="1400" dirty="0" smtClean="0"/>
              <a:t>, 1996, 1998)</a:t>
            </a:r>
          </a:p>
        </p:txBody>
      </p:sp>
    </p:spTree>
    <p:extLst>
      <p:ext uri="{BB962C8B-B14F-4D97-AF65-F5344CB8AC3E}">
        <p14:creationId xmlns:p14="http://schemas.microsoft.com/office/powerpoint/2010/main" val="2611783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75048"/>
          </a:xfrm>
        </p:spPr>
        <p:txBody>
          <a:bodyPr>
            <a:normAutofit/>
          </a:bodyPr>
          <a:lstStyle/>
          <a:p>
            <a:r>
              <a:rPr lang="en-US" dirty="0" smtClean="0"/>
              <a:t>Tinto </a:t>
            </a:r>
            <a:r>
              <a:rPr lang="en-US" sz="1600" dirty="0" smtClean="0"/>
              <a:t>(1993)</a:t>
            </a:r>
          </a:p>
          <a:p>
            <a:pPr marL="0" indent="0">
              <a:buNone/>
            </a:pPr>
            <a:endParaRPr lang="en-US" sz="1600" dirty="0" smtClean="0"/>
          </a:p>
          <a:p>
            <a:pPr lvl="1"/>
            <a:r>
              <a:rPr lang="en-US" dirty="0" smtClean="0"/>
              <a:t>Different institutional rates of departure</a:t>
            </a:r>
          </a:p>
          <a:p>
            <a:pPr marL="347472" lvl="1" indent="0">
              <a:buNone/>
            </a:pPr>
            <a:endParaRPr lang="en-US" dirty="0" smtClean="0"/>
          </a:p>
          <a:p>
            <a:pPr marL="347472" lvl="1" indent="0">
              <a:buNone/>
            </a:pPr>
            <a:endParaRPr lang="en-US" sz="1200" dirty="0" smtClean="0"/>
          </a:p>
          <a:p>
            <a:pPr lvl="2"/>
            <a:r>
              <a:rPr lang="en-US" dirty="0" smtClean="0"/>
              <a:t>Structure of institutional academics and social systems</a:t>
            </a:r>
          </a:p>
          <a:p>
            <a:pPr marL="603504" lvl="2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Individual students are responsible for departure</a:t>
            </a:r>
          </a:p>
        </p:txBody>
      </p:sp>
    </p:spTree>
    <p:extLst>
      <p:ext uri="{BB962C8B-B14F-4D97-AF65-F5344CB8AC3E}">
        <p14:creationId xmlns:p14="http://schemas.microsoft.com/office/powerpoint/2010/main" val="384712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Rendon</a:t>
            </a:r>
            <a:r>
              <a:rPr lang="en-US" dirty="0" smtClean="0"/>
              <a:t>, </a:t>
            </a:r>
            <a:r>
              <a:rPr lang="en-US" dirty="0" err="1" smtClean="0"/>
              <a:t>Jalomo</a:t>
            </a:r>
            <a:r>
              <a:rPr lang="en-US" dirty="0" smtClean="0"/>
              <a:t>, and Nora (2011)</a:t>
            </a:r>
          </a:p>
          <a:p>
            <a:endParaRPr lang="en-US" dirty="0"/>
          </a:p>
          <a:p>
            <a:r>
              <a:rPr lang="en-US" dirty="0" smtClean="0"/>
              <a:t>Practitioners have focused on offering programs to get more students involved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Instead of 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On what motivates students to get involved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23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78</TotalTime>
  <Words>170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Literature Review</vt:lpstr>
      <vt:lpstr>Literature Review</vt:lpstr>
      <vt:lpstr>Literature Review</vt:lpstr>
      <vt:lpstr>Literature Review</vt:lpstr>
      <vt:lpstr>Literature Review</vt:lpstr>
      <vt:lpstr>Literature Review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Literature Review</dc:title>
  <dc:creator>jofitch</dc:creator>
  <cp:lastModifiedBy>jofitch</cp:lastModifiedBy>
  <cp:revision>8</cp:revision>
  <dcterms:created xsi:type="dcterms:W3CDTF">2012-11-30T01:59:55Z</dcterms:created>
  <dcterms:modified xsi:type="dcterms:W3CDTF">2012-11-30T03:18:11Z</dcterms:modified>
</cp:coreProperties>
</file>