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9"/>
  </p:handoutMasterIdLst>
  <p:sldIdLst>
    <p:sldId id="256" r:id="rId2"/>
    <p:sldId id="257" r:id="rId3"/>
    <p:sldId id="267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8CEE-B9D9-4439-976D-8FD59F3AF97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5371B-E5A6-4BE6-8A37-38602E1A2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2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F83D0D-E484-4CA2-BC39-BBB07BB4B6B6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power-point-templates.com/wp-content/uploads/2011/04/1137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189976" cy="235360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Contemporary Research Design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fresh look at new and traditional </a:t>
            </a:r>
            <a:r>
              <a:rPr lang="en-US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educational </a:t>
            </a: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Jolene Fitch, Brian Hart, </a:t>
            </a:r>
          </a:p>
          <a:p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and Elijah Carter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75048"/>
          </a:xfrm>
        </p:spPr>
        <p:txBody>
          <a:bodyPr>
            <a:normAutofit/>
          </a:bodyPr>
          <a:lstStyle/>
          <a:p>
            <a:r>
              <a:rPr lang="en-US" dirty="0" smtClean="0"/>
              <a:t>Tinto </a:t>
            </a:r>
            <a:r>
              <a:rPr lang="en-US" sz="1600" dirty="0" smtClean="0"/>
              <a:t>(1993)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Different institutional rates of departure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endParaRPr lang="en-US" sz="1200" dirty="0" smtClean="0"/>
          </a:p>
          <a:p>
            <a:pPr lvl="2"/>
            <a:r>
              <a:rPr lang="en-US" dirty="0" smtClean="0"/>
              <a:t>Structure of institutional academics and social systems</a:t>
            </a:r>
          </a:p>
          <a:p>
            <a:pPr marL="603504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Individual students are responsible for departure</a:t>
            </a:r>
          </a:p>
        </p:txBody>
      </p:sp>
    </p:spTree>
    <p:extLst>
      <p:ext uri="{BB962C8B-B14F-4D97-AF65-F5344CB8AC3E}">
        <p14:creationId xmlns:p14="http://schemas.microsoft.com/office/powerpoint/2010/main" val="6683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Rendon</a:t>
            </a:r>
            <a:r>
              <a:rPr lang="en-US" dirty="0" smtClean="0"/>
              <a:t>, </a:t>
            </a:r>
            <a:r>
              <a:rPr lang="en-US" dirty="0" err="1" smtClean="0"/>
              <a:t>Jalomo</a:t>
            </a:r>
            <a:r>
              <a:rPr lang="en-US" dirty="0" smtClean="0"/>
              <a:t>, and Nora (2011)</a:t>
            </a:r>
          </a:p>
          <a:p>
            <a:endParaRPr lang="en-US" dirty="0"/>
          </a:p>
          <a:p>
            <a:r>
              <a:rPr lang="en-US" dirty="0" smtClean="0"/>
              <a:t>Practitioners have focused on offering programs to get more students involved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Instead of 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On what motivates students to get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0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4725987"/>
          </a:xfrm>
        </p:spPr>
      </p:pic>
    </p:spTree>
    <p:extLst>
      <p:ext uri="{BB962C8B-B14F-4D97-AF65-F5344CB8AC3E}">
        <p14:creationId xmlns:p14="http://schemas.microsoft.com/office/powerpoint/2010/main" val="8464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Our Research Plan Influenced by: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The structured inquiry of Tinto, </a:t>
            </a:r>
            <a:r>
              <a:rPr lang="en-US" dirty="0" err="1" smtClean="0"/>
              <a:t>Pascarella</a:t>
            </a:r>
            <a:r>
              <a:rPr lang="en-US" dirty="0" smtClean="0"/>
              <a:t> and </a:t>
            </a:r>
            <a:r>
              <a:rPr lang="en-US" dirty="0" err="1" smtClean="0"/>
              <a:t>Terenzini</a:t>
            </a:r>
            <a:r>
              <a:rPr lang="en-US" dirty="0" smtClean="0"/>
              <a:t> and others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Our Constructivist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7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Constructivism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“all knowledge . . . Is contingent upon human practices being constructed in and out of interactions between human beings and their world . . . Theory and practice inform one another in a mutually shaping manner”.</a:t>
            </a:r>
          </a:p>
          <a:p>
            <a:pPr marL="0" indent="0" algn="ctr">
              <a:buNone/>
            </a:pPr>
            <a:r>
              <a:rPr lang="en-US" dirty="0"/>
              <a:t>			</a:t>
            </a:r>
            <a:r>
              <a:rPr lang="en-US" sz="1400" dirty="0"/>
              <a:t>(</a:t>
            </a:r>
            <a:r>
              <a:rPr lang="en-US" sz="1400" dirty="0" err="1"/>
              <a:t>Broido</a:t>
            </a:r>
            <a:r>
              <a:rPr lang="en-US" sz="1400" dirty="0"/>
              <a:t> &amp; Manning, 2002, p. 436)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0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Postmoderism</a:t>
            </a:r>
            <a:r>
              <a:rPr lang="en-US" dirty="0"/>
              <a:t> </a:t>
            </a:r>
            <a:r>
              <a:rPr lang="en-US" dirty="0" smtClean="0"/>
              <a:t>(constructivist theory)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Lead to more complex understanding of college students.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Seek to describe the depth and diversity of students and their perspectives rather than the norm.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400" dirty="0" smtClean="0"/>
              <a:t>(</a:t>
            </a:r>
            <a:r>
              <a:rPr lang="en-US" sz="1400" dirty="0" err="1" smtClean="0"/>
              <a:t>Broido</a:t>
            </a:r>
            <a:r>
              <a:rPr lang="en-US" sz="1400" dirty="0" smtClean="0"/>
              <a:t> &amp; Manning, 2002)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5249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“Knowledge claims must be set within the conditions of the world today and in the multiple perspectives of class, race, gender, and other group affiliations”</a:t>
            </a: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400" dirty="0" smtClean="0"/>
              <a:t>(Creswell, 2008 as covered by </a:t>
            </a:r>
            <a:r>
              <a:rPr lang="en-US" sz="1400" dirty="0" err="1" smtClean="0"/>
              <a:t>Broido</a:t>
            </a:r>
            <a:r>
              <a:rPr lang="en-US" sz="1400" dirty="0" smtClean="0"/>
              <a:t> &amp; Manning, 2002, p.438)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857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Consistent with this paradigm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Our method will be qualitative research</a:t>
            </a:r>
          </a:p>
          <a:p>
            <a:pPr lvl="1"/>
            <a:r>
              <a:rPr lang="en-US" dirty="0" smtClean="0"/>
              <a:t>Provides more flexibility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Deeper understanding</a:t>
            </a:r>
          </a:p>
          <a:p>
            <a:pPr marL="3474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4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the Research Design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Literature Review and Conceptual Framework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Method of Structured Inquiry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Sampling Plan and Frame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Review of Goals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299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5146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RETURN TO CMAP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943600" y="533400"/>
            <a:ext cx="2743200" cy="446276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b="1" dirty="0" smtClean="0"/>
              <a:t>Qualitative</a:t>
            </a:r>
          </a:p>
          <a:p>
            <a:pPr marL="0" indent="0">
              <a:buNone/>
            </a:pPr>
            <a:endParaRPr lang="en-US" sz="1700" b="1" dirty="0" smtClean="0"/>
          </a:p>
          <a:p>
            <a:pPr marL="0" indent="0">
              <a:buNone/>
            </a:pPr>
            <a:r>
              <a:rPr lang="en-US" sz="3400" u="sng" dirty="0"/>
              <a:t>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Focus group is somewhat systematic like a survey but benefiting from interviewing, high face validity, captures real-life data, helps generate subsequent survey questionnaires</a:t>
            </a:r>
            <a:endParaRPr lang="en-US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3400" u="sng" dirty="0"/>
              <a:t>Disadvantage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Skilled moderators, amassing students, and locations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24200" y="533400"/>
            <a:ext cx="2895600" cy="4462760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b="1" dirty="0" smtClean="0"/>
              <a:t>Survey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3400" u="sng" dirty="0"/>
              <a:t>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dirty="0" smtClean="0"/>
              <a:t>Ability to survey large groups economically and strong on reliability</a:t>
            </a:r>
            <a:endParaRPr lang="en-US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3400" u="sng" dirty="0"/>
              <a:t>Disadvantage</a:t>
            </a:r>
            <a:r>
              <a:rPr lang="en-US" sz="3400" dirty="0"/>
              <a:t>:</a:t>
            </a:r>
          </a:p>
          <a:p>
            <a:pPr marL="0" indent="0">
              <a:buNone/>
            </a:pPr>
            <a:r>
              <a:rPr lang="en-US" sz="2900" dirty="0" smtClean="0"/>
              <a:t>Potential to be superficial and inflexible and weak on validity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	(</a:t>
            </a:r>
            <a:r>
              <a:rPr lang="en-US" sz="1600" dirty="0" err="1" smtClean="0"/>
              <a:t>Babbie</a:t>
            </a:r>
            <a:r>
              <a:rPr lang="en-US" sz="1600" dirty="0" smtClean="0"/>
              <a:t>, 2011)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33400"/>
            <a:ext cx="2590800" cy="4462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Experimental</a:t>
            </a:r>
          </a:p>
          <a:p>
            <a:endParaRPr lang="en-US" sz="1200" dirty="0"/>
          </a:p>
          <a:p>
            <a:r>
              <a:rPr lang="en-US" sz="2400" u="sng" dirty="0" smtClean="0"/>
              <a:t>Advantage</a:t>
            </a:r>
            <a:r>
              <a:rPr lang="en-US" sz="2400" dirty="0" smtClean="0"/>
              <a:t>:</a:t>
            </a:r>
          </a:p>
          <a:p>
            <a:r>
              <a:rPr lang="en-US" dirty="0" smtClean="0"/>
              <a:t>Testing causal relationships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2400" u="sng" dirty="0" smtClean="0"/>
              <a:t>Disadvantage</a:t>
            </a:r>
            <a:r>
              <a:rPr lang="en-US" sz="2400" dirty="0" smtClean="0"/>
              <a:t>:</a:t>
            </a:r>
          </a:p>
          <a:p>
            <a:r>
              <a:rPr lang="en-US" sz="2000" dirty="0" smtClean="0"/>
              <a:t>Often includes deception</a:t>
            </a:r>
          </a:p>
          <a:p>
            <a:r>
              <a:rPr lang="en-US" sz="2000" dirty="0" smtClean="0"/>
              <a:t>Difficult to isolate variables in this instance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4108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4725987"/>
          </a:xfrm>
        </p:spPr>
      </p:pic>
    </p:spTree>
    <p:extLst>
      <p:ext uri="{BB962C8B-B14F-4D97-AF65-F5344CB8AC3E}">
        <p14:creationId xmlns:p14="http://schemas.microsoft.com/office/powerpoint/2010/main" val="16160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Student Satisfaction</a:t>
            </a:r>
          </a:p>
          <a:p>
            <a:pPr marL="0" indent="0" algn="ctr">
              <a:buNone/>
            </a:pPr>
            <a:endParaRPr lang="en-US" dirty="0" smtClean="0"/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dirty="0" err="1"/>
              <a:t>Pacarella</a:t>
            </a:r>
            <a:r>
              <a:rPr lang="en-US" dirty="0"/>
              <a:t> and </a:t>
            </a:r>
            <a:r>
              <a:rPr lang="en-US" dirty="0" err="1"/>
              <a:t>Terenzini</a:t>
            </a:r>
            <a:r>
              <a:rPr lang="en-US" dirty="0"/>
              <a:t> </a:t>
            </a:r>
            <a:r>
              <a:rPr lang="en-US" sz="1200" dirty="0"/>
              <a:t>(1991</a:t>
            </a:r>
            <a:r>
              <a:rPr lang="en-US" sz="1200" dirty="0" smtClean="0"/>
              <a:t>)</a:t>
            </a:r>
          </a:p>
          <a:p>
            <a:pPr marL="0" lvl="1" indent="0">
              <a:buSzPct val="80000"/>
              <a:buNone/>
            </a:pPr>
            <a:endParaRPr lang="en-US" sz="1200" dirty="0"/>
          </a:p>
          <a:p>
            <a:pPr lvl="1"/>
            <a:r>
              <a:rPr lang="en-US" dirty="0" smtClean="0"/>
              <a:t>Academic achievement, Persistence, and</a:t>
            </a:r>
          </a:p>
          <a:p>
            <a:pPr lvl="1"/>
            <a:r>
              <a:rPr lang="en-US" dirty="0" smtClean="0"/>
              <a:t>Satisfaction is: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Correlated to time and energy students apply to learning and engagement</a:t>
            </a:r>
            <a:endParaRPr lang="en-US" sz="1000" dirty="0" smtClean="0"/>
          </a:p>
          <a:p>
            <a:pPr marL="454914" lvl="1" indent="-171450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801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Student Persistence</a:t>
            </a:r>
          </a:p>
          <a:p>
            <a:endParaRPr lang="en-US" dirty="0"/>
          </a:p>
          <a:p>
            <a:r>
              <a:rPr lang="en-US" dirty="0" smtClean="0"/>
              <a:t>Tinto </a:t>
            </a:r>
            <a:r>
              <a:rPr lang="en-US" sz="1600" dirty="0" smtClean="0"/>
              <a:t>(1975, 1987, 1993)</a:t>
            </a:r>
          </a:p>
          <a:p>
            <a:pPr lvl="1"/>
            <a:r>
              <a:rPr lang="en-US" dirty="0" smtClean="0"/>
              <a:t>Social and Academic integration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err="1" smtClean="0"/>
              <a:t>Astin</a:t>
            </a:r>
            <a:r>
              <a:rPr lang="en-US" dirty="0" smtClean="0"/>
              <a:t> </a:t>
            </a:r>
            <a:r>
              <a:rPr lang="en-US" sz="1600" dirty="0" smtClean="0"/>
              <a:t>(1993)</a:t>
            </a:r>
          </a:p>
          <a:p>
            <a:pPr lvl="1"/>
            <a:r>
              <a:rPr lang="en-US" dirty="0" smtClean="0"/>
              <a:t>Student Involvement</a:t>
            </a:r>
          </a:p>
          <a:p>
            <a:pPr lvl="2"/>
            <a:r>
              <a:rPr lang="en-US" dirty="0" smtClean="0"/>
              <a:t>Academics, </a:t>
            </a:r>
          </a:p>
          <a:p>
            <a:pPr lvl="2"/>
            <a:r>
              <a:rPr lang="en-US" dirty="0" smtClean="0"/>
              <a:t>relationships with faculty, and</a:t>
            </a:r>
          </a:p>
          <a:p>
            <a:pPr lvl="2"/>
            <a:r>
              <a:rPr lang="en-US" dirty="0" smtClean="0"/>
              <a:t>Interactions with student peer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500" dirty="0" smtClean="0"/>
              <a:t>Varied Pathways to Persistence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dirty="0" smtClean="0"/>
              <a:t>Diverse student populations </a:t>
            </a:r>
            <a:r>
              <a:rPr lang="en-US" sz="1600" dirty="0" smtClean="0"/>
              <a:t>(Tinto, 1993)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Traditional students find making friends most threatening 				</a:t>
            </a:r>
            <a:r>
              <a:rPr lang="en-US" sz="1600" dirty="0" smtClean="0"/>
              <a:t>(</a:t>
            </a:r>
            <a:r>
              <a:rPr lang="en-US" sz="1600" dirty="0" err="1" smtClean="0"/>
              <a:t>Terenzini</a:t>
            </a:r>
            <a:r>
              <a:rPr lang="en-US" sz="1600" dirty="0" smtClean="0"/>
              <a:t>, 1994)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Non-traditional students tend to delay involvement until secured in academics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(</a:t>
            </a:r>
            <a:r>
              <a:rPr lang="en-US" sz="1600" dirty="0" err="1"/>
              <a:t>Terenzini</a:t>
            </a:r>
            <a:r>
              <a:rPr lang="en-US" sz="1600" dirty="0"/>
              <a:t>, 1994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Non-traditional students were motivated by validation from internal or external sources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(</a:t>
            </a:r>
            <a:r>
              <a:rPr lang="en-US" sz="1400" dirty="0" err="1" smtClean="0"/>
              <a:t>Rendon</a:t>
            </a:r>
            <a:r>
              <a:rPr lang="en-US" sz="1400" dirty="0" smtClean="0"/>
              <a:t>, 1994</a:t>
            </a:r>
            <a:r>
              <a:rPr lang="en-US" sz="1400" dirty="0"/>
              <a:t>) 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45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Varied Pathways to Persistence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“The overall level of student satisfaction </a:t>
            </a:r>
          </a:p>
          <a:p>
            <a:pPr marL="0" indent="0" algn="ctr">
              <a:buNone/>
            </a:pPr>
            <a:r>
              <a:rPr lang="en-US" dirty="0" smtClean="0"/>
              <a:t>. . . And adjustment differed significantly </a:t>
            </a:r>
          </a:p>
          <a:p>
            <a:pPr marL="0" indent="0" algn="ctr">
              <a:buNone/>
            </a:pPr>
            <a:r>
              <a:rPr lang="en-US" dirty="0" smtClean="0"/>
              <a:t>by race/ethnicity” </a:t>
            </a:r>
            <a:r>
              <a:rPr lang="en-US" sz="1400" dirty="0" smtClean="0"/>
              <a:t>(</a:t>
            </a:r>
            <a:r>
              <a:rPr lang="en-US" sz="1400" dirty="0" err="1" smtClean="0"/>
              <a:t>Laanan</a:t>
            </a:r>
            <a:r>
              <a:rPr lang="en-US" sz="1400" dirty="0" smtClean="0"/>
              <a:t>, 1996, 1998)</a:t>
            </a:r>
          </a:p>
        </p:txBody>
      </p:sp>
    </p:spTree>
    <p:extLst>
      <p:ext uri="{BB962C8B-B14F-4D97-AF65-F5344CB8AC3E}">
        <p14:creationId xmlns:p14="http://schemas.microsoft.com/office/powerpoint/2010/main" val="4148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439</Words>
  <Application>Microsoft Office PowerPoint</Application>
  <PresentationFormat>On-screen Show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Contemporary Research Design A fresh look at new and traditional educational issues </vt:lpstr>
      <vt:lpstr>Introduction</vt:lpstr>
      <vt:lpstr>PowerPoint Presentation</vt:lpstr>
      <vt:lpstr>Comparing Methods</vt:lpstr>
      <vt:lpstr>PowerPoint Presentation</vt:lpstr>
      <vt:lpstr>Literature Review</vt:lpstr>
      <vt:lpstr>Literature Review</vt:lpstr>
      <vt:lpstr>Literature Review</vt:lpstr>
      <vt:lpstr>Literature Review</vt:lpstr>
      <vt:lpstr>Literature Review</vt:lpstr>
      <vt:lpstr>Literature Review</vt:lpstr>
      <vt:lpstr>PowerPoint Presentation</vt:lpstr>
      <vt:lpstr>Conceptual Framework</vt:lpstr>
      <vt:lpstr>Conceptual Framework</vt:lpstr>
      <vt:lpstr>Conceptual Framework</vt:lpstr>
      <vt:lpstr>Conceptual Framework</vt:lpstr>
      <vt:lpstr>Conceptual Framework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Research Design A fresh look at new and traditional educational issues</dc:title>
  <dc:creator>jofitch</dc:creator>
  <cp:lastModifiedBy>jofitch</cp:lastModifiedBy>
  <cp:revision>7</cp:revision>
  <dcterms:created xsi:type="dcterms:W3CDTF">2012-11-30T01:10:40Z</dcterms:created>
  <dcterms:modified xsi:type="dcterms:W3CDTF">2012-11-30T23:22:36Z</dcterms:modified>
</cp:coreProperties>
</file>