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handoutMasterIdLst>
    <p:handoutMasterId r:id="rId21"/>
  </p:handoutMasterIdLst>
  <p:sldIdLst>
    <p:sldId id="256" r:id="rId2"/>
    <p:sldId id="257" r:id="rId3"/>
    <p:sldId id="267" r:id="rId4"/>
    <p:sldId id="268" r:id="rId5"/>
    <p:sldId id="274" r:id="rId6"/>
    <p:sldId id="260" r:id="rId7"/>
    <p:sldId id="259" r:id="rId8"/>
    <p:sldId id="261" r:id="rId9"/>
    <p:sldId id="262" r:id="rId10"/>
    <p:sldId id="263" r:id="rId11"/>
    <p:sldId id="264" r:id="rId12"/>
    <p:sldId id="266" r:id="rId13"/>
    <p:sldId id="276" r:id="rId14"/>
    <p:sldId id="269" r:id="rId15"/>
    <p:sldId id="270" r:id="rId16"/>
    <p:sldId id="271" r:id="rId17"/>
    <p:sldId id="272" r:id="rId18"/>
    <p:sldId id="273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3333FF"/>
    <a:srgbClr val="E8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4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CB8CEE-B9D9-4439-976D-8FD59F3AF976}" type="datetimeFigureOut">
              <a:rPr lang="en-US" smtClean="0"/>
              <a:t>12/1/2012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5371B-E5A6-4BE6-8A37-38602E1A2B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24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3D0D-E484-4CA2-BC39-BBB07BB4B6B6}" type="datetimeFigureOut">
              <a:rPr lang="en-US" smtClean="0"/>
              <a:t>12/1/2012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3D0D-E484-4CA2-BC39-BBB07BB4B6B6}" type="datetimeFigureOut">
              <a:rPr lang="en-US" smtClean="0"/>
              <a:t>12/1/2012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3D0D-E484-4CA2-BC39-BBB07BB4B6B6}" type="datetimeFigureOut">
              <a:rPr lang="en-US" smtClean="0"/>
              <a:t>12/1/2012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3D0D-E484-4CA2-BC39-BBB07BB4B6B6}" type="datetimeFigureOut">
              <a:rPr lang="en-US" smtClean="0"/>
              <a:t>12/1/2012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3D0D-E484-4CA2-BC39-BBB07BB4B6B6}" type="datetimeFigureOut">
              <a:rPr lang="en-US" smtClean="0"/>
              <a:t>12/1/2012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3D0D-E484-4CA2-BC39-BBB07BB4B6B6}" type="datetimeFigureOut">
              <a:rPr lang="en-US" smtClean="0"/>
              <a:t>12/1/2012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3D0D-E484-4CA2-BC39-BBB07BB4B6B6}" type="datetimeFigureOut">
              <a:rPr lang="en-US" smtClean="0"/>
              <a:t>12/1/2012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3D0D-E484-4CA2-BC39-BBB07BB4B6B6}" type="datetimeFigureOut">
              <a:rPr lang="en-US" smtClean="0"/>
              <a:t>12/1/2012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3D0D-E484-4CA2-BC39-BBB07BB4B6B6}" type="datetimeFigureOut">
              <a:rPr lang="en-US" smtClean="0"/>
              <a:t>12/1/2012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3D0D-E484-4CA2-BC39-BBB07BB4B6B6}" type="datetimeFigureOut">
              <a:rPr lang="en-US" smtClean="0"/>
              <a:t>12/1/2012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83D0D-E484-4CA2-BC39-BBB07BB4B6B6}" type="datetimeFigureOut">
              <a:rPr lang="en-US" smtClean="0"/>
              <a:t>12/1/2012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F83D0D-E484-4CA2-BC39-BBB07BB4B6B6}" type="datetimeFigureOut">
              <a:rPr lang="en-US" smtClean="0"/>
              <a:t>12/1/2012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0A472F6-9FED-4FAD-ADF2-3E3D26F7D7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ree-power-point-templates.com/wp-content/uploads/2011/04/1137_examp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88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505200"/>
            <a:ext cx="6400800" cy="17526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+mj-lt"/>
                <a:cs typeface="Arial" pitchFamily="34" charset="0"/>
              </a:rPr>
              <a:t>Jolene Fitch, Brian Hart, and Elijah Carter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295400"/>
            <a:ext cx="8189976" cy="235360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  <a:cs typeface="Arial" pitchFamily="34" charset="0"/>
              </a:rPr>
              <a:t>Contemporary Research Design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fresh look at new and traditional </a:t>
            </a:r>
            <a:r>
              <a:rPr lang="en-US" sz="22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educational </a:t>
            </a:r>
            <a:r>
              <a:rPr lang="en-US" sz="22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issues</a:t>
            </a:r>
            <a:r>
              <a:rPr lang="en-US" sz="2200" dirty="0"/>
              <a:t/>
            </a:r>
            <a:br>
              <a:rPr lang="en-US" sz="2200" dirty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28613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	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00200"/>
            <a:ext cx="8183880" cy="4575048"/>
          </a:xfrm>
        </p:spPr>
        <p:txBody>
          <a:bodyPr>
            <a:normAutofit/>
          </a:bodyPr>
          <a:lstStyle/>
          <a:p>
            <a:r>
              <a:rPr lang="en-US" dirty="0" smtClean="0"/>
              <a:t>Tinto </a:t>
            </a:r>
            <a:r>
              <a:rPr lang="en-US" sz="1600" dirty="0" smtClean="0"/>
              <a:t>(1993)</a:t>
            </a:r>
          </a:p>
          <a:p>
            <a:pPr marL="0" indent="0">
              <a:buNone/>
            </a:pPr>
            <a:endParaRPr lang="en-US" sz="1600" dirty="0" smtClean="0"/>
          </a:p>
          <a:p>
            <a:pPr lvl="1"/>
            <a:r>
              <a:rPr lang="en-US" sz="3200" dirty="0" smtClean="0"/>
              <a:t>Different institutional rates of departure</a:t>
            </a:r>
          </a:p>
          <a:p>
            <a:pPr marL="347472" lvl="1" indent="0">
              <a:buNone/>
            </a:pPr>
            <a:endParaRPr lang="en-US" sz="3200" dirty="0" smtClean="0"/>
          </a:p>
          <a:p>
            <a:pPr lvl="2"/>
            <a:r>
              <a:rPr lang="en-US" sz="3200" dirty="0" smtClean="0"/>
              <a:t>Structure of institutional academics and social systems</a:t>
            </a:r>
          </a:p>
          <a:p>
            <a:pPr marL="603504" lvl="2" indent="0">
              <a:buNone/>
            </a:pPr>
            <a:endParaRPr lang="en-US" sz="3200" dirty="0" smtClean="0"/>
          </a:p>
          <a:p>
            <a:pPr lvl="2"/>
            <a:r>
              <a:rPr lang="en-US" sz="3200" dirty="0" smtClean="0"/>
              <a:t>Individual students are responsible for departure</a:t>
            </a:r>
          </a:p>
        </p:txBody>
      </p:sp>
    </p:spTree>
    <p:extLst>
      <p:ext uri="{BB962C8B-B14F-4D97-AF65-F5344CB8AC3E}">
        <p14:creationId xmlns:p14="http://schemas.microsoft.com/office/powerpoint/2010/main" val="66833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	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Rendon</a:t>
            </a:r>
            <a:r>
              <a:rPr lang="en-US" dirty="0" smtClean="0"/>
              <a:t>, </a:t>
            </a:r>
            <a:r>
              <a:rPr lang="en-US" dirty="0" err="1" smtClean="0"/>
              <a:t>Jalomo</a:t>
            </a:r>
            <a:r>
              <a:rPr lang="en-US" dirty="0" smtClean="0"/>
              <a:t>, and Nora (2011)</a:t>
            </a:r>
          </a:p>
          <a:p>
            <a:endParaRPr lang="en-US" dirty="0"/>
          </a:p>
          <a:p>
            <a:r>
              <a:rPr lang="en-US" dirty="0" smtClean="0"/>
              <a:t>Practitioners have focused on offering programs to get more students involved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Instead of </a:t>
            </a:r>
          </a:p>
          <a:p>
            <a:pPr marL="0" indent="0" algn="ctr">
              <a:buNone/>
            </a:pPr>
            <a:endParaRPr lang="en-US" dirty="0" smtClean="0"/>
          </a:p>
          <a:p>
            <a:r>
              <a:rPr lang="en-US" dirty="0" smtClean="0"/>
              <a:t>On what motivates students to get involved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600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0886"/>
            <a:ext cx="6324600" cy="6847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096000" y="0"/>
            <a:ext cx="3048000" cy="68634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Most desirable student learning outcomes:</a:t>
            </a:r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Student perceptions of the learning climate are positive</a:t>
            </a:r>
          </a:p>
          <a:p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Students’ basic psychological needs are met by the learning institution</a:t>
            </a:r>
          </a:p>
          <a:p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When students use more self determined form of motivation.</a:t>
            </a:r>
          </a:p>
          <a:p>
            <a:endParaRPr lang="en-US" sz="800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  <a:p>
            <a:r>
              <a:rPr lang="en-US" dirty="0" smtClean="0"/>
              <a:t>	</a:t>
            </a:r>
            <a:r>
              <a:rPr lang="en-US" sz="1100" dirty="0" smtClean="0"/>
              <a:t>(Copland &amp; Levesque-Bristol, 2011)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159102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6808"/>
            <a:ext cx="9144000" cy="47643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-10886" y="5785623"/>
            <a:ext cx="91440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6200" y="677476"/>
            <a:ext cx="76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26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	Conceptual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2800" b="1" dirty="0" smtClean="0"/>
              <a:t>Our Research Plan Influenced by:</a:t>
            </a:r>
          </a:p>
          <a:p>
            <a:pPr marL="0" indent="0" algn="ctr">
              <a:buNone/>
            </a:pPr>
            <a:endParaRPr lang="en-US" sz="2800" dirty="0" smtClean="0"/>
          </a:p>
          <a:p>
            <a:r>
              <a:rPr lang="en-US" sz="2800" dirty="0" smtClean="0"/>
              <a:t>The structured inquiry of Tinto, </a:t>
            </a:r>
            <a:r>
              <a:rPr lang="en-US" sz="2800" dirty="0" err="1" smtClean="0"/>
              <a:t>Pascarella</a:t>
            </a:r>
            <a:r>
              <a:rPr lang="en-US" sz="2800" dirty="0" smtClean="0"/>
              <a:t> and </a:t>
            </a:r>
            <a:r>
              <a:rPr lang="en-US" sz="2800" dirty="0" err="1" smtClean="0"/>
              <a:t>Terenzini</a:t>
            </a:r>
            <a:r>
              <a:rPr lang="en-US" sz="2800" dirty="0" smtClean="0"/>
              <a:t> and others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Our Constructivist Perspective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2766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	Conceptual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b="1" dirty="0"/>
              <a:t>Constructivism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“all knowledge . . . Is contingent upon human practices being constructed in and out of interactions between human beings and their world . . . Theory and practice inform one another in a mutually shaping manner”.</a:t>
            </a:r>
          </a:p>
          <a:p>
            <a:pPr marL="0" indent="0" algn="ctr">
              <a:buNone/>
            </a:pPr>
            <a:r>
              <a:rPr lang="en-US" dirty="0"/>
              <a:t>			</a:t>
            </a:r>
            <a:r>
              <a:rPr lang="en-US" sz="1400" dirty="0"/>
              <a:t>(</a:t>
            </a:r>
            <a:r>
              <a:rPr lang="en-US" sz="1400" dirty="0" err="1"/>
              <a:t>Broido</a:t>
            </a:r>
            <a:r>
              <a:rPr lang="en-US" sz="1400" dirty="0"/>
              <a:t> &amp; Manning, 2002, p. 436)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67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	Conceptual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b="1" dirty="0" err="1" smtClean="0"/>
              <a:t>Postmoderism</a:t>
            </a:r>
            <a:r>
              <a:rPr lang="en-US" sz="2800" b="1" dirty="0" smtClean="0"/>
              <a:t> (constructivist theory)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Lead to more complex understanding of college students.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Seek to describe the depth and diversity of students and their perspectives rather than the norm.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</a:t>
            </a:r>
            <a:r>
              <a:rPr lang="en-US" sz="1400" dirty="0" smtClean="0"/>
              <a:t>(</a:t>
            </a:r>
            <a:r>
              <a:rPr lang="en-US" sz="1400" dirty="0" err="1" smtClean="0"/>
              <a:t>Broido</a:t>
            </a:r>
            <a:r>
              <a:rPr lang="en-US" sz="1400" dirty="0" smtClean="0"/>
              <a:t> &amp; Manning, 2002)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689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	Conceptual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200" dirty="0" smtClean="0"/>
              <a:t>“Knowledge claims must be set within the </a:t>
            </a:r>
          </a:p>
          <a:p>
            <a:pPr marL="0" indent="0">
              <a:buNone/>
            </a:pPr>
            <a:r>
              <a:rPr lang="en-US" sz="3200" dirty="0" smtClean="0"/>
              <a:t>conditions of the world today and in the multiple</a:t>
            </a:r>
          </a:p>
          <a:p>
            <a:pPr marL="0" indent="0">
              <a:buNone/>
            </a:pPr>
            <a:r>
              <a:rPr lang="en-US" sz="3200" dirty="0" smtClean="0"/>
              <a:t> perspectives of class, race, gender, and other group</a:t>
            </a:r>
          </a:p>
          <a:p>
            <a:pPr marL="0" indent="0">
              <a:buNone/>
            </a:pPr>
            <a:r>
              <a:rPr lang="en-US" sz="3200" dirty="0" smtClean="0"/>
              <a:t> affiliations”.</a:t>
            </a:r>
            <a:r>
              <a:rPr lang="en-US" dirty="0" smtClean="0"/>
              <a:t>	</a:t>
            </a:r>
            <a:r>
              <a:rPr lang="en-US" sz="1400" dirty="0" smtClean="0"/>
              <a:t>(Creswell, 2008 as covered by </a:t>
            </a:r>
            <a:r>
              <a:rPr lang="en-US" sz="1400" dirty="0" err="1" smtClean="0"/>
              <a:t>Broido</a:t>
            </a:r>
            <a:r>
              <a:rPr lang="en-US" sz="1400" dirty="0" smtClean="0"/>
              <a:t> &amp; Manning, 2002, p.438)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66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Conceptual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200" b="1" dirty="0" smtClean="0"/>
              <a:t>Consistent with this paradigm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 smtClean="0"/>
              <a:t>Our method will be qualitative </a:t>
            </a:r>
            <a:r>
              <a:rPr lang="en-US" sz="2800" dirty="0" smtClean="0"/>
              <a:t>research in the form of Focus Groups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  <a:p>
            <a:pPr lvl="1"/>
            <a:r>
              <a:rPr lang="en-US" sz="2800" dirty="0" smtClean="0"/>
              <a:t>Provides more flexibility</a:t>
            </a:r>
          </a:p>
          <a:p>
            <a:pPr marL="347472" lvl="1" indent="0">
              <a:buNone/>
            </a:pPr>
            <a:endParaRPr lang="en-US" sz="2800" dirty="0" smtClean="0"/>
          </a:p>
          <a:p>
            <a:pPr lvl="1"/>
            <a:r>
              <a:rPr lang="en-US" sz="2800" dirty="0" smtClean="0"/>
              <a:t>Deeper understanding</a:t>
            </a:r>
          </a:p>
          <a:p>
            <a:pPr marL="34747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03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	Sampling Plan and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To our Concept Map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579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b="1" dirty="0" smtClean="0"/>
              <a:t>	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the Research Design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Methods </a:t>
            </a:r>
            <a:r>
              <a:rPr lang="en-US" dirty="0"/>
              <a:t>of Structured </a:t>
            </a:r>
            <a:r>
              <a:rPr lang="en-US" dirty="0" smtClean="0"/>
              <a:t>Inquiry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 smtClean="0"/>
              <a:t>Literature Review and Conceptual Framework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Sampling Plan and Frame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Review of Goals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dirty="0" smtClean="0"/>
              <a:t>Next Steps</a:t>
            </a:r>
          </a:p>
        </p:txBody>
      </p:sp>
    </p:spTree>
    <p:extLst>
      <p:ext uri="{BB962C8B-B14F-4D97-AF65-F5344CB8AC3E}">
        <p14:creationId xmlns:p14="http://schemas.microsoft.com/office/powerpoint/2010/main" val="3029999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b="1" dirty="0" smtClean="0"/>
              <a:t>	Our Understanding of the Program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Introduction to our Concept Map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26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b="1" dirty="0"/>
              <a:t> </a:t>
            </a:r>
            <a:r>
              <a:rPr lang="en-US" b="1" dirty="0" smtClean="0"/>
              <a:t>   Comparing Research Methods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6200" y="1589315"/>
            <a:ext cx="2971800" cy="526297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Experimental</a:t>
            </a:r>
          </a:p>
          <a:p>
            <a:endParaRPr lang="en-US" sz="800" dirty="0"/>
          </a:p>
          <a:p>
            <a:r>
              <a:rPr lang="en-US" sz="2400" u="sng" dirty="0"/>
              <a:t>Advantage</a:t>
            </a:r>
            <a:r>
              <a:rPr lang="en-US" sz="2400" dirty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Testing causal relationships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400" u="sng" dirty="0" smtClean="0"/>
          </a:p>
          <a:p>
            <a:endParaRPr lang="en-US" sz="2400" u="sng" dirty="0"/>
          </a:p>
          <a:p>
            <a:endParaRPr lang="en-US" sz="2400" u="sng" dirty="0" smtClean="0"/>
          </a:p>
          <a:p>
            <a:endParaRPr lang="en-US" sz="2400" u="sng" dirty="0" smtClean="0"/>
          </a:p>
          <a:p>
            <a:r>
              <a:rPr lang="en-US" sz="2400" u="sng" dirty="0" smtClean="0"/>
              <a:t>Disadvantage</a:t>
            </a:r>
            <a:r>
              <a:rPr lang="en-US" sz="2400" dirty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Often includes deception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Difficult to isolate variables </a:t>
            </a: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2000" dirty="0" smtClean="0"/>
          </a:p>
          <a:p>
            <a:pPr marL="285750" indent="-285750">
              <a:buFont typeface="Arial" pitchFamily="34" charset="0"/>
              <a:buChar char="•"/>
            </a:pP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3124200" y="1589315"/>
            <a:ext cx="2895600" cy="5078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Quantitative -Survey</a:t>
            </a:r>
            <a:endParaRPr lang="en-US" sz="2400" b="1" dirty="0"/>
          </a:p>
          <a:p>
            <a:endParaRPr lang="en-US" sz="800" dirty="0"/>
          </a:p>
          <a:p>
            <a:r>
              <a:rPr lang="en-US" sz="2400" u="sng" dirty="0"/>
              <a:t>Advantage</a:t>
            </a:r>
            <a:r>
              <a:rPr lang="en-US" sz="2400" dirty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Ability to survey large groups </a:t>
            </a:r>
            <a:r>
              <a:rPr lang="en-US" sz="2000" dirty="0" smtClean="0"/>
              <a:t>economically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Strong </a:t>
            </a:r>
            <a:r>
              <a:rPr lang="en-US" sz="2000" dirty="0"/>
              <a:t>on reliability</a:t>
            </a:r>
          </a:p>
          <a:p>
            <a:endParaRPr lang="en-US" sz="2000" dirty="0"/>
          </a:p>
          <a:p>
            <a:endParaRPr lang="en-US" sz="2400" u="sng" dirty="0" smtClean="0"/>
          </a:p>
          <a:p>
            <a:endParaRPr lang="en-US" sz="2400" u="sng" dirty="0"/>
          </a:p>
          <a:p>
            <a:endParaRPr lang="en-US" sz="2400" u="sng" dirty="0" smtClean="0"/>
          </a:p>
          <a:p>
            <a:endParaRPr lang="en-US" sz="1200" u="sng" dirty="0" smtClean="0"/>
          </a:p>
          <a:p>
            <a:r>
              <a:rPr lang="en-US" sz="2400" u="sng" dirty="0" smtClean="0"/>
              <a:t>Disadvantage</a:t>
            </a:r>
            <a:r>
              <a:rPr lang="en-US" sz="2400" dirty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Potential to be </a:t>
            </a:r>
            <a:r>
              <a:rPr lang="en-US" sz="2000" dirty="0" smtClean="0"/>
              <a:t>superficial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Potential to be inflexible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Weak </a:t>
            </a:r>
            <a:r>
              <a:rPr lang="en-US" sz="2000" dirty="0"/>
              <a:t>on validity </a:t>
            </a:r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Lower return rates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0" y="1589315"/>
            <a:ext cx="2971800" cy="530914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Qualitative</a:t>
            </a:r>
          </a:p>
          <a:p>
            <a:endParaRPr lang="en-US" sz="400" b="1" dirty="0"/>
          </a:p>
          <a:p>
            <a:r>
              <a:rPr lang="en-US" sz="2400" u="sng" dirty="0"/>
              <a:t>Advantage</a:t>
            </a:r>
            <a:r>
              <a:rPr lang="en-US" sz="2400" dirty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Focus group is somewhat systematic like a </a:t>
            </a:r>
            <a:r>
              <a:rPr lang="en-US" sz="2000" dirty="0" smtClean="0"/>
              <a:t>survey but flexible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High </a:t>
            </a:r>
            <a:r>
              <a:rPr lang="en-US" sz="2000" dirty="0"/>
              <a:t>face validity, captures real-life data, </a:t>
            </a:r>
            <a:endParaRPr lang="en-US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helps </a:t>
            </a:r>
            <a:r>
              <a:rPr lang="en-US" sz="2000" dirty="0"/>
              <a:t>generate subsequent survey </a:t>
            </a:r>
            <a:r>
              <a:rPr lang="en-US" sz="2000" dirty="0" smtClean="0"/>
              <a:t>questionnaires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Speedy results</a:t>
            </a:r>
          </a:p>
          <a:p>
            <a:endParaRPr lang="en-US" sz="1100" u="sng" dirty="0" smtClean="0"/>
          </a:p>
          <a:p>
            <a:r>
              <a:rPr lang="en-US" sz="2400" u="sng" dirty="0" smtClean="0"/>
              <a:t>Disadvantage</a:t>
            </a:r>
            <a:r>
              <a:rPr lang="en-US" sz="2400" dirty="0"/>
              <a:t>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Skilled </a:t>
            </a:r>
            <a:r>
              <a:rPr lang="en-US" sz="2000" dirty="0" smtClean="0"/>
              <a:t>moderators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/>
              <a:t>amassing students </a:t>
            </a:r>
            <a:r>
              <a:rPr lang="en-US" sz="2000" dirty="0"/>
              <a:t>and </a:t>
            </a:r>
            <a:r>
              <a:rPr lang="en-US" sz="2000" dirty="0" smtClean="0"/>
              <a:t>locations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/>
              <a:t>D</a:t>
            </a:r>
            <a:r>
              <a:rPr lang="en-US" sz="2000" dirty="0" smtClean="0"/>
              <a:t>ifficult to analyze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6991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6808"/>
            <a:ext cx="9144000" cy="47643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-10886" y="5785623"/>
            <a:ext cx="914400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sz="800" dirty="0" smtClean="0"/>
          </a:p>
          <a:p>
            <a:endParaRPr lang="en-US" sz="800" dirty="0"/>
          </a:p>
          <a:p>
            <a:endParaRPr lang="en-US" sz="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76200" y="677476"/>
            <a:ext cx="76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51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	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 smtClean="0"/>
              <a:t>Student Persistence</a:t>
            </a:r>
          </a:p>
          <a:p>
            <a:endParaRPr lang="en-US" dirty="0"/>
          </a:p>
          <a:p>
            <a:r>
              <a:rPr lang="en-US" b="1" dirty="0" err="1" smtClean="0"/>
              <a:t>Interactionist</a:t>
            </a:r>
            <a:r>
              <a:rPr lang="en-US" b="1" dirty="0" smtClean="0"/>
              <a:t> Theory - Tinto </a:t>
            </a:r>
            <a:r>
              <a:rPr lang="en-US" sz="1600" b="1" dirty="0" smtClean="0"/>
              <a:t>(1975, 1987, 1993)</a:t>
            </a:r>
          </a:p>
          <a:p>
            <a:pPr lvl="1"/>
            <a:r>
              <a:rPr lang="en-US" dirty="0" smtClean="0"/>
              <a:t>Social and Academic integration</a:t>
            </a:r>
          </a:p>
          <a:p>
            <a:pPr marL="347472" lvl="1" indent="0">
              <a:buNone/>
            </a:pPr>
            <a:endParaRPr lang="en-US" dirty="0" smtClean="0"/>
          </a:p>
          <a:p>
            <a:r>
              <a:rPr lang="en-US" b="1" dirty="0"/>
              <a:t>Student Involvement </a:t>
            </a:r>
            <a:r>
              <a:rPr lang="en-US" b="1" dirty="0" smtClean="0"/>
              <a:t> - </a:t>
            </a:r>
            <a:r>
              <a:rPr lang="en-US" b="1" dirty="0" err="1" smtClean="0"/>
              <a:t>Astin</a:t>
            </a:r>
            <a:r>
              <a:rPr lang="en-US" b="1" dirty="0" smtClean="0"/>
              <a:t> </a:t>
            </a:r>
            <a:r>
              <a:rPr lang="en-US" sz="1600" b="1" dirty="0" smtClean="0"/>
              <a:t>(1993)</a:t>
            </a:r>
            <a:endParaRPr lang="en-US" b="1" dirty="0" smtClean="0"/>
          </a:p>
          <a:p>
            <a:pPr lvl="1"/>
            <a:r>
              <a:rPr lang="en-US" dirty="0" smtClean="0"/>
              <a:t>Academics, </a:t>
            </a:r>
          </a:p>
          <a:p>
            <a:pPr lvl="1"/>
            <a:r>
              <a:rPr lang="en-US" dirty="0" smtClean="0"/>
              <a:t>relationships with faculty, and</a:t>
            </a:r>
          </a:p>
          <a:p>
            <a:pPr lvl="1"/>
            <a:r>
              <a:rPr lang="en-US" dirty="0" smtClean="0"/>
              <a:t>Interactions with student peer groups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38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	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lvl="1" indent="0">
              <a:buSzPct val="80000"/>
              <a:buNone/>
            </a:pPr>
            <a:endParaRPr lang="en-US" sz="1200" dirty="0"/>
          </a:p>
          <a:p>
            <a:pPr marL="320040" lvl="1" indent="0">
              <a:buNone/>
            </a:pPr>
            <a:r>
              <a:rPr lang="en-US" b="1" dirty="0" smtClean="0"/>
              <a:t>Academic achievement, Persistence, and Satisfaction is:</a:t>
            </a:r>
          </a:p>
          <a:p>
            <a:pPr marL="347472" lvl="1" indent="0">
              <a:buNone/>
            </a:pPr>
            <a:endParaRPr lang="en-US" b="1" dirty="0" smtClean="0"/>
          </a:p>
          <a:p>
            <a:pPr lvl="1"/>
            <a:r>
              <a:rPr lang="en-US" dirty="0" smtClean="0"/>
              <a:t>Correlated to time and energy students apply to learning and engagement</a:t>
            </a:r>
            <a:endParaRPr lang="en-US" sz="1000" dirty="0" smtClean="0"/>
          </a:p>
          <a:p>
            <a:pPr marL="283464" lvl="1" indent="0">
              <a:buNone/>
            </a:pPr>
            <a:r>
              <a:rPr lang="en-US" sz="1200" dirty="0"/>
              <a:t>					</a:t>
            </a:r>
            <a:r>
              <a:rPr lang="en-US" sz="1800" dirty="0" err="1" smtClean="0"/>
              <a:t>Pacarella</a:t>
            </a:r>
            <a:r>
              <a:rPr lang="en-US" sz="1800" dirty="0" smtClean="0"/>
              <a:t> </a:t>
            </a:r>
            <a:r>
              <a:rPr lang="en-US" sz="1800" dirty="0"/>
              <a:t>and </a:t>
            </a:r>
            <a:r>
              <a:rPr lang="en-US" sz="1800" dirty="0" err="1"/>
              <a:t>Terenzini</a:t>
            </a:r>
            <a:r>
              <a:rPr lang="en-US" sz="1800" dirty="0"/>
              <a:t> (1991)</a:t>
            </a:r>
          </a:p>
          <a:p>
            <a:pPr marL="283464" lvl="1" indent="0">
              <a:buNone/>
            </a:pPr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580138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r>
              <a:rPr lang="en-US" dirty="0" smtClean="0"/>
              <a:t>	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3500" dirty="0" smtClean="0"/>
              <a:t>Varied Pathways to Persistence (Tinto, 1993)</a:t>
            </a:r>
          </a:p>
          <a:p>
            <a:pPr marL="0" indent="0" algn="ctr">
              <a:buNone/>
            </a:pPr>
            <a:endParaRPr lang="en-US" sz="2400" dirty="0" smtClean="0"/>
          </a:p>
          <a:p>
            <a:r>
              <a:rPr lang="en-US" dirty="0" smtClean="0"/>
              <a:t>Diverse student populations </a:t>
            </a:r>
            <a:r>
              <a:rPr lang="en-US" sz="1600" dirty="0" smtClean="0"/>
              <a:t>(Tinto, 1993)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dirty="0" smtClean="0"/>
              <a:t>Traditional students find making friends most threatening 						             	</a:t>
            </a:r>
            <a:r>
              <a:rPr lang="en-US" sz="1600" dirty="0" smtClean="0"/>
              <a:t>(</a:t>
            </a:r>
            <a:r>
              <a:rPr lang="en-US" sz="1600" dirty="0" err="1" smtClean="0"/>
              <a:t>Terenzini</a:t>
            </a:r>
            <a:r>
              <a:rPr lang="en-US" sz="1600" dirty="0" smtClean="0"/>
              <a:t>, 1994)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dirty="0" smtClean="0"/>
              <a:t>Non-traditional students tend to delay involvement until secured in academics</a:t>
            </a:r>
            <a:r>
              <a:rPr lang="en-US" sz="1600" dirty="0" smtClean="0"/>
              <a:t> 					(</a:t>
            </a:r>
            <a:r>
              <a:rPr lang="en-US" sz="1600" dirty="0" err="1"/>
              <a:t>Terenzini</a:t>
            </a:r>
            <a:r>
              <a:rPr lang="en-US" sz="1600" dirty="0"/>
              <a:t>, 1994</a:t>
            </a:r>
            <a:r>
              <a:rPr lang="en-US" sz="1600" dirty="0" smtClean="0"/>
              <a:t>)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dirty="0" smtClean="0"/>
              <a:t>Non-traditional students were motivated by validation from internal or external sources</a:t>
            </a:r>
            <a:r>
              <a:rPr lang="en-US" dirty="0"/>
              <a:t> </a:t>
            </a:r>
            <a:r>
              <a:rPr lang="en-US" sz="1400" dirty="0" smtClean="0"/>
              <a:t>				(</a:t>
            </a:r>
            <a:r>
              <a:rPr lang="en-US" sz="1400" dirty="0" err="1" smtClean="0"/>
              <a:t>Rendon</a:t>
            </a:r>
            <a:r>
              <a:rPr lang="en-US" sz="1400" dirty="0" smtClean="0"/>
              <a:t>, 1994</a:t>
            </a:r>
            <a:r>
              <a:rPr lang="en-US" sz="1400" dirty="0"/>
              <a:t>) </a:t>
            </a:r>
            <a:endParaRPr lang="en-US" sz="1400" dirty="0" smtClean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24522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991600" cy="1143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	Literature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dirty="0" smtClean="0"/>
          </a:p>
          <a:p>
            <a:pPr marL="0" indent="0" algn="ctr">
              <a:buNone/>
            </a:pPr>
            <a:r>
              <a:rPr lang="en-US" sz="4000" b="1" dirty="0" smtClean="0"/>
              <a:t>Varied </a:t>
            </a:r>
            <a:r>
              <a:rPr lang="en-US" sz="4000" b="1" dirty="0"/>
              <a:t>Pathways to Persistence</a:t>
            </a:r>
          </a:p>
          <a:p>
            <a:pPr marL="0" indent="0" algn="ctr">
              <a:buNone/>
            </a:pPr>
            <a:endParaRPr lang="en-US" sz="4000" b="1" dirty="0" smtClean="0"/>
          </a:p>
          <a:p>
            <a:pPr marL="0" indent="0" algn="ctr">
              <a:buNone/>
            </a:pPr>
            <a:r>
              <a:rPr lang="en-US" sz="4000" dirty="0" smtClean="0"/>
              <a:t>“The overall level of student satisfaction </a:t>
            </a:r>
          </a:p>
          <a:p>
            <a:pPr marL="0" indent="0" algn="ctr">
              <a:buNone/>
            </a:pPr>
            <a:r>
              <a:rPr lang="en-US" sz="4000" dirty="0" smtClean="0"/>
              <a:t>. . . And adjustment differed significantly </a:t>
            </a:r>
          </a:p>
          <a:p>
            <a:pPr marL="0" indent="0" algn="ctr">
              <a:buNone/>
            </a:pPr>
            <a:r>
              <a:rPr lang="en-US" sz="4000" dirty="0" smtClean="0"/>
              <a:t>by race/ethnicity” (</a:t>
            </a:r>
            <a:r>
              <a:rPr lang="en-US" sz="4000" dirty="0" err="1" smtClean="0"/>
              <a:t>Laanan</a:t>
            </a:r>
            <a:r>
              <a:rPr lang="en-US" sz="4000" dirty="0" smtClean="0"/>
              <a:t>, 1996, 1998)</a:t>
            </a:r>
          </a:p>
        </p:txBody>
      </p:sp>
    </p:spTree>
    <p:extLst>
      <p:ext uri="{BB962C8B-B14F-4D97-AF65-F5344CB8AC3E}">
        <p14:creationId xmlns:p14="http://schemas.microsoft.com/office/powerpoint/2010/main" val="414821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295</TotalTime>
  <Words>472</Words>
  <Application>Microsoft Office PowerPoint</Application>
  <PresentationFormat>On-screen Show (4:3)</PresentationFormat>
  <Paragraphs>171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Equity</vt:lpstr>
      <vt:lpstr>Contemporary Research Design A fresh look at new and traditional educational issues </vt:lpstr>
      <vt:lpstr> Overview</vt:lpstr>
      <vt:lpstr> Our Understanding of the Program</vt:lpstr>
      <vt:lpstr>    Comparing Research Methods</vt:lpstr>
      <vt:lpstr>PowerPoint Presentation</vt:lpstr>
      <vt:lpstr> Literature Review</vt:lpstr>
      <vt:lpstr> Literature Review</vt:lpstr>
      <vt:lpstr> Literature Review</vt:lpstr>
      <vt:lpstr> Literature Review</vt:lpstr>
      <vt:lpstr> Literature Review</vt:lpstr>
      <vt:lpstr> Literature Review</vt:lpstr>
      <vt:lpstr>PowerPoint Presentation</vt:lpstr>
      <vt:lpstr>PowerPoint Presentation</vt:lpstr>
      <vt:lpstr> Conceptual Framework</vt:lpstr>
      <vt:lpstr> Conceptual Framework</vt:lpstr>
      <vt:lpstr> Conceptual Framework</vt:lpstr>
      <vt:lpstr> Conceptual Framework</vt:lpstr>
      <vt:lpstr>Conceptual Framework</vt:lpstr>
      <vt:lpstr> Sampling Plan and Frame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Contemporary Research Design A fresh look at new and traditional educational issues</dc:title>
  <dc:creator>jofitch</dc:creator>
  <cp:lastModifiedBy>jofitch</cp:lastModifiedBy>
  <cp:revision>28</cp:revision>
  <dcterms:created xsi:type="dcterms:W3CDTF">2012-11-30T01:10:40Z</dcterms:created>
  <dcterms:modified xsi:type="dcterms:W3CDTF">2012-12-02T03:12:22Z</dcterms:modified>
</cp:coreProperties>
</file>