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42062400" cy="31089600"/>
  <p:notesSz cx="9144000" cy="6858000"/>
  <p:defaultTextStyle>
    <a:defPPr>
      <a:defRPr lang="en-US"/>
    </a:defPPr>
    <a:lvl1pPr algn="l" rtl="0" fontAlgn="base">
      <a:spcBef>
        <a:spcPct val="0"/>
      </a:spcBef>
      <a:spcAft>
        <a:spcPct val="0"/>
      </a:spcAft>
      <a:defRPr sz="8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8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8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8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8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8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8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8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8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831">
          <p15:clr>
            <a:srgbClr val="A4A3A4"/>
          </p15:clr>
        </p15:guide>
        <p15:guide id="2" pos="1886">
          <p15:clr>
            <a:srgbClr val="A4A3A4"/>
          </p15:clr>
        </p15:guide>
        <p15:guide id="3" pos="253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Gibbs" initials="P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83D00"/>
    <a:srgbClr val="5C1C49"/>
    <a:srgbClr val="713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varScale="1">
        <p:scale>
          <a:sx n="25" d="100"/>
          <a:sy n="25" d="100"/>
        </p:scale>
        <p:origin x="1350" y="72"/>
      </p:cViewPr>
      <p:guideLst>
        <p:guide orient="horz" pos="1831"/>
        <p:guide pos="1886"/>
        <p:guide pos="253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Whitney%20Paul%20poster_121212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Whitney%20Paul%20poster_121212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17579264081558E-2"/>
          <c:y val="4.3696083153994474E-2"/>
          <c:w val="0.8042433351760383"/>
          <c:h val="0.84387111192936926"/>
        </c:manualLayout>
      </c:layout>
      <c:barChart>
        <c:barDir val="col"/>
        <c:grouping val="clustered"/>
        <c:varyColors val="0"/>
        <c:ser>
          <c:idx val="0"/>
          <c:order val="0"/>
          <c:tx>
            <c:strRef>
              <c:f>'[Chart in Whitney Paul poster_121212b]Sheet1'!$B$1</c:f>
              <c:strCache>
                <c:ptCount val="1"/>
                <c:pt idx="0">
                  <c:v>Grade 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Whitney Paul poster_121212b]Sheet1'!$A$2:$A$3</c:f>
              <c:strCache>
                <c:ptCount val="2"/>
                <c:pt idx="0">
                  <c:v>Listening score</c:v>
                </c:pt>
                <c:pt idx="1">
                  <c:v>Vocabulary score</c:v>
                </c:pt>
              </c:strCache>
            </c:strRef>
          </c:cat>
          <c:val>
            <c:numRef>
              <c:f>'[Chart in Whitney Paul poster_121212b]Sheet1'!$B$2:$B$3</c:f>
              <c:numCache>
                <c:formatCode>General</c:formatCode>
                <c:ptCount val="2"/>
                <c:pt idx="0">
                  <c:v>14.58</c:v>
                </c:pt>
                <c:pt idx="1">
                  <c:v>7.18</c:v>
                </c:pt>
              </c:numCache>
            </c:numRef>
          </c:val>
        </c:ser>
        <c:ser>
          <c:idx val="1"/>
          <c:order val="1"/>
          <c:tx>
            <c:strRef>
              <c:f>'[Chart in Whitney Paul poster_121212b]Sheet1'!$C$1</c:f>
              <c:strCache>
                <c:ptCount val="1"/>
                <c:pt idx="0">
                  <c:v>Grade 5</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Whitney Paul poster_121212b]Sheet1'!$A$2:$A$3</c:f>
              <c:strCache>
                <c:ptCount val="2"/>
                <c:pt idx="0">
                  <c:v>Listening score</c:v>
                </c:pt>
                <c:pt idx="1">
                  <c:v>Vocabulary score</c:v>
                </c:pt>
              </c:strCache>
            </c:strRef>
          </c:cat>
          <c:val>
            <c:numRef>
              <c:f>'[Chart in Whitney Paul poster_121212b]Sheet1'!$C$2:$C$3</c:f>
              <c:numCache>
                <c:formatCode>General</c:formatCode>
                <c:ptCount val="2"/>
                <c:pt idx="0">
                  <c:v>12.34</c:v>
                </c:pt>
                <c:pt idx="1">
                  <c:v>9.44</c:v>
                </c:pt>
              </c:numCache>
            </c:numRef>
          </c:val>
        </c:ser>
        <c:ser>
          <c:idx val="2"/>
          <c:order val="2"/>
          <c:tx>
            <c:strRef>
              <c:f>'[Chart in Whitney Paul poster_121212b]Sheet1'!$D$1</c:f>
              <c:strCache>
                <c:ptCount val="1"/>
                <c:pt idx="0">
                  <c:v>Grade 6</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Whitney Paul poster_121212b]Sheet1'!$A$2:$A$3</c:f>
              <c:strCache>
                <c:ptCount val="2"/>
                <c:pt idx="0">
                  <c:v>Listening score</c:v>
                </c:pt>
                <c:pt idx="1">
                  <c:v>Vocabulary score</c:v>
                </c:pt>
              </c:strCache>
            </c:strRef>
          </c:cat>
          <c:val>
            <c:numRef>
              <c:f>'[Chart in Whitney Paul poster_121212b]Sheet1'!$D$2:$D$3</c:f>
              <c:numCache>
                <c:formatCode>General</c:formatCode>
                <c:ptCount val="2"/>
                <c:pt idx="0">
                  <c:v>15.29</c:v>
                </c:pt>
                <c:pt idx="1">
                  <c:v>13.56</c:v>
                </c:pt>
              </c:numCache>
            </c:numRef>
          </c:val>
        </c:ser>
        <c:ser>
          <c:idx val="3"/>
          <c:order val="3"/>
          <c:tx>
            <c:strRef>
              <c:f>'[Chart in Whitney Paul poster_121212b]Sheet1'!$E$1</c:f>
              <c:strCache>
                <c:ptCount val="1"/>
                <c:pt idx="0">
                  <c:v>Grade 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Whitney Paul poster_121212b]Sheet1'!$A$2:$A$3</c:f>
              <c:strCache>
                <c:ptCount val="2"/>
                <c:pt idx="0">
                  <c:v>Listening score</c:v>
                </c:pt>
                <c:pt idx="1">
                  <c:v>Vocabulary score</c:v>
                </c:pt>
              </c:strCache>
            </c:strRef>
          </c:cat>
          <c:val>
            <c:numRef>
              <c:f>'[Chart in Whitney Paul poster_121212b]Sheet1'!$E$2:$E$3</c:f>
              <c:numCache>
                <c:formatCode>General</c:formatCode>
                <c:ptCount val="2"/>
                <c:pt idx="0">
                  <c:v>14.09</c:v>
                </c:pt>
                <c:pt idx="1">
                  <c:v>11.7</c:v>
                </c:pt>
              </c:numCache>
            </c:numRef>
          </c:val>
        </c:ser>
        <c:dLbls>
          <c:dLblPos val="outEnd"/>
          <c:showLegendKey val="0"/>
          <c:showVal val="1"/>
          <c:showCatName val="0"/>
          <c:showSerName val="0"/>
          <c:showPercent val="0"/>
          <c:showBubbleSize val="0"/>
        </c:dLbls>
        <c:gapWidth val="219"/>
        <c:overlap val="-27"/>
        <c:axId val="177477920"/>
        <c:axId val="177477136"/>
      </c:barChart>
      <c:catAx>
        <c:axId val="1774779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crossAx val="177477136"/>
        <c:crosses val="autoZero"/>
        <c:auto val="1"/>
        <c:lblAlgn val="ctr"/>
        <c:lblOffset val="100"/>
        <c:noMultiLvlLbl val="0"/>
      </c:catAx>
      <c:valAx>
        <c:axId val="177477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crossAx val="1774779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3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5043525019208E-2"/>
          <c:y val="4.0575826590233614E-2"/>
          <c:w val="0.52363762996934504"/>
          <c:h val="0.85440565099593357"/>
        </c:manualLayout>
      </c:layout>
      <c:barChart>
        <c:barDir val="col"/>
        <c:grouping val="clustered"/>
        <c:varyColors val="0"/>
        <c:ser>
          <c:idx val="0"/>
          <c:order val="0"/>
          <c:tx>
            <c:strRef>
              <c:f>'[Chart in Whitney Paul poster_121212b]Sheet1'!$B$1</c:f>
              <c:strCache>
                <c:ptCount val="1"/>
                <c:pt idx="0">
                  <c:v>Student has electricity at home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Whitney Paul poster_121212b]Sheet1'!$A$2:$A$3</c:f>
              <c:strCache>
                <c:ptCount val="2"/>
                <c:pt idx="0">
                  <c:v>Listening score</c:v>
                </c:pt>
                <c:pt idx="1">
                  <c:v>Vocabulary score</c:v>
                </c:pt>
              </c:strCache>
            </c:strRef>
          </c:cat>
          <c:val>
            <c:numRef>
              <c:f>'[Chart in Whitney Paul poster_121212b]Sheet1'!$B$2:$B$3</c:f>
              <c:numCache>
                <c:formatCode>General</c:formatCode>
                <c:ptCount val="2"/>
                <c:pt idx="0">
                  <c:v>14.84</c:v>
                </c:pt>
                <c:pt idx="1">
                  <c:v>12.03</c:v>
                </c:pt>
              </c:numCache>
            </c:numRef>
          </c:val>
        </c:ser>
        <c:ser>
          <c:idx val="1"/>
          <c:order val="1"/>
          <c:tx>
            <c:strRef>
              <c:f>'[Chart in Whitney Paul poster_121212b]Sheet1'!$C$1</c:f>
              <c:strCache>
                <c:ptCount val="1"/>
                <c:pt idx="0">
                  <c:v>Student does not have electricity at home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in Whitney Paul poster_121212b]Sheet1'!$A$2:$A$3</c:f>
              <c:strCache>
                <c:ptCount val="2"/>
                <c:pt idx="0">
                  <c:v>Listening score</c:v>
                </c:pt>
                <c:pt idx="1">
                  <c:v>Vocabulary score</c:v>
                </c:pt>
              </c:strCache>
            </c:strRef>
          </c:cat>
          <c:val>
            <c:numRef>
              <c:f>'[Chart in Whitney Paul poster_121212b]Sheet1'!$C$2:$C$3</c:f>
              <c:numCache>
                <c:formatCode>General</c:formatCode>
                <c:ptCount val="2"/>
                <c:pt idx="0">
                  <c:v>10.17</c:v>
                </c:pt>
                <c:pt idx="1">
                  <c:v>9.07</c:v>
                </c:pt>
              </c:numCache>
            </c:numRef>
          </c:val>
        </c:ser>
        <c:dLbls>
          <c:dLblPos val="outEnd"/>
          <c:showLegendKey val="0"/>
          <c:showVal val="1"/>
          <c:showCatName val="0"/>
          <c:showSerName val="0"/>
          <c:showPercent val="0"/>
          <c:showBubbleSize val="0"/>
        </c:dLbls>
        <c:gapWidth val="219"/>
        <c:overlap val="-27"/>
        <c:axId val="212512704"/>
        <c:axId val="212513488"/>
      </c:barChart>
      <c:catAx>
        <c:axId val="2125127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crossAx val="212513488"/>
        <c:crosses val="autoZero"/>
        <c:auto val="1"/>
        <c:lblAlgn val="ctr"/>
        <c:lblOffset val="100"/>
        <c:noMultiLvlLbl val="0"/>
      </c:catAx>
      <c:valAx>
        <c:axId val="21251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crossAx val="212512704"/>
        <c:crosses val="autoZero"/>
        <c:crossBetween val="between"/>
      </c:valAx>
      <c:spPr>
        <a:noFill/>
        <a:ln>
          <a:noFill/>
        </a:ln>
        <a:effectLst/>
      </c:spPr>
    </c:plotArea>
    <c:legend>
      <c:legendPos val="r"/>
      <c:layout>
        <c:manualLayout>
          <c:xMode val="edge"/>
          <c:yMode val="edge"/>
          <c:x val="0.61210872868012645"/>
          <c:y val="0.37479288510093511"/>
          <c:w val="0.38263140855949473"/>
          <c:h val="0.25041422979812977"/>
        </c:manualLayout>
      </c:layout>
      <c:overlay val="0"/>
      <c:spPr>
        <a:noFill/>
        <a:ln>
          <a:noFill/>
        </a:ln>
        <a:effectLst/>
      </c:spPr>
      <c:txPr>
        <a:bodyPr rot="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3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PowerPoint]Sheet1'!$B$1</c:f>
              <c:strCache>
                <c:ptCount val="1"/>
                <c:pt idx="0">
                  <c:v>Bakong High School</c:v>
                </c:pt>
              </c:strCache>
            </c:strRef>
          </c:tx>
          <c:spPr>
            <a:solidFill>
              <a:schemeClr val="accent1"/>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PowerPoint]Sheet1'!$B$2:$B$3</c:f>
              <c:numCache>
                <c:formatCode>General</c:formatCode>
                <c:ptCount val="2"/>
                <c:pt idx="0">
                  <c:v>10.53</c:v>
                </c:pt>
                <c:pt idx="1">
                  <c:v>6.37</c:v>
                </c:pt>
              </c:numCache>
            </c:numRef>
          </c:val>
        </c:ser>
        <c:ser>
          <c:idx val="1"/>
          <c:order val="1"/>
          <c:tx>
            <c:strRef>
              <c:f>'[Chart in Microsoft PowerPoint]Sheet1'!$C$1</c:f>
              <c:strCache>
                <c:ptCount val="1"/>
                <c:pt idx="0">
                  <c:v>Bakong Primary School</c:v>
                </c:pt>
              </c:strCache>
            </c:strRef>
          </c:tx>
          <c:spPr>
            <a:solidFill>
              <a:schemeClr val="accent2"/>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PowerPoint]Sheet1'!$C$2:$C$3</c:f>
              <c:numCache>
                <c:formatCode>General</c:formatCode>
                <c:ptCount val="2"/>
                <c:pt idx="0">
                  <c:v>13.75</c:v>
                </c:pt>
                <c:pt idx="1">
                  <c:v>10.32</c:v>
                </c:pt>
              </c:numCache>
            </c:numRef>
          </c:val>
        </c:ser>
        <c:ser>
          <c:idx val="2"/>
          <c:order val="2"/>
          <c:tx>
            <c:strRef>
              <c:f>'[Chart in Microsoft PowerPoint]Sheet1'!$D$1</c:f>
              <c:strCache>
                <c:ptCount val="1"/>
                <c:pt idx="0">
                  <c:v>Bakong Motwani</c:v>
                </c:pt>
              </c:strCache>
            </c:strRef>
          </c:tx>
          <c:spPr>
            <a:solidFill>
              <a:schemeClr val="accent3"/>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PowerPoint]Sheet1'!$D$2:$D$3</c:f>
              <c:numCache>
                <c:formatCode>General</c:formatCode>
                <c:ptCount val="2"/>
                <c:pt idx="0">
                  <c:v>12.03</c:v>
                </c:pt>
                <c:pt idx="1">
                  <c:v>12.32</c:v>
                </c:pt>
              </c:numCache>
            </c:numRef>
          </c:val>
        </c:ser>
        <c:ser>
          <c:idx val="3"/>
          <c:order val="3"/>
          <c:tx>
            <c:strRef>
              <c:f>'[Chart in Microsoft PowerPoint]Sheet1'!$E$1</c:f>
              <c:strCache>
                <c:ptCount val="1"/>
                <c:pt idx="0">
                  <c:v>Krovan</c:v>
                </c:pt>
              </c:strCache>
            </c:strRef>
          </c:tx>
          <c:spPr>
            <a:solidFill>
              <a:schemeClr val="accent4"/>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PowerPoint]Sheet1'!$E$2:$E$3</c:f>
              <c:numCache>
                <c:formatCode>General</c:formatCode>
                <c:ptCount val="2"/>
                <c:pt idx="0">
                  <c:v>6.93</c:v>
                </c:pt>
                <c:pt idx="1">
                  <c:v>8.3800000000000008</c:v>
                </c:pt>
              </c:numCache>
            </c:numRef>
          </c:val>
        </c:ser>
        <c:ser>
          <c:idx val="4"/>
          <c:order val="4"/>
          <c:tx>
            <c:strRef>
              <c:f>'[Chart in Microsoft PowerPoint]Sheet1'!$F$1</c:f>
              <c:strCache>
                <c:ptCount val="1"/>
                <c:pt idx="0">
                  <c:v>Amelio</c:v>
                </c:pt>
              </c:strCache>
            </c:strRef>
          </c:tx>
          <c:spPr>
            <a:solidFill>
              <a:schemeClr val="accent5"/>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PowerPoint]Sheet1'!$F$2:$F$3</c:f>
              <c:numCache>
                <c:formatCode>General</c:formatCode>
                <c:ptCount val="2"/>
                <c:pt idx="0">
                  <c:v>17.079999999999998</c:v>
                </c:pt>
                <c:pt idx="1">
                  <c:v>13.37</c:v>
                </c:pt>
              </c:numCache>
            </c:numRef>
          </c:val>
        </c:ser>
        <c:ser>
          <c:idx val="5"/>
          <c:order val="5"/>
          <c:tx>
            <c:strRef>
              <c:f>'[Chart in Microsoft PowerPoint]Sheet1'!$G$1</c:f>
              <c:strCache>
                <c:ptCount val="1"/>
                <c:pt idx="0">
                  <c:v>Kong Much</c:v>
                </c:pt>
              </c:strCache>
            </c:strRef>
          </c:tx>
          <c:spPr>
            <a:solidFill>
              <a:schemeClr val="accent6"/>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PowerPoint]Sheet1'!$G$2:$G$3</c:f>
              <c:numCache>
                <c:formatCode>General</c:formatCode>
                <c:ptCount val="2"/>
                <c:pt idx="0">
                  <c:v>17.559999999999999</c:v>
                </c:pt>
                <c:pt idx="1">
                  <c:v>18.8</c:v>
                </c:pt>
              </c:numCache>
            </c:numRef>
          </c:val>
        </c:ser>
        <c:ser>
          <c:idx val="6"/>
          <c:order val="6"/>
          <c:tx>
            <c:strRef>
              <c:f>'[Chart in Microsoft PowerPoint]Sheet1'!$H$1</c:f>
              <c:strCache>
                <c:ptCount val="1"/>
                <c:pt idx="0">
                  <c:v>Aranh High School</c:v>
                </c:pt>
              </c:strCache>
            </c:strRef>
          </c:tx>
          <c:spPr>
            <a:solidFill>
              <a:schemeClr val="accent1">
                <a:lumMod val="60000"/>
              </a:schemeClr>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PowerPoint]Sheet1'!$H$2:$H$3</c:f>
              <c:numCache>
                <c:formatCode>General</c:formatCode>
                <c:ptCount val="2"/>
                <c:pt idx="0">
                  <c:v>18.21</c:v>
                </c:pt>
                <c:pt idx="1">
                  <c:v>16.32</c:v>
                </c:pt>
              </c:numCache>
            </c:numRef>
          </c:val>
        </c:ser>
        <c:ser>
          <c:idx val="7"/>
          <c:order val="7"/>
          <c:tx>
            <c:strRef>
              <c:f>'[Chart in Microsoft PowerPoint]Sheet1'!$I$1</c:f>
              <c:strCache>
                <c:ptCount val="1"/>
                <c:pt idx="0">
                  <c:v>Aranh Primary</c:v>
                </c:pt>
              </c:strCache>
            </c:strRef>
          </c:tx>
          <c:spPr>
            <a:solidFill>
              <a:schemeClr val="accent2">
                <a:lumMod val="60000"/>
              </a:schemeClr>
            </a:solidFill>
            <a:ln>
              <a:noFill/>
            </a:ln>
            <a:effectLst/>
          </c:spPr>
          <c:invertIfNegative val="0"/>
          <c:cat>
            <c:strRef>
              <c:f>'[Chart in Microsoft PowerPoint]Sheet1'!$A$2:$A$3</c:f>
              <c:strCache>
                <c:ptCount val="2"/>
                <c:pt idx="0">
                  <c:v>Listening score</c:v>
                </c:pt>
                <c:pt idx="1">
                  <c:v>Vocabulary score</c:v>
                </c:pt>
              </c:strCache>
            </c:strRef>
          </c:cat>
          <c:val>
            <c:numRef>
              <c:f>'[Chart in Microsoft PowerPoint]Sheet1'!$I$2:$I$3</c:f>
              <c:numCache>
                <c:formatCode>General</c:formatCode>
                <c:ptCount val="2"/>
                <c:pt idx="0">
                  <c:v>14.03</c:v>
                </c:pt>
                <c:pt idx="1">
                  <c:v>6.43</c:v>
                </c:pt>
              </c:numCache>
            </c:numRef>
          </c:val>
        </c:ser>
        <c:dLbls>
          <c:showLegendKey val="0"/>
          <c:showVal val="0"/>
          <c:showCatName val="0"/>
          <c:showSerName val="0"/>
          <c:showPercent val="0"/>
          <c:showBubbleSize val="0"/>
        </c:dLbls>
        <c:gapWidth val="219"/>
        <c:overlap val="-27"/>
        <c:axId val="334008064"/>
        <c:axId val="334008848"/>
      </c:barChart>
      <c:catAx>
        <c:axId val="33400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crossAx val="334008848"/>
        <c:crosses val="autoZero"/>
        <c:auto val="1"/>
        <c:lblAlgn val="ctr"/>
        <c:lblOffset val="100"/>
        <c:tickMarkSkip val="1"/>
        <c:noMultiLvlLbl val="0"/>
      </c:catAx>
      <c:valAx>
        <c:axId val="33400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300" b="0" i="0" u="none" strike="noStrike" kern="1200" baseline="0">
                <a:solidFill>
                  <a:schemeClr val="tx1"/>
                </a:solidFill>
                <a:latin typeface="+mn-lt"/>
                <a:ea typeface="+mn-ea"/>
                <a:cs typeface="+mn-cs"/>
              </a:defRPr>
            </a:pPr>
            <a:endParaRPr lang="en-US"/>
          </a:p>
        </c:txPr>
        <c:crossAx val="334008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3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23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42062400" cy="5181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5" name="Picture 18" descr="TTU 2 Title Pag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95063" y="-14288"/>
            <a:ext cx="5075237" cy="516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2827338" y="-195263"/>
            <a:ext cx="34561462" cy="5181601"/>
          </a:xfrm>
        </p:spPr>
        <p:txBody>
          <a:bodyPr/>
          <a:lstStyle>
            <a:lvl1pPr>
              <a:lnSpc>
                <a:spcPct val="120000"/>
              </a:lnSpc>
              <a:spcAft>
                <a:spcPct val="20000"/>
              </a:spcAft>
              <a:defRPr/>
            </a:lvl1pPr>
          </a:lstStyle>
          <a:p>
            <a:r>
              <a:rPr lang="en-US"/>
              <a:t>Click to edit Master title style</a:t>
            </a:r>
          </a:p>
        </p:txBody>
      </p:sp>
      <p:sp>
        <p:nvSpPr>
          <p:cNvPr id="3075" name="Rectangle 3"/>
          <p:cNvSpPr>
            <a:spLocks noGrp="1" noChangeArrowheads="1"/>
          </p:cNvSpPr>
          <p:nvPr>
            <p:ph type="subTitle" idx="1"/>
          </p:nvPr>
        </p:nvSpPr>
        <p:spPr>
          <a:xfrm>
            <a:off x="2608263" y="13946188"/>
            <a:ext cx="29441775" cy="7947025"/>
          </a:xfrm>
        </p:spPr>
        <p:txBody>
          <a:bodyPr/>
          <a:lstStyle>
            <a:lvl1pPr>
              <a:spcBef>
                <a:spcPct val="0"/>
              </a:spcBef>
              <a:spcAft>
                <a:spcPct val="0"/>
              </a:spcAft>
              <a:defRPr sz="16500">
                <a:solidFill>
                  <a:schemeClr val="bg1"/>
                </a:solidFill>
              </a:defRPr>
            </a:lvl1pPr>
          </a:lstStyle>
          <a:p>
            <a:r>
              <a:rPr lang="en-US"/>
              <a:t>Click to edit Master subtitle style</a:t>
            </a:r>
          </a:p>
        </p:txBody>
      </p:sp>
    </p:spTree>
    <p:extLst>
      <p:ext uri="{BB962C8B-B14F-4D97-AF65-F5344CB8AC3E}">
        <p14:creationId xmlns:p14="http://schemas.microsoft.com/office/powerpoint/2010/main" val="198931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460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13400" y="-115888"/>
            <a:ext cx="9463088" cy="30291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20963" y="-115888"/>
            <a:ext cx="28240037" cy="30291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315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710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8" y="19978688"/>
            <a:ext cx="3575367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8" y="13177838"/>
            <a:ext cx="3575367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426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20963" y="9658350"/>
            <a:ext cx="18851562"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624925" y="9658350"/>
            <a:ext cx="18851563"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91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438" y="1244600"/>
            <a:ext cx="37855525"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438" y="6959600"/>
            <a:ext cx="18584862"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3438" y="9859963"/>
            <a:ext cx="18584862"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750" y="6959600"/>
            <a:ext cx="1859121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750" y="9859963"/>
            <a:ext cx="1859121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1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044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61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438" y="1238250"/>
            <a:ext cx="13838237"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4913" y="1238250"/>
            <a:ext cx="2351405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438" y="6505575"/>
            <a:ext cx="13838237"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5187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3888" y="21763038"/>
            <a:ext cx="2523807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3888" y="2778125"/>
            <a:ext cx="25238075"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3888" y="24331613"/>
            <a:ext cx="2523807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861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27338" y="-115888"/>
            <a:ext cx="34569400" cy="518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7976" tIns="208988" rIns="417976" bIns="20898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620963" y="9658350"/>
            <a:ext cx="37855525" cy="2051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7976" tIns="208988" rIns="417976" bIns="2089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4179888" rtl="0" eaLnBrk="0" fontAlgn="base" hangingPunct="0">
        <a:spcBef>
          <a:spcPct val="0"/>
        </a:spcBef>
        <a:spcAft>
          <a:spcPct val="0"/>
        </a:spcAft>
        <a:defRPr sz="9100">
          <a:solidFill>
            <a:schemeClr val="bg1"/>
          </a:solidFill>
          <a:latin typeface="+mj-lt"/>
          <a:ea typeface="ＭＳ Ｐゴシック" charset="0"/>
          <a:cs typeface="ＭＳ Ｐゴシック" charset="0"/>
        </a:defRPr>
      </a:lvl1pPr>
      <a:lvl2pPr algn="l" defTabSz="4179888" rtl="0" eaLnBrk="0" fontAlgn="base" hangingPunct="0">
        <a:spcBef>
          <a:spcPct val="0"/>
        </a:spcBef>
        <a:spcAft>
          <a:spcPct val="0"/>
        </a:spcAft>
        <a:defRPr sz="9100">
          <a:solidFill>
            <a:schemeClr val="bg1"/>
          </a:solidFill>
          <a:latin typeface="Times New Roman" pitchFamily="-112" charset="0"/>
          <a:ea typeface="ＭＳ Ｐゴシック" charset="0"/>
          <a:cs typeface="ＭＳ Ｐゴシック" charset="0"/>
        </a:defRPr>
      </a:lvl2pPr>
      <a:lvl3pPr algn="l" defTabSz="4179888" rtl="0" eaLnBrk="0" fontAlgn="base" hangingPunct="0">
        <a:spcBef>
          <a:spcPct val="0"/>
        </a:spcBef>
        <a:spcAft>
          <a:spcPct val="0"/>
        </a:spcAft>
        <a:defRPr sz="9100">
          <a:solidFill>
            <a:schemeClr val="bg1"/>
          </a:solidFill>
          <a:latin typeface="Times New Roman" pitchFamily="-112" charset="0"/>
          <a:ea typeface="ＭＳ Ｐゴシック" charset="0"/>
          <a:cs typeface="ＭＳ Ｐゴシック" charset="0"/>
        </a:defRPr>
      </a:lvl3pPr>
      <a:lvl4pPr algn="l" defTabSz="4179888" rtl="0" eaLnBrk="0" fontAlgn="base" hangingPunct="0">
        <a:spcBef>
          <a:spcPct val="0"/>
        </a:spcBef>
        <a:spcAft>
          <a:spcPct val="0"/>
        </a:spcAft>
        <a:defRPr sz="9100">
          <a:solidFill>
            <a:schemeClr val="bg1"/>
          </a:solidFill>
          <a:latin typeface="Times New Roman" pitchFamily="-112" charset="0"/>
          <a:ea typeface="ＭＳ Ｐゴシック" charset="0"/>
          <a:cs typeface="ＭＳ Ｐゴシック" charset="0"/>
        </a:defRPr>
      </a:lvl4pPr>
      <a:lvl5pPr algn="l" defTabSz="4179888" rtl="0" eaLnBrk="0" fontAlgn="base" hangingPunct="0">
        <a:spcBef>
          <a:spcPct val="0"/>
        </a:spcBef>
        <a:spcAft>
          <a:spcPct val="0"/>
        </a:spcAft>
        <a:defRPr sz="9100">
          <a:solidFill>
            <a:schemeClr val="bg1"/>
          </a:solidFill>
          <a:latin typeface="Times New Roman" pitchFamily="-112" charset="0"/>
          <a:ea typeface="ＭＳ Ｐゴシック" charset="0"/>
          <a:cs typeface="ＭＳ Ｐゴシック" charset="0"/>
        </a:defRPr>
      </a:lvl5pPr>
      <a:lvl6pPr marL="457200" algn="l" defTabSz="4179888" rtl="0" fontAlgn="base">
        <a:spcBef>
          <a:spcPct val="0"/>
        </a:spcBef>
        <a:spcAft>
          <a:spcPct val="0"/>
        </a:spcAft>
        <a:defRPr sz="9100">
          <a:solidFill>
            <a:schemeClr val="bg1"/>
          </a:solidFill>
          <a:latin typeface="Times New Roman" pitchFamily="-112" charset="0"/>
        </a:defRPr>
      </a:lvl6pPr>
      <a:lvl7pPr marL="914400" algn="l" defTabSz="4179888" rtl="0" fontAlgn="base">
        <a:spcBef>
          <a:spcPct val="0"/>
        </a:spcBef>
        <a:spcAft>
          <a:spcPct val="0"/>
        </a:spcAft>
        <a:defRPr sz="9100">
          <a:solidFill>
            <a:schemeClr val="bg1"/>
          </a:solidFill>
          <a:latin typeface="Times New Roman" pitchFamily="-112" charset="0"/>
        </a:defRPr>
      </a:lvl7pPr>
      <a:lvl8pPr marL="1371600" algn="l" defTabSz="4179888" rtl="0" fontAlgn="base">
        <a:spcBef>
          <a:spcPct val="0"/>
        </a:spcBef>
        <a:spcAft>
          <a:spcPct val="0"/>
        </a:spcAft>
        <a:defRPr sz="9100">
          <a:solidFill>
            <a:schemeClr val="bg1"/>
          </a:solidFill>
          <a:latin typeface="Times New Roman" pitchFamily="-112" charset="0"/>
        </a:defRPr>
      </a:lvl8pPr>
      <a:lvl9pPr marL="1828800" algn="l" defTabSz="4179888" rtl="0" fontAlgn="base">
        <a:spcBef>
          <a:spcPct val="0"/>
        </a:spcBef>
        <a:spcAft>
          <a:spcPct val="0"/>
        </a:spcAft>
        <a:defRPr sz="9100">
          <a:solidFill>
            <a:schemeClr val="bg1"/>
          </a:solidFill>
          <a:latin typeface="Times New Roman" pitchFamily="-112" charset="0"/>
        </a:defRPr>
      </a:lvl9pPr>
    </p:titleStyle>
    <p:bodyStyle>
      <a:lvl1pPr marL="342900" indent="-342900" algn="l" defTabSz="4179888" rtl="0" eaLnBrk="0" fontAlgn="base" hangingPunct="0">
        <a:spcBef>
          <a:spcPct val="20000"/>
        </a:spcBef>
        <a:spcAft>
          <a:spcPct val="25000"/>
        </a:spcAft>
        <a:defRPr sz="14700">
          <a:solidFill>
            <a:schemeClr val="tx1"/>
          </a:solidFill>
          <a:latin typeface="+mn-lt"/>
          <a:ea typeface="ＭＳ Ｐゴシック" charset="0"/>
          <a:cs typeface="ＭＳ Ｐゴシック" charset="0"/>
        </a:defRPr>
      </a:lvl1pPr>
      <a:lvl2pPr marL="1828800" indent="-1306513" algn="l" defTabSz="4179888" rtl="0" eaLnBrk="0" fontAlgn="base" hangingPunct="0">
        <a:spcBef>
          <a:spcPct val="20000"/>
        </a:spcBef>
        <a:spcAft>
          <a:spcPct val="0"/>
        </a:spcAft>
        <a:buClr>
          <a:srgbClr val="CC0000"/>
        </a:buClr>
        <a:buSzPct val="90000"/>
        <a:buFont typeface="Wingdings" pitchFamily="2" charset="2"/>
        <a:buChar char="§"/>
        <a:defRPr sz="11000">
          <a:solidFill>
            <a:schemeClr val="tx1"/>
          </a:solidFill>
          <a:latin typeface="+mn-lt"/>
          <a:ea typeface="ＭＳ Ｐゴシック" charset="0"/>
        </a:defRPr>
      </a:lvl2pPr>
      <a:lvl3pPr marL="3395663" indent="-1044575" algn="l" defTabSz="4179888" rtl="0" eaLnBrk="0" fontAlgn="base" hangingPunct="0">
        <a:spcBef>
          <a:spcPct val="40000"/>
        </a:spcBef>
        <a:spcAft>
          <a:spcPct val="0"/>
        </a:spcAft>
        <a:buChar char="•"/>
        <a:defRPr sz="9100" i="1">
          <a:solidFill>
            <a:schemeClr val="tx1"/>
          </a:solidFill>
          <a:latin typeface="+mn-lt"/>
          <a:ea typeface="ＭＳ Ｐゴシック" charset="0"/>
        </a:defRPr>
      </a:lvl3pPr>
      <a:lvl4pPr marL="5753100" indent="-1044575" algn="l" defTabSz="4179888" rtl="0" eaLnBrk="0" fontAlgn="base" hangingPunct="0">
        <a:spcBef>
          <a:spcPct val="40000"/>
        </a:spcBef>
        <a:spcAft>
          <a:spcPct val="0"/>
        </a:spcAft>
        <a:buChar char="–"/>
        <a:defRPr sz="8200">
          <a:solidFill>
            <a:schemeClr val="tx1"/>
          </a:solidFill>
          <a:latin typeface="+mn-lt"/>
          <a:ea typeface="ＭＳ Ｐゴシック" charset="0"/>
        </a:defRPr>
      </a:lvl4pPr>
      <a:lvl5pPr marL="6502400" indent="-4673600" algn="l" defTabSz="4179888" rtl="0" eaLnBrk="0" fontAlgn="base" hangingPunct="0">
        <a:spcBef>
          <a:spcPct val="20000"/>
        </a:spcBef>
        <a:spcAft>
          <a:spcPct val="0"/>
        </a:spcAft>
        <a:defRPr sz="8200">
          <a:solidFill>
            <a:schemeClr val="tx1"/>
          </a:solidFill>
          <a:latin typeface="+mn-lt"/>
          <a:ea typeface="ＭＳ Ｐゴシック" charset="0"/>
        </a:defRPr>
      </a:lvl5pPr>
      <a:lvl6pPr marL="6959600" algn="l" defTabSz="4179888" rtl="0" fontAlgn="base">
        <a:spcBef>
          <a:spcPct val="20000"/>
        </a:spcBef>
        <a:spcAft>
          <a:spcPct val="0"/>
        </a:spcAft>
        <a:defRPr sz="8200">
          <a:solidFill>
            <a:schemeClr val="tx1"/>
          </a:solidFill>
          <a:latin typeface="+mn-lt"/>
        </a:defRPr>
      </a:lvl6pPr>
      <a:lvl7pPr marL="7416800" algn="l" defTabSz="4179888" rtl="0" fontAlgn="base">
        <a:spcBef>
          <a:spcPct val="20000"/>
        </a:spcBef>
        <a:spcAft>
          <a:spcPct val="0"/>
        </a:spcAft>
        <a:defRPr sz="8200">
          <a:solidFill>
            <a:schemeClr val="tx1"/>
          </a:solidFill>
          <a:latin typeface="+mn-lt"/>
        </a:defRPr>
      </a:lvl7pPr>
      <a:lvl8pPr marL="7874000" algn="l" defTabSz="4179888" rtl="0" fontAlgn="base">
        <a:spcBef>
          <a:spcPct val="20000"/>
        </a:spcBef>
        <a:spcAft>
          <a:spcPct val="0"/>
        </a:spcAft>
        <a:defRPr sz="8200">
          <a:solidFill>
            <a:schemeClr val="tx1"/>
          </a:solidFill>
          <a:latin typeface="+mn-lt"/>
        </a:defRPr>
      </a:lvl8pPr>
      <a:lvl9pPr marL="8331200" algn="l" defTabSz="4179888" rtl="0" fontAlgn="base">
        <a:spcBef>
          <a:spcPct val="20000"/>
        </a:spcBef>
        <a:spcAft>
          <a:spcPct val="0"/>
        </a:spcAft>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79"/>
          <p:cNvSpPr>
            <a:spLocks noChangeArrowheads="1"/>
          </p:cNvSpPr>
          <p:nvPr/>
        </p:nvSpPr>
        <p:spPr bwMode="auto">
          <a:xfrm>
            <a:off x="0" y="-1588"/>
            <a:ext cx="42062400" cy="5181601"/>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438912" tIns="219456" rIns="438912" bIns="219456" anchor="ctr"/>
          <a:lstStyle/>
          <a:p>
            <a:endParaRPr lang="en-US"/>
          </a:p>
        </p:txBody>
      </p:sp>
      <p:sp>
        <p:nvSpPr>
          <p:cNvPr id="3074" name="Rectangle 2"/>
          <p:cNvSpPr>
            <a:spLocks noGrp="1" noChangeArrowheads="1"/>
          </p:cNvSpPr>
          <p:nvPr>
            <p:ph type="title"/>
          </p:nvPr>
        </p:nvSpPr>
        <p:spPr>
          <a:xfrm>
            <a:off x="0" y="-115888"/>
            <a:ext cx="35459988" cy="5181601"/>
          </a:xfrm>
        </p:spPr>
        <p:txBody>
          <a:bodyPr/>
          <a:lstStyle/>
          <a:p>
            <a:pPr marL="647700" eaLnBrk="1" hangingPunct="1"/>
            <a:r>
              <a:rPr lang="en-US" sz="8000" b="1" dirty="0" smtClean="0">
                <a:ea typeface="ＭＳ Ｐゴシック" pitchFamily="34" charset="-128"/>
              </a:rPr>
              <a:t>The Added Value and Financial Savings of </a:t>
            </a:r>
            <a:br>
              <a:rPr lang="en-US" sz="8000" b="1" dirty="0" smtClean="0">
                <a:ea typeface="ＭＳ Ｐゴシック" pitchFamily="34" charset="-128"/>
              </a:rPr>
            </a:br>
            <a:r>
              <a:rPr lang="en-US" sz="8000" b="1" dirty="0" smtClean="0">
                <a:ea typeface="ＭＳ Ｐゴシック" pitchFamily="34" charset="-128"/>
              </a:rPr>
              <a:t>Contextually-Relevant Assessments</a:t>
            </a:r>
            <a:r>
              <a:rPr lang="en-US" sz="8000" dirty="0" smtClean="0">
                <a:ea typeface="ＭＳ Ｐゴシック" pitchFamily="34" charset="-128"/>
              </a:rPr>
              <a:t/>
            </a:r>
            <a:br>
              <a:rPr lang="en-US" sz="8000" dirty="0" smtClean="0">
                <a:ea typeface="ＭＳ Ｐゴシック" pitchFamily="34" charset="-128"/>
              </a:rPr>
            </a:br>
            <a:r>
              <a:rPr lang="en-US" sz="6900" b="1" dirty="0" smtClean="0">
                <a:solidFill>
                  <a:srgbClr val="CC0000"/>
                </a:solidFill>
                <a:ea typeface="ＭＳ Ｐゴシック" pitchFamily="34" charset="-128"/>
              </a:rPr>
              <a:t>Paul Gibbs, </a:t>
            </a:r>
            <a:r>
              <a:rPr lang="en-US" sz="6900" b="1" dirty="0" err="1" smtClean="0">
                <a:solidFill>
                  <a:srgbClr val="CC0000"/>
                </a:solidFill>
                <a:ea typeface="ＭＳ Ｐゴシック" pitchFamily="34" charset="-128"/>
              </a:rPr>
              <a:t>Anu</a:t>
            </a:r>
            <a:r>
              <a:rPr lang="en-US" sz="6900" b="1" dirty="0" smtClean="0">
                <a:solidFill>
                  <a:srgbClr val="CC0000"/>
                </a:solidFill>
                <a:ea typeface="ＭＳ Ｐゴシック" pitchFamily="34" charset="-128"/>
              </a:rPr>
              <a:t> </a:t>
            </a:r>
            <a:r>
              <a:rPr lang="en-US" sz="6900" b="1" dirty="0" err="1" smtClean="0">
                <a:solidFill>
                  <a:srgbClr val="CC0000"/>
                </a:solidFill>
                <a:ea typeface="ＭＳ Ｐゴシック" pitchFamily="34" charset="-128"/>
              </a:rPr>
              <a:t>Sachdev</a:t>
            </a:r>
            <a:r>
              <a:rPr lang="en-US" sz="6900" b="1" dirty="0" smtClean="0">
                <a:solidFill>
                  <a:srgbClr val="CC0000"/>
                </a:solidFill>
                <a:ea typeface="ＭＳ Ｐゴシック" pitchFamily="34" charset="-128"/>
              </a:rPr>
              <a:t> &amp; Whitney </a:t>
            </a:r>
            <a:r>
              <a:rPr lang="en-US" sz="6900" b="1" dirty="0" err="1" smtClean="0">
                <a:solidFill>
                  <a:srgbClr val="CC0000"/>
                </a:solidFill>
                <a:ea typeface="ＭＳ Ｐゴシック" pitchFamily="34" charset="-128"/>
              </a:rPr>
              <a:t>Szmodis</a:t>
            </a:r>
            <a:endParaRPr lang="en-US" sz="6400" dirty="0" smtClean="0">
              <a:solidFill>
                <a:srgbClr val="CC0000"/>
              </a:solidFill>
              <a:ea typeface="ＭＳ Ｐゴシック" pitchFamily="34" charset="-128"/>
            </a:endParaRPr>
          </a:p>
        </p:txBody>
      </p:sp>
      <p:sp>
        <p:nvSpPr>
          <p:cNvPr id="3075" name="Rectangle 37"/>
          <p:cNvSpPr>
            <a:spLocks noGrp="1" noChangeArrowheads="1"/>
          </p:cNvSpPr>
          <p:nvPr>
            <p:ph type="body" idx="1"/>
          </p:nvPr>
        </p:nvSpPr>
        <p:spPr>
          <a:xfrm>
            <a:off x="976313" y="6162675"/>
            <a:ext cx="9888537" cy="11125200"/>
          </a:xfrm>
          <a:noFill/>
          <a:ln w="12700">
            <a:solidFill>
              <a:srgbClr val="CC0000"/>
            </a:solidFill>
            <a:miter lim="800000"/>
            <a:headEnd/>
            <a:tailEnd/>
          </a:ln>
        </p:spPr>
        <p:txBody>
          <a:bodyPr anchor="ctr"/>
          <a:lstStyle/>
          <a:p>
            <a:pPr marL="0" indent="0" eaLnBrk="1" hangingPunct="1"/>
            <a:r>
              <a:rPr lang="en-US" sz="2800" b="1" u="sng" dirty="0" smtClean="0">
                <a:ea typeface="ＭＳ Ｐゴシック" pitchFamily="34" charset="-128"/>
              </a:rPr>
              <a:t>Abstract</a:t>
            </a:r>
          </a:p>
          <a:p>
            <a:pPr marL="0" indent="0" eaLnBrk="1" hangingPunct="1"/>
            <a:r>
              <a:rPr lang="en-US" sz="2300" dirty="0" smtClean="0">
                <a:ea typeface="ＭＳ Ｐゴシック" pitchFamily="34" charset="-128"/>
              </a:rPr>
              <a:t>Researchers assessed 260 students to determine language and vocabulary skills using the LAS-O Assessment Survey developed in the United States by McGraw-Hill publishing. Students in 4</a:t>
            </a:r>
            <a:r>
              <a:rPr lang="en-US" sz="2300" baseline="30000" dirty="0" smtClean="0">
                <a:ea typeface="ＭＳ Ｐゴシック" pitchFamily="34" charset="-128"/>
              </a:rPr>
              <a:t>th</a:t>
            </a:r>
            <a:r>
              <a:rPr lang="en-US" sz="2300" dirty="0" smtClean="0">
                <a:ea typeface="ＭＳ Ｐゴシック" pitchFamily="34" charset="-128"/>
              </a:rPr>
              <a:t>, 5</a:t>
            </a:r>
            <a:r>
              <a:rPr lang="en-US" sz="2300" baseline="30000" dirty="0" smtClean="0">
                <a:ea typeface="ＭＳ Ｐゴシック" pitchFamily="34" charset="-128"/>
              </a:rPr>
              <a:t>th</a:t>
            </a:r>
            <a:r>
              <a:rPr lang="en-US" sz="2300" dirty="0" smtClean="0">
                <a:ea typeface="ＭＳ Ｐゴシック" pitchFamily="34" charset="-128"/>
              </a:rPr>
              <a:t>, 6</a:t>
            </a:r>
            <a:r>
              <a:rPr lang="en-US" sz="2300" baseline="30000" dirty="0" smtClean="0">
                <a:ea typeface="ＭＳ Ｐゴシック" pitchFamily="34" charset="-128"/>
              </a:rPr>
              <a:t>th</a:t>
            </a:r>
            <a:r>
              <a:rPr lang="en-US" sz="2300" dirty="0" smtClean="0">
                <a:ea typeface="ＭＳ Ｐゴシック" pitchFamily="34" charset="-128"/>
              </a:rPr>
              <a:t>, and 8</a:t>
            </a:r>
            <a:r>
              <a:rPr lang="en-US" sz="2300" baseline="30000" dirty="0" smtClean="0">
                <a:ea typeface="ＭＳ Ｐゴシック" pitchFamily="34" charset="-128"/>
              </a:rPr>
              <a:t>th</a:t>
            </a:r>
            <a:r>
              <a:rPr lang="en-US" sz="2300" dirty="0" smtClean="0">
                <a:ea typeface="ＭＳ Ｐゴシック" pitchFamily="34" charset="-128"/>
              </a:rPr>
              <a:t> grades at Caring for Cambodia (CFC) schools, a nongovernmental organization located in </a:t>
            </a:r>
            <a:r>
              <a:rPr lang="en-US" sz="2300" dirty="0" err="1" smtClean="0">
                <a:ea typeface="ＭＳ Ｐゴシック" pitchFamily="34" charset="-128"/>
              </a:rPr>
              <a:t>Siem</a:t>
            </a:r>
            <a:r>
              <a:rPr lang="en-US" sz="2300" dirty="0" smtClean="0">
                <a:ea typeface="ＭＳ Ｐゴシック" pitchFamily="34" charset="-128"/>
              </a:rPr>
              <a:t> Reap, Cambodia, were tested to determine both language performance in English and also to examine the cultural and contextual relevance of the LAS-O assessment to the student</a:t>
            </a:r>
            <a:r>
              <a:rPr lang="ja-JP" altLang="en-US" sz="2300" dirty="0" smtClean="0">
                <a:ea typeface="ＭＳ Ｐゴシック" pitchFamily="34" charset="-128"/>
              </a:rPr>
              <a:t>’</a:t>
            </a:r>
            <a:r>
              <a:rPr lang="en-US" altLang="ja-JP" sz="2300" dirty="0" smtClean="0">
                <a:ea typeface="ＭＳ Ｐゴシック" pitchFamily="34" charset="-128"/>
              </a:rPr>
              <a:t>s learning environments. As the team visited classrooms, conducted teacher observations, and administered the LAS-O, the misfit between this expensive exam and the school’s learning goals became clear. Results indicated a lack of continuity between the concepts tested in the LAS-O assessment and the lessons taught during English instruction in CFC schools. Additionally, the team found that students in CFC schools performed at varied levels on the LAS-O, both within schools and across the sample, leading school administrators to a lack of confidence in the test’s validity. Some results proved informative, but the lack of connection between the test and the instructional program led to uncertainty as to which program components led to the observed effects, both positive and negative: performance on the listening section of the LAS-O was significantly higher across the sample than vocabulary scores; students at one school (Kong Much School) scored twice as high on the LAS-O than their counterparts at another school (</a:t>
            </a:r>
            <a:r>
              <a:rPr lang="en-US" altLang="ja-JP" sz="2300" dirty="0" err="1" smtClean="0">
                <a:ea typeface="ＭＳ Ｐゴシック" pitchFamily="34" charset="-128"/>
              </a:rPr>
              <a:t>Aranh</a:t>
            </a:r>
            <a:r>
              <a:rPr lang="en-US" altLang="ja-JP" sz="2300" dirty="0" smtClean="0">
                <a:ea typeface="ＭＳ Ｐゴシック" pitchFamily="34" charset="-128"/>
              </a:rPr>
              <a:t> Primary School). While teacher interviews and classroom observations led the researchers to tentatively attribute some of the LAS-O results to teacher, student population, class size, and gender, better alignment between the classroom and the test is needed to interpret variations in assessment results. These team’s research implies the need to create a valid and reliable assessment tool that recognizes the contextual relevance of the targeted population. In the next phase of the project, the team will create its own assessment to fill this need.</a:t>
            </a:r>
            <a:endParaRPr lang="en-US" sz="2300" dirty="0" smtClean="0">
              <a:ea typeface="ＭＳ Ｐゴシック" pitchFamily="34" charset="-128"/>
            </a:endParaRPr>
          </a:p>
        </p:txBody>
      </p:sp>
      <p:sp>
        <p:nvSpPr>
          <p:cNvPr id="3076" name="Rectangle 40"/>
          <p:cNvSpPr>
            <a:spLocks noChangeArrowheads="1"/>
          </p:cNvSpPr>
          <p:nvPr/>
        </p:nvSpPr>
        <p:spPr bwMode="auto">
          <a:xfrm>
            <a:off x="11568113" y="6184900"/>
            <a:ext cx="18642012" cy="24086553"/>
          </a:xfrm>
          <a:prstGeom prst="rect">
            <a:avLst/>
          </a:prstGeom>
          <a:noFill/>
          <a:ln w="12700">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lIns="417976" tIns="208988" rIns="417976" bIns="208988"/>
          <a:lstStyle/>
          <a:p>
            <a:pPr defTabSz="4179888">
              <a:spcBef>
                <a:spcPct val="20000"/>
              </a:spcBef>
              <a:spcAft>
                <a:spcPct val="25000"/>
              </a:spcAft>
            </a:pPr>
            <a:r>
              <a:rPr lang="en-US" sz="3400" b="1" u="sng">
                <a:latin typeface="Times New Roman" pitchFamily="18" charset="0"/>
              </a:rPr>
              <a:t>Results</a:t>
            </a:r>
          </a:p>
        </p:txBody>
      </p:sp>
      <p:sp>
        <p:nvSpPr>
          <p:cNvPr id="3077" name="Rectangle 42"/>
          <p:cNvSpPr>
            <a:spLocks noChangeArrowheads="1"/>
          </p:cNvSpPr>
          <p:nvPr/>
        </p:nvSpPr>
        <p:spPr bwMode="auto">
          <a:xfrm>
            <a:off x="31022925" y="6248400"/>
            <a:ext cx="10085388" cy="7531100"/>
          </a:xfrm>
          <a:prstGeom prst="rect">
            <a:avLst/>
          </a:prstGeom>
          <a:noFill/>
          <a:ln w="12700">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lIns="417976" tIns="208988" rIns="417976" bIns="208988" anchor="ctr"/>
          <a:lstStyle/>
          <a:p>
            <a:pPr defTabSz="4179888">
              <a:spcBef>
                <a:spcPct val="20000"/>
              </a:spcBef>
              <a:spcAft>
                <a:spcPct val="25000"/>
              </a:spcAft>
            </a:pPr>
            <a:r>
              <a:rPr lang="en-US" sz="3400" b="1" u="sng" dirty="0">
                <a:latin typeface="Times New Roman" pitchFamily="18" charset="0"/>
              </a:rPr>
              <a:t>Methods</a:t>
            </a:r>
          </a:p>
          <a:p>
            <a:pPr defTabSz="4179888">
              <a:spcBef>
                <a:spcPct val="20000"/>
              </a:spcBef>
              <a:spcAft>
                <a:spcPct val="25000"/>
              </a:spcAft>
            </a:pPr>
            <a:r>
              <a:rPr lang="en-US" sz="2300" dirty="0">
                <a:latin typeface="Times" charset="0"/>
              </a:rPr>
              <a:t>A mixed methods approach was used in the data collection and analysis. </a:t>
            </a:r>
            <a:r>
              <a:rPr lang="en-US" sz="2400" dirty="0">
                <a:latin typeface="Times" charset="0"/>
              </a:rPr>
              <a:t>Participants in the program include five Cambodian English teachers in five schools, and 260 randomly-selected 4</a:t>
            </a:r>
            <a:r>
              <a:rPr lang="en-US" sz="2400" baseline="30000" dirty="0">
                <a:latin typeface="Times" charset="0"/>
              </a:rPr>
              <a:t>th</a:t>
            </a:r>
            <a:r>
              <a:rPr lang="en-US" sz="2400" dirty="0">
                <a:latin typeface="Times" charset="0"/>
              </a:rPr>
              <a:t>, 6</a:t>
            </a:r>
            <a:r>
              <a:rPr lang="en-US" sz="2400" baseline="30000" dirty="0">
                <a:latin typeface="Times" charset="0"/>
              </a:rPr>
              <a:t>th</a:t>
            </a:r>
            <a:r>
              <a:rPr lang="en-US" sz="2400" dirty="0">
                <a:latin typeface="Times" charset="0"/>
              </a:rPr>
              <a:t>, and 8</a:t>
            </a:r>
            <a:r>
              <a:rPr lang="en-US" sz="2400" baseline="30000" dirty="0">
                <a:latin typeface="Times" charset="0"/>
              </a:rPr>
              <a:t>th</a:t>
            </a:r>
            <a:r>
              <a:rPr lang="en-US" sz="2400" dirty="0">
                <a:latin typeface="Times" charset="0"/>
              </a:rPr>
              <a:t> grade students in those schools. The team employed a pragmatic, sequential mixed-methods design (Johnson &amp; </a:t>
            </a:r>
            <a:r>
              <a:rPr lang="en-US" sz="2400" dirty="0" err="1">
                <a:latin typeface="Times" charset="0"/>
              </a:rPr>
              <a:t>Onwuegbuzie</a:t>
            </a:r>
            <a:r>
              <a:rPr lang="en-US" sz="2400" dirty="0">
                <a:latin typeface="Times" charset="0"/>
              </a:rPr>
              <a:t>, 2004; </a:t>
            </a:r>
            <a:r>
              <a:rPr lang="en-US" sz="2400" dirty="0" err="1">
                <a:latin typeface="Times" charset="0"/>
              </a:rPr>
              <a:t>Tashakkori</a:t>
            </a:r>
            <a:r>
              <a:rPr lang="en-US" sz="2400" dirty="0">
                <a:latin typeface="Times" charset="0"/>
              </a:rPr>
              <a:t> &amp; </a:t>
            </a:r>
            <a:r>
              <a:rPr lang="en-US" sz="2400" dirty="0" err="1">
                <a:latin typeface="Times" charset="0"/>
              </a:rPr>
              <a:t>Teddlie</a:t>
            </a:r>
            <a:r>
              <a:rPr lang="en-US" sz="2400" dirty="0">
                <a:latin typeface="Times" charset="0"/>
              </a:rPr>
              <a:t>, 2010) which </a:t>
            </a:r>
            <a:r>
              <a:rPr lang="en-US" sz="2400" dirty="0" smtClean="0">
                <a:latin typeface="Times" charset="0"/>
              </a:rPr>
              <a:t>combines </a:t>
            </a:r>
            <a:r>
              <a:rPr lang="en-US" sz="2400" dirty="0">
                <a:latin typeface="Times" charset="0"/>
              </a:rPr>
              <a:t>qualitative analysis of teacher methodologies with pre/post quantitative language proficiency measures of both the students and teachers to determine the interactive effects of these data. Teacher methodologies are assessed by team-designed teacher self-surveys and researcher observations. McGraw-Hill</a:t>
            </a:r>
            <a:r>
              <a:rPr lang="en-US" altLang="en-US" sz="2400" dirty="0">
                <a:latin typeface="Times" charset="0"/>
              </a:rPr>
              <a:t>’</a:t>
            </a:r>
            <a:r>
              <a:rPr lang="en-US" sz="2400" dirty="0">
                <a:latin typeface="Times" charset="0"/>
              </a:rPr>
              <a:t>s LAS-O is an oral assessment of English language fluency, developed in </a:t>
            </a:r>
            <a:r>
              <a:rPr lang="en-US" sz="2400" dirty="0" smtClean="0">
                <a:latin typeface="Times" charset="0"/>
              </a:rPr>
              <a:t>isolation </a:t>
            </a:r>
            <a:r>
              <a:rPr lang="en-US" sz="2400" dirty="0">
                <a:latin typeface="Times" charset="0"/>
              </a:rPr>
              <a:t>from the Cambodian classroom context. </a:t>
            </a:r>
            <a:r>
              <a:rPr lang="en-US" sz="2400" dirty="0" smtClean="0">
                <a:latin typeface="Times" charset="0"/>
              </a:rPr>
              <a:t>CFC schools use </a:t>
            </a:r>
            <a:r>
              <a:rPr lang="en-US" sz="2400" dirty="0">
                <a:latin typeface="Times" charset="0"/>
              </a:rPr>
              <a:t>the </a:t>
            </a:r>
            <a:r>
              <a:rPr lang="en-US" sz="2400" i="1" dirty="0">
                <a:latin typeface="Times" charset="0"/>
              </a:rPr>
              <a:t>Let</a:t>
            </a:r>
            <a:r>
              <a:rPr lang="en-US" altLang="en-US" sz="2400" i="1" dirty="0">
                <a:latin typeface="Times" charset="0"/>
              </a:rPr>
              <a:t>’</a:t>
            </a:r>
            <a:r>
              <a:rPr lang="en-US" sz="2400" i="1" dirty="0">
                <a:latin typeface="Times" charset="0"/>
              </a:rPr>
              <a:t>s Go! </a:t>
            </a:r>
            <a:r>
              <a:rPr lang="en-US" sz="2400" dirty="0">
                <a:latin typeface="Times" charset="0"/>
              </a:rPr>
              <a:t>Textbook series (Oxford University Press), and the LAS-O is not aligned to it in any way. In contrast, the team-developed instrument, </a:t>
            </a:r>
            <a:r>
              <a:rPr lang="en-US" sz="2400" dirty="0" smtClean="0">
                <a:latin typeface="Times" charset="0"/>
              </a:rPr>
              <a:t>Contextualized Oral Language Assessment (or “COLA”), will be an </a:t>
            </a:r>
            <a:r>
              <a:rPr lang="en-US" sz="2400" dirty="0">
                <a:latin typeface="Times" charset="0"/>
              </a:rPr>
              <a:t>oral assessment developed on the basis of the team</a:t>
            </a:r>
            <a:r>
              <a:rPr lang="en-US" altLang="en-US" sz="2400" dirty="0">
                <a:latin typeface="Times" charset="0"/>
              </a:rPr>
              <a:t>’</a:t>
            </a:r>
            <a:r>
              <a:rPr lang="en-US" sz="2400" dirty="0">
                <a:latin typeface="Times" charset="0"/>
              </a:rPr>
              <a:t>s qualitative on-site teacher methodology study. Both the LAS-O and the COLA and are normed against native speaking populations</a:t>
            </a:r>
            <a:r>
              <a:rPr lang="en-US" sz="2400" dirty="0" smtClean="0">
                <a:latin typeface="Times" charset="0"/>
              </a:rPr>
              <a:t>.</a:t>
            </a:r>
            <a:endParaRPr lang="en-US" sz="2300" dirty="0">
              <a:latin typeface="Times New Roman" pitchFamily="18" charset="0"/>
            </a:endParaRPr>
          </a:p>
        </p:txBody>
      </p:sp>
      <p:sp>
        <p:nvSpPr>
          <p:cNvPr id="3078" name="Rectangle 43"/>
          <p:cNvSpPr>
            <a:spLocks noChangeArrowheads="1"/>
          </p:cNvSpPr>
          <p:nvPr/>
        </p:nvSpPr>
        <p:spPr bwMode="auto">
          <a:xfrm>
            <a:off x="1020763" y="17965738"/>
            <a:ext cx="9844087" cy="12305715"/>
          </a:xfrm>
          <a:prstGeom prst="rect">
            <a:avLst/>
          </a:prstGeom>
          <a:noFill/>
          <a:ln w="12700">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lIns="417976" tIns="208988" rIns="417976" bIns="208988" anchor="ctr"/>
          <a:lstStyle/>
          <a:p>
            <a:pPr defTabSz="4179888">
              <a:spcBef>
                <a:spcPct val="20000"/>
              </a:spcBef>
              <a:spcAft>
                <a:spcPct val="25000"/>
              </a:spcAft>
            </a:pPr>
            <a:r>
              <a:rPr lang="en-US" sz="2800" b="1" u="sng" dirty="0">
                <a:latin typeface="Times" charset="0"/>
              </a:rPr>
              <a:t>Background of the Study </a:t>
            </a:r>
            <a:endParaRPr lang="en-US" sz="2800" b="1" u="sng" dirty="0" smtClean="0">
              <a:latin typeface="Times" charset="0"/>
            </a:endParaRPr>
          </a:p>
          <a:p>
            <a:pPr defTabSz="4179888">
              <a:spcBef>
                <a:spcPct val="20000"/>
              </a:spcBef>
              <a:spcAft>
                <a:spcPct val="25000"/>
              </a:spcAft>
            </a:pPr>
            <a:r>
              <a:rPr lang="en-US" sz="2300" dirty="0" smtClean="0">
                <a:latin typeface="Times" charset="0"/>
              </a:rPr>
              <a:t>The </a:t>
            </a:r>
            <a:r>
              <a:rPr lang="en-US" sz="2300" dirty="0">
                <a:latin typeface="Times" charset="0"/>
              </a:rPr>
              <a:t>use of standardized ESL assessments created by U.S. publishers is a common practice among schools. However, for many international schools, particularly those with limited funding, incompatibilities between mainstream tests and the schools</a:t>
            </a:r>
            <a:r>
              <a:rPr lang="en-US" altLang="en-US" sz="2300" dirty="0">
                <a:latin typeface="Times" charset="0"/>
              </a:rPr>
              <a:t>’</a:t>
            </a:r>
            <a:r>
              <a:rPr lang="en-US" sz="2300" dirty="0">
                <a:latin typeface="Times" charset="0"/>
              </a:rPr>
              <a:t> own pedagogical values and goals may contribute to a lack of precision in testing. Often, acquiring the funding to administer these tests with sufficient levels of frequency can be challenging. Much international educational development happens on a small, grass-roots scale, through small voluntary groups and </a:t>
            </a:r>
            <a:r>
              <a:rPr lang="en-US" sz="2300" dirty="0" smtClean="0">
                <a:latin typeface="Times" charset="0"/>
              </a:rPr>
              <a:t>foundations working </a:t>
            </a:r>
            <a:r>
              <a:rPr lang="en-US" sz="2300" dirty="0">
                <a:latin typeface="Times" charset="0"/>
              </a:rPr>
              <a:t>with limited resources and yet still seeking high-quality instruments to inform their practice. Our project aims to serve the broader educational development community by demystifying the process of assessment creation and providing an essential roadmap toward the development of affordable, relevant, quality ESL assessment</a:t>
            </a:r>
            <a:r>
              <a:rPr lang="en-US" sz="2300" dirty="0" smtClean="0">
                <a:latin typeface="Times" charset="0"/>
              </a:rPr>
              <a:t>.</a:t>
            </a:r>
            <a:endParaRPr lang="en-US" sz="2300" b="1" u="sng" dirty="0">
              <a:latin typeface="Times" charset="0"/>
            </a:endParaRPr>
          </a:p>
          <a:p>
            <a:pPr defTabSz="4179888">
              <a:spcBef>
                <a:spcPct val="20000"/>
              </a:spcBef>
              <a:spcAft>
                <a:spcPct val="25000"/>
              </a:spcAft>
            </a:pPr>
            <a:r>
              <a:rPr lang="en-US" sz="2800" b="1" u="sng" dirty="0" smtClean="0">
                <a:latin typeface="Times" charset="0"/>
              </a:rPr>
              <a:t>Facts</a:t>
            </a:r>
            <a:endParaRPr lang="en-US" sz="2800" b="1" u="sng" dirty="0">
              <a:latin typeface="Times" charset="0"/>
            </a:endParaRPr>
          </a:p>
          <a:p>
            <a:pPr defTabSz="4179888">
              <a:spcBef>
                <a:spcPct val="20000"/>
              </a:spcBef>
              <a:spcAft>
                <a:spcPct val="25000"/>
              </a:spcAft>
              <a:buFont typeface="Wingdings" pitchFamily="2" charset="2"/>
              <a:buChar char="q"/>
            </a:pPr>
            <a:r>
              <a:rPr lang="en-US" sz="2300" dirty="0">
                <a:latin typeface="Times" charset="0"/>
              </a:rPr>
              <a:t> Unlike traditional Ministry of Education schools in </a:t>
            </a:r>
            <a:r>
              <a:rPr lang="en-US" sz="2300" dirty="0" smtClean="0">
                <a:latin typeface="Times" charset="0"/>
              </a:rPr>
              <a:t>Cambodia, </a:t>
            </a:r>
            <a:r>
              <a:rPr lang="en-US" sz="2300" dirty="0">
                <a:latin typeface="Times" charset="0"/>
              </a:rPr>
              <a:t>where English language instruction begins in 7</a:t>
            </a:r>
            <a:r>
              <a:rPr lang="en-US" sz="2300" baseline="30000" dirty="0">
                <a:latin typeface="Times" charset="0"/>
              </a:rPr>
              <a:t>th</a:t>
            </a:r>
            <a:r>
              <a:rPr lang="en-US" sz="2300" dirty="0">
                <a:latin typeface="Times" charset="0"/>
              </a:rPr>
              <a:t> grade, schools partnering with CFC begin teaching English in 4</a:t>
            </a:r>
            <a:r>
              <a:rPr lang="en-US" sz="2300" baseline="30000" dirty="0">
                <a:latin typeface="Times" charset="0"/>
              </a:rPr>
              <a:t>th</a:t>
            </a:r>
            <a:r>
              <a:rPr lang="en-US" sz="2300" dirty="0">
                <a:latin typeface="Times" charset="0"/>
              </a:rPr>
              <a:t> grade.</a:t>
            </a:r>
          </a:p>
          <a:p>
            <a:pPr defTabSz="4179888">
              <a:spcBef>
                <a:spcPct val="20000"/>
              </a:spcBef>
              <a:spcAft>
                <a:spcPct val="25000"/>
              </a:spcAft>
              <a:buFont typeface="Wingdings" pitchFamily="2" charset="2"/>
              <a:buChar char="q"/>
            </a:pPr>
            <a:r>
              <a:rPr lang="en-US" sz="2300" dirty="0">
                <a:latin typeface="Times" charset="0"/>
              </a:rPr>
              <a:t> This early language instruction is implemented in the hopes that students will build a strong foundation of English language skills before they enter secondary school. </a:t>
            </a:r>
          </a:p>
          <a:p>
            <a:pPr defTabSz="4179888">
              <a:spcBef>
                <a:spcPct val="20000"/>
              </a:spcBef>
              <a:spcAft>
                <a:spcPct val="25000"/>
              </a:spcAft>
              <a:buFont typeface="Wingdings" pitchFamily="2" charset="2"/>
              <a:buChar char="q"/>
            </a:pPr>
            <a:r>
              <a:rPr lang="en-US" sz="2300" dirty="0">
                <a:latin typeface="Times" charset="0"/>
              </a:rPr>
              <a:t> The average class size in CFC schools is </a:t>
            </a:r>
            <a:r>
              <a:rPr lang="en-US" sz="2300" dirty="0" smtClean="0">
                <a:latin typeface="Times" charset="0"/>
              </a:rPr>
              <a:t>45 (compared </a:t>
            </a:r>
            <a:r>
              <a:rPr lang="en-US" sz="2300" dirty="0">
                <a:latin typeface="Times" charset="0"/>
              </a:rPr>
              <a:t>to 60 in </a:t>
            </a:r>
            <a:r>
              <a:rPr lang="en-US" sz="2300" dirty="0" smtClean="0">
                <a:latin typeface="Times" charset="0"/>
              </a:rPr>
              <a:t>non-CFC Ministry </a:t>
            </a:r>
            <a:r>
              <a:rPr lang="en-US" sz="2300" dirty="0">
                <a:latin typeface="Times" charset="0"/>
              </a:rPr>
              <a:t>of Education </a:t>
            </a:r>
            <a:r>
              <a:rPr lang="en-US" sz="2300" dirty="0" smtClean="0">
                <a:latin typeface="Times" charset="0"/>
              </a:rPr>
              <a:t>schools).</a:t>
            </a:r>
            <a:endParaRPr lang="en-US" sz="2300" dirty="0">
              <a:latin typeface="Times" charset="0"/>
            </a:endParaRPr>
          </a:p>
          <a:p>
            <a:pPr defTabSz="4179888">
              <a:spcBef>
                <a:spcPct val="20000"/>
              </a:spcBef>
              <a:spcAft>
                <a:spcPct val="25000"/>
              </a:spcAft>
              <a:buFont typeface="Wingdings" pitchFamily="2" charset="2"/>
              <a:buChar char="q"/>
            </a:pPr>
            <a:r>
              <a:rPr lang="en-US" sz="2300" dirty="0">
                <a:latin typeface="Times" charset="0"/>
              </a:rPr>
              <a:t> English teachers employed by CFC to teach 4</a:t>
            </a:r>
            <a:r>
              <a:rPr lang="en-US" sz="2300" baseline="30000" dirty="0">
                <a:latin typeface="Times" charset="0"/>
              </a:rPr>
              <a:t>th</a:t>
            </a:r>
            <a:r>
              <a:rPr lang="en-US" sz="2300" dirty="0">
                <a:latin typeface="Times" charset="0"/>
              </a:rPr>
              <a:t>-6</a:t>
            </a:r>
            <a:r>
              <a:rPr lang="en-US" sz="2300" baseline="30000" dirty="0">
                <a:latin typeface="Times" charset="0"/>
              </a:rPr>
              <a:t>th</a:t>
            </a:r>
            <a:r>
              <a:rPr lang="en-US" sz="2300" dirty="0">
                <a:latin typeface="Times" charset="0"/>
              </a:rPr>
              <a:t> grades are not formally trained </a:t>
            </a:r>
            <a:r>
              <a:rPr lang="en-US" sz="2300" dirty="0" smtClean="0">
                <a:latin typeface="Times" charset="0"/>
              </a:rPr>
              <a:t>teachers </a:t>
            </a:r>
            <a:r>
              <a:rPr lang="en-US" sz="2300" dirty="0">
                <a:latin typeface="Times" charset="0"/>
              </a:rPr>
              <a:t>but have ongoing </a:t>
            </a:r>
            <a:r>
              <a:rPr lang="en-US" sz="2300" dirty="0" smtClean="0">
                <a:latin typeface="Times" charset="0"/>
              </a:rPr>
              <a:t>professional development </a:t>
            </a:r>
            <a:r>
              <a:rPr lang="en-US" sz="2300" dirty="0">
                <a:latin typeface="Times" charset="0"/>
              </a:rPr>
              <a:t>and weekly team meetings with the director of teaching training.</a:t>
            </a:r>
          </a:p>
          <a:p>
            <a:pPr defTabSz="4179888">
              <a:spcBef>
                <a:spcPct val="20000"/>
              </a:spcBef>
              <a:spcAft>
                <a:spcPct val="25000"/>
              </a:spcAft>
              <a:buFont typeface="Wingdings" pitchFamily="2" charset="2"/>
              <a:buChar char="q"/>
            </a:pPr>
            <a:r>
              <a:rPr lang="en-US" sz="2300" dirty="0">
                <a:latin typeface="Times" charset="0"/>
              </a:rPr>
              <a:t> CFC uses the </a:t>
            </a:r>
            <a:r>
              <a:rPr lang="en-US" sz="2300" i="1" dirty="0">
                <a:latin typeface="Times" charset="0"/>
              </a:rPr>
              <a:t>Let</a:t>
            </a:r>
            <a:r>
              <a:rPr lang="en-US" altLang="en-US" sz="2300" i="1" dirty="0">
                <a:latin typeface="Times" charset="0"/>
              </a:rPr>
              <a:t>’</a:t>
            </a:r>
            <a:r>
              <a:rPr lang="en-US" sz="2300" i="1" dirty="0">
                <a:latin typeface="Times" charset="0"/>
              </a:rPr>
              <a:t>s Go </a:t>
            </a:r>
            <a:r>
              <a:rPr lang="en-US" sz="2300" dirty="0">
                <a:latin typeface="Times" charset="0"/>
              </a:rPr>
              <a:t>series for instruction in 4</a:t>
            </a:r>
            <a:r>
              <a:rPr lang="en-US" sz="2300" baseline="30000" dirty="0">
                <a:latin typeface="Times" charset="0"/>
              </a:rPr>
              <a:t>th</a:t>
            </a:r>
            <a:r>
              <a:rPr lang="en-US" sz="2300" dirty="0">
                <a:latin typeface="Times" charset="0"/>
              </a:rPr>
              <a:t> through 6</a:t>
            </a:r>
            <a:r>
              <a:rPr lang="en-US" sz="2300" baseline="30000" dirty="0">
                <a:latin typeface="Times" charset="0"/>
              </a:rPr>
              <a:t>th</a:t>
            </a:r>
            <a:r>
              <a:rPr lang="en-US" sz="2300" dirty="0">
                <a:latin typeface="Times" charset="0"/>
              </a:rPr>
              <a:t> grades. </a:t>
            </a:r>
          </a:p>
          <a:p>
            <a:pPr defTabSz="4179888">
              <a:spcBef>
                <a:spcPct val="20000"/>
              </a:spcBef>
              <a:spcAft>
                <a:spcPct val="25000"/>
              </a:spcAft>
              <a:buFont typeface="Wingdings" pitchFamily="2" charset="2"/>
              <a:buChar char="q"/>
            </a:pPr>
            <a:r>
              <a:rPr lang="en-US" sz="2300" dirty="0" smtClean="0">
                <a:latin typeface="Times" charset="0"/>
              </a:rPr>
              <a:t> English classes in Cambodia are required by the Ministry </a:t>
            </a:r>
            <a:r>
              <a:rPr lang="en-US" sz="2300" dirty="0">
                <a:latin typeface="Times" charset="0"/>
              </a:rPr>
              <a:t>of </a:t>
            </a:r>
            <a:r>
              <a:rPr lang="en-US" sz="2300" dirty="0" smtClean="0">
                <a:latin typeface="Times" charset="0"/>
              </a:rPr>
              <a:t>Education.</a:t>
            </a:r>
            <a:endParaRPr lang="en-US" sz="2300" dirty="0">
              <a:latin typeface="Times" charset="0"/>
            </a:endParaRPr>
          </a:p>
        </p:txBody>
      </p:sp>
      <p:sp>
        <p:nvSpPr>
          <p:cNvPr id="3079" name="Rectangle 59"/>
          <p:cNvSpPr>
            <a:spLocks noChangeArrowheads="1"/>
          </p:cNvSpPr>
          <p:nvPr/>
        </p:nvSpPr>
        <p:spPr bwMode="auto">
          <a:xfrm>
            <a:off x="31081663" y="14817641"/>
            <a:ext cx="10085387" cy="7561095"/>
          </a:xfrm>
          <a:prstGeom prst="rect">
            <a:avLst/>
          </a:prstGeom>
          <a:noFill/>
          <a:ln w="12700">
            <a:solidFill>
              <a:srgbClr val="CC0000"/>
            </a:solidFill>
            <a:miter lim="800000"/>
            <a:headEnd/>
            <a:tailEnd/>
          </a:ln>
          <a:extLst>
            <a:ext uri="{909E8E84-426E-40dd-AFC4-6F175D3DCCD1}">
              <a14:hiddenFill xmlns:a14="http://schemas.microsoft.com/office/drawing/2010/main" xmlns="">
                <a:solidFill>
                  <a:srgbClr val="FFFFFF"/>
                </a:solidFill>
              </a14:hiddenFill>
            </a:ext>
          </a:extLst>
        </p:spPr>
        <p:txBody>
          <a:bodyPr lIns="417976" tIns="208988" rIns="417976" bIns="208988" anchor="ctr"/>
          <a:lstStyle/>
          <a:p>
            <a:pPr defTabSz="4179888">
              <a:spcBef>
                <a:spcPct val="20000"/>
              </a:spcBef>
              <a:spcAft>
                <a:spcPct val="25000"/>
              </a:spcAft>
            </a:pPr>
            <a:r>
              <a:rPr lang="en-US" sz="3400" b="1" u="sng" dirty="0">
                <a:latin typeface="Times New Roman" pitchFamily="18" charset="0"/>
              </a:rPr>
              <a:t>Conclusion</a:t>
            </a:r>
          </a:p>
          <a:p>
            <a:pPr defTabSz="4179888"/>
            <a:r>
              <a:rPr lang="en-US" sz="2400" dirty="0">
                <a:latin typeface="Times New Roman" pitchFamily="18" charset="0"/>
              </a:rPr>
              <a:t>CFC</a:t>
            </a:r>
            <a:r>
              <a:rPr lang="en-US" altLang="en-US" sz="2400" dirty="0">
                <a:latin typeface="Times New Roman" pitchFamily="18" charset="0"/>
              </a:rPr>
              <a:t>’</a:t>
            </a:r>
            <a:r>
              <a:rPr lang="en-US" sz="2400" dirty="0">
                <a:latin typeface="Times New Roman" pitchFamily="18" charset="0"/>
              </a:rPr>
              <a:t>s </a:t>
            </a:r>
            <a:r>
              <a:rPr lang="en-US" sz="2400" dirty="0" smtClean="0">
                <a:latin typeface="Times New Roman" pitchFamily="18" charset="0"/>
              </a:rPr>
              <a:t>English </a:t>
            </a:r>
            <a:r>
              <a:rPr lang="en-US" sz="2400" dirty="0">
                <a:latin typeface="Times New Roman" pitchFamily="18" charset="0"/>
              </a:rPr>
              <a:t>program is a frontrunner in </a:t>
            </a:r>
            <a:r>
              <a:rPr lang="en-US" sz="2400" dirty="0" smtClean="0">
                <a:latin typeface="Times New Roman" pitchFamily="18" charset="0"/>
              </a:rPr>
              <a:t>language </a:t>
            </a:r>
            <a:r>
              <a:rPr lang="en-US" sz="2400" dirty="0">
                <a:latin typeface="Times New Roman" pitchFamily="18" charset="0"/>
              </a:rPr>
              <a:t>programs in </a:t>
            </a:r>
            <a:r>
              <a:rPr lang="en-US" sz="2400" dirty="0" smtClean="0">
                <a:latin typeface="Times New Roman" pitchFamily="18" charset="0"/>
              </a:rPr>
              <a:t>Cambodian primary schools. </a:t>
            </a:r>
            <a:r>
              <a:rPr lang="en-US" sz="2400" dirty="0">
                <a:latin typeface="Times New Roman" pitchFamily="18" charset="0"/>
              </a:rPr>
              <a:t>Many schools, both international and Ministry of Education schools, struggle to provide competitive salaries to qualified native or non-native English speakers, adversely impacting the quality of teaching and learning. </a:t>
            </a:r>
            <a:r>
              <a:rPr lang="en-US" sz="2400" dirty="0" smtClean="0">
                <a:latin typeface="Times New Roman" pitchFamily="18" charset="0"/>
              </a:rPr>
              <a:t>CFC’s English teachers lack formal </a:t>
            </a:r>
            <a:r>
              <a:rPr lang="en-US" sz="2400" dirty="0">
                <a:latin typeface="Times New Roman" pitchFamily="18" charset="0"/>
              </a:rPr>
              <a:t>pedagogical </a:t>
            </a:r>
            <a:r>
              <a:rPr lang="en-US" sz="2400" dirty="0" smtClean="0">
                <a:latin typeface="Times New Roman" pitchFamily="18" charset="0"/>
              </a:rPr>
              <a:t>training, and this deficit poses an </a:t>
            </a:r>
            <a:r>
              <a:rPr lang="en-US" sz="2400" dirty="0">
                <a:latin typeface="Times New Roman" pitchFamily="18" charset="0"/>
              </a:rPr>
              <a:t>obstacle </a:t>
            </a:r>
            <a:r>
              <a:rPr lang="en-US" sz="2400" dirty="0" smtClean="0">
                <a:latin typeface="Times New Roman" pitchFamily="18" charset="0"/>
              </a:rPr>
              <a:t>to instructional effectiveness. </a:t>
            </a:r>
            <a:r>
              <a:rPr lang="en-US" sz="2400" dirty="0">
                <a:latin typeface="Times New Roman" pitchFamily="18" charset="0"/>
              </a:rPr>
              <a:t>Nevertheless, despite </a:t>
            </a:r>
            <a:r>
              <a:rPr lang="en-US" sz="2400" dirty="0" smtClean="0">
                <a:latin typeface="Times New Roman" pitchFamily="18" charset="0"/>
              </a:rPr>
              <a:t>this challenge, </a:t>
            </a:r>
            <a:r>
              <a:rPr lang="en-US" sz="2400" dirty="0">
                <a:latin typeface="Times New Roman" pitchFamily="18" charset="0"/>
              </a:rPr>
              <a:t>CFC schools provide </a:t>
            </a:r>
            <a:r>
              <a:rPr lang="en-US" sz="2400" dirty="0" smtClean="0">
                <a:latin typeface="Times New Roman" pitchFamily="18" charset="0"/>
              </a:rPr>
              <a:t>intensive, ongoing </a:t>
            </a:r>
            <a:r>
              <a:rPr lang="en-US" sz="2400" dirty="0">
                <a:latin typeface="Times New Roman" pitchFamily="18" charset="0"/>
              </a:rPr>
              <a:t>professional development in relevant and applicable teacher strategies for classroom instruction. These faculty development efforts should result in student learning gains, </a:t>
            </a:r>
            <a:r>
              <a:rPr lang="en-US" sz="2400" dirty="0" smtClean="0">
                <a:latin typeface="Times New Roman" pitchFamily="18" charset="0"/>
              </a:rPr>
              <a:t>but, </a:t>
            </a:r>
            <a:r>
              <a:rPr lang="en-US" sz="2400" dirty="0">
                <a:latin typeface="Times New Roman" pitchFamily="18" charset="0"/>
              </a:rPr>
              <a:t>with the LAS-O, it is difficult to tell </a:t>
            </a:r>
            <a:r>
              <a:rPr lang="en-US" sz="2400" dirty="0" smtClean="0">
                <a:latin typeface="Times New Roman" pitchFamily="18" charset="0"/>
              </a:rPr>
              <a:t>whether weaknesses are due to instructional methods or curricular deficiencies. </a:t>
            </a:r>
            <a:r>
              <a:rPr lang="en-US" sz="2400" dirty="0">
                <a:latin typeface="Times New Roman" pitchFamily="18" charset="0"/>
              </a:rPr>
              <a:t>Our research suggests the need for developing a contextually relevant assessment tool for CFC schools in order to properly assess teacher performance and student knowledge. By implementing a low-cost </a:t>
            </a:r>
            <a:r>
              <a:rPr lang="en-US" sz="2400" dirty="0" smtClean="0">
                <a:latin typeface="Times New Roman" pitchFamily="18" charset="0"/>
              </a:rPr>
              <a:t>assessment which is connected </a:t>
            </a:r>
            <a:r>
              <a:rPr lang="en-US" sz="2400" dirty="0">
                <a:latin typeface="Times New Roman" pitchFamily="18" charset="0"/>
              </a:rPr>
              <a:t>to teaching materials and normed to a native speaking population, CFC schools will have the data needed to inform classroom practice and improve student learning.</a:t>
            </a:r>
          </a:p>
        </p:txBody>
      </p:sp>
      <p:pic>
        <p:nvPicPr>
          <p:cNvPr id="3081" name="Picture 88" descr="http://www.lehigh.edu/~yeb211/images/Color_Lehigh_JPG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7813" y="954088"/>
            <a:ext cx="9080500" cy="327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5" name="Picture 3" descr="8243691655_ef8fa6799b_h.jpg"/>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081663" y="23542041"/>
            <a:ext cx="10091738" cy="6729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5" name="Chart 14"/>
          <p:cNvGraphicFramePr>
            <a:graphicFrameLocks/>
          </p:cNvGraphicFramePr>
          <p:nvPr>
            <p:extLst>
              <p:ext uri="{D42A27DB-BD31-4B8C-83A1-F6EECF244321}">
                <p14:modId xmlns:p14="http://schemas.microsoft.com/office/powerpoint/2010/main" val="809797793"/>
              </p:ext>
            </p:extLst>
          </p:nvPr>
        </p:nvGraphicFramePr>
        <p:xfrm>
          <a:off x="14011730" y="7951819"/>
          <a:ext cx="14106074" cy="51545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2584173316"/>
              </p:ext>
            </p:extLst>
          </p:nvPr>
        </p:nvGraphicFramePr>
        <p:xfrm>
          <a:off x="14011730" y="14256316"/>
          <a:ext cx="14487070" cy="48698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a:graphicFrameLocks/>
          </p:cNvGraphicFramePr>
          <p:nvPr>
            <p:extLst>
              <p:ext uri="{D42A27DB-BD31-4B8C-83A1-F6EECF244321}">
                <p14:modId xmlns:p14="http://schemas.microsoft.com/office/powerpoint/2010/main" val="3551332590"/>
              </p:ext>
            </p:extLst>
          </p:nvPr>
        </p:nvGraphicFramePr>
        <p:xfrm>
          <a:off x="12801600" y="20708724"/>
          <a:ext cx="15316204" cy="821437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333333"/>
      </a:lt2>
      <a:accent1>
        <a:srgbClr val="B50C00"/>
      </a:accent1>
      <a:accent2>
        <a:srgbClr val="052147"/>
      </a:accent2>
      <a:accent3>
        <a:srgbClr val="A5A5A5"/>
      </a:accent3>
      <a:accent4>
        <a:srgbClr val="000000"/>
      </a:accent4>
      <a:accent5>
        <a:srgbClr val="063068"/>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2315</TotalTime>
  <Words>1020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Times</vt:lpstr>
      <vt:lpstr>Times New Roman</vt:lpstr>
      <vt:lpstr>Wingdings</vt:lpstr>
      <vt:lpstr>Default Design</vt:lpstr>
      <vt:lpstr>The Added Value and Financial Savings of  Contextually-Relevant Assessments Paul Gibbs, Anu Sachdev &amp; Whitney Szmodis</vt:lpstr>
    </vt:vector>
  </TitlesOfParts>
  <Company>Presentation Diva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Paul Gibbs</cp:lastModifiedBy>
  <cp:revision>137</cp:revision>
  <cp:lastPrinted>2005-08-11T16:16:04Z</cp:lastPrinted>
  <dcterms:created xsi:type="dcterms:W3CDTF">2005-04-19T19:05:52Z</dcterms:created>
  <dcterms:modified xsi:type="dcterms:W3CDTF">2012-12-13T12:32:52Z</dcterms:modified>
</cp:coreProperties>
</file>