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B91EC-DA5F-45D2-8C29-7790EF7DBBE3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6F48F-18D9-4E7C-9A15-6C5E116B157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6F48F-18D9-4E7C-9A15-6C5E116B1576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8C708E-9FB7-4789-A81A-58BB4271DFBC}" type="datetimeFigureOut">
              <a:rPr lang="es-MX" smtClean="0"/>
              <a:pPr/>
              <a:t>25/06/2013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2748B8-4EE7-4A99-8F25-1E7F06CBE6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0/11/16/materiales-para-el-dia-de-los-derechos-del-nino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1785926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CONVENCION DE LOS DERECHOS DEL NIÑO Y ADOLESCENTES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es-ES" b="1" smtClean="0">
                <a:solidFill>
                  <a:srgbClr val="FF0000"/>
                </a:solidFill>
                <a:latin typeface="Arial"/>
                <a:ea typeface="Times New Roman"/>
              </a:rPr>
              <a:t>El derecho de los niños impedidos a la atención especial </a:t>
            </a:r>
            <a:endParaRPr lang="es-MX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1600" b="1" dirty="0" smtClean="0"/>
              <a:t>Artículo 23: Los niños impedidos tienen derecho a los servicios de rehabilitación</a:t>
            </a:r>
            <a:r>
              <a:rPr lang="es-ES" sz="1600" dirty="0" smtClean="0"/>
              <a:t>, y a la educación y capacitación que los ayuden a disfrutar de una vida plena y decorosa.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9218" name="Picture 2" descr="impedid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660516"/>
            <a:ext cx="1339860" cy="176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es-ES" b="1" smtClean="0">
                <a:solidFill>
                  <a:srgbClr val="FF0000"/>
                </a:solidFill>
                <a:latin typeface="Arial"/>
                <a:ea typeface="Times New Roman"/>
              </a:rPr>
              <a:t>El derecho a un trato especial en caso de privación de la libertad</a:t>
            </a:r>
            <a:r>
              <a:rPr lang="es-ES" smtClean="0">
                <a:latin typeface="Arial"/>
                <a:ea typeface="Times New Roman"/>
              </a:rPr>
              <a:t> </a:t>
            </a:r>
            <a:endParaRPr lang="es-MX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1600" b="1" dirty="0" smtClean="0"/>
              <a:t>Artículo 37: Ningún niño será sometido a torturas ni a otros tratos o penas crueles, ni será detenido o privado de su libertad ilícitamente</a:t>
            </a:r>
            <a:r>
              <a:rPr lang="es-ES" sz="1600" dirty="0" smtClean="0"/>
              <a:t>. Todo niño privado de su libertad tendrá acceso a la asistencia jurídica, así como a mantener contacto con su familia.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40: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que hayan transgredido las leyes</a:t>
            </a:r>
            <a:r>
              <a:rPr lang="es-ES" sz="1600" dirty="0" smtClean="0"/>
              <a:t>, sean acusados o declarados culpables, cuentan con el derecho a recibir asistencia jurídica y un trato respetuoso.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10242" name="Picture 2" descr="libert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2647" y="3714752"/>
            <a:ext cx="1421556" cy="187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la protección contra el trabajo perjudicial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1600" b="1" dirty="0" smtClean="0"/>
              <a:t>Artículo 31: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tienen derecho al descanso</a:t>
            </a:r>
            <a:r>
              <a:rPr lang="es-ES" sz="1600" dirty="0" smtClean="0"/>
              <a:t>, al esparcimiento, al juego y a participar en actividades artísticas y culturales.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32: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tienen derecho a estar protegidos contra el desempeño de cualquier trabajo</a:t>
            </a:r>
            <a:r>
              <a:rPr lang="es-ES" sz="1600" dirty="0" smtClean="0"/>
              <a:t> que ponga en peligro su salud, educación o desarrollo.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5" name="Picture 2" descr="trabaj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417580"/>
            <a:ext cx="1524004" cy="201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u="sng" dirty="0" smtClean="0">
                <a:hlinkClick r:id="rId3"/>
              </a:rPr>
              <a:t>http://www.orientacionandujar.es/2010/11/16/materiales-para-el-dia-de-los-derechos-del-nino/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BIBLIOGRAFÍA:</a:t>
            </a:r>
            <a:endParaRPr lang="es-MX" dirty="0"/>
          </a:p>
        </p:txBody>
      </p:sp>
    </p:spTree>
  </p:cSld>
  <p:clrMapOvr>
    <a:masterClrMapping/>
  </p:clrMapOvr>
  <p:transition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expresarse libremente y al acceso a la información </a:t>
            </a:r>
            <a:r>
              <a:rPr lang="es-MX" sz="2000" dirty="0" smtClean="0"/>
              <a:t/>
            </a:r>
            <a:br>
              <a:rPr lang="es-MX" sz="2000" dirty="0" smtClean="0"/>
            </a:br>
            <a:endParaRPr lang="es-MX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071546"/>
            <a:ext cx="7772400" cy="4019592"/>
          </a:xfrm>
        </p:spPr>
        <p:txBody>
          <a:bodyPr>
            <a:normAutofit fontScale="85000" lnSpcReduction="20000"/>
          </a:bodyPr>
          <a:lstStyle/>
          <a:p>
            <a:r>
              <a:rPr lang="es-ES" sz="1600" b="1" dirty="0" smtClean="0"/>
              <a:t>Artículo 12: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tienen derecho a expresar sus opiniones libremente y a que esa opinión sea debidamente tenida en cuenta en todos los asuntos que le afecten.</a:t>
            </a:r>
            <a:endParaRPr lang="es-MX" sz="1600" dirty="0" smtClean="0"/>
          </a:p>
          <a:p>
            <a:r>
              <a:rPr lang="es-ES" sz="1600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13: </a:t>
            </a:r>
            <a:r>
              <a:rPr lang="es-ES" sz="1600" dirty="0" smtClean="0"/>
              <a:t>Los niños tienen derecho a </a:t>
            </a:r>
            <a:r>
              <a:rPr lang="es-ES" sz="1600" b="1" dirty="0" smtClean="0"/>
              <a:t>expresar sus puntos de vista</a:t>
            </a:r>
            <a:r>
              <a:rPr lang="es-ES" sz="1600" dirty="0" smtClean="0"/>
              <a:t>, obtener información y difundir informaciones e ideas de todo tipo.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14:</a:t>
            </a:r>
            <a:r>
              <a:rPr lang="es-ES" sz="1600" dirty="0" smtClean="0"/>
              <a:t> El niño tiene derecho a la </a:t>
            </a:r>
            <a:r>
              <a:rPr lang="es-ES" sz="1600" b="1" dirty="0" smtClean="0"/>
              <a:t>libertad de pensamiento</a:t>
            </a:r>
            <a:r>
              <a:rPr lang="es-ES" sz="1600" dirty="0" smtClean="0"/>
              <a:t>, de conciencia y de religión, bajo la orientación adecuada de sus padres.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15: Los niños tienen derecho a formar asociaciones libremente</a:t>
            </a:r>
            <a:r>
              <a:rPr lang="es-ES" sz="1600" dirty="0" smtClean="0"/>
              <a:t> y a celebrar reuniones con otros.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16:</a:t>
            </a:r>
            <a:r>
              <a:rPr lang="es-ES" sz="1600" dirty="0" smtClean="0"/>
              <a:t> Los niños tienen derecho a la </a:t>
            </a:r>
            <a:r>
              <a:rPr lang="es-ES" sz="1600" b="1" dirty="0" smtClean="0"/>
              <a:t>protección contra injerencias en su vida privada</a:t>
            </a:r>
            <a:r>
              <a:rPr lang="es-ES" sz="1600" dirty="0" smtClean="0"/>
              <a:t>, su familia, su domicilio y su correspondencia.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17: </a:t>
            </a:r>
            <a:r>
              <a:rPr lang="es-ES" sz="1600" dirty="0" smtClean="0"/>
              <a:t>El niño tendrá acceso a </a:t>
            </a:r>
            <a:r>
              <a:rPr lang="es-ES" sz="1600" b="1" dirty="0" smtClean="0"/>
              <a:t>información y material procedentes de diversas fuentes nacionales e internacionales</a:t>
            </a:r>
            <a:r>
              <a:rPr lang="es-ES" sz="1600" dirty="0" smtClean="0"/>
              <a:t>. Esos materiales deberían ser de interés social y cultural para el niño, y se debería desalentar la difusión de materiales perjudiciales para él. </a:t>
            </a:r>
          </a:p>
          <a:p>
            <a:endParaRPr lang="es-MX" dirty="0"/>
          </a:p>
        </p:txBody>
      </p:sp>
      <p:pic>
        <p:nvPicPr>
          <p:cNvPr id="1026" name="Picture 2" descr="expresar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5072074"/>
            <a:ext cx="1190640" cy="157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la educación </a:t>
            </a:r>
            <a:r>
              <a:rPr lang="es-MX" sz="3600" b="1" dirty="0" smtClean="0">
                <a:solidFill>
                  <a:srgbClr val="FF0000"/>
                </a:solidFill>
                <a:latin typeface="Arial"/>
                <a:ea typeface="Times New Roman"/>
              </a:rPr>
              <a:t/>
            </a:r>
            <a:br>
              <a:rPr lang="es-MX" sz="3600" b="1" dirty="0" smtClean="0">
                <a:solidFill>
                  <a:srgbClr val="FF0000"/>
                </a:solidFill>
                <a:latin typeface="Arial"/>
                <a:ea typeface="Times New Roman"/>
              </a:rPr>
            </a:br>
            <a:endParaRPr lang="es-MX" sz="3600" b="1" dirty="0" smtClean="0">
              <a:solidFill>
                <a:srgbClr val="FF0000"/>
              </a:solidFill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1600" b="1" dirty="0" smtClean="0"/>
              <a:t>Artículo 28: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tienen derecho a la educación</a:t>
            </a:r>
            <a:r>
              <a:rPr lang="es-ES" sz="1600" dirty="0" smtClean="0"/>
              <a:t>. La enseñanza primaria debería ser gratuita y obligatoria para todos los niños. Todos los niños deberían tener acceso a la enseñanza secundaria.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29:</a:t>
            </a:r>
            <a:r>
              <a:rPr lang="es-ES" sz="1600" dirty="0" smtClean="0"/>
              <a:t> </a:t>
            </a:r>
            <a:r>
              <a:rPr lang="es-ES" sz="1600" b="1" dirty="0" smtClean="0"/>
              <a:t>La educación deberá desarrollar la personalidad, las aptitudes y la capacidad mental y física del niño.</a:t>
            </a:r>
            <a:r>
              <a:rPr lang="es-ES" sz="1600" dirty="0" smtClean="0"/>
              <a:t> El niño debería aprender a respetar su cultura y la de los demás.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2050" name="Picture 2" descr="educa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988" y="3629018"/>
            <a:ext cx="1190640" cy="157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es-ES" sz="3600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la familia</a:t>
            </a:r>
            <a:r>
              <a:rPr lang="es-ES" sz="3600" dirty="0" smtClean="0">
                <a:latin typeface="Arial"/>
                <a:ea typeface="Times New Roman"/>
              </a:rPr>
              <a:t> </a:t>
            </a:r>
            <a:endParaRPr lang="es-MX" sz="3600" dirty="0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195778"/>
          </a:xfrm>
        </p:spPr>
        <p:txBody>
          <a:bodyPr>
            <a:normAutofit fontScale="55000" lnSpcReduction="20000"/>
          </a:bodyPr>
          <a:lstStyle/>
          <a:p>
            <a:r>
              <a:rPr lang="es-ES" b="1" dirty="0" smtClean="0"/>
              <a:t>Artículo 5:</a:t>
            </a:r>
            <a:r>
              <a:rPr lang="es-ES" dirty="0" smtClean="0"/>
              <a:t> </a:t>
            </a:r>
            <a:r>
              <a:rPr lang="es-ES" b="1" dirty="0" smtClean="0"/>
              <a:t>El gobierno debe respetar los derechos y las responsabilidades de los padres de brindar orientación a sus hijos de acuerdo con sus edades.</a:t>
            </a:r>
            <a:endParaRPr lang="es-MX" dirty="0" smtClean="0"/>
          </a:p>
          <a:p>
            <a:r>
              <a:rPr lang="es-ES" b="1" dirty="0" smtClean="0"/>
              <a:t> </a:t>
            </a:r>
            <a:endParaRPr lang="es-MX" dirty="0" smtClean="0"/>
          </a:p>
          <a:p>
            <a:r>
              <a:rPr lang="es-ES" b="1" dirty="0" smtClean="0"/>
              <a:t>Artículo 9:</a:t>
            </a:r>
            <a:r>
              <a:rPr lang="es-ES" dirty="0" smtClean="0"/>
              <a:t> </a:t>
            </a:r>
            <a:r>
              <a:rPr lang="es-ES" b="1" dirty="0" smtClean="0"/>
              <a:t>El niño tiene derecho a vivir con uno o ambos padres</a:t>
            </a:r>
            <a:r>
              <a:rPr lang="es-ES" dirty="0" smtClean="0"/>
              <a:t> excepto cuando se considere que ello es incompatible con el interés superior del niño. El niño que esté separado de uno o de ambos padres tiene derecho a mantener relaciones personales y contacto directo con ambos padres. </a:t>
            </a:r>
            <a:endParaRPr lang="es-MX" dirty="0" smtClean="0"/>
          </a:p>
          <a:p>
            <a:r>
              <a:rPr lang="es-ES" b="1" dirty="0" smtClean="0"/>
              <a:t> </a:t>
            </a:r>
            <a:endParaRPr lang="es-MX" dirty="0" smtClean="0"/>
          </a:p>
          <a:p>
            <a:r>
              <a:rPr lang="es-ES" b="1" dirty="0" smtClean="0"/>
              <a:t>Artículo 10:</a:t>
            </a:r>
            <a:r>
              <a:rPr lang="es-ES" dirty="0" smtClean="0"/>
              <a:t> </a:t>
            </a:r>
            <a:r>
              <a:rPr lang="es-ES" b="1" dirty="0" smtClean="0"/>
              <a:t>Los niños y sus padres tienen derecho a salir de cualquier país</a:t>
            </a:r>
            <a:r>
              <a:rPr lang="es-ES" dirty="0" smtClean="0"/>
              <a:t> y de entrar al suyo a los efectos de la reunión de la familia.</a:t>
            </a:r>
            <a:endParaRPr lang="es-MX" dirty="0" smtClean="0"/>
          </a:p>
          <a:p>
            <a:r>
              <a:rPr lang="es-ES" b="1" dirty="0" smtClean="0"/>
              <a:t> </a:t>
            </a:r>
            <a:endParaRPr lang="es-MX" dirty="0" smtClean="0"/>
          </a:p>
          <a:p>
            <a:r>
              <a:rPr lang="es-ES" b="1" dirty="0" smtClean="0"/>
              <a:t>Artículo 18:</a:t>
            </a:r>
            <a:r>
              <a:rPr lang="es-ES" dirty="0" smtClean="0"/>
              <a:t> </a:t>
            </a:r>
            <a:r>
              <a:rPr lang="es-ES" b="1" dirty="0" smtClean="0"/>
              <a:t>Los padres tienen obligaciones comunes en lo que respecta a la crianza del niño</a:t>
            </a:r>
            <a:r>
              <a:rPr lang="es-ES" dirty="0" smtClean="0"/>
              <a:t>, y el gobierno les prestará la asistencia apropiada.</a:t>
            </a:r>
            <a:endParaRPr lang="es-MX" dirty="0" smtClean="0"/>
          </a:p>
          <a:p>
            <a:r>
              <a:rPr lang="es-ES" b="1" dirty="0" smtClean="0"/>
              <a:t> </a:t>
            </a:r>
            <a:endParaRPr lang="es-MX" dirty="0" smtClean="0"/>
          </a:p>
          <a:p>
            <a:r>
              <a:rPr lang="es-ES" b="1" dirty="0" smtClean="0"/>
              <a:t>Artículo 20: Los niños privados de su medio familiar deberán recibir protección especial.</a:t>
            </a:r>
            <a:endParaRPr lang="es-MX" dirty="0" smtClean="0"/>
          </a:p>
          <a:p>
            <a:r>
              <a:rPr lang="es-ES" b="1" dirty="0" smtClean="0"/>
              <a:t> </a:t>
            </a:r>
            <a:endParaRPr lang="es-MX" dirty="0" smtClean="0"/>
          </a:p>
          <a:p>
            <a:r>
              <a:rPr lang="es-ES" b="1" dirty="0" smtClean="0"/>
              <a:t>Artículo 21:</a:t>
            </a:r>
            <a:r>
              <a:rPr lang="es-ES" dirty="0" smtClean="0"/>
              <a:t> </a:t>
            </a:r>
            <a:r>
              <a:rPr lang="es-ES" b="1" dirty="0" smtClean="0"/>
              <a:t>En los países en que se reconozcan las adopciones</a:t>
            </a:r>
            <a:r>
              <a:rPr lang="es-ES" dirty="0" smtClean="0"/>
              <a:t>, las mismas se realizarán teniendo como consideración primordial el interés superior del niño.</a:t>
            </a:r>
            <a:endParaRPr lang="es-MX" dirty="0"/>
          </a:p>
        </p:txBody>
      </p:sp>
      <p:pic>
        <p:nvPicPr>
          <p:cNvPr id="3074" name="Picture 2" descr="famil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5229225"/>
            <a:ext cx="952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s-ES" b="1" smtClean="0">
                <a:solidFill>
                  <a:srgbClr val="FF0000"/>
                </a:solidFill>
                <a:latin typeface="Arial"/>
                <a:ea typeface="Times New Roman"/>
              </a:rPr>
              <a:t>El derecho a la identidad</a:t>
            </a:r>
            <a:r>
              <a:rPr lang="es-ES" smtClean="0">
                <a:latin typeface="Arial"/>
                <a:ea typeface="Times New Roman"/>
              </a:rPr>
              <a:t> </a:t>
            </a:r>
            <a:endParaRPr lang="es-MX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sz="1600" b="1" dirty="0" smtClean="0"/>
              <a:t>Artículo 7: Todo niño tiene derecho a un nombre y a adquirir una nacionalidad</a:t>
            </a:r>
            <a:r>
              <a:rPr lang="es-ES" sz="1600" dirty="0" smtClean="0"/>
              <a:t>, a conocer a sus padres y a ser cuidado por ellos.</a:t>
            </a:r>
            <a:endParaRPr lang="es-MX" sz="1600" dirty="0" smtClean="0"/>
          </a:p>
          <a:p>
            <a:pPr>
              <a:buNone/>
            </a:pPr>
            <a:endParaRPr lang="es-MX" sz="1600" dirty="0" smtClean="0"/>
          </a:p>
          <a:p>
            <a:r>
              <a:rPr lang="es-ES" sz="1600" b="1" dirty="0" smtClean="0"/>
              <a:t>Artículo 8:</a:t>
            </a:r>
            <a:r>
              <a:rPr lang="es-ES" sz="1600" dirty="0" smtClean="0"/>
              <a:t> </a:t>
            </a:r>
            <a:r>
              <a:rPr lang="es-ES" sz="1600" b="1" dirty="0" smtClean="0"/>
              <a:t>El gobierno tiene obligación de proteger la identidad</a:t>
            </a:r>
            <a:r>
              <a:rPr lang="es-ES" sz="1600" dirty="0" smtClean="0"/>
              <a:t>, el nombre, la nacionalidad y las relaciones familiares del niño.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4098" name="Picture 2" descr="identid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6061" y="3357562"/>
            <a:ext cx="1168978" cy="15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143000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es-ES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la protección contra los abusos</a:t>
            </a:r>
            <a:r>
              <a:rPr lang="es-ES" dirty="0" smtClean="0">
                <a:latin typeface="Arial"/>
                <a:ea typeface="Times New Roman"/>
              </a:rPr>
              <a:t> </a:t>
            </a:r>
            <a:endParaRPr lang="es-MX" dirty="0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1600" b="1" dirty="0" smtClean="0"/>
              <a:t>Artículo 11:</a:t>
            </a:r>
            <a:r>
              <a:rPr lang="es-ES" sz="1600" dirty="0" smtClean="0"/>
              <a:t> </a:t>
            </a:r>
            <a:r>
              <a:rPr lang="es-ES" sz="1600" b="1" dirty="0" smtClean="0"/>
              <a:t>El gobierno tiene obligación de hacer todo lo posible para prevenir los secuestros </a:t>
            </a:r>
            <a:r>
              <a:rPr lang="es-ES" sz="1600" dirty="0" smtClean="0"/>
              <a:t>y la retención ilícita de niños en el extranjero por parte de sus padres o terceros.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19: Los niños serán protegidos contra los abusos y el abandono</a:t>
            </a:r>
            <a:r>
              <a:rPr lang="es-ES" sz="1600" dirty="0" smtClean="0"/>
              <a:t>. Los gobiernos establecerán programas orientados a prevenir los abusos y brindar tratamiento a quienes hayan sido víctimas de malos tratos.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34: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estarán protegidos contra los abusos sexuales</a:t>
            </a:r>
            <a:r>
              <a:rPr lang="es-ES" sz="1600" dirty="0" smtClean="0"/>
              <a:t>, incluida la prostitución y la explotación en actividades pornográficas.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35: El gobierno tomará las medidas adecuadas para impedir la venta</a:t>
            </a:r>
            <a:r>
              <a:rPr lang="es-ES" sz="1600" dirty="0" smtClean="0"/>
              <a:t>, la trata y el secuestro de los niños.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5122" name="Picture 2" descr="Protec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958" y="4778084"/>
            <a:ext cx="1196984" cy="160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es-ES" sz="3200" b="1" dirty="0" smtClean="0">
                <a:solidFill>
                  <a:srgbClr val="FF0000"/>
                </a:solidFill>
                <a:latin typeface="Arial"/>
                <a:ea typeface="Times New Roman"/>
              </a:rPr>
              <a:t>El derecho a una vida segura y sana</a:t>
            </a:r>
            <a:r>
              <a:rPr lang="es-ES" sz="3200" dirty="0" smtClean="0">
                <a:latin typeface="Arial"/>
                <a:ea typeface="Times New Roman"/>
              </a:rPr>
              <a:t> </a:t>
            </a:r>
            <a:endParaRPr lang="es-MX" sz="3200" dirty="0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1600" b="1" dirty="0" smtClean="0"/>
              <a:t>Artículo 6: Todos los niños disfrutan del derecho a la vida</a:t>
            </a:r>
            <a:r>
              <a:rPr lang="es-ES" sz="1600" dirty="0" smtClean="0"/>
              <a:t>, y el gobierno debe hacer todo lo posible por garantizar la supervivencia y el desarrollo de los niños.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24: Los niños contarán con el derecho al disfrute del más alto nivel posible</a:t>
            </a:r>
            <a:r>
              <a:rPr lang="es-ES" sz="1600" dirty="0" smtClean="0"/>
              <a:t> de salud y al acceso a los servicios sanitarios y médicos.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27: Los niños tienen derecho a un nivel de vida decente</a:t>
            </a:r>
            <a:r>
              <a:rPr lang="es-ES" sz="1600" dirty="0" smtClean="0"/>
              <a:t>.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33: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tienen derecho a la protección contra el uso ilícito de los estupefacientes</a:t>
            </a:r>
            <a:r>
              <a:rPr lang="es-ES" sz="1600" dirty="0" smtClean="0"/>
              <a:t> y sustancias sicotrópicas y contra su participación en la producción y el tráfico de esas sustancias.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6146" name="Picture 2" descr="vida_segu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64" y="4629150"/>
            <a:ext cx="1190640" cy="157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es-ES" b="1" smtClean="0">
                <a:solidFill>
                  <a:srgbClr val="FF0000"/>
                </a:solidFill>
                <a:latin typeface="Arial"/>
                <a:ea typeface="Times New Roman"/>
              </a:rPr>
              <a:t>El derecho a la protección contra la discriminación</a:t>
            </a:r>
            <a:r>
              <a:rPr lang="es-ES" smtClean="0">
                <a:latin typeface="Arial"/>
                <a:ea typeface="Times New Roman"/>
              </a:rPr>
              <a:t> </a:t>
            </a:r>
            <a:endParaRPr lang="es-MX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1600" b="1" dirty="0" smtClean="0"/>
              <a:t>Artículo 2: </a:t>
            </a:r>
            <a:r>
              <a:rPr lang="es-ES" sz="1600" dirty="0" smtClean="0"/>
              <a:t>Todos los derechos se aplican a todos los niños, y los niños </a:t>
            </a:r>
            <a:r>
              <a:rPr lang="es-ES" sz="1600" b="1" dirty="0" smtClean="0"/>
              <a:t>deben ser protegidos contra toda forma de discriminación.</a:t>
            </a:r>
            <a:r>
              <a:rPr lang="es-ES" sz="1600" dirty="0" smtClean="0"/>
              <a:t> 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30: Los niños de las comunidades minoritarias disfrutan del derecho a tener su propia vida cultural</a:t>
            </a:r>
            <a:r>
              <a:rPr lang="es-ES" sz="1600" dirty="0" smtClean="0"/>
              <a:t>, a practicar su propia religión y a emplear su propio idioma. </a:t>
            </a:r>
            <a:endParaRPr lang="es-MX" sz="1600" dirty="0" smtClean="0"/>
          </a:p>
          <a:p>
            <a:r>
              <a:rPr lang="es-ES" sz="1600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39:</a:t>
            </a:r>
            <a:r>
              <a:rPr lang="es-ES" sz="1600" dirty="0" smtClean="0"/>
              <a:t> </a:t>
            </a:r>
            <a:r>
              <a:rPr lang="es-ES" sz="1600" b="1" dirty="0" smtClean="0"/>
              <a:t>Los niños que hayan sido víctimas de los conflictos armados</a:t>
            </a:r>
            <a:r>
              <a:rPr lang="es-ES" sz="1600" dirty="0" smtClean="0"/>
              <a:t>, la tortura, el aba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7170" name="Picture 2" descr="discrimina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958" y="4131241"/>
            <a:ext cx="1196984" cy="158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es-ES" b="1" smtClean="0">
                <a:solidFill>
                  <a:srgbClr val="FF0000"/>
                </a:solidFill>
                <a:latin typeface="Arial"/>
                <a:ea typeface="Times New Roman"/>
              </a:rPr>
              <a:t>El derecho a la protección especial en tiempos de guerra</a:t>
            </a:r>
            <a:r>
              <a:rPr lang="es-ES" smtClean="0">
                <a:latin typeface="Arial"/>
                <a:ea typeface="Times New Roman"/>
              </a:rPr>
              <a:t> </a:t>
            </a:r>
            <a:endParaRPr lang="es-MX">
              <a:latin typeface="Arial"/>
              <a:ea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1600" b="1" dirty="0" smtClean="0"/>
              <a:t>Artículo 22:</a:t>
            </a:r>
            <a:r>
              <a:rPr lang="es-ES" sz="1600" dirty="0" smtClean="0"/>
              <a:t> Los niños </a:t>
            </a:r>
            <a:r>
              <a:rPr lang="es-ES" sz="1600" b="1" dirty="0" smtClean="0"/>
              <a:t>refugiados</a:t>
            </a:r>
            <a:r>
              <a:rPr lang="es-ES" sz="1600" dirty="0" smtClean="0"/>
              <a:t> o que traten de obtener el estatuto de refugiado </a:t>
            </a:r>
            <a:r>
              <a:rPr lang="es-ES" sz="1600" b="1" dirty="0" smtClean="0"/>
              <a:t>serán objeto de protección especial.</a:t>
            </a:r>
            <a:endParaRPr lang="es-MX" sz="1600" dirty="0" smtClean="0"/>
          </a:p>
          <a:p>
            <a:r>
              <a:rPr lang="es-ES" sz="1600" b="1" dirty="0" smtClean="0"/>
              <a:t> </a:t>
            </a:r>
            <a:endParaRPr lang="es-MX" sz="1600" dirty="0" smtClean="0"/>
          </a:p>
          <a:p>
            <a:r>
              <a:rPr lang="es-ES" sz="1600" b="1" dirty="0" smtClean="0"/>
              <a:t>Artículo 38: Los niños menores de 15 años de edad no participarán en los conflictos armados.</a:t>
            </a:r>
            <a:r>
              <a:rPr lang="es-ES" sz="1600" dirty="0" smtClean="0"/>
              <a:t> Los niños afectados por los conflictos armados tienen derecho a cuidado y atención especiales.</a:t>
            </a:r>
            <a:r>
              <a:rPr lang="es-MX" sz="1600" dirty="0" smtClean="0"/>
              <a:t> </a:t>
            </a:r>
            <a:r>
              <a:rPr lang="es-ES" sz="1600" dirty="0" smtClean="0"/>
              <a:t>Abandono, el maltrato o la explotación recibirán tratamiento especial orientado a lograr su recuperación. </a:t>
            </a:r>
            <a:endParaRPr lang="es-MX" sz="1600" dirty="0" smtClean="0"/>
          </a:p>
          <a:p>
            <a:endParaRPr lang="es-MX" dirty="0"/>
          </a:p>
        </p:txBody>
      </p:sp>
      <p:pic>
        <p:nvPicPr>
          <p:cNvPr id="8194" name="Picture 2" descr="guer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43346" y="3986271"/>
            <a:ext cx="1200158" cy="158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479</Words>
  <Application>Microsoft Office PowerPoint</Application>
  <PresentationFormat>Presentación en pantalla (4:3)</PresentationFormat>
  <Paragraphs>84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Equidad</vt:lpstr>
      <vt:lpstr>CONVENCION DE LOS DERECHOS DEL NIÑO Y ADOLESCENTES </vt:lpstr>
      <vt:lpstr>El derecho a expresarse libremente y al acceso a la información  </vt:lpstr>
      <vt:lpstr>El derecho a la educación  </vt:lpstr>
      <vt:lpstr>El derecho a la familia </vt:lpstr>
      <vt:lpstr>El derecho a la identidad </vt:lpstr>
      <vt:lpstr>El derecho a la protección contra los abusos </vt:lpstr>
      <vt:lpstr>El derecho a una vida segura y sana </vt:lpstr>
      <vt:lpstr>El derecho a la protección contra la discriminación </vt:lpstr>
      <vt:lpstr>El derecho a la protección especial en tiempos de guerra </vt:lpstr>
      <vt:lpstr>El derecho de los niños impedidos a la atención especial </vt:lpstr>
      <vt:lpstr>El derecho a un trato especial en caso de privación de la libertad </vt:lpstr>
      <vt:lpstr>El derecho a la protección contra el trabajo perjudicial </vt:lpstr>
      <vt:lpstr>BIBLIOGRAFÍA:</vt:lpstr>
    </vt:vector>
  </TitlesOfParts>
  <Company>Peruxxoft™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CONVENCION DE LOS DERECHOS DEL NIÑO Y ADOLESCENTES</dc:title>
  <dc:creator>BlackCrystal™ v8</dc:creator>
  <cp:lastModifiedBy>alumno</cp:lastModifiedBy>
  <cp:revision>3</cp:revision>
  <dcterms:created xsi:type="dcterms:W3CDTF">2013-05-04T19:20:49Z</dcterms:created>
  <dcterms:modified xsi:type="dcterms:W3CDTF">2013-06-25T14:31:07Z</dcterms:modified>
</cp:coreProperties>
</file>