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56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C7CA0-D663-45B5-B96D-E1EAEF4395B8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AA810-EDB2-43C9-94A7-BB735269714A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7632848" cy="6760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22714"/>
          </a:xfrm>
        </p:spPr>
        <p:txBody>
          <a:bodyPr>
            <a:normAutofit fontScale="90000"/>
          </a:bodyPr>
          <a:lstStyle/>
          <a:p>
            <a:pPr algn="l"/>
            <a:r>
              <a:rPr lang="it-IT" sz="53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PedSper4</a:t>
            </a:r>
            <a:r>
              <a:rPr lang="it-IT" sz="6000" b="1" i="1" dirty="0" smtClean="0">
                <a:solidFill>
                  <a:srgbClr val="FF0000"/>
                </a:solidFill>
              </a:rPr>
              <a:t/>
            </a:r>
            <a:br>
              <a:rPr lang="it-IT" sz="6000" b="1" i="1" dirty="0" smtClean="0">
                <a:solidFill>
                  <a:srgbClr val="FF0000"/>
                </a:solidFill>
              </a:rPr>
            </a:br>
            <a:r>
              <a:rPr lang="it-IT" sz="6000" b="1" i="1" dirty="0" smtClean="0">
                <a:solidFill>
                  <a:srgbClr val="FF0000"/>
                </a:solidFill>
              </a:rPr>
              <a:t/>
            </a:r>
            <a:br>
              <a:rPr lang="it-IT" sz="6000" b="1" i="1" dirty="0" smtClean="0">
                <a:solidFill>
                  <a:srgbClr val="FF0000"/>
                </a:solidFill>
              </a:rPr>
            </a:br>
            <a:r>
              <a:rPr lang="it-IT" sz="6000" b="1" i="1" dirty="0">
                <a:solidFill>
                  <a:srgbClr val="FF0000"/>
                </a:solidFill>
              </a:rPr>
              <a:t/>
            </a:r>
            <a:br>
              <a:rPr lang="it-IT" sz="6000" b="1" i="1" dirty="0">
                <a:solidFill>
                  <a:srgbClr val="FF0000"/>
                </a:solidFill>
              </a:rPr>
            </a:br>
            <a:r>
              <a:rPr lang="it-IT" sz="6000" b="1" i="1" dirty="0" smtClean="0">
                <a:solidFill>
                  <a:srgbClr val="FF0000"/>
                </a:solidFill>
              </a:rPr>
              <a:t/>
            </a:r>
            <a:br>
              <a:rPr lang="it-IT" sz="6000" b="1" i="1" dirty="0" smtClean="0">
                <a:solidFill>
                  <a:srgbClr val="FF0000"/>
                </a:solidFill>
              </a:rPr>
            </a:br>
            <a:r>
              <a:rPr lang="it-IT" sz="6000" b="1" i="1" dirty="0">
                <a:solidFill>
                  <a:srgbClr val="FF0000"/>
                </a:solidFill>
              </a:rPr>
              <a:t/>
            </a:r>
            <a:br>
              <a:rPr lang="it-IT" sz="6000" b="1" i="1" dirty="0">
                <a:solidFill>
                  <a:srgbClr val="FF0000"/>
                </a:solidFill>
              </a:rPr>
            </a:br>
            <a:r>
              <a:rPr lang="it-IT" b="1" i="1" dirty="0" smtClean="0">
                <a:solidFill>
                  <a:srgbClr val="FF0000"/>
                </a:solidFill>
              </a:rPr>
              <a:t/>
            </a:r>
            <a:br>
              <a:rPr lang="it-IT" b="1" i="1" dirty="0" smtClean="0">
                <a:solidFill>
                  <a:srgbClr val="FF0000"/>
                </a:solidFill>
              </a:rPr>
            </a:br>
            <a:r>
              <a:rPr lang="it-IT" b="1" i="1" dirty="0" smtClean="0">
                <a:solidFill>
                  <a:srgbClr val="FF0000"/>
                </a:solidFill>
              </a:rPr>
              <a:t>       </a:t>
            </a:r>
            <a:r>
              <a:rPr lang="it-IT" sz="4900" b="1" i="1" u="sng" dirty="0" smtClean="0">
                <a:solidFill>
                  <a:schemeClr val="bg1"/>
                </a:solidFill>
              </a:rPr>
              <a:t>Imparare a Leggere e Scrivere</a:t>
            </a:r>
            <a:r>
              <a:rPr lang="it-IT" b="1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it-IT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850106"/>
          </a:xfrm>
        </p:spPr>
        <p:txBody>
          <a:bodyPr>
            <a:normAutofit/>
          </a:bodyPr>
          <a:lstStyle/>
          <a:p>
            <a:r>
              <a:rPr lang="it-IT" b="1" i="1" dirty="0" smtClean="0">
                <a:solidFill>
                  <a:srgbClr val="FF0000"/>
                </a:solidFill>
              </a:rPr>
              <a:t>Leggere e scrivere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72608"/>
          </a:xfrm>
        </p:spPr>
        <p:txBody>
          <a:bodyPr/>
          <a:lstStyle/>
          <a:p>
            <a:r>
              <a:rPr lang="it-IT" b="1" dirty="0" smtClean="0"/>
              <a:t>Punto di Partenza:</a:t>
            </a:r>
          </a:p>
          <a:p>
            <a:pPr algn="ctr">
              <a:buNone/>
            </a:pPr>
            <a:r>
              <a:rPr lang="it-IT" dirty="0" smtClean="0"/>
              <a:t>Ambiente familiare stimolante</a:t>
            </a:r>
          </a:p>
          <a:p>
            <a:r>
              <a:rPr lang="it-IT" b="1" dirty="0" smtClean="0"/>
              <a:t>Contesto:</a:t>
            </a:r>
          </a:p>
          <a:p>
            <a:pPr algn="ctr">
              <a:buNone/>
            </a:pPr>
            <a:r>
              <a:rPr lang="it-IT" dirty="0" smtClean="0"/>
              <a:t>Sereno, collaborativo, tranquillo</a:t>
            </a:r>
          </a:p>
          <a:p>
            <a:r>
              <a:rPr lang="it-IT" b="1" dirty="0" smtClean="0"/>
              <a:t>Tecniche:</a:t>
            </a:r>
          </a:p>
          <a:p>
            <a:pPr algn="ctr">
              <a:buNone/>
            </a:pPr>
            <a:r>
              <a:rPr lang="it-IT" dirty="0"/>
              <a:t> </a:t>
            </a:r>
            <a:r>
              <a:rPr lang="it-IT" dirty="0" smtClean="0"/>
              <a:t>Lettura e ascolto di favole, giochi interrativi, scrittura ripetuta dell’alfabeto, cartelloni, disegno associato alla parola, uso ponderato degli strumenti tecnologici (clima di gioco)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3"/>
            <a:ext cx="8229600" cy="4032448"/>
          </a:xfrm>
        </p:spPr>
        <p:txBody>
          <a:bodyPr/>
          <a:lstStyle/>
          <a:p>
            <a:r>
              <a:rPr lang="it-IT" b="1" dirty="0" smtClean="0"/>
              <a:t>Metodo:</a:t>
            </a:r>
          </a:p>
          <a:p>
            <a:pPr algn="ctr">
              <a:buNone/>
            </a:pPr>
            <a:r>
              <a:rPr lang="it-IT" dirty="0" smtClean="0"/>
              <a:t>Flessibile, adattato allo stile cognitivo del bambino, integrazione tra metodo analitico e globale, uso del rinforzo positivo</a:t>
            </a:r>
          </a:p>
          <a:p>
            <a:r>
              <a:rPr lang="it-IT" b="1" dirty="0" smtClean="0"/>
              <a:t>Condizione facilitante l’apprendimento</a:t>
            </a:r>
            <a:r>
              <a:rPr lang="it-IT" dirty="0" smtClean="0"/>
              <a:t>:</a:t>
            </a:r>
          </a:p>
          <a:p>
            <a:pPr algn="ctr">
              <a:buNone/>
            </a:pPr>
            <a:r>
              <a:rPr lang="it-IT" dirty="0"/>
              <a:t> </a:t>
            </a:r>
            <a:r>
              <a:rPr lang="it-IT" dirty="0" smtClean="0"/>
              <a:t>R	iconoscimento e distinzione dei suoni e delle lettere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933056"/>
            <a:ext cx="3240360" cy="2654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0648"/>
            <a:ext cx="4032448" cy="648071"/>
          </a:xfrm>
        </p:spPr>
        <p:txBody>
          <a:bodyPr>
            <a:normAutofit fontScale="90000"/>
          </a:bodyPr>
          <a:lstStyle/>
          <a:p>
            <a:r>
              <a:rPr lang="it-IT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Scritture dei Bambini</a:t>
            </a:r>
            <a:endParaRPr lang="it-IT" sz="36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112568"/>
          </a:xfrm>
        </p:spPr>
        <p:txBody>
          <a:bodyPr>
            <a:normAutofit fontScale="92500"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600" dirty="0" smtClean="0">
                <a:solidFill>
                  <a:schemeClr val="tx1"/>
                </a:solidFill>
              </a:rPr>
              <a:t> </a:t>
            </a:r>
            <a:r>
              <a:rPr lang="it-IT" sz="2800" b="1" u="sng" dirty="0" smtClean="0">
                <a:solidFill>
                  <a:schemeClr val="tx1"/>
                </a:solidFill>
              </a:rPr>
              <a:t>Gloria  4 anni e 7 mesi:</a:t>
            </a:r>
            <a:r>
              <a:rPr lang="it-IT" sz="2800" b="1" dirty="0" smtClean="0">
                <a:solidFill>
                  <a:schemeClr val="tx1"/>
                </a:solidFill>
              </a:rPr>
              <a:t>  </a:t>
            </a:r>
            <a:r>
              <a:rPr lang="it-IT" sz="2800" dirty="0" smtClean="0">
                <a:solidFill>
                  <a:schemeClr val="tx1"/>
                </a:solidFill>
              </a:rPr>
              <a:t>condizioni formali di leggibilità, significato, differenziazione (qualitativa), manca la fonetizzazione della scrittura e la differenzazione quantitativa  </a:t>
            </a:r>
            <a:r>
              <a:rPr lang="it-IT" sz="2800" b="1" dirty="0" smtClean="0">
                <a:solidFill>
                  <a:srgbClr val="FF0000"/>
                </a:solidFill>
              </a:rPr>
              <a:t>Secondo Periodo 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b="1" u="sng" dirty="0" smtClean="0">
                <a:solidFill>
                  <a:schemeClr val="tx1"/>
                </a:solidFill>
              </a:rPr>
              <a:t>Claudia 4 anni e 8 mesi</a:t>
            </a:r>
            <a:r>
              <a:rPr lang="it-IT" sz="2800" dirty="0" smtClean="0">
                <a:solidFill>
                  <a:schemeClr val="tx1"/>
                </a:solidFill>
              </a:rPr>
              <a:t>: condizioni formali di leggibilità, differenziazione (qualitativa) </a:t>
            </a:r>
            <a:r>
              <a:rPr lang="it-IT" sz="2800" dirty="0" smtClean="0">
                <a:solidFill>
                  <a:schemeClr val="tx1"/>
                </a:solidFill>
              </a:rPr>
              <a:t>manca la fonetizzazione della scrittura e la differenzazione quantitativa  </a:t>
            </a:r>
            <a:r>
              <a:rPr lang="it-IT" sz="2800" b="1" dirty="0" smtClean="0">
                <a:solidFill>
                  <a:srgbClr val="FF0000"/>
                </a:solidFill>
              </a:rPr>
              <a:t>Secondo Periodo 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u="sng" dirty="0" smtClean="0">
                <a:solidFill>
                  <a:schemeClr val="tx1"/>
                </a:solidFill>
              </a:rPr>
              <a:t>Alessio 4 anni e 11 mesi</a:t>
            </a:r>
            <a:r>
              <a:rPr lang="it-IT" sz="2800" b="1" dirty="0" smtClean="0">
                <a:solidFill>
                  <a:schemeClr val="tx1"/>
                </a:solidFill>
              </a:rPr>
              <a:t>: </a:t>
            </a:r>
            <a:r>
              <a:rPr lang="it-IT" sz="2800" dirty="0" smtClean="0">
                <a:solidFill>
                  <a:schemeClr val="tx1"/>
                </a:solidFill>
              </a:rPr>
              <a:t>fonetizzazione della scrittura in forma sillabica (ogni segno una sillaba) manca fonetizzazione alfabetica e la ricerca formale di leggibilità, uso delle stesse marche grafiche figutative e le stesse non figurative  </a:t>
            </a:r>
            <a:r>
              <a:rPr lang="it-IT" sz="2800" b="1" dirty="0" smtClean="0">
                <a:solidFill>
                  <a:srgbClr val="FF0000"/>
                </a:solidFill>
              </a:rPr>
              <a:t>Terzo Periodo (I stadio)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5649491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it-IT" sz="2800" b="1" u="sng" dirty="0"/>
          </a:p>
          <a:p>
            <a:pPr algn="just"/>
            <a:r>
              <a:rPr lang="it-IT" sz="2800" b="1" u="sng" dirty="0" smtClean="0">
                <a:solidFill>
                  <a:schemeClr val="tx1"/>
                </a:solidFill>
              </a:rPr>
              <a:t>Alessandro 5 anni e 3 mesi: </a:t>
            </a:r>
            <a:r>
              <a:rPr lang="it-IT" sz="2800" dirty="0" smtClean="0">
                <a:solidFill>
                  <a:schemeClr val="tx1"/>
                </a:solidFill>
              </a:rPr>
              <a:t>concettualizzazione alfabetica, utilizzo di un solo segno per ogni suono, manca imparare la correttezza ortografica (imparare l’alfabeto) </a:t>
            </a:r>
            <a:r>
              <a:rPr lang="it-IT" sz="2800" b="1" dirty="0" smtClean="0">
                <a:solidFill>
                  <a:srgbClr val="FF0000"/>
                </a:solidFill>
              </a:rPr>
              <a:t>Terzo Periodo (III stadio)</a:t>
            </a:r>
          </a:p>
          <a:p>
            <a:pPr algn="just"/>
            <a:r>
              <a:rPr lang="it-IT" sz="2800" b="1" u="sng" dirty="0" smtClean="0">
                <a:solidFill>
                  <a:schemeClr val="tx1"/>
                </a:solidFill>
              </a:rPr>
              <a:t> Sara 5 anni e 11 mesi:</a:t>
            </a:r>
            <a:r>
              <a:rPr lang="it-IT" sz="2800" dirty="0" smtClean="0">
                <a:solidFill>
                  <a:schemeClr val="tx1"/>
                </a:solidFill>
              </a:rPr>
              <a:t> fonetizzazione della scrittura in forma sillabica (ogni lettera una sillaba), comprende il suono </a:t>
            </a:r>
            <a:r>
              <a:rPr lang="it-IT" sz="2800" b="1" dirty="0" smtClean="0">
                <a:solidFill>
                  <a:srgbClr val="FF0000"/>
                </a:solidFill>
              </a:rPr>
              <a:t>Terzo Periodo (I stadio)</a:t>
            </a:r>
          </a:p>
          <a:p>
            <a:pPr algn="just"/>
            <a:r>
              <a:rPr lang="it-IT" sz="2800" b="1" u="sng" dirty="0" smtClean="0">
                <a:solidFill>
                  <a:schemeClr val="tx1"/>
                </a:solidFill>
              </a:rPr>
              <a:t> Flavio 3 anni e 2 mesi:</a:t>
            </a:r>
            <a:r>
              <a:rPr lang="it-IT" sz="2800" dirty="0" smtClean="0">
                <a:solidFill>
                  <a:schemeClr val="tx1"/>
                </a:solidFill>
              </a:rPr>
              <a:t> ricerca di differenziazione tra marche grafiche figurative e non  </a:t>
            </a:r>
            <a:r>
              <a:rPr lang="it-IT" sz="2800" b="1" dirty="0" smtClean="0">
                <a:solidFill>
                  <a:srgbClr val="FF0000"/>
                </a:solidFill>
              </a:rPr>
              <a:t>Primo Periodo </a:t>
            </a:r>
            <a:r>
              <a:rPr lang="it-IT" sz="2800" dirty="0" smtClean="0">
                <a:solidFill>
                  <a:schemeClr val="tx1"/>
                </a:solidFill>
              </a:rPr>
              <a:t>(iniziale)</a:t>
            </a:r>
            <a:endParaRPr lang="it-IT" sz="2800" b="1" u="sng" dirty="0" smtClean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-1"/>
            <a:ext cx="5652120" cy="3956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019427"/>
            <a:ext cx="5796136" cy="383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273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PedSper4             Imparare a Leggere e Scrivere </vt:lpstr>
      <vt:lpstr>Leggere e scrivere</vt:lpstr>
      <vt:lpstr>Slide 3</vt:lpstr>
      <vt:lpstr>Scritture dei Bambini</vt:lpstr>
      <vt:lpstr>Slide 5</vt:lpstr>
      <vt:lpstr>Slide 6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Scritture dei Bambini</dc:title>
  <dc:creator>Valued Acer Customer</dc:creator>
  <cp:lastModifiedBy>Valued Acer Customer</cp:lastModifiedBy>
  <cp:revision>15</cp:revision>
  <dcterms:created xsi:type="dcterms:W3CDTF">2013-11-07T08:52:21Z</dcterms:created>
  <dcterms:modified xsi:type="dcterms:W3CDTF">2013-11-07T10:27:32Z</dcterms:modified>
</cp:coreProperties>
</file>