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59" r:id="rId1"/>
  </p:sldMasterIdLst>
  <p:sldIdLst>
    <p:sldId id="256" r:id="rId2"/>
    <p:sldId id="261" r:id="rId3"/>
    <p:sldId id="268" r:id="rId4"/>
    <p:sldId id="271" r:id="rId5"/>
    <p:sldId id="272" r:id="rId6"/>
    <p:sldId id="273" r:id="rId7"/>
    <p:sldId id="297" r:id="rId8"/>
    <p:sldId id="298" r:id="rId9"/>
    <p:sldId id="299" r:id="rId10"/>
    <p:sldId id="300" r:id="rId11"/>
    <p:sldId id="301" r:id="rId12"/>
    <p:sldId id="302" r:id="rId13"/>
    <p:sldId id="303" r:id="rId14"/>
    <p:sldId id="304" r:id="rId15"/>
    <p:sldId id="305" r:id="rId16"/>
    <p:sldId id="306" r:id="rId17"/>
    <p:sldId id="307" r:id="rId18"/>
    <p:sldId id="275" r:id="rId19"/>
    <p:sldId id="295" r:id="rId20"/>
    <p:sldId id="277" r:id="rId21"/>
    <p:sldId id="278" r:id="rId22"/>
    <p:sldId id="281" r:id="rId23"/>
    <p:sldId id="282" r:id="rId24"/>
    <p:sldId id="283" r:id="rId25"/>
    <p:sldId id="284" r:id="rId26"/>
    <p:sldId id="285" r:id="rId27"/>
    <p:sldId id="286" r:id="rId28"/>
    <p:sldId id="287" r:id="rId29"/>
    <p:sldId id="289" r:id="rId30"/>
    <p:sldId id="290" r:id="rId31"/>
    <p:sldId id="291" r:id="rId32"/>
    <p:sldId id="292" r:id="rId33"/>
    <p:sldId id="293" r:id="rId34"/>
    <p:sldId id="294" r:id="rId35"/>
    <p:sldId id="296" r:id="rId36"/>
  </p:sldIdLst>
  <p:sldSz cx="9144000" cy="6858000" type="screen4x3"/>
  <p:notesSz cx="6858000" cy="9144000"/>
  <p:defaultText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76" d="100"/>
          <a:sy n="76" d="100"/>
        </p:scale>
        <p:origin x="-1206" y="6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presProps" Target="presProps.xml"/><Relationship Id="rId40"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14" name="Titolo 13"/>
          <p:cNvSpPr>
            <a:spLocks noGrp="1"/>
          </p:cNvSpPr>
          <p:nvPr>
            <p:ph type="ctrTitle"/>
          </p:nvPr>
        </p:nvSpPr>
        <p:spPr>
          <a:xfrm>
            <a:off x="1432560" y="359898"/>
            <a:ext cx="7406640" cy="1472184"/>
          </a:xfrm>
        </p:spPr>
        <p:txBody>
          <a:bodyPr anchor="b"/>
          <a:lstStyle>
            <a:lvl1pPr algn="l">
              <a:defRPr/>
            </a:lvl1pPr>
            <a:extLst/>
          </a:lstStyle>
          <a:p>
            <a:r>
              <a:rPr kumimoji="0" lang="it-IT" smtClean="0"/>
              <a:t>Fare clic per modificare lo stile del titolo</a:t>
            </a:r>
            <a:endParaRPr kumimoji="0" lang="en-US"/>
          </a:p>
        </p:txBody>
      </p:sp>
      <p:sp>
        <p:nvSpPr>
          <p:cNvPr id="22" name="Sottotitolo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it-IT" smtClean="0"/>
              <a:t>Fare clic per modificare lo stile del sottotitolo dello schema</a:t>
            </a:r>
            <a:endParaRPr kumimoji="0" lang="en-US"/>
          </a:p>
        </p:txBody>
      </p:sp>
      <p:sp>
        <p:nvSpPr>
          <p:cNvPr id="7" name="Segnaposto data 6"/>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20" name="Segnaposto piè di pagina 19"/>
          <p:cNvSpPr>
            <a:spLocks noGrp="1"/>
          </p:cNvSpPr>
          <p:nvPr>
            <p:ph type="ftr" sz="quarter" idx="11"/>
          </p:nvPr>
        </p:nvSpPr>
        <p:spPr/>
        <p:txBody>
          <a:bodyPr/>
          <a:lstStyle>
            <a:extLst/>
          </a:lstStyle>
          <a:p>
            <a:endParaRPr lang="it-IT"/>
          </a:p>
        </p:txBody>
      </p:sp>
      <p:sp>
        <p:nvSpPr>
          <p:cNvPr id="10" name="Segnaposto numero diapositiva 9"/>
          <p:cNvSpPr>
            <a:spLocks noGrp="1"/>
          </p:cNvSpPr>
          <p:nvPr>
            <p:ph type="sldNum" sz="quarter" idx="12"/>
          </p:nvPr>
        </p:nvSpPr>
        <p:spPr/>
        <p:txBody>
          <a:bodyPr/>
          <a:lstStyle>
            <a:extLst/>
          </a:lstStyle>
          <a:p>
            <a:fld id="{20BE565C-E203-457F-844B-BD35E0E9ACD9}" type="slidenum">
              <a:rPr lang="it-IT" smtClean="0"/>
              <a:t>‹N›</a:t>
            </a:fld>
            <a:endParaRPr lang="it-IT"/>
          </a:p>
        </p:txBody>
      </p:sp>
      <p:sp>
        <p:nvSpPr>
          <p:cNvPr id="8" name="Ovale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e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extLst/>
          </a:lstStyle>
          <a:p>
            <a:r>
              <a:rPr kumimoji="0" lang="it-IT" smtClean="0"/>
              <a:t>Fare clic per modificare lo stile del titolo</a:t>
            </a:r>
            <a:endParaRPr kumimoji="0" lang="en-US"/>
          </a:p>
        </p:txBody>
      </p:sp>
      <p:sp>
        <p:nvSpPr>
          <p:cNvPr id="3" name="Segnaposto testo verticale 2"/>
          <p:cNvSpPr>
            <a:spLocks noGrp="1"/>
          </p:cNvSpPr>
          <p:nvPr>
            <p:ph type="body" orient="vert" idx="1"/>
          </p:nvPr>
        </p:nvSpPr>
        <p:spPr/>
        <p:txBody>
          <a:bodyPr vert="eaVert"/>
          <a:lstStyle>
            <a:extLs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4" name="Segnaposto data 3"/>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5" name="Segnaposto piè di pagina 4"/>
          <p:cNvSpPr>
            <a:spLocks noGrp="1"/>
          </p:cNvSpPr>
          <p:nvPr>
            <p:ph type="ftr" sz="quarter" idx="11"/>
          </p:nvPr>
        </p:nvSpPr>
        <p:spPr/>
        <p:txBody>
          <a:bodyPr/>
          <a:lstStyle>
            <a:extLst/>
          </a:lstStyle>
          <a:p>
            <a:endParaRPr lang="it-IT"/>
          </a:p>
        </p:txBody>
      </p:sp>
      <p:sp>
        <p:nvSpPr>
          <p:cNvPr id="6" name="Segnaposto numero diapositiva 5"/>
          <p:cNvSpPr>
            <a:spLocks noGrp="1"/>
          </p:cNvSpPr>
          <p:nvPr>
            <p:ph type="sldNum" sz="quarter" idx="12"/>
          </p:nvPr>
        </p:nvSpPr>
        <p:spPr/>
        <p:txBody>
          <a:bodyPr/>
          <a:lstStyle>
            <a:extLst/>
          </a:lstStyle>
          <a:p>
            <a:fld id="{20BE565C-E203-457F-844B-BD35E0E9ACD9}" type="slidenum">
              <a:rPr lang="it-IT" smtClean="0"/>
              <a:t>‹N›</a:t>
            </a:fld>
            <a:endParaRPr lang="it-IT"/>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1_Titolo e testo verticale">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6858000" y="274639"/>
            <a:ext cx="1828800" cy="5851525"/>
          </a:xfrm>
        </p:spPr>
        <p:txBody>
          <a:bodyPr vert="eaVert"/>
          <a:lstStyle>
            <a:extLst/>
          </a:lstStyle>
          <a:p>
            <a:r>
              <a:rPr kumimoji="0" lang="it-IT" smtClean="0"/>
              <a:t>Fare clic per modificare lo stile del titolo</a:t>
            </a:r>
            <a:endParaRPr kumimoji="0" lang="en-US"/>
          </a:p>
        </p:txBody>
      </p:sp>
      <p:sp>
        <p:nvSpPr>
          <p:cNvPr id="3" name="Segnaposto testo verticale 2"/>
          <p:cNvSpPr>
            <a:spLocks noGrp="1"/>
          </p:cNvSpPr>
          <p:nvPr>
            <p:ph type="body" orient="vert" idx="1"/>
          </p:nvPr>
        </p:nvSpPr>
        <p:spPr>
          <a:xfrm>
            <a:off x="1143000" y="274640"/>
            <a:ext cx="5562600" cy="5851525"/>
          </a:xfrm>
        </p:spPr>
        <p:txBody>
          <a:bodyPr vert="eaVert"/>
          <a:lstStyle>
            <a:extLs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4" name="Segnaposto data 3"/>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5" name="Segnaposto piè di pagina 4"/>
          <p:cNvSpPr>
            <a:spLocks noGrp="1"/>
          </p:cNvSpPr>
          <p:nvPr>
            <p:ph type="ftr" sz="quarter" idx="11"/>
          </p:nvPr>
        </p:nvSpPr>
        <p:spPr/>
        <p:txBody>
          <a:bodyPr/>
          <a:lstStyle>
            <a:extLst/>
          </a:lstStyle>
          <a:p>
            <a:endParaRPr lang="it-IT"/>
          </a:p>
        </p:txBody>
      </p:sp>
      <p:sp>
        <p:nvSpPr>
          <p:cNvPr id="6" name="Segnaposto numero diapositiva 5"/>
          <p:cNvSpPr>
            <a:spLocks noGrp="1"/>
          </p:cNvSpPr>
          <p:nvPr>
            <p:ph type="sldNum" sz="quarter" idx="12"/>
          </p:nvPr>
        </p:nvSpPr>
        <p:spPr/>
        <p:txBody>
          <a:bodyPr/>
          <a:lstStyle>
            <a:extLst/>
          </a:lstStyle>
          <a:p>
            <a:fld id="{20BE565C-E203-457F-844B-BD35E0E9ACD9}" type="slidenum">
              <a:rPr lang="it-IT" smtClean="0"/>
              <a:t>‹N›</a:t>
            </a:fld>
            <a:endParaRPr lang="it-IT"/>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testo 2"/>
          <p:cNvSpPr>
            <a:spLocks noGrp="1"/>
          </p:cNvSpPr>
          <p:nvPr>
            <p:ph type="body" idx="1"/>
          </p:nvPr>
        </p:nvSpPr>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E77F6671-7B73-462E-AB03-BFE3BCD2DDE3}" type="datetimeFigureOut">
              <a:rPr lang="it-IT" smtClean="0"/>
              <a:t>23/11/2013</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20BE565C-E203-457F-844B-BD35E0E9ACD9}" type="slidenum">
              <a:rPr lang="it-IT" smtClean="0"/>
              <a:t>‹N›</a:t>
            </a:fld>
            <a:endParaRPr lang="it-IT"/>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extLst/>
          </a:lstStyle>
          <a:p>
            <a:r>
              <a:rPr kumimoji="0" lang="it-IT" smtClean="0"/>
              <a:t>Fare clic per modificare lo stile del titolo</a:t>
            </a:r>
            <a:endParaRPr kumimoji="0" lang="en-US"/>
          </a:p>
        </p:txBody>
      </p:sp>
      <p:sp>
        <p:nvSpPr>
          <p:cNvPr id="3" name="Segnaposto contenuto 2"/>
          <p:cNvSpPr>
            <a:spLocks noGrp="1"/>
          </p:cNvSpPr>
          <p:nvPr>
            <p:ph idx="1"/>
          </p:nvPr>
        </p:nvSpPr>
        <p:spPr/>
        <p:txBody>
          <a:bodyPr/>
          <a:lstStyle>
            <a:extLs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4" name="Segnaposto data 3"/>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5" name="Segnaposto piè di pagina 4"/>
          <p:cNvSpPr>
            <a:spLocks noGrp="1"/>
          </p:cNvSpPr>
          <p:nvPr>
            <p:ph type="ftr" sz="quarter" idx="11"/>
          </p:nvPr>
        </p:nvSpPr>
        <p:spPr/>
        <p:txBody>
          <a:bodyPr/>
          <a:lstStyle>
            <a:extLst/>
          </a:lstStyle>
          <a:p>
            <a:endParaRPr lang="it-IT"/>
          </a:p>
        </p:txBody>
      </p:sp>
      <p:sp>
        <p:nvSpPr>
          <p:cNvPr id="6" name="Segnaposto numero diapositiva 5"/>
          <p:cNvSpPr>
            <a:spLocks noGrp="1"/>
          </p:cNvSpPr>
          <p:nvPr>
            <p:ph type="sldNum" sz="quarter" idx="12"/>
          </p:nvPr>
        </p:nvSpPr>
        <p:spPr/>
        <p:txBody>
          <a:bodyPr/>
          <a:lstStyle>
            <a:extLst/>
          </a:lstStyle>
          <a:p>
            <a:fld id="{20BE565C-E203-457F-844B-BD35E0E9ACD9}" type="slidenum">
              <a:rPr lang="it-IT" smtClean="0"/>
              <a:t>‹N›</a:t>
            </a:fld>
            <a:endParaRPr lang="it-IT"/>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Intestazione sezione">
    <p:spTree>
      <p:nvGrpSpPr>
        <p:cNvPr id="1" name=""/>
        <p:cNvGrpSpPr/>
        <p:nvPr/>
      </p:nvGrpSpPr>
      <p:grpSpPr>
        <a:xfrm>
          <a:off x="0" y="0"/>
          <a:ext cx="0" cy="0"/>
          <a:chOff x="0" y="0"/>
          <a:chExt cx="0" cy="0"/>
        </a:xfrm>
      </p:grpSpPr>
      <p:sp>
        <p:nvSpPr>
          <p:cNvPr id="7" name="Rettangolo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olo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it-IT" smtClean="0"/>
              <a:t>Fare clic per modificare lo stile del titolo</a:t>
            </a:r>
            <a:endParaRPr kumimoji="0" lang="en-US"/>
          </a:p>
        </p:txBody>
      </p:sp>
      <p:sp>
        <p:nvSpPr>
          <p:cNvPr id="3" name="Segnaposto testo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it-IT" smtClean="0"/>
              <a:t>Fare clic per modificare stili del testo dello schema</a:t>
            </a:r>
          </a:p>
        </p:txBody>
      </p:sp>
      <p:sp>
        <p:nvSpPr>
          <p:cNvPr id="4" name="Segnaposto data 3"/>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5" name="Segnaposto piè di pagina 4"/>
          <p:cNvSpPr>
            <a:spLocks noGrp="1"/>
          </p:cNvSpPr>
          <p:nvPr>
            <p:ph type="ftr" sz="quarter" idx="11"/>
          </p:nvPr>
        </p:nvSpPr>
        <p:spPr/>
        <p:txBody>
          <a:bodyPr/>
          <a:lstStyle>
            <a:extLst/>
          </a:lstStyle>
          <a:p>
            <a:endParaRPr lang="it-IT"/>
          </a:p>
        </p:txBody>
      </p:sp>
      <p:sp>
        <p:nvSpPr>
          <p:cNvPr id="6" name="Segnaposto numero diapositiva 5"/>
          <p:cNvSpPr>
            <a:spLocks noGrp="1"/>
          </p:cNvSpPr>
          <p:nvPr>
            <p:ph type="sldNum" sz="quarter" idx="12"/>
          </p:nvPr>
        </p:nvSpPr>
        <p:spPr/>
        <p:txBody>
          <a:bodyPr/>
          <a:lstStyle>
            <a:extLst/>
          </a:lstStyle>
          <a:p>
            <a:fld id="{20BE565C-E203-457F-844B-BD35E0E9ACD9}" type="slidenum">
              <a:rPr lang="it-IT" smtClean="0"/>
              <a:t>‹N›</a:t>
            </a:fld>
            <a:endParaRPr lang="it-IT"/>
          </a:p>
        </p:txBody>
      </p:sp>
      <p:sp>
        <p:nvSpPr>
          <p:cNvPr id="10" name="Rettangolo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e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e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olo 1"/>
          <p:cNvSpPr>
            <a:spLocks noGrp="1"/>
          </p:cNvSpPr>
          <p:nvPr>
            <p:ph type="title"/>
          </p:nvPr>
        </p:nvSpPr>
        <p:spPr>
          <a:xfrm>
            <a:off x="1435608" y="274320"/>
            <a:ext cx="7498080" cy="1143000"/>
          </a:xfrm>
        </p:spPr>
        <p:txBody>
          <a:bodyPr/>
          <a:lstStyle>
            <a:extLst/>
          </a:lstStyle>
          <a:p>
            <a:r>
              <a:rPr kumimoji="0" lang="it-IT" smtClean="0"/>
              <a:t>Fare clic per modificare lo stile del titolo</a:t>
            </a:r>
            <a:endParaRPr kumimoji="0" lang="en-US"/>
          </a:p>
        </p:txBody>
      </p:sp>
      <p:sp>
        <p:nvSpPr>
          <p:cNvPr id="3" name="Segnaposto contenuto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4" name="Segnaposto contenuto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5" name="Segnaposto data 4"/>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6" name="Segnaposto piè di pagina 5"/>
          <p:cNvSpPr>
            <a:spLocks noGrp="1"/>
          </p:cNvSpPr>
          <p:nvPr>
            <p:ph type="ftr" sz="quarter" idx="11"/>
          </p:nvPr>
        </p:nvSpPr>
        <p:spPr/>
        <p:txBody>
          <a:bodyPr/>
          <a:lstStyle>
            <a:extLst/>
          </a:lstStyle>
          <a:p>
            <a:endParaRPr lang="it-IT"/>
          </a:p>
        </p:txBody>
      </p:sp>
      <p:sp>
        <p:nvSpPr>
          <p:cNvPr id="7" name="Segnaposto numero diapositiva 6"/>
          <p:cNvSpPr>
            <a:spLocks noGrp="1"/>
          </p:cNvSpPr>
          <p:nvPr>
            <p:ph type="sldNum" sz="quarter" idx="12"/>
          </p:nvPr>
        </p:nvSpPr>
        <p:spPr/>
        <p:txBody>
          <a:bodyPr/>
          <a:lstStyle>
            <a:extLst/>
          </a:lstStyle>
          <a:p>
            <a:fld id="{20BE565C-E203-457F-844B-BD35E0E9ACD9}" type="slidenum">
              <a:rPr lang="it-IT" smtClean="0"/>
              <a:t>‹N›</a:t>
            </a:fld>
            <a:endParaRPr lang="it-IT"/>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it-IT" smtClean="0"/>
              <a:t>Fare clic per modificare lo stile del titolo</a:t>
            </a:r>
            <a:endParaRPr kumimoji="0" lang="en-US"/>
          </a:p>
        </p:txBody>
      </p:sp>
      <p:sp>
        <p:nvSpPr>
          <p:cNvPr id="3" name="Segnaposto testo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it-IT" smtClean="0"/>
              <a:t>Fare clic per modificare stili del testo dello schema</a:t>
            </a:r>
          </a:p>
        </p:txBody>
      </p:sp>
      <p:sp>
        <p:nvSpPr>
          <p:cNvPr id="4" name="Segnaposto testo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it-IT" smtClean="0"/>
              <a:t>Fare clic per modificare stili del testo dello schema</a:t>
            </a:r>
          </a:p>
        </p:txBody>
      </p:sp>
      <p:sp>
        <p:nvSpPr>
          <p:cNvPr id="5" name="Segnaposto contenuto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6" name="Segnaposto contenuto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7" name="Segnaposto data 6"/>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8" name="Segnaposto piè di pagina 7"/>
          <p:cNvSpPr>
            <a:spLocks noGrp="1"/>
          </p:cNvSpPr>
          <p:nvPr>
            <p:ph type="ftr" sz="quarter" idx="11"/>
          </p:nvPr>
        </p:nvSpPr>
        <p:spPr/>
        <p:txBody>
          <a:bodyPr/>
          <a:lstStyle>
            <a:extLst/>
          </a:lstStyle>
          <a:p>
            <a:endParaRPr lang="it-IT"/>
          </a:p>
        </p:txBody>
      </p:sp>
      <p:sp>
        <p:nvSpPr>
          <p:cNvPr id="9" name="Segnaposto numero diapositiva 8"/>
          <p:cNvSpPr>
            <a:spLocks noGrp="1"/>
          </p:cNvSpPr>
          <p:nvPr>
            <p:ph type="sldNum" sz="quarter" idx="12"/>
          </p:nvPr>
        </p:nvSpPr>
        <p:spPr/>
        <p:txBody>
          <a:bodyPr/>
          <a:lstStyle>
            <a:extLst/>
          </a:lstStyle>
          <a:p>
            <a:fld id="{20BE565C-E203-457F-844B-BD35E0E9ACD9}" type="slidenum">
              <a:rPr lang="it-IT" smtClean="0"/>
              <a:t>‹N›</a:t>
            </a:fld>
            <a:endParaRPr lang="it-IT"/>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a:xfrm>
            <a:off x="1435608" y="274320"/>
            <a:ext cx="7498080" cy="1143000"/>
          </a:xfrm>
        </p:spPr>
        <p:txBody>
          <a:bodyPr anchor="ctr"/>
          <a:lstStyle>
            <a:extLst/>
          </a:lstStyle>
          <a:p>
            <a:r>
              <a:rPr kumimoji="0" lang="it-IT" smtClean="0"/>
              <a:t>Fare clic per modificare lo stile del titolo</a:t>
            </a:r>
            <a:endParaRPr kumimoji="0" lang="en-US"/>
          </a:p>
        </p:txBody>
      </p:sp>
      <p:sp>
        <p:nvSpPr>
          <p:cNvPr id="3" name="Segnaposto data 2"/>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4" name="Segnaposto piè di pagina 3"/>
          <p:cNvSpPr>
            <a:spLocks noGrp="1"/>
          </p:cNvSpPr>
          <p:nvPr>
            <p:ph type="ftr" sz="quarter" idx="11"/>
          </p:nvPr>
        </p:nvSpPr>
        <p:spPr/>
        <p:txBody>
          <a:bodyPr/>
          <a:lstStyle>
            <a:extLst/>
          </a:lstStyle>
          <a:p>
            <a:endParaRPr lang="it-IT"/>
          </a:p>
        </p:txBody>
      </p:sp>
      <p:sp>
        <p:nvSpPr>
          <p:cNvPr id="5" name="Segnaposto numero diapositiva 4"/>
          <p:cNvSpPr>
            <a:spLocks noGrp="1"/>
          </p:cNvSpPr>
          <p:nvPr>
            <p:ph type="sldNum" sz="quarter" idx="12"/>
          </p:nvPr>
        </p:nvSpPr>
        <p:spPr/>
        <p:txBody>
          <a:bodyPr/>
          <a:lstStyle>
            <a:extLst/>
          </a:lstStyle>
          <a:p>
            <a:fld id="{20BE565C-E203-457F-844B-BD35E0E9ACD9}" type="slidenum">
              <a:rPr lang="it-IT" smtClean="0"/>
              <a:t>‹N›</a:t>
            </a:fld>
            <a:endParaRPr lang="it-IT"/>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Vuota">
    <p:spTree>
      <p:nvGrpSpPr>
        <p:cNvPr id="1" name=""/>
        <p:cNvGrpSpPr/>
        <p:nvPr/>
      </p:nvGrpSpPr>
      <p:grpSpPr>
        <a:xfrm>
          <a:off x="0" y="0"/>
          <a:ext cx="0" cy="0"/>
          <a:chOff x="0" y="0"/>
          <a:chExt cx="0" cy="0"/>
        </a:xfrm>
      </p:grpSpPr>
      <p:sp>
        <p:nvSpPr>
          <p:cNvPr id="5" name="Rettangolo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Segnaposto data 1"/>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3" name="Segnaposto piè di pagina 2"/>
          <p:cNvSpPr>
            <a:spLocks noGrp="1"/>
          </p:cNvSpPr>
          <p:nvPr>
            <p:ph type="ftr" sz="quarter" idx="11"/>
          </p:nvPr>
        </p:nvSpPr>
        <p:spPr/>
        <p:txBody>
          <a:bodyPr/>
          <a:lstStyle>
            <a:extLst/>
          </a:lstStyle>
          <a:p>
            <a:endParaRPr lang="it-IT"/>
          </a:p>
        </p:txBody>
      </p:sp>
      <p:sp>
        <p:nvSpPr>
          <p:cNvPr id="4" name="Segnaposto numero diapositiva 3"/>
          <p:cNvSpPr>
            <a:spLocks noGrp="1"/>
          </p:cNvSpPr>
          <p:nvPr>
            <p:ph type="sldNum" sz="quarter" idx="12"/>
          </p:nvPr>
        </p:nvSpPr>
        <p:spPr/>
        <p:txBody>
          <a:bodyPr/>
          <a:lstStyle>
            <a:extLst/>
          </a:lstStyle>
          <a:p>
            <a:fld id="{20BE565C-E203-457F-844B-BD35E0E9ACD9}" type="slidenum">
              <a:rPr lang="it-IT" smtClean="0"/>
              <a:t>‹N›</a:t>
            </a:fld>
            <a:endParaRPr lang="it-IT"/>
          </a:p>
        </p:txBody>
      </p:sp>
      <p:sp>
        <p:nvSpPr>
          <p:cNvPr id="6" name="Rettangolo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it-IT" smtClean="0"/>
              <a:t>Fare clic per modificare lo stile del titolo</a:t>
            </a:r>
            <a:endParaRPr kumimoji="0" lang="en-US"/>
          </a:p>
        </p:txBody>
      </p:sp>
      <p:sp>
        <p:nvSpPr>
          <p:cNvPr id="3" name="Segnaposto testo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it-IT" smtClean="0"/>
              <a:t>Fare clic per modificare stili del testo dello schema</a:t>
            </a:r>
          </a:p>
        </p:txBody>
      </p:sp>
      <p:sp>
        <p:nvSpPr>
          <p:cNvPr id="4" name="Segnaposto contenuto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5" name="Segnaposto data 4"/>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6" name="Segnaposto piè di pagina 5"/>
          <p:cNvSpPr>
            <a:spLocks noGrp="1"/>
          </p:cNvSpPr>
          <p:nvPr>
            <p:ph type="ftr" sz="quarter" idx="11"/>
          </p:nvPr>
        </p:nvSpPr>
        <p:spPr/>
        <p:txBody>
          <a:bodyPr/>
          <a:lstStyle>
            <a:extLst/>
          </a:lstStyle>
          <a:p>
            <a:endParaRPr lang="it-IT"/>
          </a:p>
        </p:txBody>
      </p:sp>
      <p:sp>
        <p:nvSpPr>
          <p:cNvPr id="7" name="Segnaposto numero diapositiva 6"/>
          <p:cNvSpPr>
            <a:spLocks noGrp="1"/>
          </p:cNvSpPr>
          <p:nvPr>
            <p:ph type="sldNum" sz="quarter" idx="12"/>
          </p:nvPr>
        </p:nvSpPr>
        <p:spPr/>
        <p:txBody>
          <a:bodyPr/>
          <a:lstStyle>
            <a:extLst/>
          </a:lstStyle>
          <a:p>
            <a:fld id="{20BE565C-E203-457F-844B-BD35E0E9ACD9}" type="slidenum">
              <a:rPr lang="it-IT" smtClean="0"/>
              <a:t>‹N›</a:t>
            </a:fld>
            <a:endParaRPr lang="it-IT"/>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it-IT" smtClean="0"/>
              <a:t>Fare clic per modificare lo stile del titolo</a:t>
            </a:r>
            <a:endParaRPr kumimoji="0" lang="en-US"/>
          </a:p>
        </p:txBody>
      </p:sp>
      <p:sp>
        <p:nvSpPr>
          <p:cNvPr id="5" name="Segnaposto data 4"/>
          <p:cNvSpPr>
            <a:spLocks noGrp="1"/>
          </p:cNvSpPr>
          <p:nvPr>
            <p:ph type="dt" sz="half" idx="10"/>
          </p:nvPr>
        </p:nvSpPr>
        <p:spPr/>
        <p:txBody>
          <a:bodyPr/>
          <a:lstStyle>
            <a:extLst/>
          </a:lstStyle>
          <a:p>
            <a:fld id="{E77F6671-7B73-462E-AB03-BFE3BCD2DDE3}" type="datetimeFigureOut">
              <a:rPr lang="it-IT" smtClean="0"/>
              <a:t>23/11/2013</a:t>
            </a:fld>
            <a:endParaRPr lang="it-IT"/>
          </a:p>
        </p:txBody>
      </p:sp>
      <p:sp>
        <p:nvSpPr>
          <p:cNvPr id="6" name="Segnaposto piè di pagina 5"/>
          <p:cNvSpPr>
            <a:spLocks noGrp="1"/>
          </p:cNvSpPr>
          <p:nvPr>
            <p:ph type="ftr" sz="quarter" idx="11"/>
          </p:nvPr>
        </p:nvSpPr>
        <p:spPr/>
        <p:txBody>
          <a:bodyPr/>
          <a:lstStyle>
            <a:extLst/>
          </a:lstStyle>
          <a:p>
            <a:endParaRPr lang="it-IT"/>
          </a:p>
        </p:txBody>
      </p:sp>
      <p:sp>
        <p:nvSpPr>
          <p:cNvPr id="7" name="Segnaposto numero diapositiva 6"/>
          <p:cNvSpPr>
            <a:spLocks noGrp="1"/>
          </p:cNvSpPr>
          <p:nvPr>
            <p:ph type="sldNum" sz="quarter" idx="12"/>
          </p:nvPr>
        </p:nvSpPr>
        <p:spPr/>
        <p:txBody>
          <a:bodyPr/>
          <a:lstStyle>
            <a:extLst/>
          </a:lstStyle>
          <a:p>
            <a:fld id="{20BE565C-E203-457F-844B-BD35E0E9ACD9}" type="slidenum">
              <a:rPr lang="it-IT" smtClean="0"/>
              <a:t>‹N›</a:t>
            </a:fld>
            <a:endParaRPr lang="it-IT"/>
          </a:p>
        </p:txBody>
      </p:sp>
      <p:sp>
        <p:nvSpPr>
          <p:cNvPr id="8" name="Rettangolo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extLst/>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Segnaposto immagine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it-IT" smtClean="0"/>
              <a:t>Fare clic sull'icona per inserire un'immagine</a:t>
            </a:r>
            <a:endParaRPr kumimoji="0" lang="en-US" dirty="0"/>
          </a:p>
        </p:txBody>
      </p:sp>
      <p:sp>
        <p:nvSpPr>
          <p:cNvPr id="9" name="Elaborazione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Elaborazione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 name="Segnaposto testo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it-IT" smtClean="0"/>
              <a:t>Fare clic per modificare stili del testo dello schema</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Torta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e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Anello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2" name="Rettangolo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Segnaposto titolo 4"/>
          <p:cNvSpPr>
            <a:spLocks noGrp="1"/>
          </p:cNvSpPr>
          <p:nvPr>
            <p:ph type="title"/>
          </p:nvPr>
        </p:nvSpPr>
        <p:spPr>
          <a:xfrm>
            <a:off x="1435608" y="274638"/>
            <a:ext cx="7498080" cy="1143000"/>
          </a:xfrm>
          <a:prstGeom prst="rect">
            <a:avLst/>
          </a:prstGeom>
        </p:spPr>
        <p:txBody>
          <a:bodyPr anchor="ctr">
            <a:normAutofit/>
          </a:bodyPr>
          <a:lstStyle>
            <a:extLst/>
          </a:lstStyle>
          <a:p>
            <a:r>
              <a:rPr kumimoji="0" lang="it-IT" smtClean="0"/>
              <a:t>Fare clic per modificare lo stile del titolo</a:t>
            </a:r>
            <a:endParaRPr kumimoji="0" lang="en-US"/>
          </a:p>
        </p:txBody>
      </p:sp>
      <p:sp>
        <p:nvSpPr>
          <p:cNvPr id="9" name="Segnaposto testo 8"/>
          <p:cNvSpPr>
            <a:spLocks noGrp="1"/>
          </p:cNvSpPr>
          <p:nvPr>
            <p:ph type="body" idx="1"/>
          </p:nvPr>
        </p:nvSpPr>
        <p:spPr>
          <a:xfrm>
            <a:off x="1435608" y="1447800"/>
            <a:ext cx="7498080" cy="4800600"/>
          </a:xfrm>
          <a:prstGeom prst="rect">
            <a:avLst/>
          </a:prstGeom>
        </p:spPr>
        <p:txBody>
          <a:bodyPr>
            <a:normAutofit/>
          </a:bodyPr>
          <a:lstStyle>
            <a:extLst/>
          </a:lstStyle>
          <a:p>
            <a:pPr lvl="0" eaLnBrk="1" latinLnBrk="0" hangingPunct="1"/>
            <a:r>
              <a:rPr kumimoji="0" lang="it-IT" smtClean="0"/>
              <a:t>Fare clic per modificare stili del testo dello schema</a:t>
            </a:r>
          </a:p>
          <a:p>
            <a:pPr lvl="1" eaLnBrk="1" latinLnBrk="0" hangingPunct="1"/>
            <a:r>
              <a:rPr kumimoji="0" lang="it-IT" smtClean="0"/>
              <a:t>Secondo livello</a:t>
            </a:r>
          </a:p>
          <a:p>
            <a:pPr lvl="2" eaLnBrk="1" latinLnBrk="0" hangingPunct="1"/>
            <a:r>
              <a:rPr kumimoji="0" lang="it-IT" smtClean="0"/>
              <a:t>Terzo livello</a:t>
            </a:r>
          </a:p>
          <a:p>
            <a:pPr lvl="3" eaLnBrk="1" latinLnBrk="0" hangingPunct="1"/>
            <a:r>
              <a:rPr kumimoji="0" lang="it-IT" smtClean="0"/>
              <a:t>Quarto livello</a:t>
            </a:r>
          </a:p>
          <a:p>
            <a:pPr lvl="4" eaLnBrk="1" latinLnBrk="0" hangingPunct="1"/>
            <a:r>
              <a:rPr kumimoji="0" lang="it-IT" smtClean="0"/>
              <a:t>Quinto livello</a:t>
            </a:r>
            <a:endParaRPr kumimoji="0" lang="en-US"/>
          </a:p>
        </p:txBody>
      </p:sp>
      <p:sp>
        <p:nvSpPr>
          <p:cNvPr id="24" name="Segnaposto data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E77F6671-7B73-462E-AB03-BFE3BCD2DDE3}" type="datetimeFigureOut">
              <a:rPr lang="it-IT" smtClean="0"/>
              <a:t>23/11/2013</a:t>
            </a:fld>
            <a:endParaRPr lang="it-IT"/>
          </a:p>
        </p:txBody>
      </p:sp>
      <p:sp>
        <p:nvSpPr>
          <p:cNvPr id="10" name="Segnaposto piè di pagina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it-IT"/>
          </a:p>
        </p:txBody>
      </p:sp>
      <p:sp>
        <p:nvSpPr>
          <p:cNvPr id="22" name="Segnaposto numero diapositiva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20BE565C-E203-457F-844B-BD35E0E9ACD9}" type="slidenum">
              <a:rPr lang="it-IT" smtClean="0"/>
              <a:t>‹N›</a:t>
            </a:fld>
            <a:endParaRPr lang="it-IT"/>
          </a:p>
        </p:txBody>
      </p:sp>
      <p:sp>
        <p:nvSpPr>
          <p:cNvPr id="15" name="Rettangolo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760" r:id="rId1"/>
    <p:sldLayoutId id="2147483761" r:id="rId2"/>
    <p:sldLayoutId id="2147483762" r:id="rId3"/>
    <p:sldLayoutId id="2147483763" r:id="rId4"/>
    <p:sldLayoutId id="2147483764" r:id="rId5"/>
    <p:sldLayoutId id="2147483765" r:id="rId6"/>
    <p:sldLayoutId id="2147483766" r:id="rId7"/>
    <p:sldLayoutId id="2147483767" r:id="rId8"/>
    <p:sldLayoutId id="2147483768" r:id="rId9"/>
    <p:sldLayoutId id="2147483769" r:id="rId10"/>
    <p:sldLayoutId id="2147483770" r:id="rId11"/>
    <p:sldLayoutId id="2147483771" r:id="rId12"/>
  </p:sldLayoutIdLst>
  <p:txStyles>
    <p:titleStyle>
      <a:lvl1pPr algn="l" rtl="0"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l" rtl="0"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l" rtl="0"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l" rtl="0"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l" rtl="0"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l" rtl="0"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l" rtl="0"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olo 3"/>
          <p:cNvSpPr>
            <a:spLocks noGrp="1"/>
          </p:cNvSpPr>
          <p:nvPr>
            <p:ph type="title"/>
          </p:nvPr>
        </p:nvSpPr>
        <p:spPr/>
        <p:txBody>
          <a:bodyPr>
            <a:normAutofit fontScale="90000"/>
          </a:bodyPr>
          <a:lstStyle/>
          <a:p>
            <a:pPr algn="ctr"/>
            <a:r>
              <a:rPr lang="it-IT" sz="4400" b="1" i="1" u="sng" dirty="0" smtClean="0">
                <a:latin typeface="Times New Roman" pitchFamily="18" charset="0"/>
                <a:cs typeface="Times New Roman" pitchFamily="18" charset="0"/>
              </a:rPr>
              <a:t>I </a:t>
            </a:r>
            <a:r>
              <a:rPr lang="it-IT" sz="4400" b="1" i="1" u="sng" cap="none" dirty="0" smtClean="0">
                <a:latin typeface="Times New Roman" pitchFamily="18" charset="0"/>
                <a:cs typeface="Times New Roman" pitchFamily="18" charset="0"/>
              </a:rPr>
              <a:t>Blog e i </a:t>
            </a:r>
            <a:r>
              <a:rPr lang="it-IT" sz="4400" b="1" i="1" u="sng" cap="none" dirty="0" err="1" smtClean="0">
                <a:latin typeface="Times New Roman" pitchFamily="18" charset="0"/>
                <a:cs typeface="Times New Roman" pitchFamily="18" charset="0"/>
              </a:rPr>
              <a:t>Wiki</a:t>
            </a:r>
            <a:r>
              <a:rPr lang="it-IT" sz="4400" b="1" i="1" u="sng" cap="none" dirty="0" smtClean="0">
                <a:latin typeface="Times New Roman" pitchFamily="18" charset="0"/>
                <a:cs typeface="Times New Roman" pitchFamily="18" charset="0"/>
              </a:rPr>
              <a:t> in ambito didattico</a:t>
            </a:r>
            <a:endParaRPr lang="it-IT" sz="4400" b="1" i="1" u="sng" dirty="0">
              <a:latin typeface="Times New Roman" pitchFamily="18" charset="0"/>
              <a:cs typeface="Times New Roman" pitchFamily="18" charset="0"/>
            </a:endParaRPr>
          </a:p>
        </p:txBody>
      </p:sp>
      <p:sp>
        <p:nvSpPr>
          <p:cNvPr id="5" name="Segnaposto contenuto 4"/>
          <p:cNvSpPr>
            <a:spLocks noGrp="1"/>
          </p:cNvSpPr>
          <p:nvPr>
            <p:ph type="body" idx="1"/>
          </p:nvPr>
        </p:nvSpPr>
        <p:spPr/>
        <p:txBody>
          <a:bodyPr>
            <a:normAutofit/>
          </a:bodyPr>
          <a:lstStyle/>
          <a:p>
            <a:pPr marL="82296" indent="0" algn="ctr">
              <a:buNone/>
            </a:pPr>
            <a:endParaRPr lang="it-IT" sz="2800" i="1" dirty="0">
              <a:latin typeface="Times New Roman" pitchFamily="18" charset="0"/>
              <a:cs typeface="Times New Roman" pitchFamily="18" charset="0"/>
            </a:endParaRPr>
          </a:p>
          <a:p>
            <a:pPr marL="82296" indent="0" algn="ctr">
              <a:buNone/>
            </a:pPr>
            <a:endParaRPr lang="it-IT" sz="2800" i="1" dirty="0" smtClean="0">
              <a:latin typeface="+mj-lt"/>
              <a:cs typeface="Times New Roman" pitchFamily="18" charset="0"/>
            </a:endParaRPr>
          </a:p>
          <a:p>
            <a:pPr marL="82296" indent="0" algn="ctr">
              <a:buNone/>
            </a:pPr>
            <a:r>
              <a:rPr lang="it-IT" sz="2800" dirty="0" smtClean="0">
                <a:latin typeface="+mj-lt"/>
                <a:cs typeface="Times New Roman" pitchFamily="18" charset="0"/>
              </a:rPr>
              <a:t>Blog e </a:t>
            </a:r>
            <a:r>
              <a:rPr lang="it-IT" sz="2800" dirty="0" err="1" smtClean="0">
                <a:latin typeface="+mj-lt"/>
                <a:cs typeface="Times New Roman" pitchFamily="18" charset="0"/>
              </a:rPr>
              <a:t>Wiki</a:t>
            </a:r>
            <a:r>
              <a:rPr lang="it-IT" sz="2800" dirty="0" smtClean="0">
                <a:latin typeface="+mj-lt"/>
                <a:cs typeface="Times New Roman" pitchFamily="18" charset="0"/>
              </a:rPr>
              <a:t> sono due strumenti di editoria personale sul web che possono essere descritti insieme e possono essere utilizzati sia nell’ambito della formazione in rete o collaborativa, sia per l’uso della didattica.</a:t>
            </a:r>
            <a:endParaRPr lang="it-IT" sz="2800" dirty="0">
              <a:latin typeface="+mj-lt"/>
              <a:cs typeface="Times New Roman" pitchFamily="18"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Ovale 8"/>
          <p:cNvSpPr/>
          <p:nvPr/>
        </p:nvSpPr>
        <p:spPr>
          <a:xfrm>
            <a:off x="2699792" y="2924944"/>
            <a:ext cx="4752528" cy="1584176"/>
          </a:xfrm>
          <a:prstGeom prst="ellipse">
            <a:avLst/>
          </a:prstGeom>
          <a:solidFill>
            <a:schemeClr val="bg1"/>
          </a:solidFill>
          <a:ln>
            <a:solidFill>
              <a:schemeClr val="accent5">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3" name="Sottotitolo 2"/>
          <p:cNvSpPr>
            <a:spLocks noGrp="1"/>
          </p:cNvSpPr>
          <p:nvPr>
            <p:ph type="subTitle" idx="1"/>
          </p:nvPr>
        </p:nvSpPr>
        <p:spPr>
          <a:xfrm>
            <a:off x="1432560" y="332656"/>
            <a:ext cx="7406640" cy="6048672"/>
          </a:xfrm>
        </p:spPr>
        <p:txBody>
          <a:bodyPr>
            <a:normAutofit/>
          </a:bodyPr>
          <a:lstStyle/>
          <a:p>
            <a:r>
              <a:rPr lang="it-IT" sz="1600" b="1" dirty="0" smtClean="0"/>
              <a:t>          Collegamento ad un articolo online</a:t>
            </a:r>
          </a:p>
          <a:p>
            <a:endParaRPr lang="it-IT" sz="1600" b="1" dirty="0"/>
          </a:p>
          <a:p>
            <a:endParaRPr lang="it-IT" sz="1600" b="1" dirty="0" smtClean="0"/>
          </a:p>
          <a:p>
            <a:r>
              <a:rPr lang="it-IT" sz="1600" b="1" dirty="0"/>
              <a:t>	</a:t>
            </a:r>
            <a:r>
              <a:rPr lang="it-IT" sz="1600" b="1" dirty="0" smtClean="0"/>
              <a:t>				      Composizione corta</a:t>
            </a:r>
            <a:endParaRPr lang="it-IT" sz="1600" b="1" dirty="0"/>
          </a:p>
          <a:p>
            <a:r>
              <a:rPr lang="it-IT" sz="1600" b="1" dirty="0"/>
              <a:t>	</a:t>
            </a:r>
            <a:r>
              <a:rPr lang="it-IT" sz="1600" b="1" dirty="0" smtClean="0"/>
              <a:t>        Informazione o commento su </a:t>
            </a:r>
          </a:p>
          <a:p>
            <a:r>
              <a:rPr lang="it-IT" sz="1600" b="1" dirty="0" smtClean="0"/>
              <a:t>                        un evento reale o di fantasia</a:t>
            </a:r>
          </a:p>
          <a:p>
            <a:endParaRPr lang="it-IT" sz="1600" b="1" dirty="0"/>
          </a:p>
          <a:p>
            <a:pPr algn="ctr"/>
            <a:endParaRPr lang="it-IT" sz="2800" b="1" dirty="0"/>
          </a:p>
          <a:p>
            <a:pPr algn="ctr"/>
            <a:r>
              <a:rPr lang="it-IT" sz="2800" b="1" dirty="0" smtClean="0"/>
              <a:t>I POST</a:t>
            </a:r>
          </a:p>
          <a:p>
            <a:pPr algn="ctr"/>
            <a:r>
              <a:rPr lang="it-IT" sz="1800" b="1" dirty="0" smtClean="0"/>
              <a:t>(messaggi che compongono il Blog)</a:t>
            </a:r>
          </a:p>
          <a:p>
            <a:pPr algn="ctr"/>
            <a:endParaRPr lang="it-IT" sz="1800" b="1" dirty="0" smtClean="0"/>
          </a:p>
          <a:p>
            <a:r>
              <a:rPr lang="it-IT" sz="1800" b="1" dirty="0" smtClean="0"/>
              <a:t>   </a:t>
            </a:r>
          </a:p>
          <a:p>
            <a:r>
              <a:rPr lang="it-IT" sz="1800" b="1" dirty="0" smtClean="0"/>
              <a:t>  </a:t>
            </a:r>
            <a:r>
              <a:rPr lang="it-IT" sz="1600" b="1" dirty="0" smtClean="0"/>
              <a:t>Commenti di idee personali</a:t>
            </a:r>
            <a:endParaRPr lang="it-IT" sz="1800" b="1" dirty="0" smtClean="0"/>
          </a:p>
          <a:p>
            <a:pPr algn="r"/>
            <a:r>
              <a:rPr lang="it-IT" sz="1800" b="1" dirty="0" smtClean="0"/>
              <a:t>Alcuni collegano:</a:t>
            </a:r>
          </a:p>
          <a:p>
            <a:pPr marL="313182" indent="-285750" algn="r">
              <a:buFont typeface="Arial" panose="020B0604020202020204" pitchFamily="34" charset="0"/>
              <a:buChar char="•"/>
            </a:pPr>
            <a:r>
              <a:rPr lang="it-IT" sz="1600" b="1" dirty="0" smtClean="0"/>
              <a:t>Articoli Online</a:t>
            </a:r>
          </a:p>
          <a:p>
            <a:pPr marL="313182" indent="-285750" algn="r">
              <a:buFont typeface="Arial" panose="020B0604020202020204" pitchFamily="34" charset="0"/>
              <a:buChar char="•"/>
            </a:pPr>
            <a:r>
              <a:rPr lang="it-IT" sz="1600" b="1" dirty="0" smtClean="0"/>
              <a:t>Discussioni</a:t>
            </a:r>
            <a:r>
              <a:rPr lang="it-IT" sz="1600" b="1" dirty="0"/>
              <a:t> </a:t>
            </a:r>
            <a:r>
              <a:rPr lang="it-IT" sz="1600" b="1" dirty="0" smtClean="0"/>
              <a:t>e letture collegate</a:t>
            </a:r>
          </a:p>
          <a:p>
            <a:pPr marL="313182" indent="-285750" algn="r">
              <a:buFont typeface="Arial" panose="020B0604020202020204" pitchFamily="34" charset="0"/>
              <a:buChar char="•"/>
            </a:pPr>
            <a:r>
              <a:rPr lang="it-IT" sz="1600" b="1" dirty="0" smtClean="0"/>
              <a:t>Immagini, video e musica</a:t>
            </a:r>
          </a:p>
        </p:txBody>
      </p:sp>
      <p:sp>
        <p:nvSpPr>
          <p:cNvPr id="5" name="Stella a 5 punte 4"/>
          <p:cNvSpPr/>
          <p:nvPr/>
        </p:nvSpPr>
        <p:spPr>
          <a:xfrm>
            <a:off x="1609256" y="224644"/>
            <a:ext cx="432048" cy="360040"/>
          </a:xfrm>
          <a:prstGeom prst="star5">
            <a:avLst/>
          </a:prstGeom>
          <a:solidFill>
            <a:schemeClr val="accent5">
              <a:lumMod val="60000"/>
              <a:lumOff val="40000"/>
            </a:schemeClr>
          </a:solidFill>
          <a:ln>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6" name="Stella a 5 punte 5"/>
          <p:cNvSpPr/>
          <p:nvPr/>
        </p:nvSpPr>
        <p:spPr>
          <a:xfrm>
            <a:off x="5940152" y="1097608"/>
            <a:ext cx="432048" cy="360040"/>
          </a:xfrm>
          <a:prstGeom prst="star5">
            <a:avLst/>
          </a:prstGeom>
          <a:solidFill>
            <a:schemeClr val="accent5">
              <a:lumMod val="60000"/>
              <a:lumOff val="40000"/>
            </a:schemeClr>
          </a:solidFill>
          <a:ln>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7" name="Stella a 5 punte 6"/>
          <p:cNvSpPr/>
          <p:nvPr/>
        </p:nvSpPr>
        <p:spPr>
          <a:xfrm>
            <a:off x="2384328" y="1808820"/>
            <a:ext cx="432048" cy="360040"/>
          </a:xfrm>
          <a:prstGeom prst="star5">
            <a:avLst/>
          </a:prstGeom>
          <a:solidFill>
            <a:schemeClr val="accent5">
              <a:lumMod val="60000"/>
              <a:lumOff val="40000"/>
            </a:schemeClr>
          </a:solidFill>
          <a:ln>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8" name="Stella a 5 punte 7"/>
          <p:cNvSpPr/>
          <p:nvPr/>
        </p:nvSpPr>
        <p:spPr>
          <a:xfrm>
            <a:off x="6325220" y="4657712"/>
            <a:ext cx="432048" cy="360040"/>
          </a:xfrm>
          <a:prstGeom prst="star5">
            <a:avLst/>
          </a:prstGeom>
          <a:solidFill>
            <a:schemeClr val="accent5">
              <a:lumMod val="60000"/>
              <a:lumOff val="40000"/>
            </a:schemeClr>
          </a:solidFill>
          <a:ln>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10" name="Stella a 5 punte 9"/>
          <p:cNvSpPr/>
          <p:nvPr/>
        </p:nvSpPr>
        <p:spPr>
          <a:xfrm>
            <a:off x="1259632" y="4424040"/>
            <a:ext cx="432048" cy="360040"/>
          </a:xfrm>
          <a:prstGeom prst="star5">
            <a:avLst/>
          </a:prstGeom>
          <a:solidFill>
            <a:schemeClr val="accent5">
              <a:lumMod val="60000"/>
              <a:lumOff val="40000"/>
            </a:schemeClr>
          </a:solidFill>
          <a:ln>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Tree>
    <p:extLst>
      <p:ext uri="{BB962C8B-B14F-4D97-AF65-F5344CB8AC3E}">
        <p14:creationId xmlns:p14="http://schemas.microsoft.com/office/powerpoint/2010/main" val="125436103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1432560" y="359898"/>
            <a:ext cx="6883856" cy="1124886"/>
          </a:xfrm>
        </p:spPr>
        <p:txBody>
          <a:bodyPr>
            <a:noAutofit/>
          </a:bodyPr>
          <a:lstStyle/>
          <a:p>
            <a:pPr algn="ctr"/>
            <a:r>
              <a:rPr lang="it-IT" sz="3200" dirty="0" smtClean="0"/>
              <a:t>UNA RASSEGNA INTERESSANTE DI TIPOLOGIE…</a:t>
            </a:r>
            <a:endParaRPr lang="it-IT" sz="3200" dirty="0"/>
          </a:p>
        </p:txBody>
      </p:sp>
      <p:sp>
        <p:nvSpPr>
          <p:cNvPr id="3" name="Sottotitolo 2"/>
          <p:cNvSpPr>
            <a:spLocks noGrp="1"/>
          </p:cNvSpPr>
          <p:nvPr>
            <p:ph type="subTitle" idx="1"/>
          </p:nvPr>
        </p:nvSpPr>
        <p:spPr>
          <a:xfrm>
            <a:off x="1403648" y="1628800"/>
            <a:ext cx="7406640" cy="4608512"/>
          </a:xfrm>
        </p:spPr>
        <p:txBody>
          <a:bodyPr>
            <a:normAutofit fontScale="62500" lnSpcReduction="20000"/>
          </a:bodyPr>
          <a:lstStyle/>
          <a:p>
            <a:pPr marL="484632" indent="-457200">
              <a:buClr>
                <a:srgbClr val="00B050"/>
              </a:buClr>
              <a:buFont typeface="Wingdings" panose="05000000000000000000" pitchFamily="2" charset="2"/>
              <a:buChar char="Ø"/>
            </a:pPr>
            <a:r>
              <a:rPr lang="it-IT" b="1" dirty="0" smtClean="0"/>
              <a:t>Blog Directory </a:t>
            </a:r>
            <a:r>
              <a:rPr lang="it-IT" dirty="0" smtClean="0"/>
              <a:t>(Roncaglia: di rassegna o segnalazione)</a:t>
            </a:r>
          </a:p>
          <a:p>
            <a:pPr marL="484632" indent="-457200">
              <a:buClr>
                <a:srgbClr val="00B050"/>
              </a:buClr>
              <a:buFont typeface="Wingdings" panose="05000000000000000000" pitchFamily="2" charset="2"/>
              <a:buChar char="Ø"/>
            </a:pPr>
            <a:r>
              <a:rPr lang="it-IT" b="1" dirty="0" smtClean="0"/>
              <a:t>Blog Personale </a:t>
            </a:r>
            <a:r>
              <a:rPr lang="it-IT" dirty="0" smtClean="0"/>
              <a:t>(più </a:t>
            </a:r>
            <a:r>
              <a:rPr lang="it-IT" dirty="0" smtClean="0"/>
              <a:t>noto; </a:t>
            </a:r>
            <a:r>
              <a:rPr lang="it-IT" dirty="0" smtClean="0"/>
              <a:t>scrittura di tipo narrativo)</a:t>
            </a:r>
          </a:p>
          <a:p>
            <a:pPr marL="484632" indent="-457200">
              <a:buClr>
                <a:srgbClr val="00B050"/>
              </a:buClr>
              <a:buFont typeface="Wingdings" panose="05000000000000000000" pitchFamily="2" charset="2"/>
              <a:buChar char="Ø"/>
            </a:pPr>
            <a:r>
              <a:rPr lang="it-IT" b="1" dirty="0" smtClean="0"/>
              <a:t>Blog di Attualità </a:t>
            </a:r>
            <a:r>
              <a:rPr lang="it-IT" dirty="0" smtClean="0"/>
              <a:t>(giornalisti danno voce alle loro opinioni su fatti di cronaca)</a:t>
            </a:r>
          </a:p>
          <a:p>
            <a:pPr marL="484632" indent="-457200">
              <a:buClr>
                <a:srgbClr val="00B050"/>
              </a:buClr>
              <a:buFont typeface="Wingdings" panose="05000000000000000000" pitchFamily="2" charset="2"/>
              <a:buChar char="Ø"/>
            </a:pPr>
            <a:r>
              <a:rPr lang="it-IT" b="1" dirty="0" smtClean="0"/>
              <a:t>Blog Tematico </a:t>
            </a:r>
            <a:r>
              <a:rPr lang="it-IT" dirty="0" smtClean="0"/>
              <a:t>(punto di incontro per persone con interessi comuni)</a:t>
            </a:r>
          </a:p>
          <a:p>
            <a:pPr marL="484632" indent="-457200">
              <a:buClr>
                <a:srgbClr val="00B050"/>
              </a:buClr>
              <a:buFont typeface="Wingdings" panose="05000000000000000000" pitchFamily="2" charset="2"/>
              <a:buChar char="Ø"/>
            </a:pPr>
            <a:r>
              <a:rPr lang="it-IT" b="1" dirty="0" smtClean="0"/>
              <a:t>Blog Vetrina </a:t>
            </a:r>
            <a:r>
              <a:rPr lang="it-IT" dirty="0" smtClean="0"/>
              <a:t>(per l’esposizione delle opere degli autori)</a:t>
            </a:r>
          </a:p>
          <a:p>
            <a:pPr marL="484632" indent="-457200">
              <a:buClr>
                <a:srgbClr val="00B050"/>
              </a:buClr>
              <a:buFont typeface="Wingdings" panose="05000000000000000000" pitchFamily="2" charset="2"/>
              <a:buChar char="Ø"/>
            </a:pPr>
            <a:r>
              <a:rPr lang="it-IT" b="1" dirty="0" smtClean="0"/>
              <a:t>Blog Politico </a:t>
            </a:r>
            <a:r>
              <a:rPr lang="it-IT" dirty="0" smtClean="0"/>
              <a:t>(comunicazioni tra politici e cittadini)</a:t>
            </a:r>
          </a:p>
          <a:p>
            <a:pPr marL="484632" indent="-457200">
              <a:buClr>
                <a:srgbClr val="00B050"/>
              </a:buClr>
              <a:buFont typeface="Wingdings" panose="05000000000000000000" pitchFamily="2" charset="2"/>
              <a:buChar char="Ø"/>
            </a:pPr>
            <a:r>
              <a:rPr lang="it-IT" b="1" dirty="0" smtClean="0"/>
              <a:t>Watch Blog </a:t>
            </a:r>
            <a:r>
              <a:rPr lang="it-IT" dirty="0" smtClean="0"/>
              <a:t>(critiche da parte degli autori su notiziari e siti Web)</a:t>
            </a:r>
          </a:p>
          <a:p>
            <a:pPr marL="484632" indent="-457200">
              <a:buClr>
                <a:srgbClr val="00B050"/>
              </a:buClr>
              <a:buFont typeface="Wingdings" panose="05000000000000000000" pitchFamily="2" charset="2"/>
              <a:buChar char="Ø"/>
            </a:pPr>
            <a:endParaRPr lang="it-IT" dirty="0"/>
          </a:p>
          <a:p>
            <a:pPr>
              <a:buClr>
                <a:srgbClr val="00B050"/>
              </a:buClr>
            </a:pPr>
            <a:r>
              <a:rPr lang="it-IT" dirty="0" smtClean="0"/>
              <a:t>… si aggiungono le </a:t>
            </a:r>
            <a:r>
              <a:rPr lang="it-IT" sz="2900" u="sng" dirty="0" smtClean="0"/>
              <a:t>tipologie sperimentali </a:t>
            </a:r>
            <a:r>
              <a:rPr lang="it-IT" dirty="0" smtClean="0"/>
              <a:t>che consentono di sperimentare appunto nuovi linguaggi, quali immagini, video, suono, </a:t>
            </a:r>
            <a:r>
              <a:rPr lang="it-IT" dirty="0" err="1" smtClean="0"/>
              <a:t>ecc</a:t>
            </a:r>
            <a:r>
              <a:rPr lang="it-IT" dirty="0" smtClean="0"/>
              <a:t>:</a:t>
            </a:r>
          </a:p>
          <a:p>
            <a:pPr marL="484632" indent="-457200">
              <a:buClr>
                <a:srgbClr val="00B050"/>
              </a:buClr>
              <a:buFont typeface="Wingdings" panose="05000000000000000000" pitchFamily="2" charset="2"/>
              <a:buChar char="Ø"/>
            </a:pPr>
            <a:r>
              <a:rPr lang="it-IT" b="1" dirty="0" err="1" smtClean="0"/>
              <a:t>PhotoBlog</a:t>
            </a:r>
            <a:endParaRPr lang="it-IT" b="1" dirty="0" smtClean="0"/>
          </a:p>
          <a:p>
            <a:pPr marL="484632" indent="-457200">
              <a:buClr>
                <a:srgbClr val="00B050"/>
              </a:buClr>
              <a:buFont typeface="Wingdings" panose="05000000000000000000" pitchFamily="2" charset="2"/>
              <a:buChar char="Ø"/>
            </a:pPr>
            <a:r>
              <a:rPr lang="it-IT" b="1" dirty="0" smtClean="0"/>
              <a:t>M-Blog</a:t>
            </a:r>
            <a:r>
              <a:rPr lang="it-IT" dirty="0" smtClean="0"/>
              <a:t> (pubblicizzare scoperte musicali)</a:t>
            </a:r>
          </a:p>
          <a:p>
            <a:pPr marL="484632" indent="-457200">
              <a:buClr>
                <a:srgbClr val="00B050"/>
              </a:buClr>
              <a:buFont typeface="Wingdings" panose="05000000000000000000" pitchFamily="2" charset="2"/>
              <a:buChar char="Ø"/>
            </a:pPr>
            <a:r>
              <a:rPr lang="it-IT" b="1" dirty="0" err="1" smtClean="0"/>
              <a:t>Vlog</a:t>
            </a:r>
            <a:r>
              <a:rPr lang="it-IT" b="1" dirty="0" smtClean="0"/>
              <a:t> o video Blog</a:t>
            </a:r>
          </a:p>
          <a:p>
            <a:pPr marL="484632" indent="-457200">
              <a:buClr>
                <a:srgbClr val="00B050"/>
              </a:buClr>
              <a:buFont typeface="Wingdings" panose="05000000000000000000" pitchFamily="2" charset="2"/>
              <a:buChar char="Ø"/>
            </a:pPr>
            <a:r>
              <a:rPr lang="it-IT" b="1" dirty="0" smtClean="0"/>
              <a:t>Audio Blog e </a:t>
            </a:r>
            <a:r>
              <a:rPr lang="it-IT" b="1" dirty="0" err="1" smtClean="0"/>
              <a:t>podcasting</a:t>
            </a:r>
            <a:r>
              <a:rPr lang="it-IT" b="1" dirty="0"/>
              <a:t> </a:t>
            </a:r>
            <a:r>
              <a:rPr lang="it-IT" dirty="0" smtClean="0"/>
              <a:t>(si ha la possibilità di scaricare automaticamente aggiornamenti)</a:t>
            </a:r>
          </a:p>
          <a:p>
            <a:pPr marL="484632" indent="-457200">
              <a:buClr>
                <a:srgbClr val="00B050"/>
              </a:buClr>
              <a:buFont typeface="Wingdings" panose="05000000000000000000" pitchFamily="2" charset="2"/>
              <a:buChar char="Ø"/>
            </a:pPr>
            <a:r>
              <a:rPr lang="it-IT" b="1" dirty="0" err="1" smtClean="0"/>
              <a:t>WikiBlog</a:t>
            </a:r>
            <a:r>
              <a:rPr lang="it-IT" dirty="0" smtClean="0"/>
              <a:t> (detto anche </a:t>
            </a:r>
            <a:r>
              <a:rPr lang="it-IT" dirty="0" err="1" smtClean="0"/>
              <a:t>Bliki</a:t>
            </a:r>
            <a:r>
              <a:rPr lang="it-IT" dirty="0" smtClean="0"/>
              <a:t>)</a:t>
            </a:r>
          </a:p>
          <a:p>
            <a:pPr marL="484632" indent="-457200">
              <a:buClr>
                <a:srgbClr val="00B050"/>
              </a:buClr>
              <a:buFont typeface="Wingdings" panose="05000000000000000000" pitchFamily="2" charset="2"/>
              <a:buChar char="Ø"/>
            </a:pPr>
            <a:endParaRPr lang="it-IT" dirty="0" smtClean="0"/>
          </a:p>
          <a:p>
            <a:pPr>
              <a:buClr>
                <a:srgbClr val="00B050"/>
              </a:buClr>
            </a:pPr>
            <a:endParaRPr lang="it-IT" dirty="0"/>
          </a:p>
        </p:txBody>
      </p:sp>
    </p:spTree>
    <p:extLst>
      <p:ext uri="{BB962C8B-B14F-4D97-AF65-F5344CB8AC3E}">
        <p14:creationId xmlns:p14="http://schemas.microsoft.com/office/powerpoint/2010/main" val="337637742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ttotitolo 2"/>
          <p:cNvSpPr>
            <a:spLocks noGrp="1"/>
          </p:cNvSpPr>
          <p:nvPr>
            <p:ph type="subTitle" idx="1"/>
          </p:nvPr>
        </p:nvSpPr>
        <p:spPr>
          <a:xfrm>
            <a:off x="1259632" y="1844824"/>
            <a:ext cx="7560840" cy="3816424"/>
          </a:xfrm>
        </p:spPr>
        <p:txBody>
          <a:bodyPr>
            <a:noAutofit/>
          </a:bodyPr>
          <a:lstStyle/>
          <a:p>
            <a:pPr algn="ctr"/>
            <a:r>
              <a:rPr lang="it-IT" sz="3600" dirty="0" smtClean="0"/>
              <a:t>L’esplosione di questa tecnologia si è diffusa gradualmente nei vari campi diventando, successivamente, oggetto di ricerca e sperimentazione nel settore della </a:t>
            </a:r>
            <a:r>
              <a:rPr lang="it-IT" sz="3600" u="sng" dirty="0" smtClean="0"/>
              <a:t>formazione</a:t>
            </a:r>
            <a:r>
              <a:rPr lang="it-IT" sz="3600" dirty="0" smtClean="0"/>
              <a:t> e dell’</a:t>
            </a:r>
            <a:r>
              <a:rPr lang="it-IT" sz="3600" u="sng" dirty="0" smtClean="0"/>
              <a:t>educazione</a:t>
            </a:r>
            <a:r>
              <a:rPr lang="it-IT" sz="3600" dirty="0" smtClean="0"/>
              <a:t>.</a:t>
            </a:r>
            <a:endParaRPr lang="it-IT" sz="3600" dirty="0"/>
          </a:p>
        </p:txBody>
      </p:sp>
    </p:spTree>
    <p:extLst>
      <p:ext uri="{BB962C8B-B14F-4D97-AF65-F5344CB8AC3E}">
        <p14:creationId xmlns:p14="http://schemas.microsoft.com/office/powerpoint/2010/main" val="369874629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ttotitolo 2"/>
          <p:cNvSpPr>
            <a:spLocks noGrp="1"/>
          </p:cNvSpPr>
          <p:nvPr>
            <p:ph type="subTitle" idx="1"/>
          </p:nvPr>
        </p:nvSpPr>
        <p:spPr>
          <a:xfrm>
            <a:off x="1259632" y="404664"/>
            <a:ext cx="7507560" cy="6120680"/>
          </a:xfrm>
        </p:spPr>
        <p:txBody>
          <a:bodyPr>
            <a:normAutofit/>
          </a:bodyPr>
          <a:lstStyle/>
          <a:p>
            <a:r>
              <a:rPr lang="it-IT" sz="1800" dirty="0" smtClean="0"/>
              <a:t>PUNTI DI FORZA dei Blog per la didattica:</a:t>
            </a:r>
          </a:p>
          <a:p>
            <a:pPr marL="484632" indent="-457200">
              <a:buFont typeface="Wingdings" panose="05000000000000000000" pitchFamily="2" charset="2"/>
              <a:buChar char="ü"/>
            </a:pPr>
            <a:r>
              <a:rPr lang="it-IT" sz="1800" dirty="0" smtClean="0"/>
              <a:t>Strumenti per l’apprendimento cooperativo e collaborativo</a:t>
            </a:r>
          </a:p>
          <a:p>
            <a:pPr marL="484632" indent="-457200">
              <a:buFont typeface="Wingdings" panose="05000000000000000000" pitchFamily="2" charset="2"/>
              <a:buChar char="ü"/>
            </a:pPr>
            <a:r>
              <a:rPr lang="it-IT" sz="1800" dirty="0" smtClean="0"/>
              <a:t>Consentono di realizzare prodotti editoriali, multimediali e ipermediali</a:t>
            </a:r>
          </a:p>
          <a:p>
            <a:pPr marL="484632" indent="-457200">
              <a:buFont typeface="Wingdings" panose="05000000000000000000" pitchFamily="2" charset="2"/>
              <a:buChar char="ü"/>
            </a:pPr>
            <a:r>
              <a:rPr lang="it-IT" sz="1800" dirty="0" smtClean="0"/>
              <a:t>Permettono di recuperare abilità di diversi registri di scrittura</a:t>
            </a:r>
          </a:p>
          <a:p>
            <a:pPr marL="484632" indent="-457200">
              <a:buFont typeface="Wingdings" panose="05000000000000000000" pitchFamily="2" charset="2"/>
              <a:buChar char="ü"/>
            </a:pPr>
            <a:r>
              <a:rPr lang="it-IT" sz="1800" dirty="0" smtClean="0"/>
              <a:t>Aprono la classe ad attività di sperimentazione comunicazione con altre classi</a:t>
            </a:r>
          </a:p>
          <a:p>
            <a:pPr marL="484632" indent="-457200">
              <a:buFont typeface="Wingdings" panose="05000000000000000000" pitchFamily="2" charset="2"/>
              <a:buChar char="ü"/>
            </a:pPr>
            <a:r>
              <a:rPr lang="it-IT" sz="1800" dirty="0" smtClean="0"/>
              <a:t>Sono una risorsa per aggiornarsi, confrontarsi e sperimentare nuove possibilità di comunicazione</a:t>
            </a:r>
          </a:p>
          <a:p>
            <a:pPr marL="484632" indent="-457200">
              <a:buFont typeface="Wingdings" panose="05000000000000000000" pitchFamily="2" charset="2"/>
              <a:buChar char="ü"/>
            </a:pPr>
            <a:endParaRPr lang="it-IT" sz="1800" dirty="0"/>
          </a:p>
          <a:p>
            <a:r>
              <a:rPr lang="it-IT" sz="1800" dirty="0" smtClean="0"/>
              <a:t>VANTAGGI che offrono i Blog:</a:t>
            </a:r>
          </a:p>
          <a:p>
            <a:pPr marL="370332" indent="-342900">
              <a:buFont typeface="Wingdings" panose="05000000000000000000" pitchFamily="2" charset="2"/>
              <a:buChar char="ü"/>
            </a:pPr>
            <a:r>
              <a:rPr lang="it-IT" sz="1800" dirty="0" smtClean="0"/>
              <a:t>Rapidità d’uso in quanto non richiedono codici per caricare le pagine nel </a:t>
            </a:r>
            <a:r>
              <a:rPr lang="it-IT" sz="1800" dirty="0" smtClean="0"/>
              <a:t>sito</a:t>
            </a:r>
          </a:p>
          <a:p>
            <a:pPr marL="370332" indent="-342900">
              <a:buFont typeface="Wingdings" panose="05000000000000000000" pitchFamily="2" charset="2"/>
              <a:buChar char="ü"/>
            </a:pPr>
            <a:r>
              <a:rPr lang="it-IT" sz="1800" dirty="0" smtClean="0"/>
              <a:t>Richiesta di poche conoscenze tecnologiche</a:t>
            </a:r>
            <a:endParaRPr lang="it-IT" sz="1800" dirty="0" smtClean="0"/>
          </a:p>
          <a:p>
            <a:pPr marL="370332" indent="-342900">
              <a:buFont typeface="Wingdings" panose="05000000000000000000" pitchFamily="2" charset="2"/>
              <a:buChar char="ü"/>
            </a:pPr>
            <a:r>
              <a:rPr lang="it-IT" sz="1800" dirty="0" smtClean="0"/>
              <a:t>Costi: molti sono gratuiti</a:t>
            </a:r>
          </a:p>
          <a:p>
            <a:pPr marL="370332" indent="-342900">
              <a:buFont typeface="Wingdings" panose="05000000000000000000" pitchFamily="2" charset="2"/>
              <a:buChar char="ü"/>
            </a:pPr>
            <a:r>
              <a:rPr lang="it-IT" sz="1800" dirty="0" smtClean="0"/>
              <a:t>La velocità consente di aggiornare e scrivere in qualsiasi momento</a:t>
            </a:r>
          </a:p>
          <a:p>
            <a:pPr marL="370332" indent="-342900">
              <a:buFont typeface="Wingdings" panose="05000000000000000000" pitchFamily="2" charset="2"/>
              <a:buChar char="ü"/>
            </a:pPr>
            <a:r>
              <a:rPr lang="it-IT" sz="1800" dirty="0" smtClean="0"/>
              <a:t>Distribuzione dei contenuti che può avvenire velocemente </a:t>
            </a:r>
          </a:p>
          <a:p>
            <a:pPr marL="370332" indent="-342900">
              <a:buFont typeface="Wingdings" panose="05000000000000000000" pitchFamily="2" charset="2"/>
              <a:buChar char="ü"/>
            </a:pPr>
            <a:r>
              <a:rPr lang="it-IT" sz="1800" dirty="0" smtClean="0"/>
              <a:t>La </a:t>
            </a:r>
            <a:r>
              <a:rPr lang="it-IT" sz="1800" dirty="0" smtClean="0"/>
              <a:t>collaborazione</a:t>
            </a:r>
          </a:p>
          <a:p>
            <a:pPr marL="370332" indent="-342900">
              <a:buFont typeface="Wingdings" panose="05000000000000000000" pitchFamily="2" charset="2"/>
              <a:buChar char="ü"/>
            </a:pPr>
            <a:r>
              <a:rPr lang="it-IT" sz="1800" dirty="0" smtClean="0"/>
              <a:t>Presenza di molti collegamenti ad altri Blog di argomento affine</a:t>
            </a:r>
            <a:endParaRPr lang="it-IT" sz="1800" dirty="0" smtClean="0"/>
          </a:p>
          <a:p>
            <a:pPr marL="370332" indent="-342900">
              <a:buFont typeface="Wingdings" panose="05000000000000000000" pitchFamily="2" charset="2"/>
              <a:buChar char="ü"/>
            </a:pPr>
            <a:endParaRPr lang="it-IT" sz="2000" dirty="0" smtClean="0"/>
          </a:p>
          <a:p>
            <a:pPr marL="484632" indent="-457200">
              <a:buFont typeface="Wingdings" panose="05000000000000000000" pitchFamily="2" charset="2"/>
              <a:buChar char="ü"/>
            </a:pPr>
            <a:endParaRPr lang="it-IT" dirty="0" smtClean="0"/>
          </a:p>
          <a:p>
            <a:pPr marL="484632" indent="-457200">
              <a:buFont typeface="Wingdings" panose="05000000000000000000" pitchFamily="2" charset="2"/>
              <a:buChar char="ü"/>
            </a:pPr>
            <a:endParaRPr lang="it-IT" dirty="0"/>
          </a:p>
        </p:txBody>
      </p:sp>
    </p:spTree>
    <p:extLst>
      <p:ext uri="{BB962C8B-B14F-4D97-AF65-F5344CB8AC3E}">
        <p14:creationId xmlns:p14="http://schemas.microsoft.com/office/powerpoint/2010/main" val="424823640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ttotitolo 2"/>
          <p:cNvSpPr>
            <a:spLocks noGrp="1"/>
          </p:cNvSpPr>
          <p:nvPr>
            <p:ph type="subTitle" idx="1"/>
          </p:nvPr>
        </p:nvSpPr>
        <p:spPr>
          <a:xfrm>
            <a:off x="1432560" y="548680"/>
            <a:ext cx="7406640" cy="5616624"/>
          </a:xfrm>
        </p:spPr>
        <p:txBody>
          <a:bodyPr/>
          <a:lstStyle/>
          <a:p>
            <a:endParaRPr lang="it-IT" dirty="0" smtClean="0"/>
          </a:p>
          <a:p>
            <a:r>
              <a:rPr lang="it-IT" sz="1800" dirty="0" smtClean="0"/>
              <a:t>   Individuale come mezzo di 			    come strumento                    	informazione statistica	</a:t>
            </a:r>
            <a:r>
              <a:rPr lang="it-IT" sz="1800" dirty="0"/>
              <a:t> </a:t>
            </a:r>
            <a:r>
              <a:rPr lang="it-IT" sz="1800" dirty="0" smtClean="0"/>
              <a:t>                               personale</a:t>
            </a:r>
            <a:endParaRPr lang="it-IT" sz="1800" dirty="0"/>
          </a:p>
          <a:p>
            <a:endParaRPr lang="it-IT" dirty="0" smtClean="0"/>
          </a:p>
          <a:p>
            <a:endParaRPr lang="it-IT" dirty="0"/>
          </a:p>
          <a:p>
            <a:pPr algn="ctr"/>
            <a:endParaRPr lang="it-IT" dirty="0" smtClean="0"/>
          </a:p>
          <a:p>
            <a:pPr algn="ctr"/>
            <a:r>
              <a:rPr lang="it-IT" sz="3200" dirty="0" smtClean="0"/>
              <a:t>L’ UTILIZZO </a:t>
            </a:r>
          </a:p>
          <a:p>
            <a:pPr algn="ctr"/>
            <a:endParaRPr lang="it-IT" sz="3200" dirty="0" smtClean="0"/>
          </a:p>
          <a:p>
            <a:pPr algn="ctr"/>
            <a:endParaRPr lang="it-IT" sz="3200" dirty="0"/>
          </a:p>
          <a:p>
            <a:r>
              <a:rPr lang="it-IT" sz="2000" dirty="0" smtClean="0"/>
              <a:t>        </a:t>
            </a:r>
          </a:p>
          <a:p>
            <a:r>
              <a:rPr lang="it-IT" sz="2000" dirty="0" smtClean="0"/>
              <a:t>        Come strumento di collaborazione e cooperazione sociale</a:t>
            </a:r>
            <a:endParaRPr lang="it-IT" sz="2000" dirty="0"/>
          </a:p>
        </p:txBody>
      </p:sp>
      <p:cxnSp>
        <p:nvCxnSpPr>
          <p:cNvPr id="9" name="Connettore 2 8"/>
          <p:cNvCxnSpPr/>
          <p:nvPr/>
        </p:nvCxnSpPr>
        <p:spPr>
          <a:xfrm flipH="1" flipV="1">
            <a:off x="3131840" y="1844824"/>
            <a:ext cx="720080" cy="812552"/>
          </a:xfrm>
          <a:prstGeom prst="straightConnector1">
            <a:avLst/>
          </a:prstGeom>
          <a:ln w="76200">
            <a:tailEnd type="arrow"/>
          </a:ln>
        </p:spPr>
        <p:style>
          <a:lnRef idx="1">
            <a:schemeClr val="accent1"/>
          </a:lnRef>
          <a:fillRef idx="0">
            <a:schemeClr val="accent1"/>
          </a:fillRef>
          <a:effectRef idx="0">
            <a:schemeClr val="accent1"/>
          </a:effectRef>
          <a:fontRef idx="minor">
            <a:schemeClr val="tx1"/>
          </a:fontRef>
        </p:style>
      </p:cxnSp>
      <p:cxnSp>
        <p:nvCxnSpPr>
          <p:cNvPr id="15" name="Connettore 2 14"/>
          <p:cNvCxnSpPr/>
          <p:nvPr/>
        </p:nvCxnSpPr>
        <p:spPr>
          <a:xfrm>
            <a:off x="5076056" y="3935512"/>
            <a:ext cx="0" cy="915640"/>
          </a:xfrm>
          <a:prstGeom prst="straightConnector1">
            <a:avLst/>
          </a:prstGeom>
          <a:ln w="76200">
            <a:tailEnd type="arrow"/>
          </a:ln>
        </p:spPr>
        <p:style>
          <a:lnRef idx="1">
            <a:schemeClr val="accent1"/>
          </a:lnRef>
          <a:fillRef idx="0">
            <a:schemeClr val="accent1"/>
          </a:fillRef>
          <a:effectRef idx="0">
            <a:schemeClr val="accent1"/>
          </a:effectRef>
          <a:fontRef idx="minor">
            <a:schemeClr val="tx1"/>
          </a:fontRef>
        </p:style>
      </p:cxnSp>
      <p:cxnSp>
        <p:nvCxnSpPr>
          <p:cNvPr id="16" name="Connettore 2 15"/>
          <p:cNvCxnSpPr/>
          <p:nvPr/>
        </p:nvCxnSpPr>
        <p:spPr>
          <a:xfrm flipV="1">
            <a:off x="6392428" y="1844824"/>
            <a:ext cx="792088" cy="812552"/>
          </a:xfrm>
          <a:prstGeom prst="straightConnector1">
            <a:avLst/>
          </a:prstGeom>
          <a:ln w="7620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6923175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1403648" y="1556792"/>
            <a:ext cx="7498080" cy="4018776"/>
          </a:xfrm>
        </p:spPr>
        <p:txBody>
          <a:bodyPr>
            <a:normAutofit fontScale="90000"/>
          </a:bodyPr>
          <a:lstStyle/>
          <a:p>
            <a:pPr algn="ctr"/>
            <a:r>
              <a:rPr lang="it-IT" dirty="0" smtClean="0"/>
              <a:t>Per catturare la complessità dell’utilizzo di questo strumento, si può cercare di riassumere le attività che si potrebbero svolgere attraverso il blog nello schema seguente:</a:t>
            </a:r>
            <a:endParaRPr lang="it-IT" dirty="0"/>
          </a:p>
        </p:txBody>
      </p:sp>
    </p:spTree>
    <p:extLst>
      <p:ext uri="{BB962C8B-B14F-4D97-AF65-F5344CB8AC3E}">
        <p14:creationId xmlns:p14="http://schemas.microsoft.com/office/powerpoint/2010/main" val="114344925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arrotondato 1"/>
          <p:cNvSpPr/>
          <p:nvPr/>
        </p:nvSpPr>
        <p:spPr>
          <a:xfrm>
            <a:off x="1215976" y="3573016"/>
            <a:ext cx="3672408" cy="2664296"/>
          </a:xfrm>
          <a:prstGeom prst="roundRect">
            <a:avLst/>
          </a:prstGeom>
        </p:spPr>
        <p:style>
          <a:lnRef idx="2">
            <a:schemeClr val="accent6"/>
          </a:lnRef>
          <a:fillRef idx="1">
            <a:schemeClr val="lt1"/>
          </a:fillRef>
          <a:effectRef idx="0">
            <a:schemeClr val="accent6"/>
          </a:effectRef>
          <a:fontRef idx="minor">
            <a:schemeClr val="dk1"/>
          </a:fontRef>
        </p:style>
        <p:txBody>
          <a:bodyPr rtlCol="0" anchor="ctr"/>
          <a:lstStyle/>
          <a:p>
            <a:pPr marL="342900" indent="-342900" algn="ctr">
              <a:buAutoNum type="arabicPeriod"/>
            </a:pPr>
            <a:r>
              <a:rPr lang="it-IT" sz="1600" b="1" u="sng" dirty="0" smtClean="0"/>
              <a:t>Web Publishing e Blog di classe locale</a:t>
            </a:r>
          </a:p>
          <a:p>
            <a:pPr algn="ctr"/>
            <a:endParaRPr lang="it-IT" sz="1400" dirty="0"/>
          </a:p>
          <a:p>
            <a:pPr algn="ctr"/>
            <a:r>
              <a:rPr lang="it-IT" sz="1400" dirty="0" smtClean="0"/>
              <a:t>Utilizzo in modo graduale del Blog dal parte del docente: materiali di classe.</a:t>
            </a:r>
          </a:p>
          <a:p>
            <a:pPr algn="ctr"/>
            <a:r>
              <a:rPr lang="it-IT" sz="1400" dirty="0" smtClean="0"/>
              <a:t>Successivamente lo studente si crea un Blog personale (come quaderno personale, diario di bordo o predisposizione di un e-portfolio)</a:t>
            </a:r>
            <a:endParaRPr lang="it-IT" sz="1400" dirty="0"/>
          </a:p>
        </p:txBody>
      </p:sp>
      <p:sp>
        <p:nvSpPr>
          <p:cNvPr id="3" name="Rettangolo arrotondato 2"/>
          <p:cNvSpPr/>
          <p:nvPr/>
        </p:nvSpPr>
        <p:spPr>
          <a:xfrm>
            <a:off x="5153496" y="3572768"/>
            <a:ext cx="3672408" cy="2664296"/>
          </a:xfrm>
          <a:prstGeom prst="round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it-IT" sz="1600" b="1" u="sng" dirty="0" smtClean="0"/>
              <a:t>2. </a:t>
            </a:r>
            <a:r>
              <a:rPr lang="it-IT" sz="1600" b="1" dirty="0" smtClean="0"/>
              <a:t> </a:t>
            </a:r>
            <a:r>
              <a:rPr lang="it-IT" sz="1600" b="1" u="sng" dirty="0" smtClean="0"/>
              <a:t>Blog di classe a livello locale e comunicazione/collaborazione</a:t>
            </a:r>
          </a:p>
          <a:p>
            <a:pPr algn="ctr"/>
            <a:endParaRPr lang="it-IT" sz="1600" dirty="0"/>
          </a:p>
          <a:p>
            <a:pPr algn="ctr"/>
            <a:r>
              <a:rPr lang="it-IT" sz="1400" dirty="0" smtClean="0"/>
              <a:t>Solo quando il Blog è diventato uno strumento integrato per le attività didattiche individuali è possibile passare ad attività di scrittura collaborativa.</a:t>
            </a:r>
          </a:p>
          <a:p>
            <a:pPr algn="ctr"/>
            <a:r>
              <a:rPr lang="it-IT" sz="1400" dirty="0" smtClean="0"/>
              <a:t>Si crea un Blog di gruppo per l’apprendimento e lo scambio delle informazioni cosi da  aumentare le esperienze dei singoli ragazzi</a:t>
            </a:r>
            <a:endParaRPr lang="it-IT" sz="1400" dirty="0"/>
          </a:p>
        </p:txBody>
      </p:sp>
      <p:sp>
        <p:nvSpPr>
          <p:cNvPr id="4" name="Rettangolo arrotondato 3"/>
          <p:cNvSpPr/>
          <p:nvPr/>
        </p:nvSpPr>
        <p:spPr>
          <a:xfrm>
            <a:off x="1187624" y="476672"/>
            <a:ext cx="3672408" cy="2664296"/>
          </a:xfrm>
          <a:prstGeom prst="round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it-IT" sz="1600" b="1" u="sng" dirty="0" smtClean="0"/>
              <a:t>4. Blog di classe globale e Web Publishing</a:t>
            </a:r>
          </a:p>
          <a:p>
            <a:pPr algn="ctr"/>
            <a:endParaRPr lang="it-IT" sz="1600" dirty="0"/>
          </a:p>
          <a:p>
            <a:pPr algn="ctr"/>
            <a:r>
              <a:rPr lang="it-IT" sz="1400" dirty="0" smtClean="0"/>
              <a:t>Il Blog può essere un valido strumento per raccogliere e valorizzare tutti i progetti promossi dalla scuola o dalle reti di scuole che collaborano insieme su progetti internet</a:t>
            </a:r>
            <a:endParaRPr lang="it-IT" sz="1400" dirty="0"/>
          </a:p>
        </p:txBody>
      </p:sp>
      <p:sp>
        <p:nvSpPr>
          <p:cNvPr id="5" name="Rettangolo arrotondato 4"/>
          <p:cNvSpPr/>
          <p:nvPr/>
        </p:nvSpPr>
        <p:spPr>
          <a:xfrm>
            <a:off x="5153496" y="494792"/>
            <a:ext cx="3672408" cy="2664296"/>
          </a:xfrm>
          <a:prstGeom prst="round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it-IT" sz="1600" b="1" u="sng" dirty="0" smtClean="0"/>
              <a:t>3. Blog di classe a livello globale e comunicazione/collaborazione</a:t>
            </a:r>
          </a:p>
          <a:p>
            <a:pPr algn="ctr"/>
            <a:endParaRPr lang="it-IT" sz="1400" dirty="0"/>
          </a:p>
          <a:p>
            <a:pPr algn="ctr"/>
            <a:r>
              <a:rPr lang="it-IT" sz="1400" dirty="0" smtClean="0"/>
              <a:t>Blog di gruppo/comunità con altre classi della stessa scuola e successivamente con altre scuole italiane. Per la crescita culturale dei ragazzi si incoraggia la formazione del Blog </a:t>
            </a:r>
            <a:r>
              <a:rPr lang="it-IT" sz="1400" dirty="0" err="1" smtClean="0"/>
              <a:t>eTwinning</a:t>
            </a:r>
            <a:r>
              <a:rPr lang="it-IT" sz="1400" dirty="0"/>
              <a:t> </a:t>
            </a:r>
            <a:r>
              <a:rPr lang="it-IT" sz="1400" dirty="0" smtClean="0"/>
              <a:t>(gemellaggio con scuole straniere)</a:t>
            </a:r>
            <a:endParaRPr lang="it-IT" sz="1400" dirty="0"/>
          </a:p>
        </p:txBody>
      </p:sp>
    </p:spTree>
    <p:extLst>
      <p:ext uri="{BB962C8B-B14F-4D97-AF65-F5344CB8AC3E}">
        <p14:creationId xmlns:p14="http://schemas.microsoft.com/office/powerpoint/2010/main" val="1852074392"/>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1043608" y="274320"/>
            <a:ext cx="7890080" cy="6035000"/>
          </a:xfrm>
        </p:spPr>
        <p:txBody>
          <a:bodyPr>
            <a:noAutofit/>
          </a:bodyPr>
          <a:lstStyle/>
          <a:p>
            <a:r>
              <a:rPr lang="it-IT" sz="2000" dirty="0" smtClean="0"/>
              <a:t>Nei Blog si trovano numerose </a:t>
            </a:r>
            <a:r>
              <a:rPr lang="it-IT" sz="2000" b="1" u="sng" dirty="0" smtClean="0"/>
              <a:t>comunità di pratica degli insegnanti</a:t>
            </a:r>
            <a:r>
              <a:rPr lang="it-IT" sz="2000" dirty="0" smtClean="0"/>
              <a:t>. </a:t>
            </a:r>
            <a:br>
              <a:rPr lang="it-IT" sz="2000" dirty="0" smtClean="0"/>
            </a:br>
            <a:r>
              <a:rPr lang="it-IT" sz="2000" dirty="0" smtClean="0"/>
              <a:t>Un esempio internazionale è «l’Educational Blogger </a:t>
            </a:r>
            <a:r>
              <a:rPr lang="it-IT" sz="2000" dirty="0"/>
              <a:t>N</a:t>
            </a:r>
            <a:r>
              <a:rPr lang="it-IT" sz="2000" dirty="0" smtClean="0"/>
              <a:t>etwork» che può essere definita la rete delle reti dei blogger dell’educazione.</a:t>
            </a:r>
            <a:br>
              <a:rPr lang="it-IT" sz="2000" dirty="0" smtClean="0"/>
            </a:br>
            <a:r>
              <a:rPr lang="it-IT" sz="2000" dirty="0" smtClean="0"/>
              <a:t>Questa comunità riunisce docenti e organizzazioni, sin dalla scuola materna, e che hanno come scopo ed esperienza condivisa l’uso dei Blog per l’insegnamento e l’apprendimento.</a:t>
            </a:r>
            <a:r>
              <a:rPr lang="it-IT" sz="2000" dirty="0"/>
              <a:t/>
            </a:r>
            <a:br>
              <a:rPr lang="it-IT" sz="2000" dirty="0"/>
            </a:br>
            <a:r>
              <a:rPr lang="it-IT" sz="2000" dirty="0" smtClean="0"/>
              <a:t>Obiettivo dell’iniziativa è facilitare l’accesso e la diffusione della tecnologia Blog per l’insegnamento in tutte le discipline.</a:t>
            </a:r>
            <a:br>
              <a:rPr lang="it-IT" sz="2000" dirty="0" smtClean="0"/>
            </a:br>
            <a:r>
              <a:rPr lang="it-IT" sz="2000" dirty="0"/>
              <a:t/>
            </a:r>
            <a:br>
              <a:rPr lang="it-IT" sz="2000" dirty="0"/>
            </a:br>
            <a:r>
              <a:rPr lang="it-IT" sz="2000" dirty="0" smtClean="0"/>
              <a:t>La rete: </a:t>
            </a:r>
            <a:br>
              <a:rPr lang="it-IT" sz="2000" dirty="0" smtClean="0"/>
            </a:br>
            <a:r>
              <a:rPr lang="it-IT" sz="2000" dirty="0" smtClean="0">
                <a:sym typeface="Wingdings" panose="05000000000000000000" pitchFamily="2" charset="2"/>
              </a:rPr>
              <a:t> </a:t>
            </a:r>
            <a:r>
              <a:rPr lang="it-IT" sz="2000" dirty="0" smtClean="0"/>
              <a:t>costituisce un punto di incontro per i professionisti dell’educazione che usano i Blog</a:t>
            </a:r>
            <a:br>
              <a:rPr lang="it-IT" sz="2000" dirty="0" smtClean="0"/>
            </a:br>
            <a:r>
              <a:rPr lang="it-IT" sz="2000" dirty="0" smtClean="0">
                <a:sym typeface="Wingdings" panose="05000000000000000000" pitchFamily="2" charset="2"/>
              </a:rPr>
              <a:t> </a:t>
            </a:r>
            <a:r>
              <a:rPr lang="it-IT" sz="2000" dirty="0" smtClean="0"/>
              <a:t>fornisce una gamma di opportunità per la crescita professionale degli insegnanti</a:t>
            </a:r>
            <a:br>
              <a:rPr lang="it-IT" sz="2000" dirty="0" smtClean="0"/>
            </a:br>
            <a:r>
              <a:rPr lang="it-IT" sz="2000" dirty="0" smtClean="0">
                <a:sym typeface="Wingdings" panose="05000000000000000000" pitchFamily="2" charset="2"/>
              </a:rPr>
              <a:t> </a:t>
            </a:r>
            <a:r>
              <a:rPr lang="it-IT" sz="2000" dirty="0" smtClean="0"/>
              <a:t>rappresenta una cornice in cui trattare l’integrazione dei Blog e di altre tecnologiche digitali nell’insegnamento e nell’apprendimento.</a:t>
            </a:r>
            <a:br>
              <a:rPr lang="it-IT" sz="2000" dirty="0" smtClean="0"/>
            </a:br>
            <a:endParaRPr lang="it-IT" sz="2000" dirty="0"/>
          </a:p>
        </p:txBody>
      </p:sp>
    </p:spTree>
    <p:extLst>
      <p:ext uri="{BB962C8B-B14F-4D97-AF65-F5344CB8AC3E}">
        <p14:creationId xmlns:p14="http://schemas.microsoft.com/office/powerpoint/2010/main" val="79732575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251520" y="2564904"/>
            <a:ext cx="8488560" cy="1250776"/>
          </a:xfrm>
        </p:spPr>
        <p:txBody>
          <a:bodyPr>
            <a:noAutofit/>
          </a:bodyPr>
          <a:lstStyle/>
          <a:p>
            <a:pPr algn="ctr"/>
            <a:r>
              <a:rPr lang="it-IT" dirty="0" smtClean="0"/>
              <a:t>WIKIPEDIA:</a:t>
            </a:r>
            <a:br>
              <a:rPr lang="it-IT" dirty="0" smtClean="0"/>
            </a:br>
            <a:r>
              <a:rPr lang="it-IT" dirty="0" smtClean="0"/>
              <a:t/>
            </a:r>
            <a:br>
              <a:rPr lang="it-IT" dirty="0" smtClean="0"/>
            </a:br>
            <a:r>
              <a:rPr lang="it-IT" dirty="0" smtClean="0"/>
              <a:t> </a:t>
            </a:r>
            <a:r>
              <a:rPr lang="it-IT" dirty="0" smtClean="0"/>
              <a:t>Enciclopedia </a:t>
            </a:r>
            <a:r>
              <a:rPr lang="it-IT" dirty="0" smtClean="0"/>
              <a:t>universale o miniera di errori?</a:t>
            </a:r>
            <a:endParaRPr lang="it-IT"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type="body" idx="1"/>
          </p:nvPr>
        </p:nvSpPr>
        <p:spPr>
          <a:xfrm>
            <a:off x="1372833" y="260648"/>
            <a:ext cx="7498080" cy="5832648"/>
          </a:xfrm>
        </p:spPr>
        <p:txBody>
          <a:bodyPr>
            <a:normAutofit/>
          </a:bodyPr>
          <a:lstStyle/>
          <a:p>
            <a:pPr marL="82296" indent="0" algn="ctr">
              <a:buNone/>
            </a:pPr>
            <a:endParaRPr lang="it-IT" dirty="0" smtClean="0">
              <a:solidFill>
                <a:schemeClr val="accent3">
                  <a:lumMod val="75000"/>
                </a:schemeClr>
              </a:solidFill>
              <a:latin typeface="Times New Roman" pitchFamily="18" charset="0"/>
              <a:cs typeface="Times New Roman" pitchFamily="18" charset="0"/>
            </a:endParaRPr>
          </a:p>
          <a:p>
            <a:pPr marL="82296" indent="0" algn="ctr">
              <a:buNone/>
            </a:pPr>
            <a:r>
              <a:rPr lang="it-IT" b="1" dirty="0" smtClean="0">
                <a:solidFill>
                  <a:schemeClr val="accent3">
                    <a:lumMod val="75000"/>
                  </a:schemeClr>
                </a:solidFill>
                <a:latin typeface="Times New Roman" pitchFamily="18" charset="0"/>
                <a:cs typeface="Times New Roman" pitchFamily="18" charset="0"/>
              </a:rPr>
              <a:t>Wikipedia</a:t>
            </a:r>
            <a:r>
              <a:rPr lang="it-IT" dirty="0" smtClean="0">
                <a:solidFill>
                  <a:schemeClr val="accent3">
                    <a:lumMod val="75000"/>
                  </a:schemeClr>
                </a:solidFill>
                <a:latin typeface="Times New Roman" pitchFamily="18" charset="0"/>
                <a:cs typeface="Times New Roman" pitchFamily="18" charset="0"/>
              </a:rPr>
              <a:t> </a:t>
            </a:r>
            <a:r>
              <a:rPr lang="it-IT" dirty="0" smtClean="0">
                <a:solidFill>
                  <a:schemeClr val="accent3">
                    <a:lumMod val="75000"/>
                  </a:schemeClr>
                </a:solidFill>
                <a:latin typeface="Times New Roman" pitchFamily="18" charset="0"/>
                <a:cs typeface="Times New Roman" pitchFamily="18" charset="0"/>
              </a:rPr>
              <a:t>è un’enciclopedia universale costruita interamente in rete, in maniera aperta e collaborativa ed è una delle risorse più utilizzate del web</a:t>
            </a:r>
            <a:r>
              <a:rPr lang="it-IT" dirty="0" smtClean="0">
                <a:solidFill>
                  <a:schemeClr val="accent3">
                    <a:lumMod val="75000"/>
                  </a:schemeClr>
                </a:solidFill>
                <a:latin typeface="Times New Roman" pitchFamily="18" charset="0"/>
                <a:cs typeface="Times New Roman" pitchFamily="18" charset="0"/>
              </a:rPr>
              <a:t>.</a:t>
            </a:r>
          </a:p>
          <a:p>
            <a:pPr marL="82296" indent="0" algn="ctr">
              <a:buNone/>
            </a:pPr>
            <a:endParaRPr lang="it-IT" dirty="0" smtClean="0">
              <a:latin typeface="Times New Roman" pitchFamily="18" charset="0"/>
              <a:cs typeface="Times New Roman" pitchFamily="18" charset="0"/>
            </a:endParaRPr>
          </a:p>
          <a:p>
            <a:pPr marL="82296" indent="0" algn="ctr">
              <a:buNone/>
            </a:pPr>
            <a:r>
              <a:rPr lang="it-IT" sz="2000" dirty="0" smtClean="0">
                <a:latin typeface="Times New Roman" pitchFamily="18" charset="0"/>
                <a:cs typeface="Times New Roman" pitchFamily="18" charset="0"/>
              </a:rPr>
              <a:t>LE SUE CARATTERISTICHE:</a:t>
            </a:r>
          </a:p>
          <a:p>
            <a:pPr>
              <a:buClr>
                <a:schemeClr val="accent5">
                  <a:lumMod val="75000"/>
                </a:schemeClr>
              </a:buClr>
              <a:buFont typeface="Wingdings" panose="05000000000000000000" pitchFamily="2" charset="2"/>
              <a:buChar char="§"/>
            </a:pPr>
            <a:r>
              <a:rPr lang="it-IT" sz="2000" dirty="0">
                <a:latin typeface="Times New Roman" pitchFamily="18" charset="0"/>
                <a:cs typeface="Times New Roman" pitchFamily="18" charset="0"/>
              </a:rPr>
              <a:t>Natura aperta della stesura delle </a:t>
            </a:r>
            <a:r>
              <a:rPr lang="it-IT" sz="2000" dirty="0" smtClean="0">
                <a:latin typeface="Times New Roman" pitchFamily="18" charset="0"/>
                <a:cs typeface="Times New Roman" pitchFamily="18" charset="0"/>
              </a:rPr>
              <a:t>voci: chiunque </a:t>
            </a:r>
            <a:r>
              <a:rPr lang="it-IT" sz="2000" dirty="0">
                <a:latin typeface="Times New Roman" pitchFamily="18" charset="0"/>
                <a:cs typeface="Times New Roman" pitchFamily="18" charset="0"/>
              </a:rPr>
              <a:t>può collaborare scrivendone o modificandone i contenuti</a:t>
            </a:r>
          </a:p>
          <a:p>
            <a:pPr>
              <a:buClr>
                <a:schemeClr val="accent5">
                  <a:lumMod val="75000"/>
                </a:schemeClr>
              </a:buClr>
              <a:buFont typeface="Wingdings" panose="05000000000000000000" pitchFamily="2" charset="2"/>
              <a:buChar char="§"/>
            </a:pPr>
            <a:r>
              <a:rPr lang="it-IT" sz="2000" dirty="0">
                <a:latin typeface="Times New Roman" pitchFamily="18" charset="0"/>
                <a:cs typeface="Times New Roman" pitchFamily="18" charset="0"/>
              </a:rPr>
              <a:t>Strumento tecnico utilizzato per la sua realizzazione è WIKI, il quale può essere modificato, discusso e annullato.</a:t>
            </a:r>
          </a:p>
          <a:p>
            <a:pPr marL="82296" indent="0">
              <a:buNone/>
            </a:pPr>
            <a:endParaRPr lang="it-IT" dirty="0">
              <a:latin typeface="Times New Roman" pitchFamily="18" charset="0"/>
              <a:cs typeface="Times New Roman" pitchFamily="18" charset="0"/>
            </a:endParaRPr>
          </a:p>
          <a:p>
            <a:pPr marL="82296" indent="0">
              <a:buNone/>
            </a:pPr>
            <a:endParaRPr lang="it-IT" dirty="0" smtClean="0">
              <a:latin typeface="Times New Roman" pitchFamily="18" charset="0"/>
              <a:cs typeface="Times New Roman" pitchFamily="18" charset="0"/>
            </a:endParaRPr>
          </a:p>
          <a:p>
            <a:endParaRPr lang="it-IT"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type="body" idx="1"/>
          </p:nvPr>
        </p:nvSpPr>
        <p:spPr>
          <a:xfrm>
            <a:off x="304800" y="1124744"/>
            <a:ext cx="8686800" cy="4955381"/>
          </a:xfrm>
        </p:spPr>
        <p:txBody>
          <a:bodyPr>
            <a:normAutofit/>
          </a:bodyPr>
          <a:lstStyle/>
          <a:p>
            <a:pPr marL="82296" indent="0">
              <a:buNone/>
            </a:pPr>
            <a:r>
              <a:rPr lang="it-IT" sz="2800" i="1" dirty="0" smtClean="0">
                <a:latin typeface="Times New Roman" pitchFamily="18" charset="0"/>
                <a:cs typeface="Times New Roman" pitchFamily="18" charset="0"/>
              </a:rPr>
              <a:t>Alcune date fondamentali, in anni recenti, hanno inciso nello sviluppo e nella visibilità dei blog: l’attacco alle Torri gemelle, la guerra in Iraq, le elezioni americane, lo Tsunami. Sono nati in queste </a:t>
            </a:r>
            <a:r>
              <a:rPr lang="it-IT" sz="2800" i="1" dirty="0" smtClean="0">
                <a:latin typeface="Times New Roman" pitchFamily="18" charset="0"/>
                <a:cs typeface="Times New Roman" pitchFamily="18" charset="0"/>
              </a:rPr>
              <a:t>occasioni </a:t>
            </a:r>
            <a:r>
              <a:rPr lang="it-IT" sz="2800" i="1" dirty="0" smtClean="0">
                <a:latin typeface="Times New Roman" pitchFamily="18" charset="0"/>
                <a:cs typeface="Times New Roman" pitchFamily="18" charset="0"/>
              </a:rPr>
              <a:t>blog di giornalisti improvvisati che hanno avuto una funzione importante nella verifica delle notizie di peso anche internazionale.</a:t>
            </a:r>
          </a:p>
          <a:p>
            <a:pPr marL="82296" indent="0">
              <a:buNone/>
            </a:pPr>
            <a:endParaRPr lang="it-IT" sz="2800" i="1" dirty="0" smtClean="0">
              <a:latin typeface="Times New Roman" pitchFamily="18" charset="0"/>
              <a:cs typeface="Times New Roman" pitchFamily="18" charset="0"/>
            </a:endParaRPr>
          </a:p>
          <a:p>
            <a:pPr marL="82296" indent="0">
              <a:buNone/>
            </a:pPr>
            <a:r>
              <a:rPr lang="it-IT" sz="2800" i="1" dirty="0" smtClean="0">
                <a:latin typeface="Times New Roman" pitchFamily="18" charset="0"/>
                <a:cs typeface="Times New Roman" pitchFamily="18" charset="0"/>
              </a:rPr>
              <a:t>Parallelamente, anche nel mondo della scuola italiana, il blog è stato svelato in occasione di eventi fondamentali, come il piano di formazione </a:t>
            </a:r>
            <a:r>
              <a:rPr lang="it-IT" sz="2800" i="1" dirty="0" err="1" smtClean="0">
                <a:latin typeface="Times New Roman" pitchFamily="18" charset="0"/>
                <a:cs typeface="Times New Roman" pitchFamily="18" charset="0"/>
              </a:rPr>
              <a:t>forTIC</a:t>
            </a:r>
            <a:r>
              <a:rPr lang="it-IT" sz="2800" i="1" dirty="0" smtClean="0">
                <a:latin typeface="Times New Roman" pitchFamily="18" charset="0"/>
                <a:cs typeface="Times New Roman" pitchFamily="18" charset="0"/>
              </a:rPr>
              <a:t> e i piani di formazione informatica per la riforma della scuola primaria. </a:t>
            </a:r>
            <a:endParaRPr lang="it-IT" sz="2800" i="1" dirty="0">
              <a:latin typeface="Times New Roman" pitchFamily="18" charset="0"/>
              <a:cs typeface="Times New Roman" pitchFamily="18" charset="0"/>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a:bodyPr>
          <a:lstStyle/>
          <a:p>
            <a:r>
              <a:rPr lang="it-IT" sz="3200" dirty="0" smtClean="0"/>
              <a:t>LE CRITICHE</a:t>
            </a:r>
            <a:endParaRPr lang="it-IT" sz="3200" dirty="0"/>
          </a:p>
        </p:txBody>
      </p:sp>
      <p:sp>
        <p:nvSpPr>
          <p:cNvPr id="3" name="Segnaposto contenuto 2"/>
          <p:cNvSpPr>
            <a:spLocks noGrp="1"/>
          </p:cNvSpPr>
          <p:nvPr>
            <p:ph type="body" idx="1"/>
          </p:nvPr>
        </p:nvSpPr>
        <p:spPr/>
        <p:txBody>
          <a:bodyPr/>
          <a:lstStyle/>
          <a:p>
            <a:pPr marL="82296" indent="0">
              <a:buNone/>
            </a:pPr>
            <a:r>
              <a:rPr lang="it-IT" dirty="0" smtClean="0">
                <a:latin typeface="Times New Roman" pitchFamily="18" charset="0"/>
                <a:cs typeface="Times New Roman" pitchFamily="18" charset="0"/>
              </a:rPr>
              <a:t>La mancanza di precise responsabilità autoriali ed editoriali e di strumenti di controllo qualificato dei contenuti, cioè la mancanza di strumenti di validazione non garantiscono serietà ed affidabilità e rappresentano una delle critiche sollevate più </a:t>
            </a:r>
            <a:r>
              <a:rPr lang="it-IT" dirty="0" smtClean="0">
                <a:latin typeface="Times New Roman" pitchFamily="18" charset="0"/>
                <a:cs typeface="Times New Roman" pitchFamily="18" charset="0"/>
              </a:rPr>
              <a:t>frequentemente</a:t>
            </a:r>
            <a:endParaRPr lang="it-IT" dirty="0">
              <a:latin typeface="Times New Roman" pitchFamily="18" charset="0"/>
              <a:cs typeface="Times New Roman" pitchFamily="18" charset="0"/>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type="body" idx="1"/>
          </p:nvPr>
        </p:nvSpPr>
        <p:spPr>
          <a:xfrm>
            <a:off x="1259632" y="908720"/>
            <a:ext cx="7498080" cy="5184576"/>
          </a:xfrm>
        </p:spPr>
        <p:txBody>
          <a:bodyPr>
            <a:normAutofit/>
          </a:bodyPr>
          <a:lstStyle/>
          <a:p>
            <a:pPr marL="82296" indent="0">
              <a:buNone/>
            </a:pPr>
            <a:r>
              <a:rPr lang="it-IT" sz="2400" dirty="0" smtClean="0">
                <a:latin typeface="+mj-lt"/>
                <a:cs typeface="Times New Roman" pitchFamily="18" charset="0"/>
              </a:rPr>
              <a:t>Come </a:t>
            </a:r>
            <a:r>
              <a:rPr lang="it-IT" sz="2400" dirty="0" smtClean="0">
                <a:latin typeface="+mj-lt"/>
                <a:cs typeface="Times New Roman" pitchFamily="18" charset="0"/>
              </a:rPr>
              <a:t>mai la versione inglese di Wikipedia è più affidabile e completa rispetto a quella italiana</a:t>
            </a:r>
            <a:r>
              <a:rPr lang="it-IT" sz="2400" dirty="0" smtClean="0">
                <a:latin typeface="+mj-lt"/>
                <a:cs typeface="Times New Roman" pitchFamily="18" charset="0"/>
              </a:rPr>
              <a:t>???</a:t>
            </a:r>
          </a:p>
          <a:p>
            <a:pPr lvl="1"/>
            <a:r>
              <a:rPr lang="it-IT" sz="2000" dirty="0" smtClean="0">
                <a:latin typeface="+mj-lt"/>
                <a:cs typeface="Times New Roman" pitchFamily="18" charset="0"/>
              </a:rPr>
              <a:t>Probabilmente </a:t>
            </a:r>
            <a:r>
              <a:rPr lang="it-IT" sz="2000" dirty="0" smtClean="0">
                <a:latin typeface="+mj-lt"/>
                <a:cs typeface="Times New Roman" pitchFamily="18" charset="0"/>
              </a:rPr>
              <a:t>i collaboratori della versione inglese di Wikipedia non sono più bravi o competenti di chi collabora alla versione italiana dell’enciclopedia, ma sono molti di più e hanno a disposizione un numero assai maggiore di collaboratori</a:t>
            </a:r>
            <a:r>
              <a:rPr lang="it-IT" sz="2000" dirty="0" smtClean="0">
                <a:latin typeface="+mj-lt"/>
                <a:cs typeface="Times New Roman" pitchFamily="18" charset="0"/>
              </a:rPr>
              <a:t>.</a:t>
            </a:r>
          </a:p>
          <a:p>
            <a:pPr marL="82296" indent="0" algn="ctr">
              <a:buNone/>
            </a:pPr>
            <a:endParaRPr lang="it-IT" sz="2400" dirty="0">
              <a:latin typeface="Times New Roman" pitchFamily="18" charset="0"/>
              <a:cs typeface="Times New Roman" pitchFamily="18" charset="0"/>
            </a:endParaRPr>
          </a:p>
          <a:p>
            <a:pPr marL="82296" indent="0">
              <a:buNone/>
            </a:pPr>
            <a:r>
              <a:rPr lang="it-IT" sz="2400" dirty="0" smtClean="0">
                <a:latin typeface="+mj-lt"/>
              </a:rPr>
              <a:t>Come </a:t>
            </a:r>
            <a:r>
              <a:rPr lang="it-IT" sz="2400" dirty="0">
                <a:latin typeface="+mj-lt"/>
              </a:rPr>
              <a:t>risolvere il </a:t>
            </a:r>
            <a:r>
              <a:rPr lang="it-IT" sz="2400" dirty="0" smtClean="0">
                <a:latin typeface="+mj-lt"/>
              </a:rPr>
              <a:t>problema???</a:t>
            </a:r>
          </a:p>
          <a:p>
            <a:pPr lvl="1"/>
            <a:r>
              <a:rPr lang="it-IT" sz="2100" dirty="0" smtClean="0">
                <a:latin typeface="+mj-lt"/>
                <a:cs typeface="Times New Roman" pitchFamily="18" charset="0"/>
              </a:rPr>
              <a:t>Secondo Roberto </a:t>
            </a:r>
            <a:r>
              <a:rPr lang="it-IT" sz="2100" dirty="0">
                <a:latin typeface="+mj-lt"/>
                <a:cs typeface="Times New Roman" pitchFamily="18" charset="0"/>
              </a:rPr>
              <a:t>Casati la risposta </a:t>
            </a:r>
            <a:r>
              <a:rPr lang="it-IT" sz="2100" dirty="0" smtClean="0">
                <a:latin typeface="+mj-lt"/>
                <a:cs typeface="Times New Roman" pitchFamily="18" charset="0"/>
              </a:rPr>
              <a:t>migliore potrebbe </a:t>
            </a:r>
            <a:r>
              <a:rPr lang="it-IT" sz="2100" dirty="0">
                <a:latin typeface="+mj-lt"/>
                <a:cs typeface="Times New Roman" pitchFamily="18" charset="0"/>
              </a:rPr>
              <a:t>essere quella di rimboccarsi le maniche e aiutarla a crescere!</a:t>
            </a:r>
          </a:p>
          <a:p>
            <a:pPr lvl="1"/>
            <a:r>
              <a:rPr lang="it-IT" sz="2100" dirty="0">
                <a:latin typeface="+mj-lt"/>
                <a:cs typeface="Times New Roman" pitchFamily="18" charset="0"/>
              </a:rPr>
              <a:t>Secondo </a:t>
            </a:r>
            <a:r>
              <a:rPr lang="it-IT" sz="2100" dirty="0" smtClean="0">
                <a:latin typeface="+mj-lt"/>
                <a:cs typeface="Times New Roman" pitchFamily="18" charset="0"/>
              </a:rPr>
              <a:t>Larry </a:t>
            </a:r>
            <a:r>
              <a:rPr lang="it-IT" sz="2100" dirty="0" err="1">
                <a:latin typeface="+mj-lt"/>
                <a:cs typeface="Times New Roman" pitchFamily="18" charset="0"/>
              </a:rPr>
              <a:t>Sanger</a:t>
            </a:r>
            <a:r>
              <a:rPr lang="it-IT" sz="2100" dirty="0">
                <a:latin typeface="+mj-lt"/>
                <a:cs typeface="Times New Roman" pitchFamily="18" charset="0"/>
              </a:rPr>
              <a:t>, uno dei cofondatori di Wikipedia, è bene subordinare i risultati di una collaborazione totalmente aperta alla revisione di redattori ed esperti qualificati</a:t>
            </a:r>
            <a:endParaRPr lang="it-IT" sz="2100" dirty="0" smtClean="0">
              <a:latin typeface="+mj-lt"/>
            </a:endParaRPr>
          </a:p>
          <a:p>
            <a:pPr marL="82296" indent="0">
              <a:buNone/>
            </a:pPr>
            <a:endParaRPr lang="it-IT" dirty="0" smtClean="0">
              <a:latin typeface="Times New Roman" pitchFamily="18" charset="0"/>
              <a:cs typeface="Times New Roman" pitchFamily="18" charset="0"/>
            </a:endParaRPr>
          </a:p>
          <a:p>
            <a:pPr marL="82296" indent="0">
              <a:buNone/>
            </a:pPr>
            <a:endParaRPr lang="it-IT" dirty="0">
              <a:latin typeface="Times New Roman" pitchFamily="18" charset="0"/>
              <a:cs typeface="Times New Roman" pitchFamily="18" charset="0"/>
            </a:endParaRPr>
          </a:p>
          <a:p>
            <a:pPr marL="82296" indent="0">
              <a:buNone/>
            </a:pPr>
            <a:endParaRPr lang="it-IT" dirty="0" smtClean="0">
              <a:latin typeface="Times New Roman" pitchFamily="18" charset="0"/>
              <a:cs typeface="Times New Roman" pitchFamily="18" charset="0"/>
            </a:endParaRPr>
          </a:p>
          <a:p>
            <a:pPr marL="82296" indent="0">
              <a:buNone/>
            </a:pPr>
            <a:endParaRPr lang="it-IT" dirty="0">
              <a:latin typeface="Times New Roman" pitchFamily="18" charset="0"/>
              <a:cs typeface="Times New Roman" pitchFamily="18" charset="0"/>
            </a:endParaRPr>
          </a:p>
          <a:p>
            <a:pPr marL="82296" indent="0">
              <a:buNone/>
            </a:pPr>
            <a:endParaRPr lang="it-IT" dirty="0" smtClean="0">
              <a:latin typeface="Times New Roman" pitchFamily="18" charset="0"/>
              <a:cs typeface="Times New Roman" pitchFamily="18" charset="0"/>
            </a:endParaRPr>
          </a:p>
          <a:p>
            <a:pPr marL="82296" indent="0">
              <a:buNone/>
            </a:pPr>
            <a:endParaRPr lang="it-IT" dirty="0">
              <a:latin typeface="Times New Roman" pitchFamily="18" charset="0"/>
              <a:cs typeface="Times New Roman" pitchFamily="18" charset="0"/>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I dieci anni di Wikipedia</a:t>
            </a:r>
            <a:endParaRPr lang="it-IT" dirty="0"/>
          </a:p>
        </p:txBody>
      </p:sp>
      <p:sp>
        <p:nvSpPr>
          <p:cNvPr id="3" name="Segnaposto contenuto 2"/>
          <p:cNvSpPr>
            <a:spLocks noGrp="1"/>
          </p:cNvSpPr>
          <p:nvPr>
            <p:ph type="body" idx="1"/>
          </p:nvPr>
        </p:nvSpPr>
        <p:spPr/>
        <p:txBody>
          <a:bodyPr/>
          <a:lstStyle/>
          <a:p>
            <a:pPr marL="82296" indent="0">
              <a:buNone/>
            </a:pP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 è oggi più che mai online, sempre più ampia come dimensioni, sempre più visitata. In occasione del decennale, è stato lanciato il sito “Dieci anni di sapere” che raccoglie testimonianze e contributi di utenti dell’enciclopedia, oltre a fornire utili informazioni sulla storia del progetto.</a:t>
            </a:r>
            <a:endParaRPr lang="it-IT" dirty="0">
              <a:latin typeface="Times New Roman" pitchFamily="18" charset="0"/>
              <a:cs typeface="Times New Roman" pitchFamily="18" charset="0"/>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Da chi e’ gestito </a:t>
            </a:r>
            <a:r>
              <a:rPr lang="it-IT" dirty="0" err="1" smtClean="0"/>
              <a:t>wikipedia</a:t>
            </a:r>
            <a:r>
              <a:rPr lang="it-IT" dirty="0" smtClean="0"/>
              <a:t>?</a:t>
            </a:r>
            <a:endParaRPr lang="it-IT" dirty="0"/>
          </a:p>
        </p:txBody>
      </p:sp>
      <p:sp>
        <p:nvSpPr>
          <p:cNvPr id="3" name="Segnaposto contenuto 2"/>
          <p:cNvSpPr>
            <a:spLocks noGrp="1"/>
          </p:cNvSpPr>
          <p:nvPr>
            <p:ph type="body" idx="1"/>
          </p:nvPr>
        </p:nvSpPr>
        <p:spPr/>
        <p:txBody>
          <a:bodyPr/>
          <a:lstStyle/>
          <a:p>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 non è un prodotto editoriale rigidamente controllato da un </a:t>
            </a:r>
            <a:r>
              <a:rPr lang="it-IT" dirty="0" err="1" smtClean="0">
                <a:latin typeface="Times New Roman" pitchFamily="18" charset="0"/>
                <a:cs typeface="Times New Roman" pitchFamily="18" charset="0"/>
              </a:rPr>
              <a:t>board</a:t>
            </a:r>
            <a:r>
              <a:rPr lang="it-IT" dirty="0" smtClean="0">
                <a:latin typeface="Times New Roman" pitchFamily="18" charset="0"/>
                <a:cs typeface="Times New Roman" pitchFamily="18" charset="0"/>
              </a:rPr>
              <a:t> scientifico. Gli autori di </a:t>
            </a: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 sono in gran parte persone comuni, appassionati che dedicano parte del loro tempo libero a inserire, modificare, aggiornare, controllare le voci dell’enciclopedia online.</a:t>
            </a:r>
            <a:endParaRPr lang="it-IT" dirty="0">
              <a:latin typeface="Times New Roman" pitchFamily="18" charset="0"/>
              <a:cs typeface="Times New Roman" pitchFamily="18" charset="0"/>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Web 2.0</a:t>
            </a:r>
            <a:endParaRPr lang="it-IT" dirty="0"/>
          </a:p>
        </p:txBody>
      </p:sp>
      <p:sp>
        <p:nvSpPr>
          <p:cNvPr id="3" name="Segnaposto contenuto 2"/>
          <p:cNvSpPr>
            <a:spLocks noGrp="1"/>
          </p:cNvSpPr>
          <p:nvPr>
            <p:ph type="body" idx="1"/>
          </p:nvPr>
        </p:nvSpPr>
        <p:spPr/>
        <p:txBody>
          <a:bodyPr>
            <a:normAutofit fontScale="92500" lnSpcReduction="20000"/>
          </a:bodyPr>
          <a:lstStyle/>
          <a:p>
            <a:r>
              <a:rPr lang="it-IT" dirty="0" smtClean="0">
                <a:latin typeface="Times New Roman" pitchFamily="18" charset="0"/>
                <a:cs typeface="Times New Roman" pitchFamily="18" charset="0"/>
              </a:rPr>
              <a:t>Nel 2005 Tim </a:t>
            </a:r>
            <a:r>
              <a:rPr lang="it-IT" dirty="0" err="1" smtClean="0">
                <a:latin typeface="Times New Roman" pitchFamily="18" charset="0"/>
                <a:cs typeface="Times New Roman" pitchFamily="18" charset="0"/>
              </a:rPr>
              <a:t>O’Reilly</a:t>
            </a:r>
            <a:r>
              <a:rPr lang="it-IT" dirty="0" smtClean="0">
                <a:latin typeface="Times New Roman" pitchFamily="18" charset="0"/>
                <a:cs typeface="Times New Roman" pitchFamily="18" charset="0"/>
              </a:rPr>
              <a:t> inventò il fortunato termine-slogan “Web 2.0” e incluse </a:t>
            </a: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 tra le applicazioni. E’ il mito della “saggezza della folla” proposta da James </a:t>
            </a:r>
            <a:r>
              <a:rPr lang="it-IT" dirty="0" err="1" smtClean="0">
                <a:latin typeface="Times New Roman" pitchFamily="18" charset="0"/>
                <a:cs typeface="Times New Roman" pitchFamily="18" charset="0"/>
              </a:rPr>
              <a:t>Suroviecki</a:t>
            </a:r>
            <a:r>
              <a:rPr lang="it-IT" dirty="0" smtClean="0">
                <a:latin typeface="Times New Roman" pitchFamily="18" charset="0"/>
                <a:cs typeface="Times New Roman" pitchFamily="18" charset="0"/>
              </a:rPr>
              <a:t> nel libro “The </a:t>
            </a:r>
            <a:r>
              <a:rPr lang="it-IT" dirty="0" err="1" smtClean="0">
                <a:latin typeface="Times New Roman" pitchFamily="18" charset="0"/>
                <a:cs typeface="Times New Roman" pitchFamily="18" charset="0"/>
              </a:rPr>
              <a:t>wisdom</a:t>
            </a:r>
            <a:r>
              <a:rPr lang="it-IT" dirty="0" smtClean="0">
                <a:latin typeface="Times New Roman" pitchFamily="18" charset="0"/>
                <a:cs typeface="Times New Roman" pitchFamily="18" charset="0"/>
              </a:rPr>
              <a:t> </a:t>
            </a:r>
            <a:r>
              <a:rPr lang="it-IT" dirty="0" err="1" smtClean="0">
                <a:latin typeface="Times New Roman" pitchFamily="18" charset="0"/>
                <a:cs typeface="Times New Roman" pitchFamily="18" charset="0"/>
              </a:rPr>
              <a:t>of</a:t>
            </a:r>
            <a:r>
              <a:rPr lang="it-IT" dirty="0" smtClean="0">
                <a:latin typeface="Times New Roman" pitchFamily="18" charset="0"/>
                <a:cs typeface="Times New Roman" pitchFamily="18" charset="0"/>
              </a:rPr>
              <a:t> </a:t>
            </a:r>
            <a:r>
              <a:rPr lang="it-IT" dirty="0" err="1" smtClean="0">
                <a:latin typeface="Times New Roman" pitchFamily="18" charset="0"/>
                <a:cs typeface="Times New Roman" pitchFamily="18" charset="0"/>
              </a:rPr>
              <a:t>crowds</a:t>
            </a:r>
            <a:r>
              <a:rPr lang="it-IT" dirty="0" smtClean="0">
                <a:latin typeface="Times New Roman" pitchFamily="18" charset="0"/>
                <a:cs typeface="Times New Roman" pitchFamily="18" charset="0"/>
              </a:rPr>
              <a:t>”, secondo il quale la nostra società sta superando il concetto secondo il quale solo pochi esperti sono in possesso di conoscenze chiave affidabili, mentre, l’opera sinergica di gruppi e reti di persone comuni può portare a risultati cognitivi di uguale o superiore livello di affidabilità.</a:t>
            </a:r>
            <a:endParaRPr lang="it-IT" dirty="0">
              <a:latin typeface="Times New Roman" pitchFamily="18" charset="0"/>
              <a:cs typeface="Times New Roman" pitchFamily="18" charset="0"/>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critiche</a:t>
            </a:r>
            <a:endParaRPr lang="it-IT" dirty="0"/>
          </a:p>
        </p:txBody>
      </p:sp>
      <p:sp>
        <p:nvSpPr>
          <p:cNvPr id="3" name="Segnaposto contenuto 2"/>
          <p:cNvSpPr>
            <a:spLocks noGrp="1"/>
          </p:cNvSpPr>
          <p:nvPr>
            <p:ph type="body" idx="1"/>
          </p:nvPr>
        </p:nvSpPr>
        <p:spPr/>
        <p:txBody>
          <a:bodyPr>
            <a:normAutofit fontScale="85000" lnSpcReduction="20000"/>
          </a:bodyPr>
          <a:lstStyle/>
          <a:p>
            <a:r>
              <a:rPr lang="it-IT" dirty="0" smtClean="0">
                <a:latin typeface="Times New Roman" pitchFamily="18" charset="0"/>
                <a:cs typeface="Times New Roman" pitchFamily="18" charset="0"/>
              </a:rPr>
              <a:t>- Nicholas </a:t>
            </a:r>
            <a:r>
              <a:rPr lang="it-IT" dirty="0" err="1" smtClean="0">
                <a:latin typeface="Times New Roman" pitchFamily="18" charset="0"/>
                <a:cs typeface="Times New Roman" pitchFamily="18" charset="0"/>
              </a:rPr>
              <a:t>Carr</a:t>
            </a:r>
            <a:r>
              <a:rPr lang="it-IT" dirty="0" smtClean="0">
                <a:latin typeface="Times New Roman" pitchFamily="18" charset="0"/>
                <a:cs typeface="Times New Roman" pitchFamily="18" charset="0"/>
              </a:rPr>
              <a:t> sostiene che la modalità d’interazione con il web induce un drastico calo dell’attenzione e in definitiva non possa contribuire in modo positivi all’intelligenza umana.</a:t>
            </a:r>
          </a:p>
          <a:p>
            <a:r>
              <a:rPr lang="it-IT" dirty="0" smtClean="0">
                <a:latin typeface="Times New Roman" pitchFamily="18" charset="0"/>
                <a:cs typeface="Times New Roman" pitchFamily="18" charset="0"/>
              </a:rPr>
              <a:t>- Andrew </a:t>
            </a:r>
            <a:r>
              <a:rPr lang="it-IT" dirty="0" err="1" smtClean="0">
                <a:latin typeface="Times New Roman" pitchFamily="18" charset="0"/>
                <a:cs typeface="Times New Roman" pitchFamily="18" charset="0"/>
              </a:rPr>
              <a:t>Keen</a:t>
            </a:r>
            <a:r>
              <a:rPr lang="it-IT" dirty="0" smtClean="0">
                <a:latin typeface="Times New Roman" pitchFamily="18" charset="0"/>
                <a:cs typeface="Times New Roman" pitchFamily="18" charset="0"/>
              </a:rPr>
              <a:t> aveva dato il via ad una forte polemica nei confronti dell’ottimismo spesso troppo acritico nei riguardi delle potenzialità positive della rete.</a:t>
            </a:r>
          </a:p>
          <a:p>
            <a:r>
              <a:rPr lang="it-IT" dirty="0" smtClean="0">
                <a:latin typeface="Times New Roman" pitchFamily="18" charset="0"/>
                <a:cs typeface="Times New Roman" pitchFamily="18" charset="0"/>
              </a:rPr>
              <a:t>- Fabio </a:t>
            </a:r>
            <a:r>
              <a:rPr lang="it-IT" dirty="0" err="1" smtClean="0">
                <a:latin typeface="Times New Roman" pitchFamily="18" charset="0"/>
                <a:cs typeface="Times New Roman" pitchFamily="18" charset="0"/>
              </a:rPr>
              <a:t>Metitieri</a:t>
            </a:r>
            <a:r>
              <a:rPr lang="it-IT" dirty="0" smtClean="0">
                <a:latin typeface="Times New Roman" pitchFamily="18" charset="0"/>
                <a:cs typeface="Times New Roman" pitchFamily="18" charset="0"/>
              </a:rPr>
              <a:t> mette in evidenza le criticità insite nella costruzione di senso a partire dal mare magnum di contributi informativi disponibili sul web.</a:t>
            </a:r>
            <a:endParaRPr lang="it-IT" dirty="0">
              <a:latin typeface="Times New Roman" pitchFamily="18" charset="0"/>
              <a:cs typeface="Times New Roman" pitchFamily="18" charset="0"/>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Scuola</a:t>
            </a:r>
            <a:endParaRPr lang="it-IT" dirty="0"/>
          </a:p>
        </p:txBody>
      </p:sp>
      <p:sp>
        <p:nvSpPr>
          <p:cNvPr id="3" name="Segnaposto contenuto 2"/>
          <p:cNvSpPr>
            <a:spLocks noGrp="1"/>
          </p:cNvSpPr>
          <p:nvPr>
            <p:ph type="body" idx="1"/>
          </p:nvPr>
        </p:nvSpPr>
        <p:spPr/>
        <p:txBody>
          <a:bodyPr/>
          <a:lstStyle/>
          <a:p>
            <a:pPr marL="82296" indent="0">
              <a:buNone/>
            </a:pPr>
            <a:r>
              <a:rPr lang="it-IT" dirty="0" smtClean="0">
                <a:latin typeface="Times New Roman" pitchFamily="18" charset="0"/>
                <a:cs typeface="Times New Roman" pitchFamily="18" charset="0"/>
              </a:rPr>
              <a:t>Tornando allo specifico di </a:t>
            </a:r>
            <a:r>
              <a:rPr lang="it-IT" dirty="0" err="1" smtClean="0">
                <a:latin typeface="Times New Roman" pitchFamily="18" charset="0"/>
                <a:cs typeface="Times New Roman" pitchFamily="18" charset="0"/>
              </a:rPr>
              <a:t>wikipedia…</a:t>
            </a:r>
            <a:endParaRPr lang="it-IT" dirty="0" smtClean="0">
              <a:latin typeface="Times New Roman" pitchFamily="18" charset="0"/>
              <a:cs typeface="Times New Roman" pitchFamily="18" charset="0"/>
            </a:endParaRPr>
          </a:p>
          <a:p>
            <a:r>
              <a:rPr lang="it-IT" dirty="0" smtClean="0">
                <a:latin typeface="Times New Roman" pitchFamily="18" charset="0"/>
                <a:cs typeface="Times New Roman" pitchFamily="18" charset="0"/>
              </a:rPr>
              <a:t>Come si rapportano scuole e università a </a:t>
            </a: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a:t>
            </a:r>
          </a:p>
          <a:p>
            <a:r>
              <a:rPr lang="it-IT" dirty="0" smtClean="0">
                <a:latin typeface="Times New Roman" pitchFamily="18" charset="0"/>
                <a:cs typeface="Times New Roman" pitchFamily="18" charset="0"/>
              </a:rPr>
              <a:t>Ma, soprattutto, come funziona realmente </a:t>
            </a: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a:t>
            </a:r>
            <a:endParaRPr lang="it-IT" dirty="0">
              <a:latin typeface="Times New Roman" pitchFamily="18" charset="0"/>
              <a:cs typeface="Times New Roman" pitchFamily="18" charset="0"/>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Nuova generazione 2.0</a:t>
            </a:r>
            <a:endParaRPr lang="it-IT" dirty="0"/>
          </a:p>
        </p:txBody>
      </p:sp>
      <p:sp>
        <p:nvSpPr>
          <p:cNvPr id="3" name="Segnaposto contenuto 2"/>
          <p:cNvSpPr>
            <a:spLocks noGrp="1"/>
          </p:cNvSpPr>
          <p:nvPr>
            <p:ph type="body" idx="1"/>
          </p:nvPr>
        </p:nvSpPr>
        <p:spPr/>
        <p:txBody>
          <a:bodyPr>
            <a:normAutofit fontScale="92500"/>
          </a:bodyPr>
          <a:lstStyle/>
          <a:p>
            <a:r>
              <a:rPr lang="it-IT" dirty="0" smtClean="0">
                <a:latin typeface="Times New Roman" pitchFamily="18" charset="0"/>
                <a:cs typeface="Times New Roman" pitchFamily="18" charset="0"/>
              </a:rPr>
              <a:t>Va anche considerata un’altra “mitologia” di questi ultimi anni, relativa ai “nativi digitali” e dalle loro presunte capacità tecnologiche innate.</a:t>
            </a:r>
          </a:p>
          <a:p>
            <a:r>
              <a:rPr lang="it-IT" dirty="0" smtClean="0">
                <a:latin typeface="Times New Roman" pitchFamily="18" charset="0"/>
                <a:cs typeface="Times New Roman" pitchFamily="18" charset="0"/>
              </a:rPr>
              <a:t>La realtà è un po’ diversa dal mito: la cosiddetta information </a:t>
            </a:r>
            <a:r>
              <a:rPr lang="it-IT" dirty="0" err="1" smtClean="0">
                <a:latin typeface="Times New Roman" pitchFamily="18" charset="0"/>
                <a:cs typeface="Times New Roman" pitchFamily="18" charset="0"/>
              </a:rPr>
              <a:t>literacy</a:t>
            </a:r>
            <a:r>
              <a:rPr lang="it-IT" dirty="0" smtClean="0">
                <a:latin typeface="Times New Roman" pitchFamily="18" charset="0"/>
                <a:cs typeface="Times New Roman" pitchFamily="18" charset="0"/>
              </a:rPr>
              <a:t>, ovvero le competenze legate alla ricerca, al trattamento ed alla valutazione critica delle informazioni in rete appare invece non così diffusa neanche tra le generazioni più giovani.</a:t>
            </a:r>
            <a:endParaRPr lang="it-IT" dirty="0">
              <a:latin typeface="Times New Roman" pitchFamily="18" charset="0"/>
              <a:cs typeface="Times New Roman" pitchFamily="18" charset="0"/>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type="body" idx="1"/>
          </p:nvPr>
        </p:nvSpPr>
        <p:spPr/>
        <p:txBody>
          <a:bodyPr>
            <a:normAutofit fontScale="92500" lnSpcReduction="10000"/>
          </a:bodyPr>
          <a:lstStyle/>
          <a:p>
            <a:r>
              <a:rPr lang="it-IT" dirty="0" smtClean="0">
                <a:latin typeface="Times New Roman" pitchFamily="18" charset="0"/>
                <a:cs typeface="Times New Roman" pitchFamily="18" charset="0"/>
              </a:rPr>
              <a:t>I ragazzi sono sicuramente abili tecnicamente, ma hanno anche grosse difficoltà quando si tratta di  selezionare informazione affidabile dalla rete o quando si trovano alle prese con i problemi legati al riuso di tale informazioni. Se molti ormai sono disposi ad accordare complessivamente all’enciclopedia online un buon livello qualitativo, il plagio o, il copia incolla “selvaggio” non può certamente trovare approvazione accademica!</a:t>
            </a:r>
            <a:endParaRPr lang="it-IT" dirty="0">
              <a:latin typeface="Times New Roman" pitchFamily="18" charset="0"/>
              <a:cs typeface="Times New Roman" pitchFamily="18" charset="0"/>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a:bodyPr>
          <a:lstStyle/>
          <a:p>
            <a:pPr algn="ctr"/>
            <a:r>
              <a:rPr lang="it-IT" dirty="0" smtClean="0"/>
              <a:t>“suggerimento” </a:t>
            </a:r>
            <a:endParaRPr lang="it-IT" dirty="0"/>
          </a:p>
        </p:txBody>
      </p:sp>
      <p:sp>
        <p:nvSpPr>
          <p:cNvPr id="3" name="Segnaposto contenuto 2"/>
          <p:cNvSpPr>
            <a:spLocks noGrp="1"/>
          </p:cNvSpPr>
          <p:nvPr>
            <p:ph type="body" idx="1"/>
          </p:nvPr>
        </p:nvSpPr>
        <p:spPr/>
        <p:txBody>
          <a:bodyPr>
            <a:normAutofit fontScale="92500"/>
          </a:bodyPr>
          <a:lstStyle/>
          <a:p>
            <a:pPr marL="82296" indent="0">
              <a:buNone/>
            </a:pPr>
            <a:r>
              <a:rPr lang="it-IT" dirty="0" smtClean="0">
                <a:latin typeface="Times New Roman" pitchFamily="18" charset="0"/>
                <a:cs typeface="Times New Roman" pitchFamily="18" charset="0"/>
              </a:rPr>
              <a:t>Per quanto riguarda lo sviluppo delle capacità di selezione critica delle informazioni in rete, una utile strategia didattica è il </a:t>
            </a:r>
            <a:r>
              <a:rPr lang="it-IT" dirty="0" err="1" smtClean="0">
                <a:latin typeface="Times New Roman" pitchFamily="18" charset="0"/>
                <a:cs typeface="Times New Roman" pitchFamily="18" charset="0"/>
              </a:rPr>
              <a:t>WebQuest</a:t>
            </a:r>
            <a:r>
              <a:rPr lang="it-IT" dirty="0" smtClean="0">
                <a:latin typeface="Times New Roman" pitchFamily="18" charset="0"/>
                <a:cs typeface="Times New Roman" pitchFamily="18" charset="0"/>
              </a:rPr>
              <a:t>, con il quale si propone agli alunni un percorso guidato. Far comprendere come porre informazioni online sia un compito anche di grande responsabilità, far capire che ottenere un’informazione affidabile, anche su argomenti ben conosciuti, non è così semplice come sembra.</a:t>
            </a:r>
            <a:endParaRPr lang="it-IT" dirty="0">
              <a:latin typeface="Times New Roman" pitchFamily="18" charset="0"/>
              <a:cs typeface="Times New Roman" pitchFamily="18"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type="body" idx="1"/>
          </p:nvPr>
        </p:nvSpPr>
        <p:spPr>
          <a:xfrm>
            <a:off x="304800" y="1124744"/>
            <a:ext cx="8686800" cy="4955381"/>
          </a:xfrm>
        </p:spPr>
        <p:txBody>
          <a:bodyPr>
            <a:normAutofit/>
          </a:bodyPr>
          <a:lstStyle/>
          <a:p>
            <a:endParaRPr lang="it-IT" sz="2800" i="1" dirty="0" smtClean="0">
              <a:latin typeface="Times New Roman" pitchFamily="18" charset="0"/>
              <a:cs typeface="Times New Roman" pitchFamily="18" charset="0"/>
            </a:endParaRPr>
          </a:p>
          <a:p>
            <a:pPr marL="82296" indent="0">
              <a:buNone/>
            </a:pPr>
            <a:r>
              <a:rPr lang="it-IT" sz="2800" i="1" dirty="0" smtClean="0">
                <a:latin typeface="Times New Roman" pitchFamily="18" charset="0"/>
                <a:cs typeface="Times New Roman" pitchFamily="18" charset="0"/>
              </a:rPr>
              <a:t>Il blog è stato </a:t>
            </a:r>
            <a:r>
              <a:rPr lang="it-IT" sz="2800" i="1" dirty="0" smtClean="0">
                <a:latin typeface="Times New Roman" pitchFamily="18" charset="0"/>
                <a:cs typeface="Times New Roman" pitchFamily="18" charset="0"/>
              </a:rPr>
              <a:t>chiamato </a:t>
            </a:r>
            <a:r>
              <a:rPr lang="it-IT" sz="2800" i="1" dirty="0" smtClean="0">
                <a:latin typeface="Times New Roman" pitchFamily="18" charset="0"/>
                <a:cs typeface="Times New Roman" pitchFamily="18" charset="0"/>
              </a:rPr>
              <a:t>“scatola delle idee”. In effetti, lo strumento, attraverso il confronto e la potenziale revisione, offre alle idee di ciascun soggetto una prima occasione di verifica, in diverse fasi:</a:t>
            </a:r>
          </a:p>
          <a:p>
            <a:r>
              <a:rPr lang="it-IT" sz="2800" i="1" dirty="0" smtClean="0">
                <a:latin typeface="Times New Roman" pitchFamily="18" charset="0"/>
                <a:cs typeface="Times New Roman" pitchFamily="18" charset="0"/>
              </a:rPr>
              <a:t>- scrittura del post </a:t>
            </a:r>
          </a:p>
          <a:p>
            <a:r>
              <a:rPr lang="it-IT" sz="2800" i="1" dirty="0" smtClean="0">
                <a:latin typeface="Times New Roman" pitchFamily="18" charset="0"/>
                <a:cs typeface="Times New Roman" pitchFamily="18" charset="0"/>
              </a:rPr>
              <a:t>- anteprima del post</a:t>
            </a:r>
          </a:p>
          <a:p>
            <a:r>
              <a:rPr lang="it-IT" sz="2800" i="1" dirty="0" smtClean="0">
                <a:latin typeface="Times New Roman" pitchFamily="18" charset="0"/>
                <a:cs typeface="Times New Roman" pitchFamily="18" charset="0"/>
              </a:rPr>
              <a:t>- post online</a:t>
            </a:r>
          </a:p>
          <a:p>
            <a:r>
              <a:rPr lang="it-IT" sz="2800" i="1" dirty="0" smtClean="0">
                <a:latin typeface="Times New Roman" pitchFamily="18" charset="0"/>
                <a:cs typeface="Times New Roman" pitchFamily="18" charset="0"/>
              </a:rPr>
              <a:t>- dibattito</a:t>
            </a:r>
          </a:p>
          <a:p>
            <a:endParaRPr lang="it-IT" sz="2800" i="1" dirty="0">
              <a:latin typeface="Times New Roman" pitchFamily="18" charset="0"/>
              <a:cs typeface="Times New Roman" pitchFamily="18" charset="0"/>
            </a:endParaRP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type="body" idx="1"/>
          </p:nvPr>
        </p:nvSpPr>
        <p:spPr/>
        <p:txBody>
          <a:bodyPr/>
          <a:lstStyle/>
          <a:p>
            <a:pPr marL="82296" indent="0" algn="ctr">
              <a:buNone/>
            </a:pPr>
            <a:r>
              <a:rPr lang="it-IT" dirty="0" smtClean="0">
                <a:latin typeface="Times New Roman" pitchFamily="18" charset="0"/>
                <a:cs typeface="Times New Roman" pitchFamily="18" charset="0"/>
              </a:rPr>
              <a:t>Si potrà così dimostrare che, qualunque persona, sia in forma anonima che come utente registrato, può modificare qualsiasi pagina dell’enciclopedia.</a:t>
            </a:r>
            <a:endParaRPr lang="it-IT" dirty="0">
              <a:latin typeface="Times New Roman" pitchFamily="18" charset="0"/>
              <a:cs typeface="Times New Roman" pitchFamily="18" charset="0"/>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Difetto o pregio?</a:t>
            </a:r>
            <a:endParaRPr lang="it-IT" dirty="0"/>
          </a:p>
        </p:txBody>
      </p:sp>
      <p:sp>
        <p:nvSpPr>
          <p:cNvPr id="3" name="Segnaposto contenuto 2"/>
          <p:cNvSpPr>
            <a:spLocks noGrp="1"/>
          </p:cNvSpPr>
          <p:nvPr>
            <p:ph type="body" idx="1"/>
          </p:nvPr>
        </p:nvSpPr>
        <p:spPr/>
        <p:txBody>
          <a:bodyPr/>
          <a:lstStyle/>
          <a:p>
            <a:r>
              <a:rPr lang="it-IT" dirty="0" smtClean="0">
                <a:latin typeface="Times New Roman" pitchFamily="18" charset="0"/>
                <a:cs typeface="Times New Roman" pitchFamily="18" charset="0"/>
              </a:rPr>
              <a:t>Abbiamo accennato in precedenza al fatto che la presenza di argomenti a favore di tesi controverse su </a:t>
            </a: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 è considerato da alcuni come un difetto mentre altri sostengono che sia un importante segno di libertà e di apertura. </a:t>
            </a:r>
            <a:endParaRPr lang="it-IT" dirty="0">
              <a:latin typeface="Times New Roman" pitchFamily="18" charset="0"/>
              <a:cs typeface="Times New Roman" pitchFamily="18" charset="0"/>
            </a:endParaRP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type="body" idx="1"/>
          </p:nvPr>
        </p:nvSpPr>
        <p:spPr>
          <a:xfrm>
            <a:off x="1403648" y="908720"/>
            <a:ext cx="7498080" cy="4800600"/>
          </a:xfrm>
        </p:spPr>
        <p:txBody>
          <a:bodyPr>
            <a:normAutofit fontScale="92500"/>
          </a:bodyPr>
          <a:lstStyle/>
          <a:p>
            <a:r>
              <a:rPr lang="it-IT" dirty="0" smtClean="0">
                <a:latin typeface="Times New Roman" pitchFamily="18" charset="0"/>
                <a:cs typeface="Times New Roman" pitchFamily="18" charset="0"/>
              </a:rPr>
              <a:t>Questo punto è ben conosciuto dai </a:t>
            </a:r>
            <a:r>
              <a:rPr lang="it-IT" dirty="0" err="1" smtClean="0">
                <a:latin typeface="Times New Roman" pitchFamily="18" charset="0"/>
                <a:cs typeface="Times New Roman" pitchFamily="18" charset="0"/>
              </a:rPr>
              <a:t>wikipediani</a:t>
            </a:r>
            <a:r>
              <a:rPr lang="it-IT" dirty="0" smtClean="0">
                <a:latin typeface="Times New Roman" pitchFamily="18" charset="0"/>
                <a:cs typeface="Times New Roman" pitchFamily="18" charset="0"/>
              </a:rPr>
              <a:t> ed è anche codificato come una delle principali regole che informano la stesura degli articoli: si tratta del cosiddetto “punto di vista neutrale”. Esso fa parte dei “cinque pilastri di </a:t>
            </a: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 I contenuti di </a:t>
            </a: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 devono essere presentati in modo imparziale. </a:t>
            </a: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 rifugge sia dal “pensiero unico” che dalla impossibile pretesa di sintetizzare le diverse posizioni.</a:t>
            </a:r>
            <a:endParaRPr lang="it-IT" dirty="0">
              <a:latin typeface="Times New Roman" pitchFamily="18" charset="0"/>
              <a:cs typeface="Times New Roman" pitchFamily="18" charset="0"/>
            </a:endParaRP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dirty="0" err="1" smtClean="0"/>
              <a:t>Wikipedia</a:t>
            </a:r>
            <a:r>
              <a:rPr lang="it-IT" dirty="0" smtClean="0"/>
              <a:t> dalla parte della scuola</a:t>
            </a:r>
            <a:endParaRPr lang="it-IT" dirty="0"/>
          </a:p>
        </p:txBody>
      </p:sp>
      <p:sp>
        <p:nvSpPr>
          <p:cNvPr id="3" name="Segnaposto contenuto 2"/>
          <p:cNvSpPr>
            <a:spLocks noGrp="1"/>
          </p:cNvSpPr>
          <p:nvPr>
            <p:ph type="body" idx="1"/>
          </p:nvPr>
        </p:nvSpPr>
        <p:spPr/>
        <p:txBody>
          <a:bodyPr/>
          <a:lstStyle/>
          <a:p>
            <a:pPr marL="82296" indent="0">
              <a:buNone/>
            </a:pPr>
            <a:r>
              <a:rPr lang="it-IT" dirty="0" smtClean="0">
                <a:latin typeface="Times New Roman" pitchFamily="18" charset="0"/>
                <a:cs typeface="Times New Roman" pitchFamily="18" charset="0"/>
              </a:rPr>
              <a:t>Un utile spunto di lavoro per il mondo della scuola potrebbe essere scoprire se un certo articolo rispetta davvero il PVN. Un’ulteriore occasione per abituare gli studenti alla dimensione </a:t>
            </a:r>
            <a:r>
              <a:rPr lang="it-IT" dirty="0" err="1" smtClean="0">
                <a:latin typeface="Times New Roman" pitchFamily="18" charset="0"/>
                <a:cs typeface="Times New Roman" pitchFamily="18" charset="0"/>
              </a:rPr>
              <a:t>multiprospettica</a:t>
            </a:r>
            <a:r>
              <a:rPr lang="it-IT" dirty="0" smtClean="0">
                <a:latin typeface="Times New Roman" pitchFamily="18" charset="0"/>
                <a:cs typeface="Times New Roman" pitchFamily="18" charset="0"/>
              </a:rPr>
              <a:t> della conoscenza è offerta dalla pagina “Discussione”. E’ importante riuscire a sviluppare negli allievi una consapevolezza epistemologica avanzata. </a:t>
            </a:r>
            <a:endParaRPr lang="it-IT" dirty="0">
              <a:latin typeface="Times New Roman" pitchFamily="18" charset="0"/>
              <a:cs typeface="Times New Roman" pitchFamily="18" charset="0"/>
            </a:endParaRP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a:t>
            </a:r>
            <a:r>
              <a:rPr lang="it-IT" dirty="0" err="1" smtClean="0"/>
              <a:t>Wikipedia</a:t>
            </a:r>
            <a:r>
              <a:rPr lang="it-IT" dirty="0" smtClean="0"/>
              <a:t> e’ un’enciclopedia”</a:t>
            </a:r>
            <a:endParaRPr lang="it-IT" dirty="0"/>
          </a:p>
        </p:txBody>
      </p:sp>
      <p:sp>
        <p:nvSpPr>
          <p:cNvPr id="3" name="Segnaposto contenuto 2"/>
          <p:cNvSpPr>
            <a:spLocks noGrp="1"/>
          </p:cNvSpPr>
          <p:nvPr>
            <p:ph type="body" idx="1"/>
          </p:nvPr>
        </p:nvSpPr>
        <p:spPr/>
        <p:txBody>
          <a:bodyPr>
            <a:normAutofit/>
          </a:bodyPr>
          <a:lstStyle/>
          <a:p>
            <a:pPr marL="82296" indent="0">
              <a:buNone/>
            </a:pPr>
            <a:r>
              <a:rPr lang="it-IT" sz="2400" dirty="0" smtClean="0">
                <a:latin typeface="Times New Roman" pitchFamily="18" charset="0"/>
                <a:cs typeface="Times New Roman" pitchFamily="18" charset="0"/>
              </a:rPr>
              <a:t>Si può quindi concludere che </a:t>
            </a:r>
            <a:r>
              <a:rPr lang="it-IT" sz="2400" dirty="0" err="1" smtClean="0">
                <a:latin typeface="Times New Roman" pitchFamily="18" charset="0"/>
                <a:cs typeface="Times New Roman" pitchFamily="18" charset="0"/>
              </a:rPr>
              <a:t>Wikipedia</a:t>
            </a:r>
            <a:r>
              <a:rPr lang="it-IT" sz="2400" dirty="0" smtClean="0">
                <a:latin typeface="Times New Roman" pitchFamily="18" charset="0"/>
                <a:cs typeface="Times New Roman" pitchFamily="18" charset="0"/>
              </a:rPr>
              <a:t> possa essere vista dal mondo della scuola come una gamma di opportunità utili per lo sviluppo di diverse competenze negli allievi. Non va commesso l’errore di vederla come “l’edizione online” di un’enciclopedia. Certo, il suo scopo primario rimane quello di fornire informazione di tipo enciclopedico. </a:t>
            </a:r>
            <a:endParaRPr lang="it-IT" sz="2400" dirty="0" smtClean="0">
              <a:latin typeface="Times New Roman" pitchFamily="18" charset="0"/>
              <a:cs typeface="Times New Roman" pitchFamily="18" charset="0"/>
            </a:endParaRPr>
          </a:p>
          <a:p>
            <a:pPr marL="82296" indent="0">
              <a:buNone/>
            </a:pPr>
            <a:endParaRPr lang="it-IT" sz="2400" dirty="0" smtClean="0">
              <a:latin typeface="Times New Roman" pitchFamily="18" charset="0"/>
              <a:cs typeface="Times New Roman" pitchFamily="18" charset="0"/>
            </a:endParaRPr>
          </a:p>
          <a:p>
            <a:pPr marL="82296" indent="0" algn="ctr">
              <a:buNone/>
            </a:pPr>
            <a:r>
              <a:rPr lang="it-IT" dirty="0" smtClean="0">
                <a:latin typeface="Times New Roman" pitchFamily="18" charset="0"/>
                <a:cs typeface="Times New Roman" pitchFamily="18" charset="0"/>
              </a:rPr>
              <a:t>Potremmo cosi </a:t>
            </a:r>
            <a:r>
              <a:rPr lang="it-IT" dirty="0" smtClean="0">
                <a:latin typeface="Times New Roman" pitchFamily="18" charset="0"/>
                <a:cs typeface="Times New Roman" pitchFamily="18" charset="0"/>
              </a:rPr>
              <a:t>dire </a:t>
            </a:r>
            <a:r>
              <a:rPr lang="it-IT" dirty="0" smtClean="0">
                <a:latin typeface="Times New Roman" pitchFamily="18" charset="0"/>
                <a:cs typeface="Times New Roman" pitchFamily="18" charset="0"/>
              </a:rPr>
              <a:t>che </a:t>
            </a:r>
            <a:r>
              <a:rPr lang="it-IT" dirty="0" err="1" smtClean="0">
                <a:latin typeface="Times New Roman" pitchFamily="18" charset="0"/>
                <a:cs typeface="Times New Roman" pitchFamily="18" charset="0"/>
              </a:rPr>
              <a:t>wikipedia</a:t>
            </a:r>
            <a:r>
              <a:rPr lang="it-IT" dirty="0" smtClean="0">
                <a:latin typeface="Times New Roman" pitchFamily="18" charset="0"/>
                <a:cs typeface="Times New Roman" pitchFamily="18" charset="0"/>
              </a:rPr>
              <a:t> è molto più di un’enciclopedia.</a:t>
            </a:r>
            <a:endParaRPr lang="it-IT" dirty="0">
              <a:latin typeface="Times New Roman" pitchFamily="18" charset="0"/>
              <a:cs typeface="Times New Roman" pitchFamily="18" charset="0"/>
            </a:endParaRPr>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testo 2"/>
          <p:cNvSpPr>
            <a:spLocks noGrp="1"/>
          </p:cNvSpPr>
          <p:nvPr>
            <p:ph type="body" idx="1"/>
          </p:nvPr>
        </p:nvSpPr>
        <p:spPr>
          <a:xfrm>
            <a:off x="1435608" y="260648"/>
            <a:ext cx="7498080" cy="5987752"/>
          </a:xfrm>
        </p:spPr>
        <p:txBody>
          <a:bodyPr>
            <a:normAutofit fontScale="70000" lnSpcReduction="20000"/>
          </a:bodyPr>
          <a:lstStyle/>
          <a:p>
            <a:pPr marL="82296" indent="0" algn="ctr">
              <a:buNone/>
            </a:pPr>
            <a:r>
              <a:rPr lang="it-IT" dirty="0" smtClean="0"/>
              <a:t>A nostro avviso all’interno del contesto professionale e lavorativo delle educatrici dei Nidi d’Infanzia, gli strumenti tecnologici quali Blog e </a:t>
            </a:r>
            <a:r>
              <a:rPr lang="it-IT" dirty="0" err="1" smtClean="0"/>
              <a:t>Wiki</a:t>
            </a:r>
            <a:r>
              <a:rPr lang="it-IT" dirty="0" smtClean="0"/>
              <a:t> possono essere molto utili al fine di promuovere lo scambio continuo di informazioni e progetti. </a:t>
            </a:r>
          </a:p>
          <a:p>
            <a:pPr marL="82296" indent="0" algn="ctr">
              <a:buNone/>
            </a:pPr>
            <a:r>
              <a:rPr lang="it-IT" dirty="0" smtClean="0"/>
              <a:t>Queste tecnologie oltre ad essere fonte di aggiornamento didattico per le educatrici stesse avvicinano i bambini alla realtà del mondo tecnologico. </a:t>
            </a:r>
            <a:r>
              <a:rPr lang="it-IT" dirty="0" smtClean="0"/>
              <a:t>Le </a:t>
            </a:r>
            <a:r>
              <a:rPr lang="it-IT" dirty="0"/>
              <a:t>insegnanti propongono ai più piccoli di avvicinarsi a questo mondo così affascinante in modo graduale sia per non abusarne sia per non sconvolgere e/o modificare l'iter del loro normale sviluppo</a:t>
            </a:r>
            <a:r>
              <a:rPr lang="it-IT" dirty="0" smtClean="0"/>
              <a:t>.</a:t>
            </a:r>
          </a:p>
          <a:p>
            <a:pPr marL="82296" indent="0">
              <a:buNone/>
            </a:pPr>
            <a:endParaRPr lang="it-IT" dirty="0" smtClean="0"/>
          </a:p>
          <a:p>
            <a:pPr marL="82296" indent="0">
              <a:buNone/>
            </a:pPr>
            <a:endParaRPr lang="it-IT" dirty="0"/>
          </a:p>
          <a:p>
            <a:pPr marL="82296" indent="0" algn="r">
              <a:buNone/>
            </a:pPr>
            <a:endParaRPr lang="it-IT" dirty="0"/>
          </a:p>
          <a:p>
            <a:pPr algn="r"/>
            <a:r>
              <a:rPr lang="it-IT" dirty="0" smtClean="0"/>
              <a:t>Benedetta Cappelli</a:t>
            </a:r>
          </a:p>
          <a:p>
            <a:pPr algn="r"/>
            <a:r>
              <a:rPr lang="it-IT" dirty="0" smtClean="0"/>
              <a:t>Giulia Carati</a:t>
            </a:r>
            <a:endParaRPr lang="it-IT" dirty="0" smtClean="0"/>
          </a:p>
          <a:p>
            <a:pPr algn="r"/>
            <a:r>
              <a:rPr lang="it-IT" dirty="0" smtClean="0"/>
              <a:t>Erbosi </a:t>
            </a:r>
            <a:r>
              <a:rPr lang="it-IT" dirty="0" smtClean="0"/>
              <a:t>Melissa</a:t>
            </a:r>
            <a:endParaRPr lang="it-IT" dirty="0" smtClean="0"/>
          </a:p>
          <a:p>
            <a:pPr algn="r"/>
            <a:r>
              <a:rPr lang="it-IT" dirty="0" smtClean="0"/>
              <a:t>Sara </a:t>
            </a:r>
            <a:r>
              <a:rPr lang="it-IT" dirty="0" err="1" smtClean="0"/>
              <a:t>Milandri</a:t>
            </a:r>
            <a:endParaRPr lang="it-IT" dirty="0" smtClean="0"/>
          </a:p>
          <a:p>
            <a:pPr algn="r"/>
            <a:r>
              <a:rPr lang="it-IT" dirty="0" err="1" smtClean="0"/>
              <a:t>Sanja</a:t>
            </a:r>
            <a:r>
              <a:rPr lang="it-IT" dirty="0" smtClean="0"/>
              <a:t> </a:t>
            </a:r>
            <a:r>
              <a:rPr lang="it-IT" dirty="0" err="1" smtClean="0"/>
              <a:t>Sanguinetti</a:t>
            </a:r>
            <a:endParaRPr lang="it-IT" dirty="0"/>
          </a:p>
        </p:txBody>
      </p:sp>
    </p:spTree>
    <p:extLst>
      <p:ext uri="{BB962C8B-B14F-4D97-AF65-F5344CB8AC3E}">
        <p14:creationId xmlns:p14="http://schemas.microsoft.com/office/powerpoint/2010/main" val="421849124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b="1" i="1" dirty="0" smtClean="0">
                <a:latin typeface="Times New Roman" pitchFamily="18" charset="0"/>
                <a:cs typeface="Times New Roman" pitchFamily="18" charset="0"/>
              </a:rPr>
              <a:t>1. U</a:t>
            </a:r>
            <a:r>
              <a:rPr lang="it-IT" b="1" i="1" cap="none" dirty="0" smtClean="0">
                <a:latin typeface="Times New Roman" pitchFamily="18" charset="0"/>
                <a:cs typeface="Times New Roman" pitchFamily="18" charset="0"/>
              </a:rPr>
              <a:t>tilizzo del docente</a:t>
            </a:r>
            <a:endParaRPr lang="it-IT" b="1" i="1" dirty="0">
              <a:latin typeface="Times New Roman" pitchFamily="18" charset="0"/>
              <a:cs typeface="Times New Roman" pitchFamily="18" charset="0"/>
            </a:endParaRPr>
          </a:p>
        </p:txBody>
      </p:sp>
      <p:sp>
        <p:nvSpPr>
          <p:cNvPr id="3" name="Segnaposto contenuto 2"/>
          <p:cNvSpPr>
            <a:spLocks noGrp="1"/>
          </p:cNvSpPr>
          <p:nvPr>
            <p:ph type="body" idx="1"/>
          </p:nvPr>
        </p:nvSpPr>
        <p:spPr/>
        <p:txBody>
          <a:bodyPr>
            <a:normAutofit fontScale="85000" lnSpcReduction="10000"/>
          </a:bodyPr>
          <a:lstStyle/>
          <a:p>
            <a:pPr marL="82296" indent="0">
              <a:buNone/>
            </a:pPr>
            <a:r>
              <a:rPr lang="it-IT" sz="2800" i="1" dirty="0" smtClean="0">
                <a:latin typeface="Times New Roman" pitchFamily="18" charset="0"/>
                <a:cs typeface="Times New Roman" pitchFamily="18" charset="0"/>
              </a:rPr>
              <a:t>Per il docente, si pone il problema di quanti blog aprire e di come sviluppare la sua attività. Le alternative o le possibilità contemporanee sono molteplici:</a:t>
            </a:r>
          </a:p>
          <a:p>
            <a:pPr marL="82296" indent="0">
              <a:buNone/>
            </a:pPr>
            <a:r>
              <a:rPr lang="it-IT" sz="2800" i="1" dirty="0" smtClean="0">
                <a:latin typeface="Times New Roman" pitchFamily="18" charset="0"/>
                <a:cs typeface="Times New Roman" pitchFamily="18" charset="0"/>
                <a:sym typeface="Wingdings" panose="05000000000000000000" pitchFamily="2" charset="2"/>
              </a:rPr>
              <a:t></a:t>
            </a:r>
            <a:r>
              <a:rPr lang="it-IT" sz="2800" i="1" dirty="0" smtClean="0">
                <a:latin typeface="Times New Roman" pitchFamily="18" charset="0"/>
                <a:cs typeface="Times New Roman" pitchFamily="18" charset="0"/>
              </a:rPr>
              <a:t> </a:t>
            </a:r>
            <a:r>
              <a:rPr lang="it-IT" sz="2800" i="1" dirty="0" smtClean="0">
                <a:latin typeface="Times New Roman" pitchFamily="18" charset="0"/>
                <a:cs typeface="Times New Roman" pitchFamily="18" charset="0"/>
              </a:rPr>
              <a:t>periodico aggiornamento dei contenuti della propria formazione</a:t>
            </a:r>
          </a:p>
          <a:p>
            <a:pPr marL="82296" indent="0">
              <a:buNone/>
            </a:pPr>
            <a:r>
              <a:rPr lang="it-IT" sz="2800" i="1" dirty="0" smtClean="0">
                <a:latin typeface="Times New Roman" pitchFamily="18" charset="0"/>
                <a:cs typeface="Times New Roman" pitchFamily="18" charset="0"/>
                <a:sym typeface="Wingdings" panose="05000000000000000000" pitchFamily="2" charset="2"/>
              </a:rPr>
              <a:t></a:t>
            </a:r>
            <a:r>
              <a:rPr lang="it-IT" sz="2800" i="1" dirty="0" smtClean="0">
                <a:latin typeface="Times New Roman" pitchFamily="18" charset="0"/>
                <a:cs typeface="Times New Roman" pitchFamily="18" charset="0"/>
              </a:rPr>
              <a:t> </a:t>
            </a:r>
            <a:r>
              <a:rPr lang="it-IT" sz="2800" i="1" dirty="0" smtClean="0">
                <a:latin typeface="Times New Roman" pitchFamily="18" charset="0"/>
                <a:cs typeface="Times New Roman" pitchFamily="18" charset="0"/>
              </a:rPr>
              <a:t>per scambiare dati e informazioni con i colleghi</a:t>
            </a:r>
          </a:p>
          <a:p>
            <a:pPr marL="82296" indent="0">
              <a:buNone/>
            </a:pPr>
            <a:r>
              <a:rPr lang="it-IT" sz="2800" i="1" dirty="0" smtClean="0">
                <a:latin typeface="Times New Roman" pitchFamily="18" charset="0"/>
                <a:cs typeface="Times New Roman" pitchFamily="18" charset="0"/>
                <a:sym typeface="Wingdings" panose="05000000000000000000" pitchFamily="2" charset="2"/>
              </a:rPr>
              <a:t></a:t>
            </a:r>
            <a:r>
              <a:rPr lang="it-IT" sz="2800" i="1" dirty="0" smtClean="0">
                <a:latin typeface="Times New Roman" pitchFamily="18" charset="0"/>
                <a:cs typeface="Times New Roman" pitchFamily="18" charset="0"/>
              </a:rPr>
              <a:t> </a:t>
            </a:r>
            <a:r>
              <a:rPr lang="it-IT" sz="2800" i="1" dirty="0" smtClean="0">
                <a:latin typeface="Times New Roman" pitchFamily="18" charset="0"/>
                <a:cs typeface="Times New Roman" pitchFamily="18" charset="0"/>
              </a:rPr>
              <a:t>può creare blog rivolti agli alunni della classe, nei quali deporre contenuti disciplinari e/o compiti che gli alunni devono presentare</a:t>
            </a:r>
          </a:p>
          <a:p>
            <a:pPr marL="82296" indent="0">
              <a:buNone/>
            </a:pPr>
            <a:r>
              <a:rPr lang="it-IT" sz="2800" i="1" dirty="0" smtClean="0">
                <a:latin typeface="Times New Roman" pitchFamily="18" charset="0"/>
                <a:cs typeface="Times New Roman" pitchFamily="18" charset="0"/>
                <a:sym typeface="Wingdings" panose="05000000000000000000" pitchFamily="2" charset="2"/>
              </a:rPr>
              <a:t></a:t>
            </a:r>
            <a:r>
              <a:rPr lang="it-IT" sz="2800" i="1" dirty="0" smtClean="0">
                <a:latin typeface="Times New Roman" pitchFamily="18" charset="0"/>
                <a:cs typeface="Times New Roman" pitchFamily="18" charset="0"/>
              </a:rPr>
              <a:t> </a:t>
            </a:r>
            <a:r>
              <a:rPr lang="it-IT" sz="2800" i="1" dirty="0" smtClean="0">
                <a:latin typeface="Times New Roman" pitchFamily="18" charset="0"/>
                <a:cs typeface="Times New Roman" pitchFamily="18" charset="0"/>
              </a:rPr>
              <a:t>può creare blog rivolti alla comunità educante (famiglie, enti locali, adulti) per esporre problematiche inerenti agli argomenti d’insegnamento e le eventuali ricadute socio culturali di alcune esperienze.</a:t>
            </a:r>
            <a:endParaRPr lang="it-IT" sz="2800" i="1" dirty="0">
              <a:latin typeface="Times New Roman" pitchFamily="18" charset="0"/>
              <a:cs typeface="Times New Roman" pitchFamily="18"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b="1" i="1" cap="none" dirty="0" smtClean="0">
                <a:latin typeface="Times New Roman" pitchFamily="18" charset="0"/>
                <a:cs typeface="Times New Roman" pitchFamily="18" charset="0"/>
              </a:rPr>
              <a:t>2. Utilizzo dell’alunno</a:t>
            </a:r>
            <a:endParaRPr lang="it-IT" b="1" i="1" cap="none" dirty="0">
              <a:latin typeface="Times New Roman" pitchFamily="18" charset="0"/>
              <a:cs typeface="Times New Roman" pitchFamily="18" charset="0"/>
            </a:endParaRPr>
          </a:p>
        </p:txBody>
      </p:sp>
      <p:sp>
        <p:nvSpPr>
          <p:cNvPr id="3" name="Segnaposto contenuto 2"/>
          <p:cNvSpPr>
            <a:spLocks noGrp="1"/>
          </p:cNvSpPr>
          <p:nvPr>
            <p:ph type="body" idx="1"/>
          </p:nvPr>
        </p:nvSpPr>
        <p:spPr/>
        <p:txBody>
          <a:bodyPr>
            <a:normAutofit fontScale="92500"/>
          </a:bodyPr>
          <a:lstStyle/>
          <a:p>
            <a:r>
              <a:rPr lang="it-IT" sz="2800" i="1" dirty="0" smtClean="0">
                <a:latin typeface="Times New Roman" pitchFamily="18" charset="0"/>
                <a:cs typeface="Times New Roman" pitchFamily="18" charset="0"/>
              </a:rPr>
              <a:t>Per l’alunno si possono ipotizzare diversi utilizzi:</a:t>
            </a:r>
          </a:p>
          <a:p>
            <a:r>
              <a:rPr lang="it-IT" sz="2800" i="1" dirty="0" smtClean="0">
                <a:latin typeface="Times New Roman" pitchFamily="18" charset="0"/>
                <a:cs typeface="Times New Roman" pitchFamily="18" charset="0"/>
              </a:rPr>
              <a:t>- costruzione di blog per la classe, dove in maniera interattiva gli alunni possono intervenire per costruire un autonomo giornalino web</a:t>
            </a:r>
          </a:p>
          <a:p>
            <a:r>
              <a:rPr lang="it-IT" sz="2800" i="1" dirty="0" smtClean="0">
                <a:latin typeface="Times New Roman" pitchFamily="18" charset="0"/>
                <a:cs typeface="Times New Roman" pitchFamily="18" charset="0"/>
              </a:rPr>
              <a:t>- interazione con il blog dell’insegnante, per l’esecuzione dei compiti” prescritti oppure di partecipazione a forum specifici</a:t>
            </a:r>
          </a:p>
          <a:p>
            <a:r>
              <a:rPr lang="it-IT" sz="2800" i="1" dirty="0" smtClean="0">
                <a:latin typeface="Times New Roman" pitchFamily="18" charset="0"/>
                <a:cs typeface="Times New Roman" pitchFamily="18" charset="0"/>
              </a:rPr>
              <a:t>- predisposizione di un blog per il singolo alunno, che può inserire in esso le esercitazioni delle </a:t>
            </a:r>
            <a:r>
              <a:rPr lang="it-IT" sz="2800" i="1" dirty="0" err="1" smtClean="0">
                <a:latin typeface="Times New Roman" pitchFamily="18" charset="0"/>
                <a:cs typeface="Times New Roman" pitchFamily="18" charset="0"/>
              </a:rPr>
              <a:t>disicipline</a:t>
            </a:r>
            <a:r>
              <a:rPr lang="it-IT" sz="2800" i="1" dirty="0" smtClean="0">
                <a:latin typeface="Times New Roman" pitchFamily="18" charset="0"/>
                <a:cs typeface="Times New Roman" pitchFamily="18" charset="0"/>
              </a:rPr>
              <a:t> previste, in modo da costruire un e-portfolio che può essere visitato dalle famiglie.</a:t>
            </a:r>
          </a:p>
          <a:p>
            <a:endParaRPr lang="it-IT" sz="2800" i="1" dirty="0">
              <a:latin typeface="Times New Roman" pitchFamily="18" charset="0"/>
              <a:cs typeface="Times New Roman" pitchFamily="18"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b="1" i="1" cap="none" dirty="0" smtClean="0">
                <a:latin typeface="Times New Roman" pitchFamily="18" charset="0"/>
                <a:cs typeface="Times New Roman" pitchFamily="18" charset="0"/>
              </a:rPr>
              <a:t>3. Utilizzo degli </a:t>
            </a:r>
            <a:r>
              <a:rPr lang="it-IT" b="1" i="1" cap="none" dirty="0" smtClean="0">
                <a:latin typeface="Times New Roman" pitchFamily="18" charset="0"/>
                <a:cs typeface="Times New Roman" pitchFamily="18" charset="0"/>
              </a:rPr>
              <a:t>utenti</a:t>
            </a:r>
            <a:endParaRPr lang="it-IT" b="1" i="1" cap="none" dirty="0">
              <a:latin typeface="Times New Roman" pitchFamily="18" charset="0"/>
              <a:cs typeface="Times New Roman" pitchFamily="18" charset="0"/>
            </a:endParaRPr>
          </a:p>
        </p:txBody>
      </p:sp>
      <p:sp>
        <p:nvSpPr>
          <p:cNvPr id="3" name="Segnaposto contenuto 2"/>
          <p:cNvSpPr>
            <a:spLocks noGrp="1"/>
          </p:cNvSpPr>
          <p:nvPr>
            <p:ph type="body" idx="1"/>
          </p:nvPr>
        </p:nvSpPr>
        <p:spPr/>
        <p:txBody>
          <a:bodyPr>
            <a:normAutofit/>
          </a:bodyPr>
          <a:lstStyle/>
          <a:p>
            <a:r>
              <a:rPr lang="it-IT" sz="2800" i="1" dirty="0" smtClean="0">
                <a:latin typeface="Times New Roman" pitchFamily="18" charset="0"/>
                <a:cs typeface="Times New Roman" pitchFamily="18" charset="0"/>
              </a:rPr>
              <a:t>Gli utenti, cioè i genitori degli alunni, le famiglie, gli enti locali potranno essere lettori-osservatori attivi di quanto avviene nella classe, ricostruendo il percorso educativo in tutte le sue fasi, e prendendo atto di difficoltà o dubbi della classe o del singolo alunno, anche depositando le proprie opinioni o commenti. Inoltre l’e-portfolio sarà uno strumento che si potrà affiancare alle valutazioni periodiche. </a:t>
            </a:r>
            <a:endParaRPr lang="it-IT" sz="2800" i="1" dirty="0">
              <a:latin typeface="Times New Roman" pitchFamily="18" charset="0"/>
              <a:cs typeface="Times New Roman" pitchFamily="18"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itolo 12"/>
          <p:cNvSpPr>
            <a:spLocks noGrp="1"/>
          </p:cNvSpPr>
          <p:nvPr>
            <p:ph type="title"/>
          </p:nvPr>
        </p:nvSpPr>
        <p:spPr>
          <a:xfrm>
            <a:off x="1187624" y="2708920"/>
            <a:ext cx="7498080" cy="1143000"/>
          </a:xfrm>
        </p:spPr>
        <p:txBody>
          <a:bodyPr>
            <a:noAutofit/>
          </a:bodyPr>
          <a:lstStyle/>
          <a:p>
            <a:pPr algn="ctr"/>
            <a:r>
              <a:rPr lang="it-IT" sz="8000" b="1" dirty="0" smtClean="0">
                <a:solidFill>
                  <a:schemeClr val="accent5">
                    <a:lumMod val="75000"/>
                  </a:schemeClr>
                </a:solidFill>
              </a:rPr>
              <a:t>BLOG </a:t>
            </a:r>
            <a:br>
              <a:rPr lang="it-IT" sz="8000" b="1" dirty="0" smtClean="0">
                <a:solidFill>
                  <a:schemeClr val="accent5">
                    <a:lumMod val="75000"/>
                  </a:schemeClr>
                </a:solidFill>
              </a:rPr>
            </a:br>
            <a:r>
              <a:rPr lang="it-IT" sz="8000" b="1" dirty="0" smtClean="0">
                <a:solidFill>
                  <a:schemeClr val="accent5">
                    <a:lumMod val="75000"/>
                  </a:schemeClr>
                </a:solidFill>
              </a:rPr>
              <a:t>e </a:t>
            </a:r>
            <a:br>
              <a:rPr lang="it-IT" sz="8000" b="1" dirty="0" smtClean="0">
                <a:solidFill>
                  <a:schemeClr val="accent5">
                    <a:lumMod val="75000"/>
                  </a:schemeClr>
                </a:solidFill>
              </a:rPr>
            </a:br>
            <a:r>
              <a:rPr lang="it-IT" sz="8000" b="1" dirty="0" smtClean="0">
                <a:solidFill>
                  <a:schemeClr val="accent5">
                    <a:lumMod val="75000"/>
                  </a:schemeClr>
                </a:solidFill>
              </a:rPr>
              <a:t>DIDATTICA</a:t>
            </a:r>
            <a:endParaRPr lang="it-IT" sz="8000" b="1" dirty="0">
              <a:solidFill>
                <a:schemeClr val="accent5">
                  <a:lumMod val="75000"/>
                </a:schemeClr>
              </a:solidFill>
            </a:endParaRPr>
          </a:p>
        </p:txBody>
      </p:sp>
    </p:spTree>
    <p:extLst>
      <p:ext uri="{BB962C8B-B14F-4D97-AF65-F5344CB8AC3E}">
        <p14:creationId xmlns:p14="http://schemas.microsoft.com/office/powerpoint/2010/main" val="112787427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vale 3"/>
          <p:cNvSpPr/>
          <p:nvPr/>
        </p:nvSpPr>
        <p:spPr>
          <a:xfrm>
            <a:off x="2987824" y="1772816"/>
            <a:ext cx="3672408" cy="936104"/>
          </a:xfrm>
          <a:prstGeom prst="ellipse">
            <a:avLst/>
          </a:prstGeom>
          <a:ln>
            <a:solidFill>
              <a:schemeClr val="accent2">
                <a:lumMod val="60000"/>
                <a:lumOff val="40000"/>
              </a:schemeClr>
            </a:solidFill>
          </a:ln>
        </p:spPr>
        <p:style>
          <a:lnRef idx="2">
            <a:schemeClr val="accent6"/>
          </a:lnRef>
          <a:fillRef idx="1">
            <a:schemeClr val="lt1"/>
          </a:fillRef>
          <a:effectRef idx="0">
            <a:schemeClr val="accent6"/>
          </a:effectRef>
          <a:fontRef idx="minor">
            <a:schemeClr val="dk1"/>
          </a:fontRef>
        </p:style>
        <p:txBody>
          <a:bodyPr rtlCol="0" anchor="ctr"/>
          <a:lstStyle/>
          <a:p>
            <a:pPr algn="ctr"/>
            <a:endParaRPr lang="it-IT"/>
          </a:p>
        </p:txBody>
      </p:sp>
      <p:sp>
        <p:nvSpPr>
          <p:cNvPr id="3" name="Sottotitolo 2"/>
          <p:cNvSpPr>
            <a:spLocks noGrp="1"/>
          </p:cNvSpPr>
          <p:nvPr>
            <p:ph type="subTitle" idx="1"/>
          </p:nvPr>
        </p:nvSpPr>
        <p:spPr>
          <a:xfrm>
            <a:off x="1432560" y="692696"/>
            <a:ext cx="7406640" cy="5616624"/>
          </a:xfrm>
        </p:spPr>
        <p:txBody>
          <a:bodyPr/>
          <a:lstStyle/>
          <a:p>
            <a:r>
              <a:rPr lang="it-IT" dirty="0" smtClean="0"/>
              <a:t>Negli ultimi anni i Blog hanno avuto molto successo e popolarità e sono divenuti oggetto di ricerca e studio.</a:t>
            </a:r>
          </a:p>
          <a:p>
            <a:endParaRPr lang="it-IT" dirty="0"/>
          </a:p>
          <a:p>
            <a:r>
              <a:rPr lang="it-IT" dirty="0" smtClean="0"/>
              <a:t>                 </a:t>
            </a:r>
            <a:r>
              <a:rPr lang="it-IT" dirty="0" smtClean="0">
                <a:solidFill>
                  <a:schemeClr val="accent5">
                    <a:lumMod val="75000"/>
                  </a:schemeClr>
                </a:solidFill>
              </a:rPr>
              <a:t>CAUSE DEL SUCCESSO</a:t>
            </a:r>
          </a:p>
          <a:p>
            <a:endParaRPr lang="it-IT" dirty="0"/>
          </a:p>
          <a:p>
            <a:endParaRPr lang="it-IT" dirty="0" smtClean="0"/>
          </a:p>
          <a:p>
            <a:r>
              <a:rPr lang="it-IT" sz="2000" dirty="0" smtClean="0">
                <a:solidFill>
                  <a:schemeClr val="accent3">
                    <a:lumMod val="75000"/>
                  </a:schemeClr>
                </a:solidFill>
              </a:rPr>
              <a:t>Potente fonte informativa 		        Non richiede competenze</a:t>
            </a:r>
          </a:p>
          <a:p>
            <a:r>
              <a:rPr lang="it-IT" sz="2000" dirty="0" smtClean="0">
                <a:solidFill>
                  <a:schemeClr val="accent3">
                    <a:lumMod val="75000"/>
                  </a:schemeClr>
                </a:solidFill>
              </a:rPr>
              <a:t>       e comunicativa			          tecniche</a:t>
            </a:r>
          </a:p>
          <a:p>
            <a:endParaRPr lang="it-IT" sz="2000" dirty="0">
              <a:solidFill>
                <a:schemeClr val="accent3">
                  <a:lumMod val="75000"/>
                </a:schemeClr>
              </a:solidFill>
            </a:endParaRPr>
          </a:p>
          <a:p>
            <a:r>
              <a:rPr lang="it-IT" sz="2000" dirty="0" smtClean="0">
                <a:solidFill>
                  <a:schemeClr val="accent3">
                    <a:lumMod val="75000"/>
                  </a:schemeClr>
                </a:solidFill>
              </a:rPr>
              <a:t>		      Semplice da utilizzare</a:t>
            </a:r>
          </a:p>
          <a:p>
            <a:r>
              <a:rPr lang="it-IT" sz="2000" dirty="0">
                <a:solidFill>
                  <a:schemeClr val="accent3">
                    <a:lumMod val="75000"/>
                  </a:schemeClr>
                </a:solidFill>
              </a:rPr>
              <a:t>	 </a:t>
            </a:r>
            <a:r>
              <a:rPr lang="it-IT" sz="2000" dirty="0" smtClean="0">
                <a:solidFill>
                  <a:schemeClr val="accent3">
                    <a:lumMod val="75000"/>
                  </a:schemeClr>
                </a:solidFill>
              </a:rPr>
              <a:t>        (soprattutto nel mondo scolastico)</a:t>
            </a:r>
            <a:endParaRPr lang="it-IT" sz="2000" dirty="0">
              <a:solidFill>
                <a:schemeClr val="accent3">
                  <a:lumMod val="75000"/>
                </a:schemeClr>
              </a:solidFill>
            </a:endParaRPr>
          </a:p>
        </p:txBody>
      </p:sp>
      <p:cxnSp>
        <p:nvCxnSpPr>
          <p:cNvPr id="6" name="Connettore 2 5"/>
          <p:cNvCxnSpPr/>
          <p:nvPr/>
        </p:nvCxnSpPr>
        <p:spPr>
          <a:xfrm flipH="1">
            <a:off x="2483768" y="2636912"/>
            <a:ext cx="720080" cy="57606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8" name="Connettore 2 7"/>
          <p:cNvCxnSpPr/>
          <p:nvPr/>
        </p:nvCxnSpPr>
        <p:spPr>
          <a:xfrm>
            <a:off x="4824028" y="2852936"/>
            <a:ext cx="0" cy="165618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0" name="Connettore 2 9"/>
          <p:cNvCxnSpPr/>
          <p:nvPr/>
        </p:nvCxnSpPr>
        <p:spPr>
          <a:xfrm>
            <a:off x="6444208" y="2636912"/>
            <a:ext cx="792088" cy="43204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8069839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ttangolo arrotondato 3"/>
          <p:cNvSpPr/>
          <p:nvPr/>
        </p:nvSpPr>
        <p:spPr>
          <a:xfrm>
            <a:off x="1763688" y="5445224"/>
            <a:ext cx="6912768" cy="648072"/>
          </a:xfrm>
          <a:prstGeom prst="roundRect">
            <a:avLst/>
          </a:prstGeom>
          <a:solidFill>
            <a:schemeClr val="accent2">
              <a:lumMod val="40000"/>
              <a:lumOff val="60000"/>
            </a:schemeClr>
          </a:solidFill>
          <a:ln>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2" name="Titolo 1"/>
          <p:cNvSpPr>
            <a:spLocks noGrp="1"/>
          </p:cNvSpPr>
          <p:nvPr>
            <p:ph type="title"/>
          </p:nvPr>
        </p:nvSpPr>
        <p:spPr>
          <a:xfrm>
            <a:off x="1403648" y="620688"/>
            <a:ext cx="7498080" cy="1143000"/>
          </a:xfrm>
        </p:spPr>
        <p:txBody>
          <a:bodyPr>
            <a:normAutofit fontScale="90000"/>
          </a:bodyPr>
          <a:lstStyle/>
          <a:p>
            <a:pPr algn="ctr"/>
            <a:r>
              <a:rPr lang="it-IT" dirty="0" smtClean="0"/>
              <a:t>COS’E’ IL BLOG???</a:t>
            </a:r>
            <a:br>
              <a:rPr lang="it-IT" dirty="0" smtClean="0"/>
            </a:br>
            <a:r>
              <a:rPr lang="it-IT" sz="2000" dirty="0" smtClean="0"/>
              <a:t>(Non </a:t>
            </a:r>
            <a:r>
              <a:rPr lang="it-IT" sz="2000" dirty="0"/>
              <a:t>è facile dare una definizione perché è un sistema </a:t>
            </a:r>
            <a:r>
              <a:rPr lang="it-IT" sz="2000" dirty="0" smtClean="0"/>
              <a:t>complesso; potrebbe </a:t>
            </a:r>
            <a:r>
              <a:rPr lang="it-IT" sz="2000" dirty="0"/>
              <a:t>essere «Diario in Rete</a:t>
            </a:r>
            <a:r>
              <a:rPr lang="it-IT" sz="2000" dirty="0" smtClean="0"/>
              <a:t>»)</a:t>
            </a:r>
            <a:r>
              <a:rPr lang="it-IT" dirty="0"/>
              <a:t/>
            </a:r>
            <a:br>
              <a:rPr lang="it-IT" dirty="0"/>
            </a:br>
            <a:endParaRPr lang="it-IT" dirty="0"/>
          </a:p>
        </p:txBody>
      </p:sp>
      <p:sp>
        <p:nvSpPr>
          <p:cNvPr id="3" name="Segnaposto contenuto 2"/>
          <p:cNvSpPr>
            <a:spLocks noGrp="1"/>
          </p:cNvSpPr>
          <p:nvPr>
            <p:ph idx="1"/>
          </p:nvPr>
        </p:nvSpPr>
        <p:spPr>
          <a:xfrm>
            <a:off x="1403648" y="1844824"/>
            <a:ext cx="7498080" cy="4464496"/>
          </a:xfrm>
          <a:noFill/>
          <a:ln>
            <a:noFill/>
          </a:ln>
        </p:spPr>
        <p:txBody>
          <a:bodyPr>
            <a:normAutofit/>
          </a:bodyPr>
          <a:lstStyle/>
          <a:p>
            <a:pPr marL="82296" indent="0">
              <a:buNone/>
            </a:pPr>
            <a:r>
              <a:rPr lang="it-IT" sz="2000" u="sng" dirty="0" smtClean="0">
                <a:solidFill>
                  <a:schemeClr val="accent5">
                    <a:lumMod val="75000"/>
                  </a:schemeClr>
                </a:solidFill>
              </a:rPr>
              <a:t>Molteplici definizioni</a:t>
            </a:r>
            <a:r>
              <a:rPr lang="it-IT" sz="2000" dirty="0" smtClean="0">
                <a:solidFill>
                  <a:schemeClr val="tx2">
                    <a:lumMod val="60000"/>
                    <a:lumOff val="40000"/>
                  </a:schemeClr>
                </a:solidFill>
              </a:rPr>
              <a:t>:</a:t>
            </a:r>
          </a:p>
          <a:p>
            <a:r>
              <a:rPr lang="it-IT" sz="2000" dirty="0" smtClean="0">
                <a:solidFill>
                  <a:schemeClr val="accent3">
                    <a:lumMod val="75000"/>
                  </a:schemeClr>
                </a:solidFill>
              </a:rPr>
              <a:t>Sito Web dove le persone si esprimono periodicamente e in modo libero</a:t>
            </a:r>
          </a:p>
          <a:p>
            <a:r>
              <a:rPr lang="it-IT" sz="2000" dirty="0" smtClean="0">
                <a:solidFill>
                  <a:schemeClr val="accent3">
                    <a:lumMod val="75000"/>
                  </a:schemeClr>
                </a:solidFill>
              </a:rPr>
              <a:t>Sito Web dove si pubblicano messaggi</a:t>
            </a:r>
          </a:p>
          <a:p>
            <a:r>
              <a:rPr lang="it-IT" sz="2000" dirty="0" smtClean="0">
                <a:solidFill>
                  <a:schemeClr val="accent3">
                    <a:lumMod val="75000"/>
                  </a:schemeClr>
                </a:solidFill>
              </a:rPr>
              <a:t>Sito Web che redige testi e </a:t>
            </a:r>
            <a:r>
              <a:rPr lang="it-IT" sz="2000" dirty="0" smtClean="0">
                <a:solidFill>
                  <a:schemeClr val="accent3">
                    <a:lumMod val="75000"/>
                  </a:schemeClr>
                </a:solidFill>
              </a:rPr>
              <a:t>articoli</a:t>
            </a:r>
            <a:endParaRPr lang="it-IT" sz="2000" dirty="0" smtClean="0">
              <a:solidFill>
                <a:schemeClr val="accent3">
                  <a:lumMod val="75000"/>
                </a:schemeClr>
              </a:solidFill>
            </a:endParaRPr>
          </a:p>
          <a:p>
            <a:endParaRPr lang="it-IT" sz="2000" dirty="0">
              <a:solidFill>
                <a:schemeClr val="tx2">
                  <a:lumMod val="60000"/>
                  <a:lumOff val="40000"/>
                </a:schemeClr>
              </a:solidFill>
            </a:endParaRPr>
          </a:p>
          <a:p>
            <a:pPr marL="82296" indent="0">
              <a:buNone/>
            </a:pPr>
            <a:r>
              <a:rPr lang="it-IT" sz="2000" u="sng" dirty="0" smtClean="0">
                <a:solidFill>
                  <a:schemeClr val="accent5">
                    <a:lumMod val="75000"/>
                  </a:schemeClr>
                </a:solidFill>
              </a:rPr>
              <a:t>Un’unica certezza</a:t>
            </a:r>
            <a:r>
              <a:rPr lang="it-IT" sz="2000" dirty="0" smtClean="0">
                <a:solidFill>
                  <a:schemeClr val="accent3">
                    <a:lumMod val="75000"/>
                  </a:schemeClr>
                </a:solidFill>
              </a:rPr>
              <a:t>: un </a:t>
            </a:r>
            <a:r>
              <a:rPr lang="it-IT" sz="2000" dirty="0" err="1">
                <a:solidFill>
                  <a:schemeClr val="accent3">
                    <a:lumMod val="75000"/>
                  </a:schemeClr>
                </a:solidFill>
              </a:rPr>
              <a:t>w</a:t>
            </a:r>
            <a:r>
              <a:rPr lang="it-IT" sz="2000" dirty="0" err="1" smtClean="0">
                <a:solidFill>
                  <a:schemeClr val="accent3">
                    <a:lumMod val="75000"/>
                  </a:schemeClr>
                </a:solidFill>
              </a:rPr>
              <a:t>eBlog</a:t>
            </a:r>
            <a:r>
              <a:rPr lang="it-IT" sz="2000" dirty="0" smtClean="0">
                <a:solidFill>
                  <a:schemeClr val="accent3">
                    <a:lumMod val="75000"/>
                  </a:schemeClr>
                </a:solidFill>
              </a:rPr>
              <a:t> è un website frequentemente aggiornato che consiste in messaggi datati </a:t>
            </a:r>
            <a:r>
              <a:rPr lang="it-IT" sz="2000" dirty="0" smtClean="0">
                <a:solidFill>
                  <a:schemeClr val="accent3">
                    <a:lumMod val="75000"/>
                  </a:schemeClr>
                </a:solidFill>
              </a:rPr>
              <a:t>e </a:t>
            </a:r>
            <a:r>
              <a:rPr lang="it-IT" sz="2000" dirty="0" smtClean="0">
                <a:solidFill>
                  <a:schemeClr val="accent3">
                    <a:lumMod val="75000"/>
                  </a:schemeClr>
                </a:solidFill>
              </a:rPr>
              <a:t>sistemati in ordine cronologico inverso.</a:t>
            </a:r>
          </a:p>
          <a:p>
            <a:pPr marL="82296" indent="0">
              <a:buNone/>
            </a:pPr>
            <a:endParaRPr lang="it-IT" sz="2000" dirty="0">
              <a:solidFill>
                <a:schemeClr val="accent3">
                  <a:lumMod val="75000"/>
                </a:schemeClr>
              </a:solidFill>
            </a:endParaRPr>
          </a:p>
          <a:p>
            <a:pPr marL="82296" indent="0" algn="ctr">
              <a:buNone/>
            </a:pPr>
            <a:r>
              <a:rPr lang="it-IT" sz="2000" dirty="0" smtClean="0">
                <a:solidFill>
                  <a:schemeClr val="accent3">
                    <a:lumMod val="75000"/>
                  </a:schemeClr>
                </a:solidFill>
              </a:rPr>
              <a:t>«IL BLOG E’ QUINDI COME UNA CASSETTINA SULLA QUALE SALIRE E DIRE LE PROPRIE IDEE AL MONDO»</a:t>
            </a:r>
          </a:p>
          <a:p>
            <a:pPr marL="82296" indent="0">
              <a:buNone/>
            </a:pPr>
            <a:endParaRPr lang="it-IT" sz="2400" dirty="0">
              <a:solidFill>
                <a:schemeClr val="accent3">
                  <a:lumMod val="75000"/>
                </a:schemeClr>
              </a:solidFill>
            </a:endParaRPr>
          </a:p>
          <a:p>
            <a:pPr marL="82296" indent="0">
              <a:buNone/>
            </a:pPr>
            <a:endParaRPr lang="it-IT" sz="2400" dirty="0">
              <a:solidFill>
                <a:schemeClr val="accent3">
                  <a:lumMod val="75000"/>
                </a:schemeClr>
              </a:solidFill>
            </a:endParaRPr>
          </a:p>
        </p:txBody>
      </p:sp>
    </p:spTree>
    <p:extLst>
      <p:ext uri="{BB962C8B-B14F-4D97-AF65-F5344CB8AC3E}">
        <p14:creationId xmlns:p14="http://schemas.microsoft.com/office/powerpoint/2010/main" val="2682080867"/>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Solstizio">
  <a:themeElements>
    <a:clrScheme name="Solstizio">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Solstizio">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olstizio">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90</TotalTime>
  <Words>2177</Words>
  <Application>Microsoft Office PowerPoint</Application>
  <PresentationFormat>Presentazione su schermo (4:3)</PresentationFormat>
  <Paragraphs>181</Paragraphs>
  <Slides>35</Slides>
  <Notes>0</Notes>
  <HiddenSlides>0</HiddenSlides>
  <MMClips>0</MMClips>
  <ScaleCrop>false</ScaleCrop>
  <HeadingPairs>
    <vt:vector size="4" baseType="variant">
      <vt:variant>
        <vt:lpstr>Tema</vt:lpstr>
      </vt:variant>
      <vt:variant>
        <vt:i4>1</vt:i4>
      </vt:variant>
      <vt:variant>
        <vt:lpstr>Titoli diapositive</vt:lpstr>
      </vt:variant>
      <vt:variant>
        <vt:i4>35</vt:i4>
      </vt:variant>
    </vt:vector>
  </HeadingPairs>
  <TitlesOfParts>
    <vt:vector size="36" baseType="lpstr">
      <vt:lpstr>Solstizio</vt:lpstr>
      <vt:lpstr>I Blog e i Wiki in ambito didattico</vt:lpstr>
      <vt:lpstr>Presentazione standard di PowerPoint</vt:lpstr>
      <vt:lpstr>Presentazione standard di PowerPoint</vt:lpstr>
      <vt:lpstr>1. Utilizzo del docente</vt:lpstr>
      <vt:lpstr>2. Utilizzo dell’alunno</vt:lpstr>
      <vt:lpstr>3. Utilizzo degli utenti</vt:lpstr>
      <vt:lpstr>BLOG  e  DIDATTICA</vt:lpstr>
      <vt:lpstr>Presentazione standard di PowerPoint</vt:lpstr>
      <vt:lpstr>COS’E’ IL BLOG??? (Non è facile dare una definizione perché è un sistema complesso; potrebbe essere «Diario in Rete») </vt:lpstr>
      <vt:lpstr>Presentazione standard di PowerPoint</vt:lpstr>
      <vt:lpstr>UNA RASSEGNA INTERESSANTE DI TIPOLOGIE…</vt:lpstr>
      <vt:lpstr>Presentazione standard di PowerPoint</vt:lpstr>
      <vt:lpstr>Presentazione standard di PowerPoint</vt:lpstr>
      <vt:lpstr>Presentazione standard di PowerPoint</vt:lpstr>
      <vt:lpstr>Per catturare la complessità dell’utilizzo di questo strumento, si può cercare di riassumere le attività che si potrebbero svolgere attraverso il blog nello schema seguente:</vt:lpstr>
      <vt:lpstr>Presentazione standard di PowerPoint</vt:lpstr>
      <vt:lpstr>Nei Blog si trovano numerose comunità di pratica degli insegnanti.  Un esempio internazionale è «l’Educational Blogger Network» che può essere definita la rete delle reti dei blogger dell’educazione. Questa comunità riunisce docenti e organizzazioni, sin dalla scuola materna, e che hanno come scopo ed esperienza condivisa l’uso dei Blog per l’insegnamento e l’apprendimento. Obiettivo dell’iniziativa è facilitare l’accesso e la diffusione della tecnologia Blog per l’insegnamento in tutte le discipline.  La rete:   costituisce un punto di incontro per i professionisti dell’educazione che usano i Blog  fornisce una gamma di opportunità per la crescita professionale degli insegnanti  rappresenta una cornice in cui trattare l’integrazione dei Blog e di altre tecnologiche digitali nell’insegnamento e nell’apprendimento. </vt:lpstr>
      <vt:lpstr>WIKIPEDIA:   Enciclopedia universale o miniera di errori?</vt:lpstr>
      <vt:lpstr>Presentazione standard di PowerPoint</vt:lpstr>
      <vt:lpstr>LE CRITICHE</vt:lpstr>
      <vt:lpstr>Presentazione standard di PowerPoint</vt:lpstr>
      <vt:lpstr>I dieci anni di Wikipedia</vt:lpstr>
      <vt:lpstr>Da chi e’ gestito wikipedia?</vt:lpstr>
      <vt:lpstr>Web 2.0</vt:lpstr>
      <vt:lpstr>critiche</vt:lpstr>
      <vt:lpstr>Scuola</vt:lpstr>
      <vt:lpstr>Nuova generazione 2.0</vt:lpstr>
      <vt:lpstr>Presentazione standard di PowerPoint</vt:lpstr>
      <vt:lpstr>“suggerimento” </vt:lpstr>
      <vt:lpstr>Presentazione standard di PowerPoint</vt:lpstr>
      <vt:lpstr>Difetto o pregio?</vt:lpstr>
      <vt:lpstr>Presentazione standard di PowerPoint</vt:lpstr>
      <vt:lpstr>Wikipedia dalla parte della scuola</vt:lpstr>
      <vt:lpstr>“Wikipedia e’ un’enciclopedia”</vt:lpstr>
      <vt:lpstr>Presentazione standard di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 Blog e i Wiki in ambito didattico</dc:title>
  <dc:creator>Giulia</dc:creator>
  <cp:lastModifiedBy>Giulia</cp:lastModifiedBy>
  <cp:revision>16</cp:revision>
  <dcterms:modified xsi:type="dcterms:W3CDTF">2013-11-23T14:23:38Z</dcterms:modified>
</cp:coreProperties>
</file>