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02" r:id="rId2"/>
    <p:sldId id="331" r:id="rId3"/>
    <p:sldId id="313" r:id="rId4"/>
    <p:sldId id="309" r:id="rId5"/>
    <p:sldId id="314" r:id="rId6"/>
    <p:sldId id="305" r:id="rId7"/>
    <p:sldId id="315" r:id="rId8"/>
    <p:sldId id="310" r:id="rId9"/>
    <p:sldId id="316" r:id="rId10"/>
    <p:sldId id="311" r:id="rId11"/>
    <p:sldId id="330" r:id="rId12"/>
    <p:sldId id="317" r:id="rId13"/>
    <p:sldId id="326" r:id="rId14"/>
    <p:sldId id="327" r:id="rId15"/>
    <p:sldId id="328" r:id="rId16"/>
    <p:sldId id="319" r:id="rId17"/>
    <p:sldId id="320" r:id="rId18"/>
    <p:sldId id="321" r:id="rId19"/>
    <p:sldId id="324" r:id="rId20"/>
    <p:sldId id="338" r:id="rId21"/>
    <p:sldId id="332" r:id="rId22"/>
    <p:sldId id="337" r:id="rId23"/>
  </p:sldIdLst>
  <p:sldSz cx="8640763" cy="6480175"/>
  <p:notesSz cx="6797675" cy="9928225"/>
  <p:defaultTextStyle>
    <a:defPPr>
      <a:defRPr lang="en-GB"/>
    </a:defPPr>
    <a:lvl1pPr algn="l" defTabSz="852488" rtl="0" fontAlgn="base">
      <a:spcBef>
        <a:spcPct val="0"/>
      </a:spcBef>
      <a:spcAft>
        <a:spcPct val="0"/>
      </a:spcAft>
      <a:defRPr sz="1700" kern="1200">
        <a:solidFill>
          <a:schemeClr val="tx1"/>
        </a:solidFill>
        <a:latin typeface="Arial" charset="0"/>
        <a:ea typeface="+mn-ea"/>
        <a:cs typeface="+mn-cs"/>
      </a:defRPr>
    </a:lvl1pPr>
    <a:lvl2pPr marL="425450" indent="31750" algn="l" defTabSz="852488" rtl="0" fontAlgn="base">
      <a:spcBef>
        <a:spcPct val="0"/>
      </a:spcBef>
      <a:spcAft>
        <a:spcPct val="0"/>
      </a:spcAft>
      <a:defRPr sz="1700" kern="1200">
        <a:solidFill>
          <a:schemeClr val="tx1"/>
        </a:solidFill>
        <a:latin typeface="Arial" charset="0"/>
        <a:ea typeface="+mn-ea"/>
        <a:cs typeface="+mn-cs"/>
      </a:defRPr>
    </a:lvl2pPr>
    <a:lvl3pPr marL="852488" indent="61913" algn="l" defTabSz="852488" rtl="0" fontAlgn="base">
      <a:spcBef>
        <a:spcPct val="0"/>
      </a:spcBef>
      <a:spcAft>
        <a:spcPct val="0"/>
      </a:spcAft>
      <a:defRPr sz="1700" kern="1200">
        <a:solidFill>
          <a:schemeClr val="tx1"/>
        </a:solidFill>
        <a:latin typeface="Arial" charset="0"/>
        <a:ea typeface="+mn-ea"/>
        <a:cs typeface="+mn-cs"/>
      </a:defRPr>
    </a:lvl3pPr>
    <a:lvl4pPr marL="1279525" indent="92075" algn="l" defTabSz="852488" rtl="0" fontAlgn="base">
      <a:spcBef>
        <a:spcPct val="0"/>
      </a:spcBef>
      <a:spcAft>
        <a:spcPct val="0"/>
      </a:spcAft>
      <a:defRPr sz="1700" kern="1200">
        <a:solidFill>
          <a:schemeClr val="tx1"/>
        </a:solidFill>
        <a:latin typeface="Arial" charset="0"/>
        <a:ea typeface="+mn-ea"/>
        <a:cs typeface="+mn-cs"/>
      </a:defRPr>
    </a:lvl4pPr>
    <a:lvl5pPr marL="1706563" indent="122238" algn="l" defTabSz="852488" rtl="0" fontAlgn="base">
      <a:spcBef>
        <a:spcPct val="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298" autoAdjust="0"/>
    <p:restoredTop sz="75666" autoAdjust="0"/>
  </p:normalViewPr>
  <p:slideViewPr>
    <p:cSldViewPr snapToObjects="1">
      <p:cViewPr varScale="1">
        <p:scale>
          <a:sx n="87" d="100"/>
          <a:sy n="87" d="100"/>
        </p:scale>
        <p:origin x="-558" y="-90"/>
      </p:cViewPr>
      <p:guideLst>
        <p:guide orient="horz" pos="2041"/>
        <p:guide pos="2721"/>
      </p:guideLst>
    </p:cSldViewPr>
  </p:slid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853318" fontAlgn="auto">
              <a:spcBef>
                <a:spcPts val="0"/>
              </a:spcBef>
              <a:spcAft>
                <a:spcPts val="0"/>
              </a:spcAft>
              <a:defRPr sz="1200">
                <a:latin typeface="+mn-lt"/>
              </a:defRPr>
            </a:lvl1pPr>
          </a:lstStyle>
          <a:p>
            <a:pPr>
              <a:defRPr/>
            </a:pPr>
            <a:r>
              <a:rPr lang="en-GB"/>
              <a:t>Uncontrolled copy when printed</a:t>
            </a: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defTabSz="853318" fontAlgn="auto">
              <a:spcBef>
                <a:spcPts val="0"/>
              </a:spcBef>
              <a:spcAft>
                <a:spcPts val="0"/>
              </a:spcAft>
              <a:defRPr sz="1200">
                <a:latin typeface="+mn-lt"/>
              </a:defRPr>
            </a:lvl1pPr>
          </a:lstStyle>
          <a:p>
            <a:pPr>
              <a:defRPr/>
            </a:pPr>
            <a:fld id="{2A2066F7-3CE5-4D43-BBD4-45A402CD92DF}" type="datetimeFigureOut">
              <a:rPr lang="en-GB"/>
              <a:pPr>
                <a:defRPr/>
              </a:pPr>
              <a:t>07/12/2015</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defTabSz="853318" fontAlgn="auto">
              <a:spcBef>
                <a:spcPts val="0"/>
              </a:spcBef>
              <a:spcAft>
                <a:spcPts val="0"/>
              </a:spcAft>
              <a:defRPr sz="1200">
                <a:latin typeface="+mn-lt"/>
              </a:defRPr>
            </a:lvl1pPr>
          </a:lstStyle>
          <a:p>
            <a:pPr>
              <a:defRPr/>
            </a:pPr>
            <a:r>
              <a:rPr lang="en-GB" dirty="0"/>
              <a:t>© Crown copyright </a:t>
            </a:r>
            <a:r>
              <a:rPr lang="en-GB" dirty="0" smtClean="0"/>
              <a:t>2015 </a:t>
            </a:r>
            <a:r>
              <a:rPr lang="en-GB" dirty="0"/>
              <a:t>Dstl</a:t>
            </a: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defTabSz="853318" fontAlgn="auto">
              <a:spcBef>
                <a:spcPts val="0"/>
              </a:spcBef>
              <a:spcAft>
                <a:spcPts val="0"/>
              </a:spcAft>
              <a:defRPr sz="1200">
                <a:latin typeface="+mn-lt"/>
              </a:defRPr>
            </a:lvl1pPr>
          </a:lstStyle>
          <a:p>
            <a:pPr>
              <a:defRPr/>
            </a:pPr>
            <a:fld id="{A867D25A-97C8-42CF-BD34-5741DB98F6D8}" type="slidenum">
              <a:rPr lang="en-GB"/>
              <a:pPr>
                <a:defRPr/>
              </a:pPr>
              <a:t>‹#›</a:t>
            </a:fld>
            <a:endParaRPr lang="en-GB"/>
          </a:p>
        </p:txBody>
      </p:sp>
    </p:spTree>
    <p:extLst>
      <p:ext uri="{BB962C8B-B14F-4D97-AF65-F5344CB8AC3E}">
        <p14:creationId xmlns:p14="http://schemas.microsoft.com/office/powerpoint/2010/main" val="288107393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853318" fontAlgn="auto">
              <a:spcBef>
                <a:spcPts val="0"/>
              </a:spcBef>
              <a:spcAft>
                <a:spcPts val="0"/>
              </a:spcAft>
              <a:defRPr sz="1200">
                <a:latin typeface="Arial" pitchFamily="34" charset="0"/>
                <a:cs typeface="Arial" pitchFamily="34" charset="0"/>
              </a:defRPr>
            </a:lvl1pPr>
          </a:lstStyle>
          <a:p>
            <a:pPr>
              <a:defRPr/>
            </a:pPr>
            <a:r>
              <a:rPr lang="en-GB"/>
              <a:t>Uncontrolled copy when printed</a:t>
            </a:r>
            <a:endParaRPr lang="en-GB"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defTabSz="853318" fontAlgn="auto">
              <a:spcBef>
                <a:spcPts val="0"/>
              </a:spcBef>
              <a:spcAft>
                <a:spcPts val="0"/>
              </a:spcAft>
              <a:defRPr sz="1200">
                <a:latin typeface="Arial" pitchFamily="34" charset="0"/>
                <a:cs typeface="Arial" pitchFamily="34" charset="0"/>
              </a:defRPr>
            </a:lvl1pPr>
          </a:lstStyle>
          <a:p>
            <a:pPr>
              <a:defRPr/>
            </a:pPr>
            <a:fld id="{B1C63A6B-3A47-4D59-8EBF-CC493064F7DC}" type="datetimeFigureOut">
              <a:rPr lang="en-GB"/>
              <a:pPr>
                <a:defRPr/>
              </a:pPr>
              <a:t>07/12/2015</a:t>
            </a:fld>
            <a:endParaRPr lang="en-GB" dirty="0"/>
          </a:p>
        </p:txBody>
      </p:sp>
      <p:sp>
        <p:nvSpPr>
          <p:cNvPr id="4" name="Slide Image Placeholder 3"/>
          <p:cNvSpPr>
            <a:spLocks noGrp="1" noRot="1" noChangeAspect="1"/>
          </p:cNvSpPr>
          <p:nvPr>
            <p:ph type="sldImg" idx="2"/>
          </p:nvPr>
        </p:nvSpPr>
        <p:spPr>
          <a:xfrm>
            <a:off x="1446213" y="742950"/>
            <a:ext cx="3905250" cy="29305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282575" y="3870325"/>
            <a:ext cx="6232525" cy="5313363"/>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defTabSz="853318" fontAlgn="auto">
              <a:spcBef>
                <a:spcPts val="0"/>
              </a:spcBef>
              <a:spcAft>
                <a:spcPts val="0"/>
              </a:spcAft>
              <a:defRPr sz="1200">
                <a:latin typeface="Arial" pitchFamily="34" charset="0"/>
                <a:cs typeface="Arial" pitchFamily="34" charset="0"/>
              </a:defRPr>
            </a:lvl1pPr>
          </a:lstStyle>
          <a:p>
            <a:pPr>
              <a:defRPr/>
            </a:pPr>
            <a:r>
              <a:rPr lang="en-GB" dirty="0"/>
              <a:t>© Crown copyright </a:t>
            </a:r>
            <a:r>
              <a:rPr lang="en-GB" dirty="0" smtClean="0"/>
              <a:t>2015 </a:t>
            </a:r>
            <a:r>
              <a:rPr lang="en-GB" dirty="0"/>
              <a:t>Dstl</a:t>
            </a:r>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defTabSz="853318" fontAlgn="auto">
              <a:spcBef>
                <a:spcPts val="0"/>
              </a:spcBef>
              <a:spcAft>
                <a:spcPts val="0"/>
              </a:spcAft>
              <a:defRPr sz="1200">
                <a:latin typeface="Arial" pitchFamily="34" charset="0"/>
                <a:cs typeface="Arial" pitchFamily="34" charset="0"/>
              </a:defRPr>
            </a:lvl1pPr>
          </a:lstStyle>
          <a:p>
            <a:pPr>
              <a:defRPr/>
            </a:pPr>
            <a:fld id="{538B8122-AECE-4DA9-B1A2-E4084315A90B}" type="slidenum">
              <a:rPr lang="en-GB"/>
              <a:pPr>
                <a:defRPr/>
              </a:pPr>
              <a:t>‹#›</a:t>
            </a:fld>
            <a:endParaRPr lang="en-GB" dirty="0"/>
          </a:p>
        </p:txBody>
      </p:sp>
    </p:spTree>
    <p:extLst>
      <p:ext uri="{BB962C8B-B14F-4D97-AF65-F5344CB8AC3E}">
        <p14:creationId xmlns:p14="http://schemas.microsoft.com/office/powerpoint/2010/main" val="13969621"/>
      </p:ext>
    </p:extLst>
  </p:cSld>
  <p:clrMap bg1="lt1" tx1="dk1" bg2="lt2" tx2="dk2" accent1="accent1" accent2="accent2" accent3="accent3" accent4="accent4" accent5="accent5" accent6="accent6" hlink="hlink" folHlink="folHlink"/>
  <p:hf/>
  <p:notesStyle>
    <a:lvl1pPr algn="l" defTabSz="852488"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1pPr>
    <a:lvl2pPr marL="425450" algn="l" defTabSz="852488"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2pPr>
    <a:lvl3pPr marL="852488" algn="l" defTabSz="852488"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3pPr>
    <a:lvl4pPr marL="1279525" algn="l" defTabSz="852488"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4pPr>
    <a:lvl5pPr marL="1706563" algn="l" defTabSz="852488"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5pPr>
    <a:lvl6pPr marL="2133295" algn="l" defTabSz="853318" rtl="0" eaLnBrk="1" latinLnBrk="0" hangingPunct="1">
      <a:defRPr sz="1100" kern="1200">
        <a:solidFill>
          <a:schemeClr val="tx1"/>
        </a:solidFill>
        <a:latin typeface="+mn-lt"/>
        <a:ea typeface="+mn-ea"/>
        <a:cs typeface="+mn-cs"/>
      </a:defRPr>
    </a:lvl6pPr>
    <a:lvl7pPr marL="2559954" algn="l" defTabSz="853318" rtl="0" eaLnBrk="1" latinLnBrk="0" hangingPunct="1">
      <a:defRPr sz="1100" kern="1200">
        <a:solidFill>
          <a:schemeClr val="tx1"/>
        </a:solidFill>
        <a:latin typeface="+mn-lt"/>
        <a:ea typeface="+mn-ea"/>
        <a:cs typeface="+mn-cs"/>
      </a:defRPr>
    </a:lvl7pPr>
    <a:lvl8pPr marL="2986613" algn="l" defTabSz="853318" rtl="0" eaLnBrk="1" latinLnBrk="0" hangingPunct="1">
      <a:defRPr sz="1100" kern="1200">
        <a:solidFill>
          <a:schemeClr val="tx1"/>
        </a:solidFill>
        <a:latin typeface="+mn-lt"/>
        <a:ea typeface="+mn-ea"/>
        <a:cs typeface="+mn-cs"/>
      </a:defRPr>
    </a:lvl8pPr>
    <a:lvl9pPr marL="3413272" algn="l" defTabSz="853318"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9E7E9404-AF33-44C6-B7B5-DA32A7271DC6}" type="datetime1">
              <a:rPr lang="en-GB" smtClean="0"/>
              <a:t>07/12/2015</a:t>
            </a:fld>
            <a:endParaRPr lang="en-GB" dirty="0"/>
          </a:p>
        </p:txBody>
      </p:sp>
      <p:sp>
        <p:nvSpPr>
          <p:cNvPr id="6" name="Footer Placeholder 5"/>
          <p:cNvSpPr>
            <a:spLocks noGrp="1"/>
          </p:cNvSpPr>
          <p:nvPr>
            <p:ph type="ftr" sz="quarter" idx="12"/>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7" name="Slide Number Placeholder 6"/>
          <p:cNvSpPr>
            <a:spLocks noGrp="1"/>
          </p:cNvSpPr>
          <p:nvPr>
            <p:ph type="sldNum" sz="quarter" idx="13"/>
          </p:nvPr>
        </p:nvSpPr>
        <p:spPr/>
        <p:txBody>
          <a:bodyPr/>
          <a:lstStyle/>
          <a:p>
            <a:pPr>
              <a:defRPr/>
            </a:pPr>
            <a:fld id="{538B8122-AECE-4DA9-B1A2-E4084315A90B}" type="slidenum">
              <a:rPr lang="en-GB" smtClean="0"/>
              <a:pPr>
                <a:defRPr/>
              </a:pPr>
              <a:t>1</a:t>
            </a:fld>
            <a:endParaRPr lang="en-GB" dirty="0"/>
          </a:p>
        </p:txBody>
      </p:sp>
    </p:spTree>
    <p:extLst>
      <p:ext uri="{BB962C8B-B14F-4D97-AF65-F5344CB8AC3E}">
        <p14:creationId xmlns:p14="http://schemas.microsoft.com/office/powerpoint/2010/main" val="3400450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GB" altLang="en-US" dirty="0" smtClean="0"/>
              <a:t>This is a typical strategy model used in Government. Although not all strategies contain even all these features! (e.g. some appear</a:t>
            </a:r>
            <a:r>
              <a:rPr lang="en-GB" altLang="en-US" baseline="0" dirty="0" smtClean="0"/>
              <a:t> not to be under-</a:t>
            </a:r>
            <a:r>
              <a:rPr lang="en-GB" altLang="en-US" baseline="0" dirty="0" err="1" smtClean="0"/>
              <a:t>pinnned</a:t>
            </a:r>
            <a:r>
              <a:rPr lang="en-GB" altLang="en-US" baseline="0" dirty="0" smtClean="0"/>
              <a:t> by any data!)</a:t>
            </a:r>
          </a:p>
          <a:p>
            <a:pPr>
              <a:buFontTx/>
              <a:buChar char="•"/>
            </a:pPr>
            <a:r>
              <a:rPr lang="en-GB" altLang="en-US" dirty="0" smtClean="0"/>
              <a:t> It sets out the organisation’s current position within an operating or immediate transactional environment, ideally informed by analysis of data and other evidence</a:t>
            </a:r>
          </a:p>
          <a:p>
            <a:pPr>
              <a:buFontTx/>
              <a:buChar char="•"/>
            </a:pPr>
            <a:r>
              <a:rPr lang="en-GB" altLang="en-US" dirty="0" smtClean="0"/>
              <a:t>It then projects current trends forward to indicate what the future operating environment will be, and sets out where we want to be, and what we want to do, within that.</a:t>
            </a:r>
          </a:p>
          <a:p>
            <a:pPr>
              <a:buFontTx/>
              <a:buChar char="•"/>
            </a:pPr>
            <a:r>
              <a:rPr lang="en-GB" altLang="en-US" dirty="0" smtClean="0"/>
              <a:t>The plan – usually immediately re-labelled as the strategy - is then about getting us from where we are today to where we want to be in the future – or maybe where we think we’re most likely to end up.</a:t>
            </a:r>
          </a:p>
          <a:p>
            <a:pPr marL="0" indent="0">
              <a:buFont typeface="Arial" panose="020B0604020202020204" pitchFamily="34" charset="0"/>
              <a:buNone/>
            </a:pPr>
            <a:r>
              <a:rPr lang="en-GB" dirty="0" smtClean="0"/>
              <a:t>Such a process is flawed,</a:t>
            </a:r>
            <a:r>
              <a:rPr lang="en-GB" baseline="0" dirty="0" smtClean="0"/>
              <a:t> usually in two ways. First, it often only plans for the future you hope will happen. Unless you’re confident you can control the future to ensure that’s what happens (in which case you probably don’t need a strategy anyway!) that’s really “brave” (i.e. stupid). A better option is to plan for the future you reckon is most likely to happen. But even that isn’t that smart because if you plan for that future, and the future turns out differently your strategy is likely to fail; and the more so the more you’ve </a:t>
            </a:r>
            <a:r>
              <a:rPr lang="en-GB" baseline="0" dirty="0" err="1" smtClean="0"/>
              <a:t>optimsed</a:t>
            </a:r>
            <a:r>
              <a:rPr lang="en-GB" baseline="0" dirty="0" smtClean="0"/>
              <a:t> everything for that future.  The second point – or flaw - is that all plans based round a view of a single future are inherently ‘brittle’ and likely to fail early when they meet the uncertainties of the real world. </a:t>
            </a:r>
          </a:p>
          <a:p>
            <a:r>
              <a:rPr lang="en-GB" baseline="0" dirty="0" smtClean="0"/>
              <a:t>So, how to do it better? See next slide!</a:t>
            </a:r>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27BADCAD-F148-4A45-A401-60BA8D5D6E60}" type="datetime1">
              <a:rPr lang="en-GB" smtClean="0"/>
              <a:t>07/12/2015</a:t>
            </a:fld>
            <a:endParaRPr lang="en-GB" dirty="0"/>
          </a:p>
        </p:txBody>
      </p:sp>
      <p:sp>
        <p:nvSpPr>
          <p:cNvPr id="6" name="Footer Placeholder 5"/>
          <p:cNvSpPr>
            <a:spLocks noGrp="1"/>
          </p:cNvSpPr>
          <p:nvPr>
            <p:ph type="ftr" sz="quarter" idx="12"/>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7" name="Slide Number Placeholder 6"/>
          <p:cNvSpPr>
            <a:spLocks noGrp="1"/>
          </p:cNvSpPr>
          <p:nvPr>
            <p:ph type="sldNum" sz="quarter" idx="13"/>
          </p:nvPr>
        </p:nvSpPr>
        <p:spPr/>
        <p:txBody>
          <a:bodyPr/>
          <a:lstStyle/>
          <a:p>
            <a:pPr>
              <a:defRPr/>
            </a:pPr>
            <a:fld id="{36F45121-C3BB-43FA-89B4-4337B595DDE3}" type="slidenum">
              <a:rPr lang="en-GB" smtClean="0"/>
              <a:pPr>
                <a:defRPr/>
              </a:pPr>
              <a:t>10</a:t>
            </a:fld>
            <a:endParaRPr lang="en-GB" dirty="0"/>
          </a:p>
        </p:txBody>
      </p:sp>
    </p:spTree>
    <p:extLst>
      <p:ext uri="{BB962C8B-B14F-4D97-AF65-F5344CB8AC3E}">
        <p14:creationId xmlns:p14="http://schemas.microsoft.com/office/powerpoint/2010/main" val="4224429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GB" altLang="en-US" dirty="0" smtClean="0"/>
              <a:t>This, by contrast, is process for producing a resilient strategy</a:t>
            </a:r>
          </a:p>
          <a:p>
            <a:pPr>
              <a:buFontTx/>
              <a:buChar char="•"/>
            </a:pPr>
            <a:r>
              <a:rPr lang="en-GB" altLang="en-US" dirty="0" smtClean="0"/>
              <a:t>The first difference is that is looks beyond the immediate operating environment to the wider world – looking at all parts of the policy spectrum (Social, Technological, Economic, Environmental, Political). Sometimes has Legal, Ethical &amp; Military added. (Adding Military generally</a:t>
            </a:r>
            <a:r>
              <a:rPr lang="en-GB" altLang="en-US" baseline="0" dirty="0" smtClean="0"/>
              <a:t> useful when working with MoD as they always claim the Military is different so needs its own category. Debatable – but worth going along with to avoid getting off on the wrong foot!)</a:t>
            </a:r>
            <a:endParaRPr lang="en-GB" altLang="en-US" dirty="0" smtClean="0"/>
          </a:p>
          <a:p>
            <a:pPr>
              <a:buFontTx/>
              <a:buChar char="•"/>
            </a:pPr>
            <a:r>
              <a:rPr lang="en-GB" altLang="en-US" dirty="0" smtClean="0"/>
              <a:t>The process then recognises  - rather than ignores - the existence of Uncertainty, and uses a combination of futures tools (where things are uncertain) and projections/models (where things are more certain) to map out different possible futures</a:t>
            </a:r>
          </a:p>
          <a:p>
            <a:pPr>
              <a:buFontTx/>
              <a:buChar char="•"/>
            </a:pPr>
            <a:r>
              <a:rPr lang="en-GB" altLang="en-US" dirty="0" smtClean="0"/>
              <a:t>The plan – the Strategy - then sets out how we get to our most likely future – or, if we’re sure we can control all the important influences, our preferred future. </a:t>
            </a:r>
          </a:p>
          <a:p>
            <a:pPr>
              <a:buFontTx/>
              <a:buChar char="•"/>
            </a:pPr>
            <a:r>
              <a:rPr lang="en-GB" altLang="en-US" dirty="0" smtClean="0"/>
              <a:t>Other parts of the plan (Annexes) are how we might avoid or mitigate movement towards any futures we really don’t like or want to end up in (the triangle). And how we might adapt to  less preferred futures (the square) if we can live with them, even if it’s not ideal, or if the changes are outside our control </a:t>
            </a:r>
          </a:p>
          <a:p>
            <a:pPr>
              <a:buFontTx/>
              <a:buChar char="•"/>
            </a:pPr>
            <a:r>
              <a:rPr lang="en-GB" altLang="en-US" dirty="0" smtClean="0"/>
              <a:t>Finally, useful (but hard!)  to have set of “Indicators &amp; Warnings” or “signposts” or “tripping points” to help you recognise which of the possible futures you are heading towards – so you can either relax if you’re on course for your planned-for or preferred future, or take timely adaptation or avoidance action to deal with the other futures before they arrive. And if you’re really smart, you can use your </a:t>
            </a:r>
            <a:r>
              <a:rPr lang="en-GB" altLang="en-US" dirty="0" err="1" smtClean="0"/>
              <a:t>Is&amp;Ws</a:t>
            </a:r>
            <a:r>
              <a:rPr lang="en-GB" altLang="en-US" dirty="0" smtClean="0"/>
              <a:t> to help you track and understand the dynamic feedbacks</a:t>
            </a:r>
            <a:r>
              <a:rPr lang="en-GB" altLang="en-US" baseline="0" dirty="0" smtClean="0"/>
              <a:t> (the Red Arrows) in the Academic view of strategy in the earlier ‘3 Views’ slide.</a:t>
            </a:r>
            <a:r>
              <a:rPr lang="en-GB" altLang="en-US" dirty="0" smtClean="0"/>
              <a:t> </a:t>
            </a:r>
          </a:p>
          <a:p>
            <a:r>
              <a:rPr lang="en-GB" dirty="0" smtClean="0"/>
              <a:t>And the really smart</a:t>
            </a:r>
            <a:r>
              <a:rPr lang="en-GB" baseline="0" dirty="0" smtClean="0"/>
              <a:t> folk &amp; organisations use the insights they get from this process to work out what they need to change in their own organisation, and even outside it, to make the ‘preferred’ future happen. So they influence the future, rather than merely react to it. They’re really being strategic. Or making their own luck.  </a:t>
            </a:r>
          </a:p>
          <a:p>
            <a:r>
              <a:rPr lang="en-GB" baseline="0" dirty="0" smtClean="0"/>
              <a:t>Tell Gary </a:t>
            </a:r>
            <a:r>
              <a:rPr lang="en-GB" baseline="0" dirty="0" err="1" smtClean="0"/>
              <a:t>Kass</a:t>
            </a:r>
            <a:r>
              <a:rPr lang="en-GB" baseline="0" dirty="0" smtClean="0"/>
              <a:t> case study about Natural England use of this approach and how it helped them get through a 30% budget cut from DEFRA because they had done a strategy exercise like this the year before, so had the bones of a Mitigation plan ready on shelves of the CE and every Board member.</a:t>
            </a:r>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699EB489-9B73-46E2-A76B-A48C68383584}" type="datetime1">
              <a:rPr lang="en-GB" smtClean="0"/>
              <a:t>07/12/2015</a:t>
            </a:fld>
            <a:endParaRPr lang="en-GB" dirty="0"/>
          </a:p>
        </p:txBody>
      </p:sp>
      <p:sp>
        <p:nvSpPr>
          <p:cNvPr id="6" name="Footer Placeholder 5"/>
          <p:cNvSpPr>
            <a:spLocks noGrp="1"/>
          </p:cNvSpPr>
          <p:nvPr>
            <p:ph type="ftr" sz="quarter" idx="12"/>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7" name="Slide Number Placeholder 6"/>
          <p:cNvSpPr>
            <a:spLocks noGrp="1"/>
          </p:cNvSpPr>
          <p:nvPr>
            <p:ph type="sldNum" sz="quarter" idx="13"/>
          </p:nvPr>
        </p:nvSpPr>
        <p:spPr/>
        <p:txBody>
          <a:bodyPr/>
          <a:lstStyle/>
          <a:p>
            <a:pPr>
              <a:defRPr/>
            </a:pPr>
            <a:fld id="{36F45121-C3BB-43FA-89B4-4337B595DDE3}" type="slidenum">
              <a:rPr lang="en-GB" smtClean="0"/>
              <a:pPr>
                <a:defRPr/>
              </a:pPr>
              <a:t>11</a:t>
            </a:fld>
            <a:endParaRPr lang="en-GB" dirty="0"/>
          </a:p>
        </p:txBody>
      </p:sp>
    </p:spTree>
    <p:extLst>
      <p:ext uri="{BB962C8B-B14F-4D97-AF65-F5344CB8AC3E}">
        <p14:creationId xmlns:p14="http://schemas.microsoft.com/office/powerpoint/2010/main" val="919517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8974AAE2-E4EB-45AA-8191-978377F437EA}" type="datetime1">
              <a:rPr lang="en-GB" smtClean="0"/>
              <a:t>07/12/2015</a:t>
            </a:fld>
            <a:endParaRPr lang="en-GB" dirty="0"/>
          </a:p>
        </p:txBody>
      </p:sp>
      <p:sp>
        <p:nvSpPr>
          <p:cNvPr id="6" name="Footer Placeholder 5"/>
          <p:cNvSpPr>
            <a:spLocks noGrp="1"/>
          </p:cNvSpPr>
          <p:nvPr>
            <p:ph type="ftr" sz="quarter" idx="12"/>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7" name="Slide Number Placeholder 6"/>
          <p:cNvSpPr>
            <a:spLocks noGrp="1"/>
          </p:cNvSpPr>
          <p:nvPr>
            <p:ph type="sldNum" sz="quarter" idx="13"/>
          </p:nvPr>
        </p:nvSpPr>
        <p:spPr/>
        <p:txBody>
          <a:bodyPr/>
          <a:lstStyle/>
          <a:p>
            <a:pPr>
              <a:defRPr/>
            </a:pPr>
            <a:fld id="{538B8122-AECE-4DA9-B1A2-E4084315A90B}" type="slidenum">
              <a:rPr lang="en-GB" smtClean="0"/>
              <a:pPr>
                <a:defRPr/>
              </a:pPr>
              <a:t>12</a:t>
            </a:fld>
            <a:endParaRPr lang="en-GB" dirty="0"/>
          </a:p>
        </p:txBody>
      </p:sp>
    </p:spTree>
    <p:extLst>
      <p:ext uri="{BB962C8B-B14F-4D97-AF65-F5344CB8AC3E}">
        <p14:creationId xmlns:p14="http://schemas.microsoft.com/office/powerpoint/2010/main" val="1844245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2009</a:t>
            </a:r>
            <a:r>
              <a:rPr lang="en-GB" baseline="0" dirty="0" smtClean="0"/>
              <a:t> : still valid!</a:t>
            </a:r>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590B7AB1-DAE9-4D64-BD34-A39D3C0C4387}" type="datetime1">
              <a:rPr lang="en-GB" smtClean="0"/>
              <a:t>07/12/2015</a:t>
            </a:fld>
            <a:endParaRPr lang="en-GB" dirty="0"/>
          </a:p>
        </p:txBody>
      </p:sp>
      <p:sp>
        <p:nvSpPr>
          <p:cNvPr id="6" name="Footer Placeholder 5"/>
          <p:cNvSpPr>
            <a:spLocks noGrp="1"/>
          </p:cNvSpPr>
          <p:nvPr>
            <p:ph type="ftr" sz="quarter" idx="12"/>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7" name="Slide Number Placeholder 6"/>
          <p:cNvSpPr>
            <a:spLocks noGrp="1"/>
          </p:cNvSpPr>
          <p:nvPr>
            <p:ph type="sldNum" sz="quarter" idx="13"/>
          </p:nvPr>
        </p:nvSpPr>
        <p:spPr/>
        <p:txBody>
          <a:bodyPr/>
          <a:lstStyle/>
          <a:p>
            <a:pPr>
              <a:defRPr/>
            </a:pPr>
            <a:fld id="{538B8122-AECE-4DA9-B1A2-E4084315A90B}" type="slidenum">
              <a:rPr lang="en-GB" smtClean="0"/>
              <a:pPr>
                <a:defRPr/>
              </a:pPr>
              <a:t>13</a:t>
            </a:fld>
            <a:endParaRPr lang="en-GB" dirty="0"/>
          </a:p>
        </p:txBody>
      </p:sp>
    </p:spTree>
    <p:extLst>
      <p:ext uri="{BB962C8B-B14F-4D97-AF65-F5344CB8AC3E}">
        <p14:creationId xmlns:p14="http://schemas.microsoft.com/office/powerpoint/2010/main" val="3990710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1EAC1F19-2DC1-4FCF-991B-05B3D71D0747}" type="datetime1">
              <a:rPr lang="en-GB" smtClean="0"/>
              <a:t>07/12/2015</a:t>
            </a:fld>
            <a:endParaRPr lang="en-GB" dirty="0"/>
          </a:p>
        </p:txBody>
      </p:sp>
      <p:sp>
        <p:nvSpPr>
          <p:cNvPr id="6" name="Footer Placeholder 5"/>
          <p:cNvSpPr>
            <a:spLocks noGrp="1"/>
          </p:cNvSpPr>
          <p:nvPr>
            <p:ph type="ftr" sz="quarter" idx="12"/>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7" name="Slide Number Placeholder 6"/>
          <p:cNvSpPr>
            <a:spLocks noGrp="1"/>
          </p:cNvSpPr>
          <p:nvPr>
            <p:ph type="sldNum" sz="quarter" idx="13"/>
          </p:nvPr>
        </p:nvSpPr>
        <p:spPr/>
        <p:txBody>
          <a:bodyPr/>
          <a:lstStyle/>
          <a:p>
            <a:pPr>
              <a:defRPr/>
            </a:pPr>
            <a:fld id="{538B8122-AECE-4DA9-B1A2-E4084315A90B}" type="slidenum">
              <a:rPr lang="en-GB" smtClean="0"/>
              <a:pPr>
                <a:defRPr/>
              </a:pPr>
              <a:t>14</a:t>
            </a:fld>
            <a:endParaRPr lang="en-GB" dirty="0"/>
          </a:p>
        </p:txBody>
      </p:sp>
    </p:spTree>
    <p:extLst>
      <p:ext uri="{BB962C8B-B14F-4D97-AF65-F5344CB8AC3E}">
        <p14:creationId xmlns:p14="http://schemas.microsoft.com/office/powerpoint/2010/main" val="739291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2009. Still</a:t>
            </a:r>
            <a:r>
              <a:rPr lang="en-GB" baseline="0" dirty="0" smtClean="0"/>
              <a:t> valid. Never seen anything to replace this Guidance Note (sadly, nowhere to be found on the Web, but a few folk (e.g. me) have it. And still use it.</a:t>
            </a:r>
          </a:p>
          <a:p>
            <a:endParaRPr lang="en-GB" baseline="0" dirty="0" smtClean="0"/>
          </a:p>
          <a:p>
            <a:r>
              <a:rPr lang="en-GB" baseline="0" dirty="0" smtClean="0"/>
              <a:t>Likewise the Toolkit that goes with it. Other Toolkits are available! But I still reckon this is about the best. </a:t>
            </a:r>
            <a:r>
              <a:rPr lang="en-GB" baseline="0" dirty="0" err="1" smtClean="0"/>
              <a:t>IRISS</a:t>
            </a:r>
            <a:r>
              <a:rPr lang="en-GB" baseline="0" dirty="0" smtClean="0"/>
              <a:t> (luckily) got holds of it and re-published its contents. Without the interactivity of the web-based original, but the meat is still there.</a:t>
            </a:r>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609C8306-8255-4A16-87C2-32BC7EAFB1DC}" type="datetime1">
              <a:rPr lang="en-GB" smtClean="0"/>
              <a:t>07/12/2015</a:t>
            </a:fld>
            <a:endParaRPr lang="en-GB" dirty="0"/>
          </a:p>
        </p:txBody>
      </p:sp>
      <p:sp>
        <p:nvSpPr>
          <p:cNvPr id="6" name="Footer Placeholder 5"/>
          <p:cNvSpPr>
            <a:spLocks noGrp="1"/>
          </p:cNvSpPr>
          <p:nvPr>
            <p:ph type="ftr" sz="quarter" idx="12"/>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7" name="Slide Number Placeholder 6"/>
          <p:cNvSpPr>
            <a:spLocks noGrp="1"/>
          </p:cNvSpPr>
          <p:nvPr>
            <p:ph type="sldNum" sz="quarter" idx="13"/>
          </p:nvPr>
        </p:nvSpPr>
        <p:spPr/>
        <p:txBody>
          <a:bodyPr/>
          <a:lstStyle/>
          <a:p>
            <a:pPr>
              <a:defRPr/>
            </a:pPr>
            <a:fld id="{538B8122-AECE-4DA9-B1A2-E4084315A90B}" type="slidenum">
              <a:rPr lang="en-GB" smtClean="0"/>
              <a:pPr>
                <a:defRPr/>
              </a:pPr>
              <a:t>15</a:t>
            </a:fld>
            <a:endParaRPr lang="en-GB" dirty="0"/>
          </a:p>
        </p:txBody>
      </p:sp>
    </p:spTree>
    <p:extLst>
      <p:ext uri="{BB962C8B-B14F-4D97-AF65-F5344CB8AC3E}">
        <p14:creationId xmlns:p14="http://schemas.microsoft.com/office/powerpoint/2010/main" val="4100742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Different frameworks</a:t>
            </a:r>
            <a:r>
              <a:rPr lang="en-GB" baseline="0" dirty="0" smtClean="0"/>
              <a:t> and descriptions of the various stages of the strategy and policy process.</a:t>
            </a:r>
          </a:p>
          <a:p>
            <a:endParaRPr lang="en-GB" baseline="0" dirty="0" smtClean="0"/>
          </a:p>
          <a:p>
            <a:r>
              <a:rPr lang="en-GB" baseline="0" dirty="0" smtClean="0"/>
              <a:t>And the tools you might best use at the different stages.</a:t>
            </a:r>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EB39B222-1152-4120-B021-82FABD26FFFD}" type="datetime1">
              <a:rPr lang="en-GB" smtClean="0"/>
              <a:t>07/12/2015</a:t>
            </a:fld>
            <a:endParaRPr lang="en-GB" dirty="0"/>
          </a:p>
        </p:txBody>
      </p:sp>
      <p:sp>
        <p:nvSpPr>
          <p:cNvPr id="6" name="Footer Placeholder 5"/>
          <p:cNvSpPr>
            <a:spLocks noGrp="1"/>
          </p:cNvSpPr>
          <p:nvPr>
            <p:ph type="ftr" sz="quarter" idx="12"/>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7" name="Slide Number Placeholder 6"/>
          <p:cNvSpPr>
            <a:spLocks noGrp="1"/>
          </p:cNvSpPr>
          <p:nvPr>
            <p:ph type="sldNum" sz="quarter" idx="13"/>
          </p:nvPr>
        </p:nvSpPr>
        <p:spPr/>
        <p:txBody>
          <a:bodyPr/>
          <a:lstStyle/>
          <a:p>
            <a:pPr>
              <a:defRPr/>
            </a:pPr>
            <a:fld id="{538B8122-AECE-4DA9-B1A2-E4084315A90B}" type="slidenum">
              <a:rPr lang="en-GB" smtClean="0"/>
              <a:pPr>
                <a:defRPr/>
              </a:pPr>
              <a:t>16</a:t>
            </a:fld>
            <a:endParaRPr lang="en-GB" dirty="0"/>
          </a:p>
        </p:txBody>
      </p:sp>
    </p:spTree>
    <p:extLst>
      <p:ext uri="{BB962C8B-B14F-4D97-AF65-F5344CB8AC3E}">
        <p14:creationId xmlns:p14="http://schemas.microsoft.com/office/powerpoint/2010/main" val="4238278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Another framework (along the top).</a:t>
            </a:r>
            <a:r>
              <a:rPr lang="en-GB" baseline="0" dirty="0" smtClean="0"/>
              <a:t> And suitable tools for each stage.</a:t>
            </a:r>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83E003AD-B32F-4BA5-9E56-C35E163217FB}" type="datetime1">
              <a:rPr lang="en-GB" smtClean="0"/>
              <a:t>07/12/2015</a:t>
            </a:fld>
            <a:endParaRPr lang="en-GB" dirty="0"/>
          </a:p>
        </p:txBody>
      </p:sp>
      <p:sp>
        <p:nvSpPr>
          <p:cNvPr id="6" name="Footer Placeholder 5"/>
          <p:cNvSpPr>
            <a:spLocks noGrp="1"/>
          </p:cNvSpPr>
          <p:nvPr>
            <p:ph type="ftr" sz="quarter" idx="12"/>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7" name="Slide Number Placeholder 6"/>
          <p:cNvSpPr>
            <a:spLocks noGrp="1"/>
          </p:cNvSpPr>
          <p:nvPr>
            <p:ph type="sldNum" sz="quarter" idx="13"/>
          </p:nvPr>
        </p:nvSpPr>
        <p:spPr/>
        <p:txBody>
          <a:bodyPr/>
          <a:lstStyle/>
          <a:p>
            <a:pPr>
              <a:defRPr/>
            </a:pPr>
            <a:fld id="{538B8122-AECE-4DA9-B1A2-E4084315A90B}" type="slidenum">
              <a:rPr lang="en-GB" smtClean="0"/>
              <a:pPr>
                <a:defRPr/>
              </a:pPr>
              <a:t>17</a:t>
            </a:fld>
            <a:endParaRPr lang="en-GB" dirty="0"/>
          </a:p>
        </p:txBody>
      </p:sp>
    </p:spTree>
    <p:extLst>
      <p:ext uri="{BB962C8B-B14F-4D97-AF65-F5344CB8AC3E}">
        <p14:creationId xmlns:p14="http://schemas.microsoft.com/office/powerpoint/2010/main" val="133336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6DC7545E-32E1-4285-9BA5-810A40D4E5E7}" type="datetime1">
              <a:rPr lang="en-GB" smtClean="0"/>
              <a:t>07/12/2015</a:t>
            </a:fld>
            <a:endParaRPr lang="en-GB" dirty="0"/>
          </a:p>
        </p:txBody>
      </p:sp>
      <p:sp>
        <p:nvSpPr>
          <p:cNvPr id="6" name="Footer Placeholder 5"/>
          <p:cNvSpPr>
            <a:spLocks noGrp="1"/>
          </p:cNvSpPr>
          <p:nvPr>
            <p:ph type="ftr" sz="quarter" idx="12"/>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7" name="Slide Number Placeholder 6"/>
          <p:cNvSpPr>
            <a:spLocks noGrp="1"/>
          </p:cNvSpPr>
          <p:nvPr>
            <p:ph type="sldNum" sz="quarter" idx="13"/>
          </p:nvPr>
        </p:nvSpPr>
        <p:spPr/>
        <p:txBody>
          <a:bodyPr/>
          <a:lstStyle/>
          <a:p>
            <a:pPr>
              <a:defRPr/>
            </a:pPr>
            <a:fld id="{538B8122-AECE-4DA9-B1A2-E4084315A90B}" type="slidenum">
              <a:rPr lang="en-GB" smtClean="0"/>
              <a:pPr>
                <a:defRPr/>
              </a:pPr>
              <a:t>18</a:t>
            </a:fld>
            <a:endParaRPr lang="en-GB" dirty="0"/>
          </a:p>
        </p:txBody>
      </p:sp>
    </p:spTree>
    <p:extLst>
      <p:ext uri="{BB962C8B-B14F-4D97-AF65-F5344CB8AC3E}">
        <p14:creationId xmlns:p14="http://schemas.microsoft.com/office/powerpoint/2010/main" val="3646717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9D37A654-35D6-4F9B-8F9B-33B0D624E1C6}" type="datetime1">
              <a:rPr lang="en-GB" smtClean="0"/>
              <a:t>07/12/2015</a:t>
            </a:fld>
            <a:endParaRPr lang="en-GB" dirty="0"/>
          </a:p>
        </p:txBody>
      </p:sp>
      <p:sp>
        <p:nvSpPr>
          <p:cNvPr id="6" name="Footer Placeholder 5"/>
          <p:cNvSpPr>
            <a:spLocks noGrp="1"/>
          </p:cNvSpPr>
          <p:nvPr>
            <p:ph type="ftr" sz="quarter" idx="12"/>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7" name="Slide Number Placeholder 6"/>
          <p:cNvSpPr>
            <a:spLocks noGrp="1"/>
          </p:cNvSpPr>
          <p:nvPr>
            <p:ph type="sldNum" sz="quarter" idx="13"/>
          </p:nvPr>
        </p:nvSpPr>
        <p:spPr/>
        <p:txBody>
          <a:bodyPr/>
          <a:lstStyle/>
          <a:p>
            <a:pPr>
              <a:defRPr/>
            </a:pPr>
            <a:fld id="{538B8122-AECE-4DA9-B1A2-E4084315A90B}" type="slidenum">
              <a:rPr lang="en-GB" smtClean="0"/>
              <a:pPr>
                <a:defRPr/>
              </a:pPr>
              <a:t>19</a:t>
            </a:fld>
            <a:endParaRPr lang="en-GB" dirty="0"/>
          </a:p>
        </p:txBody>
      </p:sp>
    </p:spTree>
    <p:extLst>
      <p:ext uri="{BB962C8B-B14F-4D97-AF65-F5344CB8AC3E}">
        <p14:creationId xmlns:p14="http://schemas.microsoft.com/office/powerpoint/2010/main" val="967071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Nearly</a:t>
            </a:r>
            <a:r>
              <a:rPr lang="en-GB" baseline="0" dirty="0" smtClean="0"/>
              <a:t> everything to do with strategy seems to be ‘messy’ – just like the real world!</a:t>
            </a:r>
          </a:p>
          <a:p>
            <a:endParaRPr lang="en-GB" baseline="0" dirty="0" smtClean="0"/>
          </a:p>
          <a:p>
            <a:r>
              <a:rPr lang="en-GB" baseline="0" dirty="0" smtClean="0"/>
              <a:t>Can’t even get a universally agreed </a:t>
            </a:r>
            <a:r>
              <a:rPr lang="en-GB" baseline="0" dirty="0" err="1" smtClean="0"/>
              <a:t>defintion</a:t>
            </a:r>
            <a:r>
              <a:rPr lang="en-GB" baseline="0" dirty="0" smtClean="0"/>
              <a:t>  - let alone a crisp one.</a:t>
            </a:r>
          </a:p>
          <a:p>
            <a:endParaRPr lang="en-GB" baseline="0" dirty="0" smtClean="0"/>
          </a:p>
          <a:p>
            <a:r>
              <a:rPr lang="en-GB" baseline="0" dirty="0" smtClean="0"/>
              <a:t>Jack Welch : mega-star of US industry for decades … his description : starts with </a:t>
            </a:r>
            <a:r>
              <a:rPr lang="en-GB" baseline="0" dirty="0" err="1" smtClean="0"/>
              <a:t>wooly</a:t>
            </a:r>
            <a:r>
              <a:rPr lang="en-GB" baseline="0" dirty="0" smtClean="0"/>
              <a:t> words (‘something like’,  innovation, globalisation), couple of trite ideas (sell widely, cheaply) then he resorts to metaphor …</a:t>
            </a:r>
            <a:endParaRPr lang="en-GB" dirty="0" smtClean="0"/>
          </a:p>
          <a:p>
            <a:endParaRPr lang="en-GB" dirty="0" smtClean="0"/>
          </a:p>
          <a:p>
            <a:r>
              <a:rPr lang="en-GB" dirty="0" smtClean="0"/>
              <a:t>And Sun Tzu even makes a virtue of obscuring what it is (though his was a special subset – military</a:t>
            </a:r>
            <a:r>
              <a:rPr lang="en-GB" baseline="0" dirty="0" smtClean="0"/>
              <a:t> strategy – where secrecy clearly has special merits!)</a:t>
            </a:r>
            <a:endParaRPr lang="en-GB" dirty="0" smtClean="0"/>
          </a:p>
          <a:p>
            <a:endParaRPr lang="en-GB" dirty="0" smtClean="0"/>
          </a:p>
          <a:p>
            <a:r>
              <a:rPr lang="en-GB" dirty="0" smtClean="0"/>
              <a:t>But, my point</a:t>
            </a:r>
            <a:r>
              <a:rPr lang="en-GB" baseline="0" dirty="0" smtClean="0"/>
              <a:t> is valid : there’s a lot of confusion around the word ‘Strategy’. </a:t>
            </a:r>
          </a:p>
          <a:p>
            <a:endParaRPr lang="en-GB" baseline="0" dirty="0" smtClean="0"/>
          </a:p>
          <a:p>
            <a:r>
              <a:rPr lang="en-GB" baseline="0" dirty="0" smtClean="0"/>
              <a:t>My aim in this talk is  not to provide all the answers, but to stimulate thought and debate on a topic that is of importance to all of us.</a:t>
            </a:r>
          </a:p>
          <a:p>
            <a:endParaRPr lang="en-GB" baseline="0" dirty="0" smtClean="0"/>
          </a:p>
          <a:p>
            <a:r>
              <a:rPr lang="en-GB" baseline="0" dirty="0" smtClean="0"/>
              <a:t>And of course everything to do with Strategy, must be of particular interest to a Group whose title is ‘Strategy, Policy and Security’ !</a:t>
            </a:r>
          </a:p>
          <a:p>
            <a:endParaRPr lang="en-GB" baseline="0" dirty="0" smtClean="0"/>
          </a:p>
          <a:p>
            <a:r>
              <a:rPr lang="en-GB" baseline="0" dirty="0" smtClean="0"/>
              <a:t>Start by getting stuck into the really Basic Questions:  Why is it important? What is it? and How do you do it well?……</a:t>
            </a:r>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D864DA77-5C6E-44F5-BE42-94621BF86512}" type="datetime1">
              <a:rPr lang="en-GB" smtClean="0"/>
              <a:t>07/12/2015</a:t>
            </a:fld>
            <a:endParaRPr lang="en-GB" dirty="0"/>
          </a:p>
        </p:txBody>
      </p:sp>
      <p:sp>
        <p:nvSpPr>
          <p:cNvPr id="6" name="Footer Placeholder 5"/>
          <p:cNvSpPr>
            <a:spLocks noGrp="1"/>
          </p:cNvSpPr>
          <p:nvPr>
            <p:ph type="ftr" sz="quarter" idx="12"/>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7" name="Slide Number Placeholder 6"/>
          <p:cNvSpPr>
            <a:spLocks noGrp="1"/>
          </p:cNvSpPr>
          <p:nvPr>
            <p:ph type="sldNum" sz="quarter" idx="13"/>
          </p:nvPr>
        </p:nvSpPr>
        <p:spPr/>
        <p:txBody>
          <a:bodyPr/>
          <a:lstStyle/>
          <a:p>
            <a:pPr>
              <a:defRPr/>
            </a:pPr>
            <a:fld id="{538B8122-AECE-4DA9-B1A2-E4084315A90B}" type="slidenum">
              <a:rPr lang="en-GB" smtClean="0"/>
              <a:pPr>
                <a:defRPr/>
              </a:pPr>
              <a:t>2</a:t>
            </a:fld>
            <a:endParaRPr lang="en-GB" dirty="0"/>
          </a:p>
        </p:txBody>
      </p:sp>
    </p:spTree>
    <p:extLst>
      <p:ext uri="{BB962C8B-B14F-4D97-AF65-F5344CB8AC3E}">
        <p14:creationId xmlns:p14="http://schemas.microsoft.com/office/powerpoint/2010/main" val="968496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smtClean="0"/>
              <a:t>GOOD STRATEGY/BAD STRATEGY: Taken from Wikipedia …Professor Richard P. </a:t>
            </a:r>
            <a:r>
              <a:rPr lang="en-GB" dirty="0" err="1" smtClean="0"/>
              <a:t>Rumelt</a:t>
            </a:r>
            <a:r>
              <a:rPr lang="en-GB" dirty="0" smtClean="0"/>
              <a:t> described strategy as a type of problem solving in 2011. He wrote that good strategy has an underlying structure he called a kernel. The kernel has three parts: 1) A diagnosis that defines or explains the nature of the challenge; 2) A guiding policy for dealing with the challenge; and 3) Coherent actions designed to carry out the guiding policy.  </a:t>
            </a:r>
          </a:p>
          <a:p>
            <a:endParaRPr lang="en-GB" dirty="0" smtClean="0"/>
          </a:p>
          <a:p>
            <a:r>
              <a:rPr lang="en-GB" dirty="0" smtClean="0"/>
              <a:t>President Kennedy illustrated these three elements of strategy in his Cuban Missile Crisis Address to the Nation of 22 October 1962:</a:t>
            </a:r>
          </a:p>
          <a:p>
            <a:r>
              <a:rPr lang="en-GB" dirty="0" smtClean="0"/>
              <a:t> 1.Diagnosis: "This Government, as promised, has maintained the closest surveillance of the Soviet military </a:t>
            </a:r>
            <a:r>
              <a:rPr lang="en-GB" dirty="0" err="1" smtClean="0"/>
              <a:t>buildup</a:t>
            </a:r>
            <a:r>
              <a:rPr lang="en-GB" dirty="0" smtClean="0"/>
              <a:t> on the island of Cuba. Within the past week, unmistakable evidence has established the fact that a series of offensive missile sites are now in preparation on that imprisoned island. The purpose of these bases can be none other than to provide a nuclear strike capability against the Western Hemisphere."</a:t>
            </a:r>
          </a:p>
          <a:p>
            <a:r>
              <a:rPr lang="en-GB" dirty="0" smtClean="0"/>
              <a:t> 2.Guiding Policy: "Our unswerving objective, therefore, must be to prevent the use of these missiles against this or any other country, and to secure their withdrawal or elimination from the Western Hemisphere."</a:t>
            </a:r>
          </a:p>
          <a:p>
            <a:r>
              <a:rPr lang="en-GB" dirty="0" smtClean="0"/>
              <a:t> 3.Action Plans: First among seven numbered steps was the following: "To halt this offensive </a:t>
            </a:r>
            <a:r>
              <a:rPr lang="en-GB" dirty="0" err="1" smtClean="0"/>
              <a:t>buildup</a:t>
            </a:r>
            <a:r>
              <a:rPr lang="en-GB" dirty="0" smtClean="0"/>
              <a:t> a strict quarantine on all offensive military equipment under shipment to Cuba is being initiated. All ships of any kind bound for Cuba from whatever nation or port will, if found to contain cargoes of offensive weapons, be turned back." </a:t>
            </a:r>
          </a:p>
          <a:p>
            <a:r>
              <a:rPr lang="en-GB" dirty="0" smtClean="0"/>
              <a:t>:::::::::::::::::::::::::::::::::</a:t>
            </a:r>
          </a:p>
          <a:p>
            <a:r>
              <a:rPr lang="en-GB" dirty="0" smtClean="0"/>
              <a:t>By </a:t>
            </a:r>
            <a:r>
              <a:rPr lang="en-GB" dirty="0" err="1" smtClean="0"/>
              <a:t>HW</a:t>
            </a:r>
            <a:r>
              <a:rPr lang="en-GB" dirty="0" smtClean="0"/>
              <a:t> : An example of great Public Strategy. At one of the most dangerous moments</a:t>
            </a:r>
            <a:r>
              <a:rPr lang="en-GB" baseline="0" dirty="0" smtClean="0"/>
              <a:t> for the World that any of us in this room will have lived through. Probably the most dangerous. And it worked! </a:t>
            </a:r>
          </a:p>
          <a:p>
            <a:endParaRPr lang="en-GB" baseline="0" dirty="0" smtClean="0"/>
          </a:p>
          <a:p>
            <a:r>
              <a:rPr lang="en-GB" baseline="0" dirty="0" smtClean="0"/>
              <a:t>And note my warning at the bottom. Don’t start </a:t>
            </a:r>
            <a:r>
              <a:rPr lang="en-GB" baseline="0" dirty="0" err="1" smtClean="0"/>
              <a:t>solutionising</a:t>
            </a:r>
            <a:r>
              <a:rPr lang="en-GB" baseline="0" dirty="0" smtClean="0"/>
              <a:t> too soon – something public sector folk of all types tend to do! Understand the problem first! (See much of Freedman’s ‘academic’ approach, and the early stages of the ‘Resilient’ strategy model …. Spend time and other resource doing that well…. Or, in a nutshell, if you’ve got the time, and you always do (even Kennedy/Cuba) : “Think before you Act.” </a:t>
            </a:r>
            <a:endParaRPr lang="en-GB" dirty="0" smtClean="0"/>
          </a:p>
          <a:p>
            <a:r>
              <a:rPr lang="en-GB" dirty="0" smtClean="0"/>
              <a:t>Terrible advice of course if</a:t>
            </a:r>
            <a:r>
              <a:rPr lang="en-GB" baseline="0" dirty="0" smtClean="0"/>
              <a:t> you’re a junior Infantry Officer whose patrol unexpectedly comes under fire : you need to Do Something. Immediately. You can’t call an O-Group and say, shall we go left? Shall we go right? But by the time they get up to slightly higher levels of command they’re not dealing with that type of situation. And wider experience, and the training they get at Staff College </a:t>
            </a:r>
            <a:r>
              <a:rPr lang="en-GB" baseline="0" dirty="0" err="1" smtClean="0"/>
              <a:t>etc</a:t>
            </a:r>
            <a:r>
              <a:rPr lang="en-GB" baseline="0" dirty="0" smtClean="0"/>
              <a:t>, should help them transition into a mental mode where a more strategic approach can be applied to their desk jobs in Main Building, the </a:t>
            </a:r>
            <a:r>
              <a:rPr lang="en-GB" baseline="0" dirty="0" err="1" smtClean="0"/>
              <a:t>FLCs</a:t>
            </a:r>
            <a:r>
              <a:rPr lang="en-GB" baseline="0" dirty="0" smtClean="0"/>
              <a:t>, </a:t>
            </a:r>
            <a:r>
              <a:rPr lang="en-GB" baseline="0" dirty="0" err="1" smtClean="0"/>
              <a:t>DE&amp;S</a:t>
            </a:r>
            <a:r>
              <a:rPr lang="en-GB" baseline="0" dirty="0" smtClean="0"/>
              <a:t> and elsewhere. And on Operations. The challenge is of course to Find the Time, when ‘The Tyranny of the In-Tray (In-Box)’ means too often that ‘Today’s Business is Compelling’ . </a:t>
            </a:r>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D9233AB1-A8C9-4F71-83BE-66BD68682EA3}" type="datetime1">
              <a:rPr lang="en-GB" smtClean="0"/>
              <a:t>07/12/2015</a:t>
            </a:fld>
            <a:endParaRPr lang="en-GB" dirty="0"/>
          </a:p>
        </p:txBody>
      </p:sp>
      <p:sp>
        <p:nvSpPr>
          <p:cNvPr id="6" name="Footer Placeholder 5"/>
          <p:cNvSpPr>
            <a:spLocks noGrp="1"/>
          </p:cNvSpPr>
          <p:nvPr>
            <p:ph type="ftr" sz="quarter" idx="12"/>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7" name="Slide Number Placeholder 6"/>
          <p:cNvSpPr>
            <a:spLocks noGrp="1"/>
          </p:cNvSpPr>
          <p:nvPr>
            <p:ph type="sldNum" sz="quarter" idx="13"/>
          </p:nvPr>
        </p:nvSpPr>
        <p:spPr/>
        <p:txBody>
          <a:bodyPr/>
          <a:lstStyle/>
          <a:p>
            <a:pPr>
              <a:defRPr/>
            </a:pPr>
            <a:fld id="{538B8122-AECE-4DA9-B1A2-E4084315A90B}" type="slidenum">
              <a:rPr lang="en-GB" smtClean="0"/>
              <a:pPr>
                <a:defRPr/>
              </a:pPr>
              <a:t>20</a:t>
            </a:fld>
            <a:endParaRPr lang="en-GB" dirty="0"/>
          </a:p>
        </p:txBody>
      </p:sp>
    </p:spTree>
    <p:extLst>
      <p:ext uri="{BB962C8B-B14F-4D97-AF65-F5344CB8AC3E}">
        <p14:creationId xmlns:p14="http://schemas.microsoft.com/office/powerpoint/2010/main" val="3687990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Finally, not sure if</a:t>
            </a:r>
            <a:r>
              <a:rPr lang="en-GB" baseline="0" dirty="0" smtClean="0"/>
              <a:t> Churchill was actually a great strategist – in WW2 that was generally reckoned to be (FM Viscount) </a:t>
            </a:r>
            <a:r>
              <a:rPr lang="en-GB" baseline="0" dirty="0" err="1" smtClean="0"/>
              <a:t>Alanbrooke</a:t>
            </a:r>
            <a:r>
              <a:rPr lang="en-GB" baseline="0" dirty="0" smtClean="0"/>
              <a:t> (the CIGS) – but he’s always good for a quote!</a:t>
            </a:r>
          </a:p>
          <a:p>
            <a:endParaRPr lang="en-GB" baseline="0" dirty="0" smtClean="0"/>
          </a:p>
          <a:p>
            <a:r>
              <a:rPr lang="en-GB" baseline="0" dirty="0" smtClean="0"/>
              <a:t>And what’s he’s really saying is …. (bullets)</a:t>
            </a:r>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FF47F51A-E380-45AE-8292-720C8EA23EE4}" type="datetime1">
              <a:rPr lang="en-GB" smtClean="0"/>
              <a:t>07/12/2015</a:t>
            </a:fld>
            <a:endParaRPr lang="en-GB" dirty="0"/>
          </a:p>
        </p:txBody>
      </p:sp>
      <p:sp>
        <p:nvSpPr>
          <p:cNvPr id="6" name="Footer Placeholder 5"/>
          <p:cNvSpPr>
            <a:spLocks noGrp="1"/>
          </p:cNvSpPr>
          <p:nvPr>
            <p:ph type="ftr" sz="quarter" idx="12"/>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7" name="Slide Number Placeholder 6"/>
          <p:cNvSpPr>
            <a:spLocks noGrp="1"/>
          </p:cNvSpPr>
          <p:nvPr>
            <p:ph type="sldNum" sz="quarter" idx="13"/>
          </p:nvPr>
        </p:nvSpPr>
        <p:spPr/>
        <p:txBody>
          <a:bodyPr/>
          <a:lstStyle/>
          <a:p>
            <a:pPr>
              <a:defRPr/>
            </a:pPr>
            <a:fld id="{538B8122-AECE-4DA9-B1A2-E4084315A90B}" type="slidenum">
              <a:rPr lang="en-GB" smtClean="0"/>
              <a:pPr>
                <a:defRPr/>
              </a:pPr>
              <a:t>21</a:t>
            </a:fld>
            <a:endParaRPr lang="en-GB" dirty="0"/>
          </a:p>
        </p:txBody>
      </p:sp>
    </p:spTree>
    <p:extLst>
      <p:ext uri="{BB962C8B-B14F-4D97-AF65-F5344CB8AC3E}">
        <p14:creationId xmlns:p14="http://schemas.microsoft.com/office/powerpoint/2010/main" val="1491808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A0840503-F492-4A27-A49C-240D56D8862A}" type="datetime1">
              <a:rPr lang="en-GB" smtClean="0"/>
              <a:t>07/12/2015</a:t>
            </a:fld>
            <a:endParaRPr lang="en-GB" dirty="0"/>
          </a:p>
        </p:txBody>
      </p:sp>
      <p:sp>
        <p:nvSpPr>
          <p:cNvPr id="6" name="Footer Placeholder 5"/>
          <p:cNvSpPr>
            <a:spLocks noGrp="1"/>
          </p:cNvSpPr>
          <p:nvPr>
            <p:ph type="ftr" sz="quarter" idx="12"/>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7" name="Slide Number Placeholder 6"/>
          <p:cNvSpPr>
            <a:spLocks noGrp="1"/>
          </p:cNvSpPr>
          <p:nvPr>
            <p:ph type="sldNum" sz="quarter" idx="13"/>
          </p:nvPr>
        </p:nvSpPr>
        <p:spPr/>
        <p:txBody>
          <a:bodyPr/>
          <a:lstStyle/>
          <a:p>
            <a:pPr>
              <a:defRPr/>
            </a:pPr>
            <a:fld id="{538B8122-AECE-4DA9-B1A2-E4084315A90B}" type="slidenum">
              <a:rPr lang="en-GB" smtClean="0"/>
              <a:pPr>
                <a:defRPr/>
              </a:pPr>
              <a:t>22</a:t>
            </a:fld>
            <a:endParaRPr lang="en-GB" dirty="0"/>
          </a:p>
        </p:txBody>
      </p:sp>
    </p:spTree>
    <p:extLst>
      <p:ext uri="{BB962C8B-B14F-4D97-AF65-F5344CB8AC3E}">
        <p14:creationId xmlns:p14="http://schemas.microsoft.com/office/powerpoint/2010/main" val="3245394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I’m going to begin with the easy one : Why do strategy?</a:t>
            </a:r>
            <a:r>
              <a:rPr lang="en-GB" baseline="0" dirty="0" smtClean="0"/>
              <a:t> </a:t>
            </a:r>
          </a:p>
          <a:p>
            <a:endParaRPr lang="en-GB" baseline="0" dirty="0" smtClean="0"/>
          </a:p>
          <a:p>
            <a:r>
              <a:rPr lang="en-GB" baseline="0" dirty="0" smtClean="0"/>
              <a:t>And I’m NOT being ironic; compared to What is Strategy? And How do you best do it?, this really is the Easy One!</a:t>
            </a:r>
          </a:p>
          <a:p>
            <a:endParaRPr lang="en-GB" baseline="0" dirty="0" smtClean="0"/>
          </a:p>
          <a:p>
            <a:r>
              <a:rPr lang="en-GB" baseline="0" dirty="0" smtClean="0"/>
              <a:t>So, </a:t>
            </a:r>
            <a:r>
              <a:rPr lang="en-GB" dirty="0" smtClean="0"/>
              <a:t> What are the benefits?</a:t>
            </a:r>
          </a:p>
          <a:p>
            <a:endParaRPr lang="en-GB" dirty="0" smtClean="0"/>
          </a:p>
          <a:p>
            <a:r>
              <a:rPr lang="en-GB" dirty="0" smtClean="0"/>
              <a:t>What do we hope to get from it?</a:t>
            </a:r>
          </a:p>
          <a:p>
            <a:endParaRPr lang="en-GB" dirty="0" smtClean="0"/>
          </a:p>
          <a:p>
            <a:r>
              <a:rPr lang="en-GB" dirty="0" smtClean="0"/>
              <a:t>As members of the Strategy, Policy and Security Group, I’m sure we’ve all got views. But here’s a few thoughts from Jan </a:t>
            </a:r>
            <a:r>
              <a:rPr lang="en-GB" dirty="0" err="1" smtClean="0"/>
              <a:t>Polley</a:t>
            </a:r>
            <a:r>
              <a:rPr lang="en-GB" dirty="0" smtClean="0"/>
              <a:t>…..</a:t>
            </a:r>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B866A69F-114B-46EC-97AF-28E5EF2994E3}" type="datetime1">
              <a:rPr lang="en-GB" smtClean="0"/>
              <a:t>07/12/2015</a:t>
            </a:fld>
            <a:endParaRPr lang="en-GB" dirty="0"/>
          </a:p>
        </p:txBody>
      </p:sp>
      <p:sp>
        <p:nvSpPr>
          <p:cNvPr id="6" name="Footer Placeholder 5"/>
          <p:cNvSpPr>
            <a:spLocks noGrp="1"/>
          </p:cNvSpPr>
          <p:nvPr>
            <p:ph type="ftr" sz="quarter" idx="12"/>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7" name="Slide Number Placeholder 6"/>
          <p:cNvSpPr>
            <a:spLocks noGrp="1"/>
          </p:cNvSpPr>
          <p:nvPr>
            <p:ph type="sldNum" sz="quarter" idx="13"/>
          </p:nvPr>
        </p:nvSpPr>
        <p:spPr/>
        <p:txBody>
          <a:bodyPr/>
          <a:lstStyle/>
          <a:p>
            <a:pPr>
              <a:defRPr/>
            </a:pPr>
            <a:fld id="{538B8122-AECE-4DA9-B1A2-E4084315A90B}" type="slidenum">
              <a:rPr lang="en-GB" smtClean="0"/>
              <a:pPr>
                <a:defRPr/>
              </a:pPr>
              <a:t>3</a:t>
            </a:fld>
            <a:endParaRPr lang="en-GB" dirty="0"/>
          </a:p>
        </p:txBody>
      </p:sp>
    </p:spTree>
    <p:extLst>
      <p:ext uri="{BB962C8B-B14F-4D97-AF65-F5344CB8AC3E}">
        <p14:creationId xmlns:p14="http://schemas.microsoft.com/office/powerpoint/2010/main" val="4227386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GB" dirty="0" smtClean="0"/>
              <a:t> … Jan </a:t>
            </a:r>
            <a:r>
              <a:rPr lang="en-GB" dirty="0" err="1" smtClean="0"/>
              <a:t>Polley</a:t>
            </a:r>
            <a:r>
              <a:rPr lang="en-GB" dirty="0" smtClean="0"/>
              <a:t> of the late-lamented </a:t>
            </a:r>
            <a:r>
              <a:rPr lang="en-GB" dirty="0" err="1" smtClean="0"/>
              <a:t>NSG</a:t>
            </a:r>
            <a:r>
              <a:rPr lang="en-GB" dirty="0" smtClean="0"/>
              <a:t> (now largely replaced by a website!)</a:t>
            </a:r>
          </a:p>
          <a:p>
            <a:endParaRPr lang="en-GB" dirty="0" smtClean="0"/>
          </a:p>
          <a:p>
            <a:r>
              <a:rPr lang="en-GB" dirty="0" smtClean="0"/>
              <a:t>… speaking at the equally late-lamented Futures Analysts Network</a:t>
            </a:r>
            <a:r>
              <a:rPr lang="en-GB" baseline="0" dirty="0" smtClean="0"/>
              <a:t>  - or FAN Club – over 7 years ago. But she </a:t>
            </a:r>
            <a:r>
              <a:rPr lang="en-GB" baseline="0" dirty="0" err="1" smtClean="0"/>
              <a:t>spake</a:t>
            </a:r>
            <a:r>
              <a:rPr lang="en-GB" baseline="0" dirty="0" smtClean="0"/>
              <a:t> eternal truths.</a:t>
            </a:r>
          </a:p>
          <a:p>
            <a:endParaRPr lang="en-GB" baseline="0" dirty="0" smtClean="0"/>
          </a:p>
          <a:p>
            <a:r>
              <a:rPr lang="en-GB" baseline="0" dirty="0" smtClean="0"/>
              <a:t>Understanding of plausible futures :….. Clearly essential if we’re going to be good Boy Scouts and ‘Be Prepared’. And note her use of the plural ‘futures’. That’s bang on the nail for reasons I’ll unpack later.</a:t>
            </a:r>
          </a:p>
          <a:p>
            <a:endParaRPr lang="en-GB" baseline="0" dirty="0" smtClean="0"/>
          </a:p>
          <a:p>
            <a:r>
              <a:rPr lang="en-GB" baseline="0" dirty="0" smtClean="0"/>
              <a:t>Next, a vision of the future.  Singular tense now, which is helpful. Too many visions can be distracting! </a:t>
            </a:r>
          </a:p>
          <a:p>
            <a:endParaRPr lang="en-GB" baseline="0" dirty="0" smtClean="0"/>
          </a:p>
          <a:p>
            <a:r>
              <a:rPr lang="en-GB" baseline="0" dirty="0" smtClean="0"/>
              <a:t>And the vision has got to be stretching. That’s good : organisations that don’t stretch themselves won’t survive, and don’t deserve to. </a:t>
            </a:r>
          </a:p>
          <a:p>
            <a:endParaRPr lang="en-GB" baseline="0" dirty="0" smtClean="0"/>
          </a:p>
          <a:p>
            <a:r>
              <a:rPr lang="en-GB" baseline="0" dirty="0" smtClean="0"/>
              <a:t>Consistency always helps too : a vision containing  inconsistencies or contradictions won’t take you very far! </a:t>
            </a:r>
          </a:p>
          <a:p>
            <a:endParaRPr lang="en-GB" baseline="0" dirty="0" smtClean="0"/>
          </a:p>
          <a:p>
            <a:r>
              <a:rPr lang="en-GB" baseline="0" dirty="0" smtClean="0"/>
              <a:t>And by aligned, I think Jan means aligned with higher level aims like ‘National Survival’ or ‘Economic Growth’ that any strategy – except the very Grandest of Grand Strategies  - with a Capital ‘G’ – is going to sit within.  </a:t>
            </a:r>
          </a:p>
          <a:p>
            <a:endParaRPr lang="en-GB" baseline="0" dirty="0" smtClean="0"/>
          </a:p>
          <a:p>
            <a:r>
              <a:rPr lang="en-GB" baseline="0" dirty="0" smtClean="0"/>
              <a:t>Thirdly, strategy should provide a set of outcomes that provide a framework for policy to be developed inside, and tested against, and measured against once you move from development to implementation.  </a:t>
            </a:r>
          </a:p>
          <a:p>
            <a:endParaRPr lang="en-GB" baseline="0" dirty="0" smtClean="0"/>
          </a:p>
          <a:p>
            <a:r>
              <a:rPr lang="en-GB" baseline="0" dirty="0" smtClean="0"/>
              <a:t>That statement might trigger a huge debate right away about the relationship between strategy &amp; policy. If the strategy frames the policy, as is clearly implied, then that means strategy comes before, and sits above, policy. Well that’s massively controversial, as many people argue that the policy should come first. As always, it depends on what you mean by the words policy and strategy. So let’s not get diverted by that now, but perhaps we’ll come back to it in Q&amp;A. </a:t>
            </a:r>
            <a:endParaRPr lang="en-GB" dirty="0" smtClean="0"/>
          </a:p>
          <a:p>
            <a:endParaRPr lang="en-GB" dirty="0" smtClean="0"/>
          </a:p>
          <a:p>
            <a:r>
              <a:rPr lang="en-GB" dirty="0" smtClean="0"/>
              <a:t>Jan ends this box with a few less controversial words</a:t>
            </a:r>
            <a:r>
              <a:rPr lang="en-GB" baseline="0" dirty="0" smtClean="0"/>
              <a:t> about creating public value. That’s Civil Service jargon for ‘doing the right thing for the UK’. So make sure your outcomes all offer something useful to the country, whether that’s UK plc, the cohort of 4 year olds who’ll be next year’s new Year 1 school kids; or, if you’re thinking about say, our science strategy for Space, the users of the goods and services that Space provides.</a:t>
            </a:r>
          </a:p>
          <a:p>
            <a:endParaRPr lang="en-GB" baseline="0" dirty="0" smtClean="0"/>
          </a:p>
          <a:p>
            <a:r>
              <a:rPr lang="en-GB" baseline="0" dirty="0" smtClean="0"/>
              <a:t>And the 4</a:t>
            </a:r>
            <a:r>
              <a:rPr lang="en-GB" baseline="30000" dirty="0" smtClean="0"/>
              <a:t>th</a:t>
            </a:r>
            <a:r>
              <a:rPr lang="en-GB" baseline="0" dirty="0" smtClean="0"/>
              <a:t> box takes us down to the level of Management, and Organisational Structure and Processes. The set of Outcomes can be used to ensure that the internal structure is aligned. So if you have a set of say, 4 Outcomes you really want to achieve, you can make sure you have bits of your organisation actually working on them, and that they are prioritised when the money and other resources are shared out. And of course that approach need not to be limited to organisational design and management; you can – indeed should – apply the same thinking to the design of a research programme.</a:t>
            </a:r>
          </a:p>
          <a:p>
            <a:endParaRPr lang="en-GB" baseline="0" dirty="0" smtClean="0"/>
          </a:p>
          <a:p>
            <a:r>
              <a:rPr lang="en-GB" baseline="0" dirty="0" smtClean="0"/>
              <a:t>And  in the final box, I think Jan is taking us from the organisational level and the world of senior management down to the level of the most junior and newly-arrived member of staff. Because a good strategy will set out in words they can all understand what the core purpose of the organisation is, and will allow them to see what their role is, and will ensure the Objectives they and their Line Managers write for what we call the PDA process contribute to the Organisation’s core purpose. So this ‘line of sight’ or ‘golden thread’ running from top to bottom of the organisation is a great management and communication tool. And of course it can be applied to the design and management of research too.</a:t>
            </a:r>
            <a:endParaRPr lang="en-GB" dirty="0" smtClean="0"/>
          </a:p>
          <a:p>
            <a:endParaRPr lang="en-GB" dirty="0" smtClean="0"/>
          </a:p>
          <a:p>
            <a:r>
              <a:rPr lang="en-GB" dirty="0" smtClean="0"/>
              <a:t>None of that probably</a:t>
            </a:r>
            <a:r>
              <a:rPr lang="en-GB" baseline="0" dirty="0" smtClean="0"/>
              <a:t> too contentious. </a:t>
            </a:r>
          </a:p>
          <a:p>
            <a:endParaRPr lang="en-GB" baseline="0" dirty="0" smtClean="0"/>
          </a:p>
          <a:p>
            <a:r>
              <a:rPr lang="en-GB" baseline="0" dirty="0" smtClean="0"/>
              <a:t>The arguments really start when we ask the next question.  :WHAT is strategy?</a:t>
            </a:r>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9EBF8897-3659-450C-9D54-92F617A92C59}" type="datetime1">
              <a:rPr lang="en-GB" smtClean="0"/>
              <a:t>07/12/2015</a:t>
            </a:fld>
            <a:endParaRPr lang="en-GB" dirty="0"/>
          </a:p>
        </p:txBody>
      </p:sp>
      <p:sp>
        <p:nvSpPr>
          <p:cNvPr id="6" name="Footer Placeholder 5"/>
          <p:cNvSpPr>
            <a:spLocks noGrp="1"/>
          </p:cNvSpPr>
          <p:nvPr>
            <p:ph type="ftr" sz="quarter" idx="12"/>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7" name="Slide Number Placeholder 6"/>
          <p:cNvSpPr>
            <a:spLocks noGrp="1"/>
          </p:cNvSpPr>
          <p:nvPr>
            <p:ph type="sldNum" sz="quarter" idx="13"/>
          </p:nvPr>
        </p:nvSpPr>
        <p:spPr/>
        <p:txBody>
          <a:bodyPr/>
          <a:lstStyle/>
          <a:p>
            <a:pPr>
              <a:defRPr/>
            </a:pPr>
            <a:fld id="{538B8122-AECE-4DA9-B1A2-E4084315A90B}" type="slidenum">
              <a:rPr lang="en-GB" smtClean="0"/>
              <a:pPr>
                <a:defRPr/>
              </a:pPr>
              <a:t>4</a:t>
            </a:fld>
            <a:endParaRPr lang="en-GB" dirty="0"/>
          </a:p>
        </p:txBody>
      </p:sp>
    </p:spTree>
    <p:extLst>
      <p:ext uri="{BB962C8B-B14F-4D97-AF65-F5344CB8AC3E}">
        <p14:creationId xmlns:p14="http://schemas.microsoft.com/office/powerpoint/2010/main" val="2288326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First thing</a:t>
            </a:r>
            <a:r>
              <a:rPr lang="en-GB" baseline="0" dirty="0" smtClean="0"/>
              <a:t> to say is “There is n</a:t>
            </a:r>
            <a:r>
              <a:rPr lang="en-GB" dirty="0" smtClean="0"/>
              <a:t>o single view.”</a:t>
            </a:r>
          </a:p>
          <a:p>
            <a:endParaRPr lang="en-GB" dirty="0" smtClean="0"/>
          </a:p>
          <a:p>
            <a:r>
              <a:rPr lang="en-GB" dirty="0" smtClean="0"/>
              <a:t>Swiftly followed by “There is no correct view.”</a:t>
            </a:r>
          </a:p>
          <a:p>
            <a:endParaRPr lang="en-GB" dirty="0" smtClean="0"/>
          </a:p>
          <a:p>
            <a:r>
              <a:rPr lang="en-GB" dirty="0" smtClean="0"/>
              <a:t>Frankly it means many</a:t>
            </a:r>
            <a:r>
              <a:rPr lang="en-GB" baseline="0" dirty="0" smtClean="0"/>
              <a:t> different things to many different people. </a:t>
            </a:r>
          </a:p>
          <a:p>
            <a:endParaRPr lang="en-GB" baseline="0" dirty="0" smtClean="0"/>
          </a:p>
          <a:p>
            <a:r>
              <a:rPr lang="en-GB" baseline="0" dirty="0" smtClean="0"/>
              <a:t>So it’s a confused as well as a contested area, so here’s my attempt to bring it together</a:t>
            </a:r>
          </a:p>
          <a:p>
            <a:endParaRPr lang="en-GB" baseline="0" dirty="0" smtClean="0"/>
          </a:p>
          <a:p>
            <a:r>
              <a:rPr lang="en-GB" baseline="0" dirty="0" smtClean="0"/>
              <a:t>I certainly don’t offer the next slide as a definitive answer to the question What is Strategy? </a:t>
            </a:r>
          </a:p>
          <a:p>
            <a:endParaRPr lang="en-GB" baseline="0" dirty="0" smtClean="0"/>
          </a:p>
          <a:p>
            <a:r>
              <a:rPr lang="en-GB" baseline="0" dirty="0" smtClean="0"/>
              <a:t>But if it crystallises some aspects of the debate, even just sets out the terms of it, then perhaps that’s a step forward.</a:t>
            </a:r>
          </a:p>
          <a:p>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1FE8399B-33DE-424E-BE5C-170EA69FDA02}" type="datetime1">
              <a:rPr lang="en-GB" smtClean="0"/>
              <a:t>07/12/2015</a:t>
            </a:fld>
            <a:endParaRPr lang="en-GB" dirty="0"/>
          </a:p>
        </p:txBody>
      </p:sp>
      <p:sp>
        <p:nvSpPr>
          <p:cNvPr id="6" name="Footer Placeholder 5"/>
          <p:cNvSpPr>
            <a:spLocks noGrp="1"/>
          </p:cNvSpPr>
          <p:nvPr>
            <p:ph type="ftr" sz="quarter" idx="12"/>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7" name="Slide Number Placeholder 6"/>
          <p:cNvSpPr>
            <a:spLocks noGrp="1"/>
          </p:cNvSpPr>
          <p:nvPr>
            <p:ph type="sldNum" sz="quarter" idx="13"/>
          </p:nvPr>
        </p:nvSpPr>
        <p:spPr/>
        <p:txBody>
          <a:bodyPr/>
          <a:lstStyle/>
          <a:p>
            <a:pPr>
              <a:defRPr/>
            </a:pPr>
            <a:fld id="{538B8122-AECE-4DA9-B1A2-E4084315A90B}" type="slidenum">
              <a:rPr lang="en-GB" smtClean="0"/>
              <a:pPr>
                <a:defRPr/>
              </a:pPr>
              <a:t>5</a:t>
            </a:fld>
            <a:endParaRPr lang="en-GB" dirty="0"/>
          </a:p>
        </p:txBody>
      </p:sp>
    </p:spTree>
    <p:extLst>
      <p:ext uri="{BB962C8B-B14F-4D97-AF65-F5344CB8AC3E}">
        <p14:creationId xmlns:p14="http://schemas.microsoft.com/office/powerpoint/2010/main" val="2515310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sz="1100" kern="1200" dirty="0" smtClean="0">
                <a:solidFill>
                  <a:schemeClr val="tx1"/>
                </a:solidFill>
                <a:effectLst/>
                <a:latin typeface="Arial" pitchFamily="34" charset="0"/>
                <a:ea typeface="+mn-ea"/>
                <a:cs typeface="Arial" pitchFamily="34" charset="0"/>
              </a:rPr>
              <a:t>Start with a reality : The</a:t>
            </a:r>
            <a:r>
              <a:rPr lang="en-GB" sz="1100" kern="1200" baseline="0" dirty="0" smtClean="0">
                <a:solidFill>
                  <a:schemeClr val="tx1"/>
                </a:solidFill>
                <a:effectLst/>
                <a:latin typeface="Arial" pitchFamily="34" charset="0"/>
                <a:ea typeface="+mn-ea"/>
                <a:cs typeface="Arial" pitchFamily="34" charset="0"/>
              </a:rPr>
              <a:t> Future is Uncertain. Any disagreement? Right : that’s the problem we’re trying to deal with. And it affects everything we do. It’s all around us. So I’ve got it at all 4 corners of my slide. And it’s ever-present. So it’s staying there even though this slide is about to get very busy indeed!</a:t>
            </a:r>
          </a:p>
          <a:p>
            <a:endParaRPr lang="en-GB" sz="1100" kern="1200" baseline="0" dirty="0" smtClean="0">
              <a:solidFill>
                <a:schemeClr val="tx1"/>
              </a:solidFill>
              <a:effectLst/>
              <a:latin typeface="Arial" pitchFamily="34" charset="0"/>
              <a:ea typeface="+mn-ea"/>
              <a:cs typeface="Arial" pitchFamily="34" charset="0"/>
            </a:endParaRPr>
          </a:p>
          <a:p>
            <a:r>
              <a:rPr lang="en-GB" sz="1100" kern="1200" baseline="0" dirty="0" smtClean="0">
                <a:solidFill>
                  <a:schemeClr val="tx1"/>
                </a:solidFill>
                <a:effectLst/>
                <a:latin typeface="Arial" pitchFamily="34" charset="0"/>
                <a:ea typeface="+mn-ea"/>
                <a:cs typeface="Arial" pitchFamily="34" charset="0"/>
              </a:rPr>
              <a:t>So let me suggest the chief purpose of Strategy is to help us manage that uncertainty better.</a:t>
            </a:r>
          </a:p>
          <a:p>
            <a:endParaRPr lang="en-GB" sz="1100" kern="1200" baseline="0" dirty="0" smtClean="0">
              <a:solidFill>
                <a:schemeClr val="tx1"/>
              </a:solidFill>
              <a:effectLst/>
              <a:latin typeface="Arial" pitchFamily="34" charset="0"/>
              <a:ea typeface="+mn-ea"/>
              <a:cs typeface="Arial" pitchFamily="34" charset="0"/>
            </a:endParaRPr>
          </a:p>
          <a:p>
            <a:r>
              <a:rPr lang="en-GB" sz="1100" kern="1200" baseline="0" dirty="0" smtClean="0">
                <a:solidFill>
                  <a:schemeClr val="tx1"/>
                </a:solidFill>
                <a:effectLst/>
                <a:latin typeface="Arial" pitchFamily="34" charset="0"/>
                <a:ea typeface="+mn-ea"/>
                <a:cs typeface="Arial" pitchFamily="34" charset="0"/>
              </a:rPr>
              <a:t>And I’m going to present 3 different views on what strategy is.</a:t>
            </a:r>
          </a:p>
          <a:p>
            <a:endParaRPr lang="en-GB" sz="1100" kern="1200" baseline="0" dirty="0" smtClean="0">
              <a:solidFill>
                <a:schemeClr val="tx1"/>
              </a:solidFill>
              <a:effectLst/>
              <a:latin typeface="Arial" pitchFamily="34" charset="0"/>
              <a:ea typeface="+mn-ea"/>
              <a:cs typeface="Arial" pitchFamily="34" charset="0"/>
            </a:endParaRPr>
          </a:p>
          <a:p>
            <a:r>
              <a:rPr lang="en-GB" sz="1100" kern="1200" baseline="0" dirty="0" smtClean="0">
                <a:solidFill>
                  <a:schemeClr val="tx1"/>
                </a:solidFill>
                <a:effectLst/>
                <a:latin typeface="Arial" pitchFamily="34" charset="0"/>
                <a:ea typeface="+mn-ea"/>
                <a:cs typeface="Arial" pitchFamily="34" charset="0"/>
              </a:rPr>
              <a:t>But I’m not going to say one of them is right and the other two are wrong. Instead, I’m going to suggest that all 3 are valid. To some extent they’re complementary. But there are also real tensions between some aspects of them.</a:t>
            </a:r>
          </a:p>
          <a:p>
            <a:endParaRPr lang="en-GB" sz="1100" kern="1200" baseline="0" dirty="0" smtClean="0">
              <a:solidFill>
                <a:schemeClr val="tx1"/>
              </a:solidFill>
              <a:effectLst/>
              <a:latin typeface="Arial" pitchFamily="34" charset="0"/>
              <a:ea typeface="+mn-ea"/>
              <a:cs typeface="Arial" pitchFamily="34" charset="0"/>
            </a:endParaRPr>
          </a:p>
          <a:p>
            <a:r>
              <a:rPr lang="en-GB" sz="1100" kern="1200" baseline="0" dirty="0" smtClean="0">
                <a:solidFill>
                  <a:schemeClr val="tx1"/>
                </a:solidFill>
                <a:effectLst/>
                <a:latin typeface="Arial" pitchFamily="34" charset="0"/>
                <a:ea typeface="+mn-ea"/>
                <a:cs typeface="Arial" pitchFamily="34" charset="0"/>
              </a:rPr>
              <a:t>But I would suggest Good strategy uses all 3 approaches. And that strategy tends to be done badly if only one of the approaches is taken, and the other 2 are ignored.   </a:t>
            </a:r>
          </a:p>
          <a:p>
            <a:endParaRPr lang="en-GB" sz="1100" kern="1200" baseline="0" dirty="0" smtClean="0">
              <a:solidFill>
                <a:schemeClr val="tx1"/>
              </a:solidFill>
              <a:effectLst/>
              <a:latin typeface="Arial" pitchFamily="34" charset="0"/>
              <a:ea typeface="+mn-ea"/>
              <a:cs typeface="Arial" pitchFamily="34" charset="0"/>
            </a:endParaRPr>
          </a:p>
          <a:p>
            <a:r>
              <a:rPr lang="en-GB" sz="1100" kern="1200" baseline="0" dirty="0" smtClean="0">
                <a:solidFill>
                  <a:schemeClr val="tx1"/>
                </a:solidFill>
                <a:effectLst/>
                <a:latin typeface="Arial" pitchFamily="34" charset="0"/>
                <a:ea typeface="+mn-ea"/>
                <a:cs typeface="Arial" pitchFamily="34" charset="0"/>
              </a:rPr>
              <a:t>MIL VIEW: </a:t>
            </a:r>
            <a:endParaRPr lang="en-GB" sz="1100" kern="1200" dirty="0" smtClean="0">
              <a:solidFill>
                <a:schemeClr val="tx1"/>
              </a:solidFill>
              <a:effectLst/>
              <a:latin typeface="Arial" pitchFamily="34" charset="0"/>
              <a:ea typeface="+mn-ea"/>
              <a:cs typeface="Arial" pitchFamily="34" charset="0"/>
            </a:endParaRPr>
          </a:p>
          <a:p>
            <a:r>
              <a:rPr lang="en-GB" sz="1100" kern="1200" dirty="0" smtClean="0">
                <a:solidFill>
                  <a:schemeClr val="tx1"/>
                </a:solidFill>
                <a:effectLst/>
                <a:latin typeface="Arial" pitchFamily="34" charset="0"/>
                <a:ea typeface="+mn-ea"/>
                <a:cs typeface="Arial" pitchFamily="34" charset="0"/>
              </a:rPr>
              <a:t>When Ends, Ways</a:t>
            </a:r>
            <a:r>
              <a:rPr lang="en-GB" sz="1100" kern="1200" baseline="0" dirty="0" smtClean="0">
                <a:solidFill>
                  <a:schemeClr val="tx1"/>
                </a:solidFill>
                <a:effectLst/>
                <a:latin typeface="Arial" pitchFamily="34" charset="0"/>
                <a:ea typeface="+mn-ea"/>
                <a:cs typeface="Arial" pitchFamily="34" charset="0"/>
              </a:rPr>
              <a:t> &amp; Means come together COHERENTLY, then you have a plan! If those 3 aren’t coherent, </a:t>
            </a:r>
            <a:r>
              <a:rPr lang="en-GB" sz="1100" kern="1200" baseline="0" dirty="0" err="1" smtClean="0">
                <a:solidFill>
                  <a:schemeClr val="tx1"/>
                </a:solidFill>
                <a:effectLst/>
                <a:latin typeface="Arial" pitchFamily="34" charset="0"/>
                <a:ea typeface="+mn-ea"/>
                <a:cs typeface="Arial" pitchFamily="34" charset="0"/>
              </a:rPr>
              <a:t>ie</a:t>
            </a:r>
            <a:r>
              <a:rPr lang="en-GB" sz="1100" kern="1200" baseline="0" dirty="0" smtClean="0">
                <a:solidFill>
                  <a:schemeClr val="tx1"/>
                </a:solidFill>
                <a:effectLst/>
                <a:latin typeface="Arial" pitchFamily="34" charset="0"/>
                <a:ea typeface="+mn-ea"/>
                <a:cs typeface="Arial" pitchFamily="34" charset="0"/>
              </a:rPr>
              <a:t> you haven’t got the Means, you don’t! </a:t>
            </a:r>
            <a:endParaRPr lang="en-GB" sz="1100" kern="1200" dirty="0" smtClean="0">
              <a:solidFill>
                <a:schemeClr val="tx1"/>
              </a:solidFill>
              <a:effectLst/>
              <a:latin typeface="Arial" pitchFamily="34" charset="0"/>
              <a:ea typeface="+mn-ea"/>
              <a:cs typeface="Arial" pitchFamily="34" charset="0"/>
            </a:endParaRPr>
          </a:p>
          <a:p>
            <a:endParaRPr lang="en-GB" sz="1100" kern="1200" dirty="0" smtClean="0">
              <a:solidFill>
                <a:schemeClr val="tx1"/>
              </a:solidFill>
              <a:effectLst/>
              <a:latin typeface="Arial" pitchFamily="34" charset="0"/>
              <a:ea typeface="+mn-ea"/>
              <a:cs typeface="Arial" pitchFamily="34" charset="0"/>
            </a:endParaRPr>
          </a:p>
          <a:p>
            <a:r>
              <a:rPr lang="en-GB" sz="1100" kern="1200" dirty="0" smtClean="0">
                <a:solidFill>
                  <a:schemeClr val="tx1"/>
                </a:solidFill>
                <a:effectLst/>
                <a:latin typeface="Arial" pitchFamily="34" charset="0"/>
                <a:ea typeface="+mn-ea"/>
                <a:cs typeface="Arial" pitchFamily="34" charset="0"/>
              </a:rPr>
              <a:t>WHITEHALL</a:t>
            </a:r>
            <a:r>
              <a:rPr lang="en-GB" sz="1100" kern="1200" baseline="0" dirty="0" smtClean="0">
                <a:solidFill>
                  <a:schemeClr val="tx1"/>
                </a:solidFill>
                <a:effectLst/>
                <a:latin typeface="Arial" pitchFamily="34" charset="0"/>
                <a:ea typeface="+mn-ea"/>
                <a:cs typeface="Arial" pitchFamily="34" charset="0"/>
              </a:rPr>
              <a:t> STRATEGY TEAMS’ VIEW:</a:t>
            </a:r>
            <a:endParaRPr lang="en-GB" sz="1100" kern="1200" dirty="0" smtClean="0">
              <a:solidFill>
                <a:schemeClr val="tx1"/>
              </a:solidFill>
              <a:effectLst/>
              <a:latin typeface="Arial" pitchFamily="34" charset="0"/>
              <a:ea typeface="+mn-ea"/>
              <a:cs typeface="Arial" pitchFamily="34" charset="0"/>
            </a:endParaRPr>
          </a:p>
          <a:p>
            <a:r>
              <a:rPr lang="en-GB" sz="1100" kern="1200" dirty="0" smtClean="0">
                <a:solidFill>
                  <a:schemeClr val="tx1"/>
                </a:solidFill>
                <a:effectLst/>
                <a:latin typeface="Arial" pitchFamily="34" charset="0"/>
                <a:ea typeface="+mn-ea"/>
                <a:cs typeface="Arial" pitchFamily="34" charset="0"/>
              </a:rPr>
              <a:t>Acknowledge</a:t>
            </a:r>
            <a:r>
              <a:rPr lang="en-GB" sz="1100" kern="1200" baseline="0" dirty="0" smtClean="0">
                <a:solidFill>
                  <a:schemeClr val="tx1"/>
                </a:solidFill>
                <a:effectLst/>
                <a:latin typeface="Arial" pitchFamily="34" charset="0"/>
                <a:ea typeface="+mn-ea"/>
                <a:cs typeface="Arial" pitchFamily="34" charset="0"/>
              </a:rPr>
              <a:t> there is some overlap between ‘End Point’ and the ‘Choice’ that gets a ‘Yes’. But the Choice approach usually forces you to give reasons  - the ‘Why?’ – than the ‘Define the End Point and you’ll be OK’  approach does. And understanding the reasons is really helpful if things go awry and you need to get things back on track. Also, its (probably) better at exploring the risks (opportunities, not just threats) and the limits on what you’re trying to accomplish.</a:t>
            </a:r>
          </a:p>
          <a:p>
            <a:endParaRPr lang="en-GB" sz="1100" kern="1200" baseline="0" dirty="0" smtClean="0">
              <a:solidFill>
                <a:schemeClr val="tx1"/>
              </a:solidFill>
              <a:effectLst/>
              <a:latin typeface="Arial" pitchFamily="34" charset="0"/>
              <a:ea typeface="+mn-ea"/>
              <a:cs typeface="Arial" pitchFamily="34" charset="0"/>
            </a:endParaRPr>
          </a:p>
          <a:p>
            <a:r>
              <a:rPr lang="en-GB" sz="1100" kern="1200" baseline="0" dirty="0" smtClean="0">
                <a:solidFill>
                  <a:schemeClr val="tx1"/>
                </a:solidFill>
                <a:effectLst/>
                <a:latin typeface="Arial" pitchFamily="34" charset="0"/>
                <a:ea typeface="+mn-ea"/>
                <a:cs typeface="Arial" pitchFamily="34" charset="0"/>
              </a:rPr>
              <a:t>Academic approach (based on writings by Prof Sir Lawrence Freedman, </a:t>
            </a:r>
            <a:r>
              <a:rPr lang="en-GB" sz="1100" kern="1200" baseline="0" dirty="0" err="1" smtClean="0">
                <a:solidFill>
                  <a:schemeClr val="tx1"/>
                </a:solidFill>
                <a:effectLst/>
                <a:latin typeface="Arial" pitchFamily="34" charset="0"/>
                <a:ea typeface="+mn-ea"/>
                <a:cs typeface="Arial" pitchFamily="34" charset="0"/>
              </a:rPr>
              <a:t>KCL</a:t>
            </a:r>
            <a:r>
              <a:rPr lang="en-GB" sz="1100" kern="1200" baseline="0" dirty="0" smtClean="0">
                <a:solidFill>
                  <a:schemeClr val="tx1"/>
                </a:solidFill>
                <a:effectLst/>
                <a:latin typeface="Arial" pitchFamily="34" charset="0"/>
                <a:ea typeface="+mn-ea"/>
                <a:cs typeface="Arial" pitchFamily="34" charset="0"/>
              </a:rPr>
              <a:t> </a:t>
            </a:r>
            <a:r>
              <a:rPr lang="en-GB" sz="1100" kern="1200" baseline="0" dirty="0" err="1" smtClean="0">
                <a:solidFill>
                  <a:schemeClr val="tx1"/>
                </a:solidFill>
                <a:effectLst/>
                <a:latin typeface="Arial" pitchFamily="34" charset="0"/>
                <a:ea typeface="+mn-ea"/>
                <a:cs typeface="Arial" pitchFamily="34" charset="0"/>
              </a:rPr>
              <a:t>Dept</a:t>
            </a:r>
            <a:r>
              <a:rPr lang="en-GB" sz="1100" kern="1200" baseline="0" dirty="0" smtClean="0">
                <a:solidFill>
                  <a:schemeClr val="tx1"/>
                </a:solidFill>
                <a:effectLst/>
                <a:latin typeface="Arial" pitchFamily="34" charset="0"/>
                <a:ea typeface="+mn-ea"/>
                <a:cs typeface="Arial" pitchFamily="34" charset="0"/>
              </a:rPr>
              <a:t> of War Studies):</a:t>
            </a:r>
          </a:p>
          <a:p>
            <a:r>
              <a:rPr lang="en-GB" sz="1100" kern="1200" baseline="0" dirty="0" smtClean="0">
                <a:solidFill>
                  <a:schemeClr val="tx1"/>
                </a:solidFill>
                <a:effectLst/>
                <a:latin typeface="Arial" pitchFamily="34" charset="0"/>
                <a:ea typeface="+mn-ea"/>
                <a:cs typeface="Arial" pitchFamily="34" charset="0"/>
              </a:rPr>
              <a:t>‘A strategy is not synonymous with a plan’ (Freedman) : ‘No plan survives contact with the enemy (or reality’ (Anon) or “Everybody has a plan until they get punched in the mouth” (Mike Tyson)</a:t>
            </a:r>
          </a:p>
          <a:p>
            <a:r>
              <a:rPr lang="en-GB" sz="1100" kern="1200" baseline="0" dirty="0" smtClean="0">
                <a:solidFill>
                  <a:schemeClr val="tx1"/>
                </a:solidFill>
                <a:effectLst/>
                <a:latin typeface="Arial" pitchFamily="34" charset="0"/>
                <a:ea typeface="+mn-ea"/>
                <a:cs typeface="Arial" pitchFamily="34" charset="0"/>
              </a:rPr>
              <a:t>Strategy starts with today’s problem’ situation not some far-flung future. And is about moving successfully from Today’s problem to the next stage; and then the ones after that ….</a:t>
            </a:r>
          </a:p>
          <a:p>
            <a:pPr marL="0" marR="0" indent="0" algn="l" defTabSz="852488" rtl="0" eaLnBrk="0" fontAlgn="base" latinLnBrk="0" hangingPunct="0">
              <a:lnSpc>
                <a:spcPct val="100000"/>
              </a:lnSpc>
              <a:spcBef>
                <a:spcPct val="30000"/>
              </a:spcBef>
              <a:spcAft>
                <a:spcPct val="0"/>
              </a:spcAft>
              <a:buClrTx/>
              <a:buSzTx/>
              <a:buFontTx/>
              <a:buNone/>
              <a:tabLst/>
              <a:defRPr/>
            </a:pPr>
            <a:r>
              <a:rPr lang="en-GB" sz="1100" kern="1200" baseline="0" dirty="0" smtClean="0">
                <a:solidFill>
                  <a:schemeClr val="tx1"/>
                </a:solidFill>
                <a:effectLst/>
                <a:latin typeface="Arial" pitchFamily="34" charset="0"/>
                <a:ea typeface="+mn-ea"/>
                <a:cs typeface="Arial" pitchFamily="34" charset="0"/>
              </a:rPr>
              <a:t>His vital – but not widely understood  - insight is that as well as how you get to the next stage being affected by people, events, futures (the things in stars) what you do and how you do it also in turn affects people, events, the future </a:t>
            </a:r>
            <a:r>
              <a:rPr lang="en-GB" sz="1100" kern="1200" baseline="0" dirty="0" err="1" smtClean="0">
                <a:solidFill>
                  <a:schemeClr val="tx1"/>
                </a:solidFill>
                <a:effectLst/>
                <a:latin typeface="Arial" pitchFamily="34" charset="0"/>
                <a:ea typeface="+mn-ea"/>
                <a:cs typeface="Arial" pitchFamily="34" charset="0"/>
              </a:rPr>
              <a:t>etc</a:t>
            </a:r>
            <a:r>
              <a:rPr lang="en-GB" sz="1100" kern="1200" baseline="0" dirty="0" smtClean="0">
                <a:solidFill>
                  <a:schemeClr val="tx1"/>
                </a:solidFill>
                <a:effectLst/>
                <a:latin typeface="Arial" pitchFamily="34" charset="0"/>
                <a:ea typeface="+mn-ea"/>
                <a:cs typeface="Arial" pitchFamily="34" charset="0"/>
              </a:rPr>
              <a:t> and therefore influences your options for the stage after that. Red arrows try to show this quasi-feedback effect. They ought to appear at every stage; but only a few are shown to avoid flooding the slide with them. So ‘</a:t>
            </a:r>
            <a:r>
              <a:rPr lang="en-GB" sz="1100" kern="1200" dirty="0" smtClean="0">
                <a:solidFill>
                  <a:schemeClr val="tx1"/>
                </a:solidFill>
                <a:effectLst/>
                <a:latin typeface="Arial" pitchFamily="34" charset="0"/>
                <a:ea typeface="+mn-ea"/>
                <a:cs typeface="Arial" pitchFamily="34" charset="0"/>
              </a:rPr>
              <a:t>one thing follows another in a continual process that needs updating and responding to events.’ (</a:t>
            </a:r>
            <a:r>
              <a:rPr lang="en-GB" sz="1100" kern="1200" baseline="0" dirty="0" smtClean="0">
                <a:solidFill>
                  <a:schemeClr val="tx1"/>
                </a:solidFill>
                <a:effectLst/>
                <a:latin typeface="Arial" pitchFamily="34" charset="0"/>
                <a:ea typeface="+mn-ea"/>
                <a:cs typeface="Arial" pitchFamily="34" charset="0"/>
              </a:rPr>
              <a:t>Freedman). Hence the (brilliant) soap opera analogy. And it’s usually a soap opera without end : there’s always going to be another Act in the drama – so notion of an ‘end point’  and ’ultimate objective’ is not helpful; even </a:t>
            </a:r>
            <a:r>
              <a:rPr lang="en-GB" sz="1100" kern="1200" baseline="0" dirty="0" err="1" smtClean="0">
                <a:solidFill>
                  <a:schemeClr val="tx1"/>
                </a:solidFill>
                <a:effectLst/>
                <a:latin typeface="Arial" pitchFamily="34" charset="0"/>
                <a:ea typeface="+mn-ea"/>
                <a:cs typeface="Arial" pitchFamily="34" charset="0"/>
              </a:rPr>
              <a:t>mis</a:t>
            </a:r>
            <a:r>
              <a:rPr lang="en-GB" sz="1100" kern="1200" baseline="0" dirty="0" smtClean="0">
                <a:solidFill>
                  <a:schemeClr val="tx1"/>
                </a:solidFill>
                <a:effectLst/>
                <a:latin typeface="Arial" pitchFamily="34" charset="0"/>
                <a:ea typeface="+mn-ea"/>
                <a:cs typeface="Arial" pitchFamily="34" charset="0"/>
              </a:rPr>
              <a:t>-leading. Thinking your way through this dynamic situation helps you focus on the really important factors, and helps give ideas for solutions you probably wouldn’t otherwise think of if you only take the Ways/End/Means or even Choices approaches. And doing that thinking gives you/your organisation the AGILITY that’s needed to respond to the reality of an uncertain world. Most military officers of course get this. They say “The </a:t>
            </a:r>
            <a:r>
              <a:rPr lang="en-GB" sz="1100" u="sng" kern="1200" baseline="0" dirty="0" smtClean="0">
                <a:solidFill>
                  <a:schemeClr val="tx1"/>
                </a:solidFill>
                <a:effectLst/>
                <a:latin typeface="Arial" pitchFamily="34" charset="0"/>
                <a:ea typeface="+mn-ea"/>
                <a:cs typeface="Arial" pitchFamily="34" charset="0"/>
              </a:rPr>
              <a:t>plan</a:t>
            </a:r>
            <a:r>
              <a:rPr lang="en-GB" sz="1100" u="none" kern="1200" baseline="0" dirty="0" smtClean="0">
                <a:solidFill>
                  <a:schemeClr val="tx1"/>
                </a:solidFill>
                <a:effectLst/>
                <a:latin typeface="Arial" pitchFamily="34" charset="0"/>
                <a:ea typeface="+mn-ea"/>
                <a:cs typeface="Arial" pitchFamily="34" charset="0"/>
              </a:rPr>
              <a:t> is often valueless; but the </a:t>
            </a:r>
            <a:r>
              <a:rPr lang="en-GB" sz="1100" u="sng" kern="1200" baseline="0" dirty="0" smtClean="0">
                <a:solidFill>
                  <a:schemeClr val="tx1"/>
                </a:solidFill>
                <a:effectLst/>
                <a:latin typeface="Arial" pitchFamily="34" charset="0"/>
                <a:ea typeface="+mn-ea"/>
                <a:cs typeface="Arial" pitchFamily="34" charset="0"/>
              </a:rPr>
              <a:t>planning</a:t>
            </a:r>
            <a:r>
              <a:rPr lang="en-GB" sz="1100" u="none" kern="1200" baseline="0" dirty="0" smtClean="0">
                <a:solidFill>
                  <a:schemeClr val="tx1"/>
                </a:solidFill>
                <a:effectLst/>
                <a:latin typeface="Arial" pitchFamily="34" charset="0"/>
                <a:ea typeface="+mn-ea"/>
                <a:cs typeface="Arial" pitchFamily="34" charset="0"/>
              </a:rPr>
              <a:t> is vital”. Or ‘Those who fail to plan; plan to fail’ NB NOT ‘those who don’t have a plan ….’ Again, they emphasise the planning, not the plan.</a:t>
            </a:r>
          </a:p>
          <a:p>
            <a:pPr marL="0" marR="0" indent="0" algn="l" defTabSz="852488" rtl="0" eaLnBrk="0" fontAlgn="base" latinLnBrk="0" hangingPunct="0">
              <a:lnSpc>
                <a:spcPct val="100000"/>
              </a:lnSpc>
              <a:spcBef>
                <a:spcPct val="30000"/>
              </a:spcBef>
              <a:spcAft>
                <a:spcPct val="0"/>
              </a:spcAft>
              <a:buClrTx/>
              <a:buSzTx/>
              <a:buFontTx/>
              <a:buNone/>
              <a:tabLst/>
              <a:defRPr/>
            </a:pPr>
            <a:endParaRPr lang="en-GB" sz="1100" u="none" kern="1200" baseline="0" dirty="0" smtClean="0">
              <a:solidFill>
                <a:schemeClr val="tx1"/>
              </a:solidFill>
              <a:effectLst/>
              <a:latin typeface="Arial" pitchFamily="34" charset="0"/>
              <a:ea typeface="+mn-ea"/>
              <a:cs typeface="Arial" pitchFamily="34" charset="0"/>
            </a:endParaRPr>
          </a:p>
          <a:p>
            <a:pPr marL="0" marR="0" indent="0" algn="l" defTabSz="852488" rtl="0" eaLnBrk="0" fontAlgn="base" latinLnBrk="0" hangingPunct="0">
              <a:lnSpc>
                <a:spcPct val="100000"/>
              </a:lnSpc>
              <a:spcBef>
                <a:spcPct val="30000"/>
              </a:spcBef>
              <a:spcAft>
                <a:spcPct val="0"/>
              </a:spcAft>
              <a:buClrTx/>
              <a:buSzTx/>
              <a:buFontTx/>
              <a:buNone/>
              <a:tabLst/>
              <a:defRPr/>
            </a:pPr>
            <a:r>
              <a:rPr lang="en-GB" sz="1100" u="none" kern="1200" baseline="0" dirty="0" smtClean="0">
                <a:solidFill>
                  <a:schemeClr val="tx1"/>
                </a:solidFill>
                <a:effectLst/>
                <a:latin typeface="Arial" pitchFamily="34" charset="0"/>
                <a:ea typeface="+mn-ea"/>
                <a:cs typeface="Arial" pitchFamily="34" charset="0"/>
              </a:rPr>
              <a:t>Freedman’s approach gives you the ability to adjust, adapt and augment, which those great pragmatists – the British military – are so superb at.</a:t>
            </a:r>
            <a:endParaRPr lang="en-GB" sz="1100" kern="1200" baseline="0" dirty="0" smtClean="0">
              <a:solidFill>
                <a:schemeClr val="tx1"/>
              </a:solidFill>
              <a:effectLst/>
              <a:latin typeface="Arial" pitchFamily="34" charset="0"/>
              <a:ea typeface="+mn-ea"/>
              <a:cs typeface="Arial" pitchFamily="34" charset="0"/>
            </a:endParaRPr>
          </a:p>
          <a:p>
            <a:endParaRPr lang="en-GB" sz="1100" kern="1200" baseline="0" dirty="0" smtClean="0">
              <a:solidFill>
                <a:schemeClr val="tx1"/>
              </a:solidFill>
              <a:effectLst/>
              <a:latin typeface="Arial" pitchFamily="34" charset="0"/>
              <a:ea typeface="+mn-ea"/>
              <a:cs typeface="Arial" pitchFamily="34" charset="0"/>
            </a:endParaRPr>
          </a:p>
          <a:p>
            <a:r>
              <a:rPr lang="en-GB" sz="1100" kern="1200" baseline="0" dirty="0" smtClean="0">
                <a:solidFill>
                  <a:schemeClr val="tx1"/>
                </a:solidFill>
                <a:effectLst/>
                <a:latin typeface="Arial" pitchFamily="34" charset="0"/>
                <a:ea typeface="+mn-ea"/>
                <a:cs typeface="Arial" pitchFamily="34" charset="0"/>
              </a:rPr>
              <a:t>So if you accept my basic premise that all three of these views of what strategy is are valid; then the challenge is HOW do we combine them into a PROCESS that builds on the strengths that all 3 approaches have and also manages to reconcile the tensions, even contradictions, between them.   </a:t>
            </a:r>
            <a:r>
              <a:rPr lang="en-GB" sz="1100" kern="1200" dirty="0" smtClean="0">
                <a:solidFill>
                  <a:schemeClr val="tx1"/>
                </a:solidFill>
                <a:effectLst/>
                <a:latin typeface="Arial" pitchFamily="34" charset="0"/>
                <a:ea typeface="+mn-ea"/>
                <a:cs typeface="Arial" pitchFamily="34" charset="0"/>
              </a:rPr>
              <a:t> </a:t>
            </a:r>
          </a:p>
          <a:p>
            <a:endParaRPr lang="en-GB" sz="1100" kern="1200" dirty="0" smtClean="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94CBD02F-F8F5-47BC-BA01-B47684C2EF2F}" type="slidenum">
              <a:rPr lang="en-GB" smtClean="0"/>
              <a:t>6</a:t>
            </a:fld>
            <a:endParaRPr lang="en-GB"/>
          </a:p>
        </p:txBody>
      </p:sp>
    </p:spTree>
    <p:extLst>
      <p:ext uri="{BB962C8B-B14F-4D97-AF65-F5344CB8AC3E}">
        <p14:creationId xmlns:p14="http://schemas.microsoft.com/office/powerpoint/2010/main" val="1766364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A81F30E0-6B8B-458E-9D05-2FFDD6946E5A}" type="datetime1">
              <a:rPr lang="en-GB" smtClean="0"/>
              <a:t>07/12/2015</a:t>
            </a:fld>
            <a:endParaRPr lang="en-GB" dirty="0"/>
          </a:p>
        </p:txBody>
      </p:sp>
      <p:sp>
        <p:nvSpPr>
          <p:cNvPr id="6" name="Footer Placeholder 5"/>
          <p:cNvSpPr>
            <a:spLocks noGrp="1"/>
          </p:cNvSpPr>
          <p:nvPr>
            <p:ph type="ftr" sz="quarter" idx="12"/>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7" name="Slide Number Placeholder 6"/>
          <p:cNvSpPr>
            <a:spLocks noGrp="1"/>
          </p:cNvSpPr>
          <p:nvPr>
            <p:ph type="sldNum" sz="quarter" idx="13"/>
          </p:nvPr>
        </p:nvSpPr>
        <p:spPr/>
        <p:txBody>
          <a:bodyPr/>
          <a:lstStyle/>
          <a:p>
            <a:pPr>
              <a:defRPr/>
            </a:pPr>
            <a:fld id="{538B8122-AECE-4DA9-B1A2-E4084315A90B}" type="slidenum">
              <a:rPr lang="en-GB" smtClean="0"/>
              <a:pPr>
                <a:defRPr/>
              </a:pPr>
              <a:t>7</a:t>
            </a:fld>
            <a:endParaRPr lang="en-GB" dirty="0"/>
          </a:p>
        </p:txBody>
      </p:sp>
    </p:spTree>
    <p:extLst>
      <p:ext uri="{BB962C8B-B14F-4D97-AF65-F5344CB8AC3E}">
        <p14:creationId xmlns:p14="http://schemas.microsoft.com/office/powerpoint/2010/main" val="2042332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52488" rtl="0" eaLnBrk="0" fontAlgn="base" latinLnBrk="0" hangingPunct="0">
              <a:lnSpc>
                <a:spcPct val="100000"/>
              </a:lnSpc>
              <a:spcBef>
                <a:spcPct val="30000"/>
              </a:spcBef>
              <a:spcAft>
                <a:spcPct val="0"/>
              </a:spcAft>
              <a:buClrTx/>
              <a:buSzTx/>
              <a:buFontTx/>
              <a:buNone/>
              <a:tabLst/>
              <a:defRPr/>
            </a:pPr>
            <a:r>
              <a:rPr lang="en-GB" baseline="0" dirty="0" smtClean="0"/>
              <a:t>TO BE STRATEGIC YOU NEED:…. </a:t>
            </a:r>
          </a:p>
          <a:p>
            <a:pPr marL="0" marR="0" indent="0" algn="l" defTabSz="852488"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852488" rtl="0" eaLnBrk="0" fontAlgn="base" latinLnBrk="0" hangingPunct="0">
              <a:lnSpc>
                <a:spcPct val="100000"/>
              </a:lnSpc>
              <a:spcBef>
                <a:spcPct val="30000"/>
              </a:spcBef>
              <a:spcAft>
                <a:spcPct val="0"/>
              </a:spcAft>
              <a:buClrTx/>
              <a:buSzTx/>
              <a:buFontTx/>
              <a:buNone/>
              <a:tabLst/>
              <a:defRPr/>
            </a:pPr>
            <a:r>
              <a:rPr lang="en-GB" baseline="0" dirty="0" smtClean="0"/>
              <a:t>Got to start with having a strong  and clear sense of public value : that’s about being certain that what your organisation or research is trying to do is valuable, and useful, and – at its most basic – a good thing to do, and a good thing to spend public money on. If you’re not clear about that, you won’t be able to produce a decent strategy</a:t>
            </a:r>
            <a:endParaRPr lang="en-GB" dirty="0" smtClean="0"/>
          </a:p>
          <a:p>
            <a:endParaRPr lang="en-GB" dirty="0" smtClean="0"/>
          </a:p>
          <a:p>
            <a:r>
              <a:rPr lang="en-GB" dirty="0" smtClean="0"/>
              <a:t>Next, demand from the top : Doing something entirely from the bottom-up, when there’s no demand for it from decision-makers</a:t>
            </a:r>
            <a:r>
              <a:rPr lang="en-GB" baseline="0" dirty="0" smtClean="0"/>
              <a:t> and key influences really is hard work. And frankly it’s questionable if it’s worth it.</a:t>
            </a:r>
          </a:p>
          <a:p>
            <a:endParaRPr lang="en-GB" baseline="0" dirty="0" smtClean="0"/>
          </a:p>
          <a:p>
            <a:r>
              <a:rPr lang="en-GB" baseline="0" dirty="0" smtClean="0"/>
              <a:t>An inclusive process: good strategy is not produced by one person shutting themselves in a room; scribbling away and saying ‘Here’s the strategy!’. You need a range of views. As diverse as </a:t>
            </a:r>
            <a:r>
              <a:rPr lang="en-GB" baseline="0" dirty="0" err="1" smtClean="0"/>
              <a:t>possilbe</a:t>
            </a:r>
            <a:r>
              <a:rPr lang="en-GB" baseline="0" dirty="0" smtClean="0"/>
              <a:t>. If possible, from outside the organisation as well as inside. People who can brig totally different experience and viewpoints; and can ask the questions and raise the issues you would never have thought of. Including the really awkward challenging questions.</a:t>
            </a:r>
          </a:p>
          <a:p>
            <a:endParaRPr lang="en-GB" baseline="0" dirty="0" smtClean="0"/>
          </a:p>
          <a:p>
            <a:r>
              <a:rPr lang="en-GB" baseline="0" dirty="0" smtClean="0"/>
              <a:t>But no use having them if the culture is wrong, is one where the ‘thought-police’ are in control and unorthodox thinking isn’t acceptable. Challenge, if its done well and constructively, is hugely important; but it needs the right environment to work.    </a:t>
            </a:r>
          </a:p>
          <a:p>
            <a:endParaRPr lang="en-GB" baseline="0" dirty="0" smtClean="0"/>
          </a:p>
          <a:p>
            <a:r>
              <a:rPr lang="en-GB" baseline="0" dirty="0" smtClean="0"/>
              <a:t>And finally, you need an agile bunch of analysts that can shift their focus on to issues which pop up unexpectedly as a result of the Challenge, and can bring multi-disciplinary approaches, and evidence bases, to bear. And in Dstl, that ought to be a real strength.</a:t>
            </a:r>
          </a:p>
          <a:p>
            <a:endParaRPr lang="en-GB" baseline="0" dirty="0" smtClean="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E7540143-DA12-4254-9A31-26EDDF75F57E}" type="datetime1">
              <a:rPr lang="en-GB" smtClean="0"/>
              <a:t>07/12/2015</a:t>
            </a:fld>
            <a:endParaRPr lang="en-GB" dirty="0"/>
          </a:p>
        </p:txBody>
      </p:sp>
      <p:sp>
        <p:nvSpPr>
          <p:cNvPr id="6" name="Footer Placeholder 5"/>
          <p:cNvSpPr>
            <a:spLocks noGrp="1"/>
          </p:cNvSpPr>
          <p:nvPr>
            <p:ph type="ftr" sz="quarter" idx="12"/>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7" name="Slide Number Placeholder 6"/>
          <p:cNvSpPr>
            <a:spLocks noGrp="1"/>
          </p:cNvSpPr>
          <p:nvPr>
            <p:ph type="sldNum" sz="quarter" idx="13"/>
          </p:nvPr>
        </p:nvSpPr>
        <p:spPr/>
        <p:txBody>
          <a:bodyPr/>
          <a:lstStyle/>
          <a:p>
            <a:pPr>
              <a:defRPr/>
            </a:pPr>
            <a:fld id="{538B8122-AECE-4DA9-B1A2-E4084315A90B}" type="slidenum">
              <a:rPr lang="en-GB" smtClean="0"/>
              <a:pPr>
                <a:defRPr/>
              </a:pPr>
              <a:t>8</a:t>
            </a:fld>
            <a:endParaRPr lang="en-GB" dirty="0"/>
          </a:p>
        </p:txBody>
      </p:sp>
    </p:spTree>
    <p:extLst>
      <p:ext uri="{BB962C8B-B14F-4D97-AF65-F5344CB8AC3E}">
        <p14:creationId xmlns:p14="http://schemas.microsoft.com/office/powerpoint/2010/main" val="817505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93281BC4-BE97-4509-8AF0-B862E11CD5CF}" type="datetime1">
              <a:rPr lang="en-GB" smtClean="0"/>
              <a:t>07/12/2015</a:t>
            </a:fld>
            <a:endParaRPr lang="en-GB" dirty="0"/>
          </a:p>
        </p:txBody>
      </p:sp>
      <p:sp>
        <p:nvSpPr>
          <p:cNvPr id="6" name="Footer Placeholder 5"/>
          <p:cNvSpPr>
            <a:spLocks noGrp="1"/>
          </p:cNvSpPr>
          <p:nvPr>
            <p:ph type="ftr" sz="quarter" idx="12"/>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7" name="Slide Number Placeholder 6"/>
          <p:cNvSpPr>
            <a:spLocks noGrp="1"/>
          </p:cNvSpPr>
          <p:nvPr>
            <p:ph type="sldNum" sz="quarter" idx="13"/>
          </p:nvPr>
        </p:nvSpPr>
        <p:spPr/>
        <p:txBody>
          <a:bodyPr/>
          <a:lstStyle/>
          <a:p>
            <a:pPr>
              <a:defRPr/>
            </a:pPr>
            <a:fld id="{538B8122-AECE-4DA9-B1A2-E4084315A90B}" type="slidenum">
              <a:rPr lang="en-GB" smtClean="0"/>
              <a:pPr>
                <a:defRPr/>
              </a:pPr>
              <a:t>9</a:t>
            </a:fld>
            <a:endParaRPr lang="en-GB" dirty="0"/>
          </a:p>
        </p:txBody>
      </p:sp>
    </p:spTree>
    <p:extLst>
      <p:ext uri="{BB962C8B-B14F-4D97-AF65-F5344CB8AC3E}">
        <p14:creationId xmlns:p14="http://schemas.microsoft.com/office/powerpoint/2010/main" val="2229927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799" y="1727919"/>
            <a:ext cx="7775575" cy="1656184"/>
          </a:xfrm>
        </p:spPr>
        <p:txBody>
          <a:bodyPr>
            <a:normAutofit/>
          </a:bodyPr>
          <a:lstStyle>
            <a:lvl1pPr>
              <a:lnSpc>
                <a:spcPct val="150000"/>
              </a:lnSpc>
              <a:defRPr sz="3600"/>
            </a:lvl1pPr>
          </a:lstStyle>
          <a:p>
            <a:r>
              <a:rPr lang="en-US" smtClean="0"/>
              <a:t>Click to edit Master title style</a:t>
            </a:r>
            <a:endParaRPr lang="en-GB" dirty="0"/>
          </a:p>
        </p:txBody>
      </p:sp>
      <p:sp>
        <p:nvSpPr>
          <p:cNvPr id="3" name="Subtitle 2"/>
          <p:cNvSpPr>
            <a:spLocks noGrp="1"/>
          </p:cNvSpPr>
          <p:nvPr>
            <p:ph type="subTitle" idx="1"/>
          </p:nvPr>
        </p:nvSpPr>
        <p:spPr>
          <a:xfrm>
            <a:off x="431773" y="3779555"/>
            <a:ext cx="7775602" cy="1656045"/>
          </a:xfrm>
        </p:spPr>
        <p:txBody>
          <a:bodyPr>
            <a:normAutofit/>
          </a:bodyPr>
          <a:lstStyle>
            <a:lvl1pPr marL="0" indent="0" algn="l">
              <a:buNone/>
              <a:defRPr sz="2400">
                <a:solidFill>
                  <a:schemeClr val="tx1"/>
                </a:solidFill>
              </a:defRPr>
            </a:lvl1pPr>
            <a:lvl2pPr marL="426659" indent="0" algn="ctr">
              <a:buNone/>
              <a:defRPr>
                <a:solidFill>
                  <a:schemeClr val="tx1">
                    <a:tint val="75000"/>
                  </a:schemeClr>
                </a:solidFill>
              </a:defRPr>
            </a:lvl2pPr>
            <a:lvl3pPr marL="853318" indent="0" algn="ctr">
              <a:buNone/>
              <a:defRPr>
                <a:solidFill>
                  <a:schemeClr val="tx1">
                    <a:tint val="75000"/>
                  </a:schemeClr>
                </a:solidFill>
              </a:defRPr>
            </a:lvl3pPr>
            <a:lvl4pPr marL="1279977" indent="0" algn="ctr">
              <a:buNone/>
              <a:defRPr>
                <a:solidFill>
                  <a:schemeClr val="tx1">
                    <a:tint val="75000"/>
                  </a:schemeClr>
                </a:solidFill>
              </a:defRPr>
            </a:lvl4pPr>
            <a:lvl5pPr marL="1706636" indent="0" algn="ctr">
              <a:buNone/>
              <a:defRPr>
                <a:solidFill>
                  <a:schemeClr val="tx1">
                    <a:tint val="75000"/>
                  </a:schemeClr>
                </a:solidFill>
              </a:defRPr>
            </a:lvl5pPr>
            <a:lvl6pPr marL="2133295" indent="0" algn="ctr">
              <a:buNone/>
              <a:defRPr>
                <a:solidFill>
                  <a:schemeClr val="tx1">
                    <a:tint val="75000"/>
                  </a:schemeClr>
                </a:solidFill>
              </a:defRPr>
            </a:lvl6pPr>
            <a:lvl7pPr marL="2559954" indent="0" algn="ctr">
              <a:buNone/>
              <a:defRPr>
                <a:solidFill>
                  <a:schemeClr val="tx1">
                    <a:tint val="75000"/>
                  </a:schemeClr>
                </a:solidFill>
              </a:defRPr>
            </a:lvl7pPr>
            <a:lvl8pPr marL="2986613" indent="0" algn="ctr">
              <a:buNone/>
              <a:defRPr>
                <a:solidFill>
                  <a:schemeClr val="tx1">
                    <a:tint val="75000"/>
                  </a:schemeClr>
                </a:solidFill>
              </a:defRPr>
            </a:lvl8pPr>
            <a:lvl9pPr marL="3413272" indent="0" algn="ctr">
              <a:buNone/>
              <a:defRPr>
                <a:solidFill>
                  <a:schemeClr val="tx1">
                    <a:tint val="75000"/>
                  </a:schemeClr>
                </a:solidFill>
              </a:defRPr>
            </a:lvl9pPr>
          </a:lstStyle>
          <a:p>
            <a:r>
              <a:rPr lang="en-US" smtClean="0"/>
              <a:t>Click to edit Master subtitle style</a:t>
            </a:r>
            <a:endParaRPr lang="en-GB" dirty="0"/>
          </a:p>
        </p:txBody>
      </p:sp>
      <p:sp>
        <p:nvSpPr>
          <p:cNvPr id="8"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5" name="Footer Placeholder 4"/>
          <p:cNvSpPr>
            <a:spLocks noGrp="1"/>
          </p:cNvSpPr>
          <p:nvPr>
            <p:ph type="ftr" sz="quarter" idx="13"/>
          </p:nvPr>
        </p:nvSpPr>
        <p:spPr/>
        <p:txBody>
          <a:bodyPr/>
          <a:lstStyle>
            <a:lvl1pPr>
              <a:defRPr/>
            </a:lvl1pPr>
          </a:lstStyle>
          <a:p>
            <a:pPr>
              <a:defRPr/>
            </a:pPr>
            <a:r>
              <a:rPr lang="en-GB" dirty="0"/>
              <a:t>© Crown copyright </a:t>
            </a:r>
            <a:r>
              <a:rPr lang="en-GB" dirty="0" smtClean="0"/>
              <a:t>2015 </a:t>
            </a:r>
            <a:r>
              <a:rPr lang="en-GB" dirty="0"/>
              <a:t>Dstl</a:t>
            </a:r>
          </a:p>
        </p:txBody>
      </p:sp>
      <p:sp>
        <p:nvSpPr>
          <p:cNvPr id="6" name="Date Placeholder 3"/>
          <p:cNvSpPr>
            <a:spLocks noGrp="1"/>
          </p:cNvSpPr>
          <p:nvPr>
            <p:ph type="dt" sz="half" idx="14"/>
          </p:nvPr>
        </p:nvSpPr>
        <p:spPr/>
        <p:txBody>
          <a:bodyPr/>
          <a:lstStyle>
            <a:lvl1pPr>
              <a:defRPr/>
            </a:lvl1pPr>
          </a:lstStyle>
          <a:p>
            <a:pPr>
              <a:defRPr/>
            </a:pPr>
            <a:fld id="{64A43AC7-2C86-4015-BFFE-2E2164ADA456}" type="datetime4">
              <a:rPr lang="en-GB"/>
              <a:pPr>
                <a:defRPr/>
              </a:pPr>
              <a:t>07 December 2015</a:t>
            </a:fld>
            <a:endParaRPr lang="en-GB" dirty="0"/>
          </a:p>
        </p:txBody>
      </p:sp>
    </p:spTree>
    <p:extLst>
      <p:ext uri="{BB962C8B-B14F-4D97-AF65-F5344CB8AC3E}">
        <p14:creationId xmlns:p14="http://schemas.microsoft.com/office/powerpoint/2010/main" val="2171920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6"/>
          <p:cNvGrpSpPr>
            <a:grpSpLocks/>
          </p:cNvGrpSpPr>
          <p:nvPr/>
        </p:nvGrpSpPr>
        <p:grpSpPr bwMode="auto">
          <a:xfrm>
            <a:off x="719138" y="1138238"/>
            <a:ext cx="7200900" cy="3340100"/>
            <a:chOff x="863962" y="1205021"/>
            <a:chExt cx="7200000" cy="3339418"/>
          </a:xfrm>
        </p:grpSpPr>
        <p:pic>
          <p:nvPicPr>
            <p:cNvPr id="3" name="Picture 5" descr="dstl-logo-trans-black.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962" y="1205021"/>
              <a:ext cx="7200000" cy="333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dstl-logo-trans-blu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hidden">
            <a:xfrm>
              <a:off x="863962" y="1205021"/>
              <a:ext cx="7200000" cy="333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7"/>
          <p:cNvSpPr/>
          <p:nvPr/>
        </p:nvSpPr>
        <p:spPr bwMode="white">
          <a:xfrm>
            <a:off x="0" y="5616575"/>
            <a:ext cx="1474788"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9761" tIns="44880" rIns="89761" bIns="44880" anchor="ctr"/>
          <a:lstStyle/>
          <a:p>
            <a:pPr algn="ctr" defTabSz="853318" fontAlgn="auto">
              <a:spcBef>
                <a:spcPts val="0"/>
              </a:spcBef>
              <a:spcAft>
                <a:spcPts val="0"/>
              </a:spcAft>
              <a:defRPr/>
            </a:pPr>
            <a:endParaRPr lang="en-GB" dirty="0"/>
          </a:p>
        </p:txBody>
      </p:sp>
      <p:sp>
        <p:nvSpPr>
          <p:cNvPr id="6" name="Footer Placeholder 2"/>
          <p:cNvSpPr>
            <a:spLocks noGrp="1"/>
          </p:cNvSpPr>
          <p:nvPr>
            <p:ph type="ftr" sz="quarter" idx="10"/>
          </p:nvPr>
        </p:nvSpPr>
        <p:spPr/>
        <p:txBody>
          <a:bodyPr/>
          <a:lstStyle>
            <a:lvl1pPr>
              <a:defRPr/>
            </a:lvl1pPr>
          </a:lstStyle>
          <a:p>
            <a:pPr>
              <a:defRPr/>
            </a:pPr>
            <a:r>
              <a:rPr lang="en-GB" dirty="0"/>
              <a:t>© Crown copyright </a:t>
            </a:r>
            <a:r>
              <a:rPr lang="en-GB" dirty="0" smtClean="0"/>
              <a:t>2015 </a:t>
            </a:r>
            <a:r>
              <a:rPr lang="en-GB" dirty="0"/>
              <a:t>Dstl</a:t>
            </a:r>
          </a:p>
        </p:txBody>
      </p:sp>
      <p:sp>
        <p:nvSpPr>
          <p:cNvPr id="7" name="Date Placeholder 3"/>
          <p:cNvSpPr>
            <a:spLocks noGrp="1"/>
          </p:cNvSpPr>
          <p:nvPr>
            <p:ph type="dt" sz="half" idx="11"/>
          </p:nvPr>
        </p:nvSpPr>
        <p:spPr/>
        <p:txBody>
          <a:bodyPr/>
          <a:lstStyle>
            <a:lvl1pPr>
              <a:defRPr/>
            </a:lvl1pPr>
          </a:lstStyle>
          <a:p>
            <a:pPr>
              <a:defRPr/>
            </a:pPr>
            <a:fld id="{75A9A64E-2B9D-451E-818A-2631562DF109}" type="datetime4">
              <a:rPr lang="en-GB"/>
              <a:pPr>
                <a:defRPr/>
              </a:pPr>
              <a:t>07 December 2015</a:t>
            </a:fld>
            <a:endParaRPr lang="en-GB" dirty="0"/>
          </a:p>
        </p:txBody>
      </p:sp>
    </p:spTree>
    <p:extLst>
      <p:ext uri="{BB962C8B-B14F-4D97-AF65-F5344CB8AC3E}">
        <p14:creationId xmlns:p14="http://schemas.microsoft.com/office/powerpoint/2010/main" val="3634098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136B42-2BA4-495F-B83A-9819035AD2FE}" type="datetimeFigureOut">
              <a:rPr lang="en-GB" smtClean="0"/>
              <a:t>07/12/2015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192547" y="6006163"/>
            <a:ext cx="2016178" cy="345009"/>
          </a:xfrm>
          <a:prstGeom prst="rect">
            <a:avLst/>
          </a:prstGeom>
        </p:spPr>
        <p:txBody>
          <a:bodyPr lIns="86402" tIns="43201" rIns="86402" bIns="43201"/>
          <a:lstStyle/>
          <a:p>
            <a:fld id="{07EDE146-066B-405A-8B7A-0806CE70053D}" type="slidenum">
              <a:rPr lang="en-GB" smtClean="0"/>
              <a:t>‹#›</a:t>
            </a:fld>
            <a:endParaRPr lang="en-GB"/>
          </a:p>
        </p:txBody>
      </p:sp>
    </p:spTree>
    <p:extLst>
      <p:ext uri="{BB962C8B-B14F-4D97-AF65-F5344CB8AC3E}">
        <p14:creationId xmlns:p14="http://schemas.microsoft.com/office/powerpoint/2010/main" val="2231960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432038" y="259508"/>
            <a:ext cx="7775337" cy="1080029"/>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432038" y="1539066"/>
            <a:ext cx="7775337" cy="3879082"/>
          </a:xfrm>
        </p:spPr>
        <p:txBody>
          <a:bodyPr/>
          <a:lstStyle>
            <a:lvl1pPr>
              <a:lnSpc>
                <a:spcPct val="120000"/>
              </a:lnSpc>
              <a:spcBef>
                <a:spcPts val="300"/>
              </a:spcBef>
              <a:defRPr/>
            </a:lvl1pPr>
            <a:lvl2pPr>
              <a:lnSpc>
                <a:spcPct val="120000"/>
              </a:lnSpc>
              <a:spcBef>
                <a:spcPts val="300"/>
              </a:spcBef>
              <a:defRPr/>
            </a:lvl2pPr>
            <a:lvl3pPr>
              <a:lnSpc>
                <a:spcPct val="120000"/>
              </a:lnSpc>
              <a:spcBef>
                <a:spcPts val="300"/>
              </a:spcBef>
              <a:defRPr/>
            </a:lvl3pPr>
            <a:lvl4pPr>
              <a:lnSpc>
                <a:spcPct val="120000"/>
              </a:lnSpc>
              <a:spcBef>
                <a:spcPts val="300"/>
              </a:spcBef>
              <a:defRPr/>
            </a:lvl4pPr>
            <a:lvl5pPr>
              <a:lnSpc>
                <a:spcPct val="120000"/>
              </a:lnSpc>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5" name="Footer Placeholder 4"/>
          <p:cNvSpPr>
            <a:spLocks noGrp="1"/>
          </p:cNvSpPr>
          <p:nvPr>
            <p:ph type="ftr" sz="quarter" idx="13"/>
          </p:nvPr>
        </p:nvSpPr>
        <p:spPr/>
        <p:txBody>
          <a:bodyPr/>
          <a:lstStyle>
            <a:lvl1pPr>
              <a:defRPr/>
            </a:lvl1pPr>
          </a:lstStyle>
          <a:p>
            <a:pPr>
              <a:defRPr/>
            </a:pPr>
            <a:r>
              <a:rPr lang="en-GB" dirty="0"/>
              <a:t>© Crown copyright </a:t>
            </a:r>
            <a:r>
              <a:rPr lang="en-GB" dirty="0" smtClean="0"/>
              <a:t>2015 </a:t>
            </a:r>
            <a:r>
              <a:rPr lang="en-GB" dirty="0"/>
              <a:t>Dstl</a:t>
            </a:r>
          </a:p>
        </p:txBody>
      </p:sp>
      <p:sp>
        <p:nvSpPr>
          <p:cNvPr id="6" name="Date Placeholder 3"/>
          <p:cNvSpPr>
            <a:spLocks noGrp="1"/>
          </p:cNvSpPr>
          <p:nvPr>
            <p:ph type="dt" sz="half" idx="14"/>
          </p:nvPr>
        </p:nvSpPr>
        <p:spPr/>
        <p:txBody>
          <a:bodyPr/>
          <a:lstStyle>
            <a:lvl1pPr>
              <a:defRPr/>
            </a:lvl1pPr>
          </a:lstStyle>
          <a:p>
            <a:pPr>
              <a:defRPr/>
            </a:pPr>
            <a:fld id="{9910E9E2-1F7A-4788-B90E-52324FA5E124}" type="datetime4">
              <a:rPr lang="en-GB"/>
              <a:pPr>
                <a:defRPr/>
              </a:pPr>
              <a:t>07 December 2015</a:t>
            </a:fld>
            <a:endParaRPr lang="en-GB" dirty="0"/>
          </a:p>
        </p:txBody>
      </p:sp>
    </p:spTree>
    <p:extLst>
      <p:ext uri="{BB962C8B-B14F-4D97-AF65-F5344CB8AC3E}">
        <p14:creationId xmlns:p14="http://schemas.microsoft.com/office/powerpoint/2010/main" val="3910796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432038" y="259508"/>
            <a:ext cx="7775337" cy="1080029"/>
          </a:xfrm>
        </p:spPr>
        <p:txBody>
          <a:bodyPr/>
          <a:lstStyle/>
          <a:p>
            <a:r>
              <a:rPr lang="en-US" smtClean="0"/>
              <a:t>Click to edit Master title style</a:t>
            </a:r>
            <a:endParaRPr lang="en-GB"/>
          </a:p>
        </p:txBody>
      </p:sp>
      <p:sp>
        <p:nvSpPr>
          <p:cNvPr id="4" name="Content Placeholder 3"/>
          <p:cNvSpPr>
            <a:spLocks noGrp="1"/>
          </p:cNvSpPr>
          <p:nvPr>
            <p:ph sz="half" idx="2"/>
          </p:nvPr>
        </p:nvSpPr>
        <p:spPr>
          <a:xfrm>
            <a:off x="4391038" y="1512042"/>
            <a:ext cx="3816337" cy="3923558"/>
          </a:xfrm>
        </p:spPr>
        <p:txBody>
          <a:bodyPr/>
          <a:lstStyle>
            <a:lvl1pPr>
              <a:lnSpc>
                <a:spcPct val="120000"/>
              </a:lnSpc>
              <a:defRPr sz="2400"/>
            </a:lvl1pPr>
            <a:lvl2pPr>
              <a:lnSpc>
                <a:spcPct val="120000"/>
              </a:lnSpc>
              <a:spcBef>
                <a:spcPts val="300"/>
              </a:spcBef>
              <a:defRPr sz="2000"/>
            </a:lvl2pPr>
            <a:lvl3pPr>
              <a:lnSpc>
                <a:spcPct val="120000"/>
              </a:lnSpc>
              <a:spcBef>
                <a:spcPts val="300"/>
              </a:spcBef>
              <a:defRPr sz="2000"/>
            </a:lvl3pPr>
            <a:lvl4pPr>
              <a:lnSpc>
                <a:spcPct val="120000"/>
              </a:lnSpc>
              <a:spcBef>
                <a:spcPts val="300"/>
              </a:spcBef>
              <a:defRPr sz="1800"/>
            </a:lvl4pPr>
            <a:lvl5pPr>
              <a:lnSpc>
                <a:spcPct val="120000"/>
              </a:lnSpc>
              <a:spcBef>
                <a:spcPts val="300"/>
              </a:spcBef>
              <a:defRPr sz="18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14" name="Text Placeholder 13"/>
          <p:cNvSpPr>
            <a:spLocks noGrp="1"/>
          </p:cNvSpPr>
          <p:nvPr>
            <p:ph type="body" sz="quarter" idx="16"/>
          </p:nvPr>
        </p:nvSpPr>
        <p:spPr>
          <a:xfrm>
            <a:off x="432038" y="1512042"/>
            <a:ext cx="3816350" cy="3924300"/>
          </a:xfrm>
        </p:spPr>
        <p:txBody>
          <a:bodyPr/>
          <a:lstStyle>
            <a:lvl1pPr>
              <a:lnSpc>
                <a:spcPct val="120000"/>
              </a:lnSpc>
              <a:defRPr/>
            </a:lvl1pPr>
            <a:lvl2pPr>
              <a:lnSpc>
                <a:spcPct val="120000"/>
              </a:lnSpc>
              <a:spcBef>
                <a:spcPts val="300"/>
              </a:spcBef>
              <a:defRPr/>
            </a:lvl2pPr>
            <a:lvl3pPr>
              <a:lnSpc>
                <a:spcPct val="120000"/>
              </a:lnSpc>
              <a:spcBef>
                <a:spcPts val="300"/>
              </a:spcBef>
              <a:defRPr/>
            </a:lvl3pPr>
            <a:lvl4pPr>
              <a:lnSpc>
                <a:spcPct val="120000"/>
              </a:lnSpc>
              <a:spcBef>
                <a:spcPts val="300"/>
              </a:spcBef>
              <a:defRPr/>
            </a:lvl4pPr>
            <a:lvl5pPr>
              <a:lnSpc>
                <a:spcPct val="120000"/>
              </a:lnSpc>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4"/>
          <p:cNvSpPr>
            <a:spLocks noGrp="1"/>
          </p:cNvSpPr>
          <p:nvPr>
            <p:ph type="ftr" sz="quarter" idx="17"/>
          </p:nvPr>
        </p:nvSpPr>
        <p:spPr/>
        <p:txBody>
          <a:bodyPr/>
          <a:lstStyle>
            <a:lvl1pPr>
              <a:defRPr/>
            </a:lvl1pPr>
          </a:lstStyle>
          <a:p>
            <a:pPr>
              <a:defRPr/>
            </a:pPr>
            <a:r>
              <a:rPr lang="en-GB" dirty="0"/>
              <a:t>© Crown copyright </a:t>
            </a:r>
            <a:r>
              <a:rPr lang="en-GB" dirty="0" smtClean="0"/>
              <a:t>2015 </a:t>
            </a:r>
            <a:r>
              <a:rPr lang="en-GB" dirty="0"/>
              <a:t>Dstl</a:t>
            </a:r>
          </a:p>
        </p:txBody>
      </p:sp>
      <p:sp>
        <p:nvSpPr>
          <p:cNvPr id="7" name="Date Placeholder 3"/>
          <p:cNvSpPr>
            <a:spLocks noGrp="1"/>
          </p:cNvSpPr>
          <p:nvPr>
            <p:ph type="dt" sz="half" idx="18"/>
          </p:nvPr>
        </p:nvSpPr>
        <p:spPr/>
        <p:txBody>
          <a:bodyPr/>
          <a:lstStyle>
            <a:lvl1pPr>
              <a:defRPr/>
            </a:lvl1pPr>
          </a:lstStyle>
          <a:p>
            <a:pPr>
              <a:defRPr/>
            </a:pPr>
            <a:fld id="{320A3853-7344-4692-B084-2117B26E6758}" type="datetime4">
              <a:rPr lang="en-GB"/>
              <a:pPr>
                <a:defRPr/>
              </a:pPr>
              <a:t>07 December 2015</a:t>
            </a:fld>
            <a:endParaRPr lang="en-GB" dirty="0"/>
          </a:p>
        </p:txBody>
      </p:sp>
    </p:spTree>
    <p:extLst>
      <p:ext uri="{BB962C8B-B14F-4D97-AF65-F5344CB8AC3E}">
        <p14:creationId xmlns:p14="http://schemas.microsoft.com/office/powerpoint/2010/main" val="3314151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432039" y="259508"/>
            <a:ext cx="3816112" cy="1080029"/>
          </a:xfrm>
        </p:spPr>
        <p:txBody>
          <a:bodyPr/>
          <a:lstStyle/>
          <a:p>
            <a:r>
              <a:rPr lang="en-US" smtClean="0"/>
              <a:t>Click to edit Master title style</a:t>
            </a:r>
            <a:endParaRPr lang="en-GB" dirty="0"/>
          </a:p>
        </p:txBody>
      </p:sp>
      <p:sp>
        <p:nvSpPr>
          <p:cNvPr id="11"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16" name="Content Placeholder 15"/>
          <p:cNvSpPr>
            <a:spLocks noGrp="1"/>
          </p:cNvSpPr>
          <p:nvPr>
            <p:ph sz="quarter" idx="17"/>
          </p:nvPr>
        </p:nvSpPr>
        <p:spPr>
          <a:xfrm>
            <a:off x="4380035" y="-1"/>
            <a:ext cx="4260728" cy="5616575"/>
          </a:xfrm>
        </p:spPr>
        <p:txBody>
          <a:bodyPr/>
          <a:lstStyle>
            <a:lvl1pPr>
              <a:lnSpc>
                <a:spcPct val="120000"/>
              </a:lnSpc>
              <a:defRPr/>
            </a:lvl1pPr>
            <a:lvl2pPr>
              <a:lnSpc>
                <a:spcPct val="120000"/>
              </a:lnSpc>
              <a:spcBef>
                <a:spcPts val="300"/>
              </a:spcBef>
              <a:defRPr/>
            </a:lvl2pPr>
            <a:lvl3pPr>
              <a:lnSpc>
                <a:spcPct val="120000"/>
              </a:lnSpc>
              <a:spcBef>
                <a:spcPts val="300"/>
              </a:spcBef>
              <a:defRPr/>
            </a:lvl3pPr>
            <a:lvl4pPr>
              <a:lnSpc>
                <a:spcPct val="120000"/>
              </a:lnSpc>
              <a:spcBef>
                <a:spcPts val="300"/>
              </a:spcBef>
              <a:defRPr/>
            </a:lvl4pPr>
            <a:lvl5pPr>
              <a:lnSpc>
                <a:spcPct val="120000"/>
              </a:lnSpc>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13"/>
          <p:cNvSpPr>
            <a:spLocks noGrp="1"/>
          </p:cNvSpPr>
          <p:nvPr>
            <p:ph type="body" sz="quarter" idx="18"/>
          </p:nvPr>
        </p:nvSpPr>
        <p:spPr>
          <a:xfrm>
            <a:off x="431949" y="1511300"/>
            <a:ext cx="3816337" cy="3924300"/>
          </a:xfrm>
        </p:spPr>
        <p:txBody>
          <a:bodyPr/>
          <a:lstStyle>
            <a:lvl1pPr>
              <a:lnSpc>
                <a:spcPct val="120000"/>
              </a:lnSpc>
              <a:spcAft>
                <a:spcPts val="0"/>
              </a:spcAft>
              <a:defRPr/>
            </a:lvl1pPr>
            <a:lvl2pPr>
              <a:lnSpc>
                <a:spcPct val="120000"/>
              </a:lnSpc>
              <a:spcBef>
                <a:spcPts val="300"/>
              </a:spcBef>
              <a:spcAft>
                <a:spcPts val="0"/>
              </a:spcAft>
              <a:defRPr/>
            </a:lvl2pPr>
            <a:lvl3pPr>
              <a:lnSpc>
                <a:spcPct val="120000"/>
              </a:lnSpc>
              <a:spcBef>
                <a:spcPts val="300"/>
              </a:spcBef>
              <a:spcAft>
                <a:spcPts val="0"/>
              </a:spcAft>
              <a:defRPr/>
            </a:lvl3pPr>
            <a:lvl4pPr>
              <a:lnSpc>
                <a:spcPct val="120000"/>
              </a:lnSpc>
              <a:spcBef>
                <a:spcPts val="300"/>
              </a:spcBef>
              <a:spcAft>
                <a:spcPts val="0"/>
              </a:spcAft>
              <a:defRPr/>
            </a:lvl4pPr>
            <a:lvl5pPr>
              <a:lnSpc>
                <a:spcPct val="120000"/>
              </a:lnSpc>
              <a:spcBef>
                <a:spcPts val="300"/>
              </a:spcBef>
              <a:spcAft>
                <a:spcPts val="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4"/>
          <p:cNvSpPr>
            <a:spLocks noGrp="1"/>
          </p:cNvSpPr>
          <p:nvPr>
            <p:ph type="ftr" sz="quarter" idx="19"/>
          </p:nvPr>
        </p:nvSpPr>
        <p:spPr/>
        <p:txBody>
          <a:bodyPr/>
          <a:lstStyle>
            <a:lvl1pPr>
              <a:defRPr/>
            </a:lvl1pPr>
          </a:lstStyle>
          <a:p>
            <a:pPr>
              <a:defRPr/>
            </a:pPr>
            <a:r>
              <a:rPr lang="en-GB" dirty="0"/>
              <a:t>© Crown copyright </a:t>
            </a:r>
            <a:r>
              <a:rPr lang="en-GB" dirty="0" smtClean="0"/>
              <a:t>2015 </a:t>
            </a:r>
            <a:r>
              <a:rPr lang="en-GB" dirty="0"/>
              <a:t>Dstl</a:t>
            </a:r>
          </a:p>
        </p:txBody>
      </p:sp>
      <p:sp>
        <p:nvSpPr>
          <p:cNvPr id="7" name="Date Placeholder 3"/>
          <p:cNvSpPr>
            <a:spLocks noGrp="1"/>
          </p:cNvSpPr>
          <p:nvPr>
            <p:ph type="dt" sz="half" idx="20"/>
          </p:nvPr>
        </p:nvSpPr>
        <p:spPr/>
        <p:txBody>
          <a:bodyPr/>
          <a:lstStyle>
            <a:lvl1pPr>
              <a:defRPr/>
            </a:lvl1pPr>
          </a:lstStyle>
          <a:p>
            <a:pPr>
              <a:defRPr/>
            </a:pPr>
            <a:fld id="{7D20596D-5696-4ACA-B6C1-1AE01462854A}" type="datetime4">
              <a:rPr lang="en-GB"/>
              <a:pPr>
                <a:defRPr/>
              </a:pPr>
              <a:t>07 December 2015</a:t>
            </a:fld>
            <a:endParaRPr lang="en-GB" dirty="0"/>
          </a:p>
        </p:txBody>
      </p:sp>
    </p:spTree>
    <p:extLst>
      <p:ext uri="{BB962C8B-B14F-4D97-AF65-F5344CB8AC3E}">
        <p14:creationId xmlns:p14="http://schemas.microsoft.com/office/powerpoint/2010/main" val="62671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9"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GB" dirty="0"/>
              <a:t>© Crown copyright </a:t>
            </a:r>
            <a:r>
              <a:rPr lang="en-GB" dirty="0" smtClean="0"/>
              <a:t>2015 </a:t>
            </a:r>
            <a:r>
              <a:rPr lang="en-GB" dirty="0"/>
              <a:t>Dstl</a:t>
            </a:r>
          </a:p>
        </p:txBody>
      </p:sp>
      <p:sp>
        <p:nvSpPr>
          <p:cNvPr id="5" name="Date Placeholder 3"/>
          <p:cNvSpPr>
            <a:spLocks noGrp="1"/>
          </p:cNvSpPr>
          <p:nvPr>
            <p:ph type="dt" sz="half" idx="14"/>
          </p:nvPr>
        </p:nvSpPr>
        <p:spPr/>
        <p:txBody>
          <a:bodyPr/>
          <a:lstStyle>
            <a:lvl1pPr>
              <a:defRPr/>
            </a:lvl1pPr>
          </a:lstStyle>
          <a:p>
            <a:pPr>
              <a:defRPr/>
            </a:pPr>
            <a:fld id="{272173CB-2A7F-43F4-8553-614CAA5136C1}" type="datetime4">
              <a:rPr lang="en-GB"/>
              <a:pPr>
                <a:defRPr/>
              </a:pPr>
              <a:t>07 December 2015</a:t>
            </a:fld>
            <a:endParaRPr lang="en-GB" dirty="0"/>
          </a:p>
        </p:txBody>
      </p:sp>
    </p:spTree>
    <p:extLst>
      <p:ext uri="{BB962C8B-B14F-4D97-AF65-F5344CB8AC3E}">
        <p14:creationId xmlns:p14="http://schemas.microsoft.com/office/powerpoint/2010/main" val="391166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3" name="Footer Placeholder 4"/>
          <p:cNvSpPr>
            <a:spLocks noGrp="1"/>
          </p:cNvSpPr>
          <p:nvPr>
            <p:ph type="ftr" sz="quarter" idx="13"/>
          </p:nvPr>
        </p:nvSpPr>
        <p:spPr/>
        <p:txBody>
          <a:bodyPr/>
          <a:lstStyle>
            <a:lvl1pPr>
              <a:defRPr/>
            </a:lvl1pPr>
          </a:lstStyle>
          <a:p>
            <a:pPr>
              <a:defRPr/>
            </a:pPr>
            <a:r>
              <a:rPr lang="en-GB" dirty="0"/>
              <a:t>© Crown copyright </a:t>
            </a:r>
            <a:r>
              <a:rPr lang="en-GB" dirty="0" smtClean="0"/>
              <a:t>2015 </a:t>
            </a:r>
            <a:r>
              <a:rPr lang="en-GB" dirty="0"/>
              <a:t>Dstl</a:t>
            </a:r>
          </a:p>
        </p:txBody>
      </p:sp>
      <p:sp>
        <p:nvSpPr>
          <p:cNvPr id="4" name="Date Placeholder 3"/>
          <p:cNvSpPr>
            <a:spLocks noGrp="1"/>
          </p:cNvSpPr>
          <p:nvPr>
            <p:ph type="dt" sz="half" idx="14"/>
          </p:nvPr>
        </p:nvSpPr>
        <p:spPr/>
        <p:txBody>
          <a:bodyPr/>
          <a:lstStyle>
            <a:lvl1pPr>
              <a:defRPr/>
            </a:lvl1pPr>
          </a:lstStyle>
          <a:p>
            <a:pPr>
              <a:defRPr/>
            </a:pPr>
            <a:fld id="{81C8F849-076E-463E-BEED-9785F039FB7D}" type="datetime4">
              <a:rPr lang="en-GB"/>
              <a:pPr>
                <a:defRPr/>
              </a:pPr>
              <a:t>07 December 2015</a:t>
            </a:fld>
            <a:endParaRPr lang="en-GB" dirty="0"/>
          </a:p>
        </p:txBody>
      </p:sp>
    </p:spTree>
    <p:extLst>
      <p:ext uri="{BB962C8B-B14F-4D97-AF65-F5344CB8AC3E}">
        <p14:creationId xmlns:p14="http://schemas.microsoft.com/office/powerpoint/2010/main" val="2873625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8640763" cy="5616575"/>
          </a:xfrm>
        </p:spPr>
        <p:txBody>
          <a:bodyPr rtlCol="0">
            <a:normAutofit/>
          </a:bodyPr>
          <a:lstStyle>
            <a:lvl1pPr marL="0" indent="0">
              <a:buNone/>
              <a:defRPr sz="3000"/>
            </a:lvl1pPr>
            <a:lvl2pPr marL="426659" indent="0">
              <a:buNone/>
              <a:defRPr sz="2600"/>
            </a:lvl2pPr>
            <a:lvl3pPr marL="853318" indent="0">
              <a:buNone/>
              <a:defRPr sz="2200"/>
            </a:lvl3pPr>
            <a:lvl4pPr marL="1279977" indent="0">
              <a:buNone/>
              <a:defRPr sz="1900"/>
            </a:lvl4pPr>
            <a:lvl5pPr marL="1706636" indent="0">
              <a:buNone/>
              <a:defRPr sz="1900"/>
            </a:lvl5pPr>
            <a:lvl6pPr marL="2133295" indent="0">
              <a:buNone/>
              <a:defRPr sz="1900"/>
            </a:lvl6pPr>
            <a:lvl7pPr marL="2559954" indent="0">
              <a:buNone/>
              <a:defRPr sz="1900"/>
            </a:lvl7pPr>
            <a:lvl8pPr marL="2986613" indent="0">
              <a:buNone/>
              <a:defRPr sz="1900"/>
            </a:lvl8pPr>
            <a:lvl9pPr marL="3413272" indent="0">
              <a:buNone/>
              <a:defRPr sz="1900"/>
            </a:lvl9pPr>
          </a:lstStyle>
          <a:p>
            <a:pPr lvl="0"/>
            <a:r>
              <a:rPr lang="en-US" noProof="0" smtClean="0"/>
              <a:t>Click icon to add picture</a:t>
            </a:r>
            <a:endParaRPr lang="en-GB" noProof="0" dirty="0"/>
          </a:p>
        </p:txBody>
      </p:sp>
      <p:sp>
        <p:nvSpPr>
          <p:cNvPr id="4" name="Text Placeholder 3"/>
          <p:cNvSpPr>
            <a:spLocks noGrp="1"/>
          </p:cNvSpPr>
          <p:nvPr>
            <p:ph type="body" sz="half" idx="2"/>
          </p:nvPr>
        </p:nvSpPr>
        <p:spPr>
          <a:xfrm>
            <a:off x="339147" y="4657626"/>
            <a:ext cx="8301616" cy="760520"/>
          </a:xfrm>
        </p:spPr>
        <p:txBody>
          <a:bodyPr>
            <a:normAutofit/>
          </a:bodyPr>
          <a:lstStyle>
            <a:lvl1pPr marL="0" indent="0">
              <a:lnSpc>
                <a:spcPct val="120000"/>
              </a:lnSpc>
              <a:spcBef>
                <a:spcPts val="300"/>
              </a:spcBef>
              <a:buNone/>
              <a:defRPr sz="2400"/>
            </a:lvl1pPr>
            <a:lvl2pPr marL="426659" indent="0">
              <a:buNone/>
              <a:defRPr sz="1100"/>
            </a:lvl2pPr>
            <a:lvl3pPr marL="853318" indent="0">
              <a:buNone/>
              <a:defRPr sz="900"/>
            </a:lvl3pPr>
            <a:lvl4pPr marL="1279977" indent="0">
              <a:buNone/>
              <a:defRPr sz="800"/>
            </a:lvl4pPr>
            <a:lvl5pPr marL="1706636" indent="0">
              <a:buNone/>
              <a:defRPr sz="800"/>
            </a:lvl5pPr>
            <a:lvl6pPr marL="2133295" indent="0">
              <a:buNone/>
              <a:defRPr sz="800"/>
            </a:lvl6pPr>
            <a:lvl7pPr marL="2559954" indent="0">
              <a:buNone/>
              <a:defRPr sz="800"/>
            </a:lvl7pPr>
            <a:lvl8pPr marL="2986613" indent="0">
              <a:buNone/>
              <a:defRPr sz="800"/>
            </a:lvl8pPr>
            <a:lvl9pPr marL="3413272" indent="0">
              <a:buNone/>
              <a:defRPr sz="800"/>
            </a:lvl9pPr>
          </a:lstStyle>
          <a:p>
            <a:pPr lvl="0"/>
            <a:r>
              <a:rPr lang="en-US" smtClean="0"/>
              <a:t>Click to edit Master text styles</a:t>
            </a:r>
          </a:p>
        </p:txBody>
      </p:sp>
      <p:sp>
        <p:nvSpPr>
          <p:cNvPr id="11"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5" name="Footer Placeholder 4"/>
          <p:cNvSpPr>
            <a:spLocks noGrp="1"/>
          </p:cNvSpPr>
          <p:nvPr>
            <p:ph type="ftr" sz="quarter" idx="13"/>
          </p:nvPr>
        </p:nvSpPr>
        <p:spPr/>
        <p:txBody>
          <a:bodyPr/>
          <a:lstStyle>
            <a:lvl1pPr>
              <a:defRPr/>
            </a:lvl1pPr>
          </a:lstStyle>
          <a:p>
            <a:pPr>
              <a:defRPr/>
            </a:pPr>
            <a:r>
              <a:rPr lang="en-GB" dirty="0"/>
              <a:t>© Crown copyright </a:t>
            </a:r>
            <a:r>
              <a:rPr lang="en-GB" dirty="0" smtClean="0"/>
              <a:t>2015 </a:t>
            </a:r>
            <a:r>
              <a:rPr lang="en-GB" dirty="0"/>
              <a:t>Dstl</a:t>
            </a:r>
          </a:p>
        </p:txBody>
      </p:sp>
      <p:sp>
        <p:nvSpPr>
          <p:cNvPr id="6" name="Date Placeholder 3"/>
          <p:cNvSpPr>
            <a:spLocks noGrp="1"/>
          </p:cNvSpPr>
          <p:nvPr>
            <p:ph type="dt" sz="half" idx="14"/>
          </p:nvPr>
        </p:nvSpPr>
        <p:spPr/>
        <p:txBody>
          <a:bodyPr/>
          <a:lstStyle>
            <a:lvl1pPr>
              <a:defRPr/>
            </a:lvl1pPr>
          </a:lstStyle>
          <a:p>
            <a:pPr>
              <a:defRPr/>
            </a:pPr>
            <a:fld id="{B29E8A63-978C-4B97-9A94-65C1820041A6}" type="datetime4">
              <a:rPr lang="en-GB"/>
              <a:pPr>
                <a:defRPr/>
              </a:pPr>
              <a:t>07 December 2015</a:t>
            </a:fld>
            <a:endParaRPr lang="en-GB" dirty="0"/>
          </a:p>
        </p:txBody>
      </p:sp>
    </p:spTree>
    <p:extLst>
      <p:ext uri="{BB962C8B-B14F-4D97-AF65-F5344CB8AC3E}">
        <p14:creationId xmlns:p14="http://schemas.microsoft.com/office/powerpoint/2010/main" val="3590269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ad Chart (Four Quadrants)">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107913" y="3455988"/>
            <a:ext cx="4211674" cy="2087563"/>
          </a:xfrm>
          <a:ln w="12700">
            <a:solidFill>
              <a:schemeClr val="tx1"/>
            </a:solidFill>
          </a:ln>
        </p:spPr>
        <p:txBody>
          <a:bodyPr>
            <a:noAutofit/>
          </a:bodyPr>
          <a:lstStyle>
            <a:lvl1pPr marL="180000" indent="-180000">
              <a:lnSpc>
                <a:spcPct val="100000"/>
              </a:lnSpc>
              <a:spcBef>
                <a:spcPts val="300"/>
              </a:spcBef>
              <a:buNone/>
              <a:defRPr sz="800"/>
            </a:lvl1pPr>
            <a:lvl2pPr marL="360000" indent="-180000">
              <a:lnSpc>
                <a:spcPct val="100000"/>
              </a:lnSpc>
              <a:spcBef>
                <a:spcPts val="300"/>
              </a:spcBef>
              <a:buNone/>
              <a:defRPr sz="800"/>
            </a:lvl2pPr>
            <a:lvl3pPr marL="540000" indent="-180000">
              <a:lnSpc>
                <a:spcPct val="100000"/>
              </a:lnSpc>
              <a:spcBef>
                <a:spcPts val="300"/>
              </a:spcBef>
              <a:buNone/>
              <a:defRPr sz="800"/>
            </a:lvl3pPr>
            <a:lvl4pPr marL="720000" indent="-180000">
              <a:lnSpc>
                <a:spcPct val="100000"/>
              </a:lnSpc>
              <a:spcBef>
                <a:spcPts val="300"/>
              </a:spcBef>
              <a:buNone/>
              <a:defRPr sz="800"/>
            </a:lvl4pPr>
            <a:lvl5pPr marL="900000" indent="-180000">
              <a:lnSpc>
                <a:spcPct val="100000"/>
              </a:lnSpc>
              <a:spcBef>
                <a:spcPts val="300"/>
              </a:spcBef>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ntent Placeholder 11"/>
          <p:cNvSpPr>
            <a:spLocks noGrp="1"/>
          </p:cNvSpPr>
          <p:nvPr>
            <p:ph sz="quarter" idx="13"/>
          </p:nvPr>
        </p:nvSpPr>
        <p:spPr>
          <a:xfrm>
            <a:off x="107913" y="1368425"/>
            <a:ext cx="4211674" cy="2087563"/>
          </a:xfrm>
          <a:ln w="12700">
            <a:solidFill>
              <a:schemeClr val="tx1"/>
            </a:solidFill>
          </a:ln>
        </p:spPr>
        <p:txBody>
          <a:bodyPr>
            <a:noAutofit/>
          </a:bodyPr>
          <a:lstStyle>
            <a:lvl1pPr marL="180000" indent="-180000">
              <a:lnSpc>
                <a:spcPct val="100000"/>
              </a:lnSpc>
              <a:spcBef>
                <a:spcPts val="300"/>
              </a:spcBef>
              <a:buNone/>
              <a:defRPr sz="800"/>
            </a:lvl1pPr>
            <a:lvl2pPr marL="360000" indent="-180000">
              <a:lnSpc>
                <a:spcPct val="100000"/>
              </a:lnSpc>
              <a:spcBef>
                <a:spcPts val="300"/>
              </a:spcBef>
              <a:buNone/>
              <a:defRPr sz="800"/>
            </a:lvl2pPr>
            <a:lvl3pPr marL="540000" indent="-180000">
              <a:lnSpc>
                <a:spcPct val="100000"/>
              </a:lnSpc>
              <a:spcBef>
                <a:spcPts val="300"/>
              </a:spcBef>
              <a:buNone/>
              <a:defRPr sz="800"/>
            </a:lvl3pPr>
            <a:lvl4pPr marL="720000" indent="-180000">
              <a:lnSpc>
                <a:spcPct val="100000"/>
              </a:lnSpc>
              <a:spcBef>
                <a:spcPts val="300"/>
              </a:spcBef>
              <a:buNone/>
              <a:defRPr sz="800"/>
            </a:lvl4pPr>
            <a:lvl5pPr marL="900000" indent="-180000">
              <a:lnSpc>
                <a:spcPct val="100000"/>
              </a:lnSpc>
              <a:spcBef>
                <a:spcPts val="300"/>
              </a:spcBef>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Content Placeholder 11"/>
          <p:cNvSpPr>
            <a:spLocks noGrp="1"/>
          </p:cNvSpPr>
          <p:nvPr>
            <p:ph sz="quarter" idx="14"/>
          </p:nvPr>
        </p:nvSpPr>
        <p:spPr>
          <a:xfrm>
            <a:off x="4319589" y="3455988"/>
            <a:ext cx="4211674" cy="2087563"/>
          </a:xfrm>
          <a:ln w="12700">
            <a:solidFill>
              <a:schemeClr val="tx1"/>
            </a:solidFill>
          </a:ln>
        </p:spPr>
        <p:txBody>
          <a:bodyPr>
            <a:noAutofit/>
          </a:bodyPr>
          <a:lstStyle>
            <a:lvl1pPr marL="180000" indent="-180000">
              <a:lnSpc>
                <a:spcPct val="100000"/>
              </a:lnSpc>
              <a:spcBef>
                <a:spcPts val="300"/>
              </a:spcBef>
              <a:buNone/>
              <a:defRPr sz="800"/>
            </a:lvl1pPr>
            <a:lvl2pPr marL="360000" indent="-180000">
              <a:lnSpc>
                <a:spcPct val="100000"/>
              </a:lnSpc>
              <a:spcBef>
                <a:spcPts val="300"/>
              </a:spcBef>
              <a:buNone/>
              <a:defRPr sz="800"/>
            </a:lvl2pPr>
            <a:lvl3pPr marL="540000" indent="-180000">
              <a:lnSpc>
                <a:spcPct val="100000"/>
              </a:lnSpc>
              <a:spcBef>
                <a:spcPts val="300"/>
              </a:spcBef>
              <a:buNone/>
              <a:defRPr sz="800"/>
            </a:lvl3pPr>
            <a:lvl4pPr marL="720000" indent="-180000">
              <a:lnSpc>
                <a:spcPct val="100000"/>
              </a:lnSpc>
              <a:spcBef>
                <a:spcPts val="300"/>
              </a:spcBef>
              <a:buNone/>
              <a:defRPr sz="800"/>
            </a:lvl4pPr>
            <a:lvl5pPr marL="900000" indent="-180000">
              <a:lnSpc>
                <a:spcPct val="100000"/>
              </a:lnSpc>
              <a:spcBef>
                <a:spcPts val="300"/>
              </a:spcBef>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Content Placeholder 11"/>
          <p:cNvSpPr>
            <a:spLocks noGrp="1"/>
          </p:cNvSpPr>
          <p:nvPr>
            <p:ph sz="quarter" idx="15"/>
          </p:nvPr>
        </p:nvSpPr>
        <p:spPr>
          <a:xfrm>
            <a:off x="4319589" y="1368425"/>
            <a:ext cx="4211674" cy="2087563"/>
          </a:xfrm>
          <a:ln w="12700">
            <a:solidFill>
              <a:schemeClr val="tx1"/>
            </a:solidFill>
          </a:ln>
        </p:spPr>
        <p:txBody>
          <a:bodyPr>
            <a:noAutofit/>
          </a:bodyPr>
          <a:lstStyle>
            <a:lvl1pPr marL="180000" indent="-180000">
              <a:lnSpc>
                <a:spcPct val="100000"/>
              </a:lnSpc>
              <a:spcBef>
                <a:spcPts val="300"/>
              </a:spcBef>
              <a:buNone/>
              <a:defRPr sz="800"/>
            </a:lvl1pPr>
            <a:lvl2pPr marL="360000" indent="-180000">
              <a:lnSpc>
                <a:spcPct val="100000"/>
              </a:lnSpc>
              <a:spcBef>
                <a:spcPts val="300"/>
              </a:spcBef>
              <a:buNone/>
              <a:defRPr sz="800"/>
            </a:lvl2pPr>
            <a:lvl3pPr marL="540000" indent="-180000">
              <a:lnSpc>
                <a:spcPct val="100000"/>
              </a:lnSpc>
              <a:spcBef>
                <a:spcPts val="300"/>
              </a:spcBef>
              <a:buNone/>
              <a:defRPr sz="800"/>
            </a:lvl3pPr>
            <a:lvl4pPr marL="720000" indent="-180000">
              <a:lnSpc>
                <a:spcPct val="100000"/>
              </a:lnSpc>
              <a:spcBef>
                <a:spcPts val="300"/>
              </a:spcBef>
              <a:buNone/>
              <a:defRPr sz="800"/>
            </a:lvl4pPr>
            <a:lvl5pPr marL="900000" indent="-180000">
              <a:lnSpc>
                <a:spcPct val="100000"/>
              </a:lnSpc>
              <a:spcBef>
                <a:spcPts val="300"/>
              </a:spcBef>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7" name="Text Placeholder 26"/>
          <p:cNvSpPr>
            <a:spLocks noGrp="1"/>
          </p:cNvSpPr>
          <p:nvPr>
            <p:ph type="body" sz="quarter" idx="16"/>
          </p:nvPr>
        </p:nvSpPr>
        <p:spPr>
          <a:xfrm>
            <a:off x="-1" y="-1"/>
            <a:ext cx="4319587" cy="1368425"/>
          </a:xfrm>
        </p:spPr>
        <p:txBody>
          <a:bodyPr>
            <a:normAutofit/>
          </a:bodyPr>
          <a:lstStyle>
            <a:lvl1pPr marL="0" indent="0">
              <a:lnSpc>
                <a:spcPct val="100000"/>
              </a:lnSpc>
              <a:spcBef>
                <a:spcPts val="600"/>
              </a:spcBef>
              <a:buNone/>
              <a:defRPr sz="1400" b="1"/>
            </a:lvl1pPr>
          </a:lstStyle>
          <a:p>
            <a:pPr lvl="0"/>
            <a:r>
              <a:rPr lang="en-US" smtClean="0"/>
              <a:t>Click to edit Master text styles</a:t>
            </a:r>
          </a:p>
        </p:txBody>
      </p:sp>
      <p:sp>
        <p:nvSpPr>
          <p:cNvPr id="28" name="Text Placeholder 26"/>
          <p:cNvSpPr>
            <a:spLocks noGrp="1"/>
          </p:cNvSpPr>
          <p:nvPr>
            <p:ph type="body" sz="quarter" idx="17"/>
          </p:nvPr>
        </p:nvSpPr>
        <p:spPr>
          <a:xfrm>
            <a:off x="4321176" y="-1"/>
            <a:ext cx="4319587" cy="1368425"/>
          </a:xfrm>
        </p:spPr>
        <p:txBody>
          <a:bodyPr>
            <a:normAutofit/>
          </a:bodyPr>
          <a:lstStyle>
            <a:lvl1pPr marL="0" indent="0">
              <a:lnSpc>
                <a:spcPct val="100000"/>
              </a:lnSpc>
              <a:spcBef>
                <a:spcPts val="600"/>
              </a:spcBef>
              <a:buNone/>
              <a:defRPr sz="1400" b="1"/>
            </a:lvl1pPr>
          </a:lstStyle>
          <a:p>
            <a:pPr lvl="0"/>
            <a:r>
              <a:rPr lang="en-US" smtClean="0"/>
              <a:t>Click to edit Master text styles</a:t>
            </a:r>
          </a:p>
        </p:txBody>
      </p:sp>
      <p:sp>
        <p:nvSpPr>
          <p:cNvPr id="10" name="Text Placeholder 7"/>
          <p:cNvSpPr>
            <a:spLocks noGrp="1"/>
          </p:cNvSpPr>
          <p:nvPr>
            <p:ph type="body" sz="quarter" idx="18"/>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9" name="Footer Placeholder 4"/>
          <p:cNvSpPr>
            <a:spLocks noGrp="1"/>
          </p:cNvSpPr>
          <p:nvPr>
            <p:ph type="ftr" sz="quarter" idx="19"/>
          </p:nvPr>
        </p:nvSpPr>
        <p:spPr/>
        <p:txBody>
          <a:bodyPr/>
          <a:lstStyle>
            <a:lvl1pPr>
              <a:defRPr/>
            </a:lvl1pPr>
          </a:lstStyle>
          <a:p>
            <a:pPr>
              <a:defRPr/>
            </a:pPr>
            <a:r>
              <a:rPr lang="en-GB" dirty="0"/>
              <a:t>© Crown copyright </a:t>
            </a:r>
            <a:r>
              <a:rPr lang="en-GB" dirty="0" smtClean="0"/>
              <a:t>2015 </a:t>
            </a:r>
            <a:r>
              <a:rPr lang="en-GB" dirty="0"/>
              <a:t>Dstl</a:t>
            </a:r>
          </a:p>
        </p:txBody>
      </p:sp>
      <p:sp>
        <p:nvSpPr>
          <p:cNvPr id="11" name="Date Placeholder 3"/>
          <p:cNvSpPr>
            <a:spLocks noGrp="1"/>
          </p:cNvSpPr>
          <p:nvPr>
            <p:ph type="dt" sz="half" idx="20"/>
          </p:nvPr>
        </p:nvSpPr>
        <p:spPr/>
        <p:txBody>
          <a:bodyPr/>
          <a:lstStyle>
            <a:lvl1pPr>
              <a:defRPr/>
            </a:lvl1pPr>
          </a:lstStyle>
          <a:p>
            <a:pPr>
              <a:defRPr/>
            </a:pPr>
            <a:fld id="{60B28D5C-0142-41E7-B8FB-E17C55642D35}" type="datetime4">
              <a:rPr lang="en-GB"/>
              <a:pPr>
                <a:defRPr/>
              </a:pPr>
              <a:t>07 December 2015</a:t>
            </a:fld>
            <a:endParaRPr lang="en-GB" dirty="0"/>
          </a:p>
        </p:txBody>
      </p:sp>
    </p:spTree>
    <p:extLst>
      <p:ext uri="{BB962C8B-B14F-4D97-AF65-F5344CB8AC3E}">
        <p14:creationId xmlns:p14="http://schemas.microsoft.com/office/powerpoint/2010/main" val="3713664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ad Chart (Single Quadrant)">
    <p:spTree>
      <p:nvGrpSpPr>
        <p:cNvPr id="1" name=""/>
        <p:cNvGrpSpPr/>
        <p:nvPr/>
      </p:nvGrpSpPr>
      <p:grpSpPr>
        <a:xfrm>
          <a:off x="0" y="0"/>
          <a:ext cx="0" cy="0"/>
          <a:chOff x="0" y="0"/>
          <a:chExt cx="0" cy="0"/>
        </a:xfrm>
      </p:grpSpPr>
      <p:sp>
        <p:nvSpPr>
          <p:cNvPr id="7" name="Content Placeholder 11"/>
          <p:cNvSpPr>
            <a:spLocks noGrp="1" noChangeAspect="1"/>
          </p:cNvSpPr>
          <p:nvPr>
            <p:ph sz="quarter" idx="13"/>
          </p:nvPr>
        </p:nvSpPr>
        <p:spPr>
          <a:xfrm>
            <a:off x="692586" y="1621712"/>
            <a:ext cx="7254000" cy="3595526"/>
          </a:xfrm>
          <a:ln w="12700">
            <a:solidFill>
              <a:schemeClr val="tx1"/>
            </a:solidFill>
          </a:ln>
        </p:spPr>
        <p:txBody>
          <a:bodyPr>
            <a:noAutofit/>
          </a:bodyPr>
          <a:lstStyle>
            <a:lvl1pPr marL="180000" indent="-180000">
              <a:lnSpc>
                <a:spcPct val="100000"/>
              </a:lnSpc>
              <a:spcBef>
                <a:spcPts val="300"/>
              </a:spcBef>
              <a:buNone/>
              <a:defRPr sz="1400"/>
            </a:lvl1pPr>
            <a:lvl2pPr marL="360000" indent="-180000">
              <a:lnSpc>
                <a:spcPct val="100000"/>
              </a:lnSpc>
              <a:spcBef>
                <a:spcPts val="300"/>
              </a:spcBef>
              <a:buNone/>
              <a:defRPr sz="1400"/>
            </a:lvl2pPr>
            <a:lvl3pPr marL="540000" indent="-180000">
              <a:lnSpc>
                <a:spcPct val="100000"/>
              </a:lnSpc>
              <a:spcBef>
                <a:spcPts val="300"/>
              </a:spcBef>
              <a:buNone/>
              <a:defRPr sz="1400"/>
            </a:lvl3pPr>
            <a:lvl4pPr marL="720000" indent="-180000">
              <a:lnSpc>
                <a:spcPct val="100000"/>
              </a:lnSpc>
              <a:spcBef>
                <a:spcPts val="300"/>
              </a:spcBef>
              <a:buNone/>
              <a:defRPr sz="1400"/>
            </a:lvl4pPr>
            <a:lvl5pPr marL="900000" indent="-180000">
              <a:lnSpc>
                <a:spcPct val="100000"/>
              </a:lnSpc>
              <a:spcBef>
                <a:spcPts val="300"/>
              </a:spcBef>
              <a:buNone/>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26"/>
          <p:cNvSpPr>
            <a:spLocks noGrp="1"/>
          </p:cNvSpPr>
          <p:nvPr>
            <p:ph type="body" sz="quarter" idx="16"/>
          </p:nvPr>
        </p:nvSpPr>
        <p:spPr>
          <a:xfrm>
            <a:off x="-1" y="-1"/>
            <a:ext cx="4319587" cy="1368425"/>
          </a:xfrm>
        </p:spPr>
        <p:txBody>
          <a:bodyPr>
            <a:normAutofit/>
          </a:bodyPr>
          <a:lstStyle>
            <a:lvl1pPr marL="0" indent="0">
              <a:lnSpc>
                <a:spcPct val="100000"/>
              </a:lnSpc>
              <a:spcBef>
                <a:spcPts val="600"/>
              </a:spcBef>
              <a:buNone/>
              <a:defRPr sz="1400" b="1"/>
            </a:lvl1pPr>
          </a:lstStyle>
          <a:p>
            <a:pPr lvl="0"/>
            <a:r>
              <a:rPr lang="en-US" smtClean="0"/>
              <a:t>Click to edit Master text styles</a:t>
            </a:r>
          </a:p>
        </p:txBody>
      </p:sp>
      <p:sp>
        <p:nvSpPr>
          <p:cNvPr id="11" name="Text Placeholder 26"/>
          <p:cNvSpPr>
            <a:spLocks noGrp="1"/>
          </p:cNvSpPr>
          <p:nvPr>
            <p:ph type="body" sz="quarter" idx="17"/>
          </p:nvPr>
        </p:nvSpPr>
        <p:spPr>
          <a:xfrm>
            <a:off x="4321176" y="-1"/>
            <a:ext cx="4319587" cy="1368425"/>
          </a:xfrm>
        </p:spPr>
        <p:txBody>
          <a:bodyPr>
            <a:normAutofit/>
          </a:bodyPr>
          <a:lstStyle>
            <a:lvl1pPr marL="0" indent="0">
              <a:lnSpc>
                <a:spcPct val="100000"/>
              </a:lnSpc>
              <a:spcBef>
                <a:spcPts val="600"/>
              </a:spcBef>
              <a:buNone/>
              <a:defRPr sz="1400" b="1"/>
            </a:lvl1pPr>
          </a:lstStyle>
          <a:p>
            <a:pPr lvl="0"/>
            <a:r>
              <a:rPr lang="en-US" smtClean="0"/>
              <a:t>Click to edit Master text styles</a:t>
            </a:r>
          </a:p>
        </p:txBody>
      </p:sp>
      <p:sp>
        <p:nvSpPr>
          <p:cNvPr id="8"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6" name="Footer Placeholder 4"/>
          <p:cNvSpPr>
            <a:spLocks noGrp="1"/>
          </p:cNvSpPr>
          <p:nvPr>
            <p:ph type="ftr" sz="quarter" idx="18"/>
          </p:nvPr>
        </p:nvSpPr>
        <p:spPr/>
        <p:txBody>
          <a:bodyPr/>
          <a:lstStyle>
            <a:lvl1pPr>
              <a:defRPr/>
            </a:lvl1pPr>
          </a:lstStyle>
          <a:p>
            <a:pPr>
              <a:defRPr/>
            </a:pPr>
            <a:r>
              <a:rPr lang="en-GB" dirty="0"/>
              <a:t>© Crown copyright </a:t>
            </a:r>
            <a:r>
              <a:rPr lang="en-GB" dirty="0" smtClean="0"/>
              <a:t>2015 </a:t>
            </a:r>
            <a:r>
              <a:rPr lang="en-GB" dirty="0"/>
              <a:t>Dstl</a:t>
            </a:r>
          </a:p>
        </p:txBody>
      </p:sp>
      <p:sp>
        <p:nvSpPr>
          <p:cNvPr id="9" name="Date Placeholder 3"/>
          <p:cNvSpPr>
            <a:spLocks noGrp="1"/>
          </p:cNvSpPr>
          <p:nvPr>
            <p:ph type="dt" sz="half" idx="19"/>
          </p:nvPr>
        </p:nvSpPr>
        <p:spPr/>
        <p:txBody>
          <a:bodyPr/>
          <a:lstStyle>
            <a:lvl1pPr>
              <a:defRPr/>
            </a:lvl1pPr>
          </a:lstStyle>
          <a:p>
            <a:pPr>
              <a:defRPr/>
            </a:pPr>
            <a:fld id="{D3986EE6-3D30-4BF7-B013-FB0D54DF5B21}" type="datetime4">
              <a:rPr lang="en-GB"/>
              <a:pPr>
                <a:defRPr/>
              </a:pPr>
              <a:t>07 December 2015</a:t>
            </a:fld>
            <a:endParaRPr lang="en-GB" dirty="0"/>
          </a:p>
        </p:txBody>
      </p:sp>
    </p:spTree>
    <p:extLst>
      <p:ext uri="{BB962C8B-B14F-4D97-AF65-F5344CB8AC3E}">
        <p14:creationId xmlns:p14="http://schemas.microsoft.com/office/powerpoint/2010/main" val="2287803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hidden">
          <a:xfrm>
            <a:off x="0" y="5616575"/>
            <a:ext cx="8640763"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9761" tIns="44880" rIns="89761" bIns="44880" anchor="ctr"/>
          <a:lstStyle/>
          <a:p>
            <a:pPr algn="ctr" defTabSz="853318" fontAlgn="auto">
              <a:spcBef>
                <a:spcPts val="0"/>
              </a:spcBef>
              <a:spcAft>
                <a:spcPts val="0"/>
              </a:spcAft>
              <a:defRPr/>
            </a:pPr>
            <a:endParaRPr lang="en-GB" dirty="0"/>
          </a:p>
        </p:txBody>
      </p:sp>
      <p:sp>
        <p:nvSpPr>
          <p:cNvPr id="1027" name="Title Placeholder 1"/>
          <p:cNvSpPr>
            <a:spLocks noGrp="1"/>
          </p:cNvSpPr>
          <p:nvPr>
            <p:ph type="title"/>
          </p:nvPr>
        </p:nvSpPr>
        <p:spPr bwMode="auto">
          <a:xfrm>
            <a:off x="431800" y="258763"/>
            <a:ext cx="77771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332" tIns="42666" rIns="85332" bIns="42666"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8" name="Text Placeholder 2"/>
          <p:cNvSpPr>
            <a:spLocks noGrp="1"/>
          </p:cNvSpPr>
          <p:nvPr>
            <p:ph type="body" idx="1"/>
          </p:nvPr>
        </p:nvSpPr>
        <p:spPr bwMode="auto">
          <a:xfrm>
            <a:off x="431800" y="1538288"/>
            <a:ext cx="7777163"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332" tIns="42666" rIns="85332" bIns="4266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5" name="Footer Placeholder 4"/>
          <p:cNvSpPr>
            <a:spLocks noGrp="1"/>
          </p:cNvSpPr>
          <p:nvPr>
            <p:ph type="ftr" sz="quarter" idx="3"/>
          </p:nvPr>
        </p:nvSpPr>
        <p:spPr>
          <a:xfrm>
            <a:off x="1474788" y="6048375"/>
            <a:ext cx="1657350" cy="287338"/>
          </a:xfrm>
          <a:prstGeom prst="rect">
            <a:avLst/>
          </a:prstGeom>
        </p:spPr>
        <p:txBody>
          <a:bodyPr vert="horz" lIns="85332" tIns="42666" rIns="85332" bIns="42666" rtlCol="0" anchor="t"/>
          <a:lstStyle>
            <a:lvl1pPr algn="l" defTabSz="853318" fontAlgn="auto">
              <a:spcBef>
                <a:spcPts val="0"/>
              </a:spcBef>
              <a:spcAft>
                <a:spcPts val="0"/>
              </a:spcAft>
              <a:defRPr sz="800" b="1">
                <a:solidFill>
                  <a:schemeClr val="bg1"/>
                </a:solidFill>
                <a:latin typeface="Arial" pitchFamily="34" charset="0"/>
                <a:cs typeface="Arial" pitchFamily="34" charset="0"/>
              </a:defRPr>
            </a:lvl1pPr>
          </a:lstStyle>
          <a:p>
            <a:pPr>
              <a:defRPr/>
            </a:pPr>
            <a:r>
              <a:rPr lang="en-GB" dirty="0"/>
              <a:t>© Crown copyright </a:t>
            </a:r>
            <a:r>
              <a:rPr lang="en-GB" dirty="0" smtClean="0"/>
              <a:t>2015 </a:t>
            </a:r>
            <a:r>
              <a:rPr lang="en-GB" dirty="0"/>
              <a:t>Dstl</a:t>
            </a:r>
          </a:p>
        </p:txBody>
      </p:sp>
      <p:sp>
        <p:nvSpPr>
          <p:cNvPr id="4" name="Date Placeholder 3"/>
          <p:cNvSpPr>
            <a:spLocks noGrp="1"/>
          </p:cNvSpPr>
          <p:nvPr>
            <p:ph type="dt" sz="half" idx="2"/>
          </p:nvPr>
        </p:nvSpPr>
        <p:spPr>
          <a:xfrm>
            <a:off x="1474788" y="5761038"/>
            <a:ext cx="1657350" cy="287337"/>
          </a:xfrm>
          <a:prstGeom prst="rect">
            <a:avLst/>
          </a:prstGeom>
        </p:spPr>
        <p:txBody>
          <a:bodyPr vert="horz" lIns="85332" tIns="42666" rIns="85332" bIns="42666" rtlCol="0" anchor="b"/>
          <a:lstStyle>
            <a:lvl1pPr algn="l" defTabSz="853318" fontAlgn="auto">
              <a:spcBef>
                <a:spcPts val="0"/>
              </a:spcBef>
              <a:spcAft>
                <a:spcPts val="0"/>
              </a:spcAft>
              <a:defRPr sz="800" b="1">
                <a:solidFill>
                  <a:schemeClr val="bg1"/>
                </a:solidFill>
                <a:latin typeface="Arial" pitchFamily="34" charset="0"/>
                <a:cs typeface="Arial" pitchFamily="34" charset="0"/>
              </a:defRPr>
            </a:lvl1pPr>
          </a:lstStyle>
          <a:p>
            <a:pPr>
              <a:defRPr/>
            </a:pPr>
            <a:fld id="{0D7CB8BE-24B9-4941-BDCA-56A51BE8DA9B}" type="datetime4">
              <a:rPr lang="en-GB"/>
              <a:pPr>
                <a:defRPr/>
              </a:pPr>
              <a:t>07 December 2015</a:t>
            </a:fld>
            <a:endParaRPr lang="en-GB" dirty="0"/>
          </a:p>
        </p:txBody>
      </p:sp>
      <p:grpSp>
        <p:nvGrpSpPr>
          <p:cNvPr id="1031" name="Group 14"/>
          <p:cNvGrpSpPr>
            <a:grpSpLocks/>
          </p:cNvGrpSpPr>
          <p:nvPr/>
        </p:nvGrpSpPr>
        <p:grpSpPr bwMode="auto">
          <a:xfrm>
            <a:off x="177800" y="5781675"/>
            <a:ext cx="1241425" cy="576263"/>
            <a:chOff x="177800" y="5782383"/>
            <a:chExt cx="1241809" cy="576001"/>
          </a:xfrm>
        </p:grpSpPr>
        <p:pic>
          <p:nvPicPr>
            <p:cNvPr id="1035" name="Picture 14" descr="\\rnet.dstl.gov.uk\home\921756d\my documents\My Pictures\Logos &amp; Crests\dstl-logo-trans-black.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7800" y="5782384"/>
              <a:ext cx="1241809"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3" descr="\\rnet.dstl.gov.uk\home\921756d\my documents\My Pictures\Logos &amp; Crests\dstl-logo-trans-whit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hidden">
            <a:xfrm>
              <a:off x="177800" y="5782383"/>
              <a:ext cx="1241809"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32" name="Group 17"/>
          <p:cNvGrpSpPr>
            <a:grpSpLocks/>
          </p:cNvGrpSpPr>
          <p:nvPr/>
        </p:nvGrpSpPr>
        <p:grpSpPr bwMode="auto">
          <a:xfrm>
            <a:off x="7685088" y="5784850"/>
            <a:ext cx="773112" cy="576263"/>
            <a:chOff x="7684553" y="5784298"/>
            <a:chExt cx="772854" cy="576467"/>
          </a:xfrm>
        </p:grpSpPr>
        <p:pic>
          <p:nvPicPr>
            <p:cNvPr id="1033" name="Picture 12" descr="\\rnet.dstl.gov.uk\home\921756d\my documents\My Pictures\Logos &amp; Crests\MOD\MOD_BLACK_AW.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684553" y="5784298"/>
              <a:ext cx="772627"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rnet.dstl.gov.uk\home\921756d\my documents\My Pictures\Logos &amp; Crests\MOD\MOD_WHITE_AW.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hidden">
            <a:xfrm>
              <a:off x="7684780" y="5784765"/>
              <a:ext cx="772627"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6" r:id="rId11"/>
  </p:sldLayoutIdLst>
  <p:hf sldNum="0" hdr="0"/>
  <p:txStyles>
    <p:titleStyle>
      <a:lvl1pPr algn="l" defTabSz="852488" rtl="0" eaLnBrk="1" fontAlgn="base" hangingPunct="1">
        <a:lnSpc>
          <a:spcPct val="120000"/>
        </a:lnSpc>
        <a:spcBef>
          <a:spcPct val="0"/>
        </a:spcBef>
        <a:spcAft>
          <a:spcPct val="0"/>
        </a:spcAft>
        <a:defRPr sz="3600" b="1" kern="1200">
          <a:solidFill>
            <a:schemeClr val="tx1"/>
          </a:solidFill>
          <a:latin typeface="Arial" pitchFamily="34" charset="0"/>
          <a:ea typeface="+mj-ea"/>
          <a:cs typeface="Arial" pitchFamily="34" charset="0"/>
        </a:defRPr>
      </a:lvl1pPr>
      <a:lvl2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2pPr>
      <a:lvl3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3pPr>
      <a:lvl4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4pPr>
      <a:lvl5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5pPr>
      <a:lvl6pPr marL="4572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6pPr>
      <a:lvl7pPr marL="9144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7pPr>
      <a:lvl8pPr marL="13716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8pPr>
      <a:lvl9pPr marL="18288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9pPr>
    </p:titleStyle>
    <p:body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53318" rtl="0" eaLnBrk="1" latinLnBrk="0" hangingPunct="1">
        <a:defRPr sz="1700" kern="1200">
          <a:solidFill>
            <a:schemeClr val="tx1"/>
          </a:solidFill>
          <a:latin typeface="+mn-lt"/>
          <a:ea typeface="+mn-ea"/>
          <a:cs typeface="+mn-cs"/>
        </a:defRPr>
      </a:lvl1pPr>
      <a:lvl2pPr marL="426659" algn="l" defTabSz="853318" rtl="0" eaLnBrk="1" latinLnBrk="0" hangingPunct="1">
        <a:defRPr sz="1700" kern="1200">
          <a:solidFill>
            <a:schemeClr val="tx1"/>
          </a:solidFill>
          <a:latin typeface="+mn-lt"/>
          <a:ea typeface="+mn-ea"/>
          <a:cs typeface="+mn-cs"/>
        </a:defRPr>
      </a:lvl2pPr>
      <a:lvl3pPr marL="853318" algn="l" defTabSz="853318" rtl="0" eaLnBrk="1" latinLnBrk="0" hangingPunct="1">
        <a:defRPr sz="1700" kern="1200">
          <a:solidFill>
            <a:schemeClr val="tx1"/>
          </a:solidFill>
          <a:latin typeface="+mn-lt"/>
          <a:ea typeface="+mn-ea"/>
          <a:cs typeface="+mn-cs"/>
        </a:defRPr>
      </a:lvl3pPr>
      <a:lvl4pPr marL="1279977" algn="l" defTabSz="853318" rtl="0" eaLnBrk="1" latinLnBrk="0" hangingPunct="1">
        <a:defRPr sz="1700" kern="1200">
          <a:solidFill>
            <a:schemeClr val="tx1"/>
          </a:solidFill>
          <a:latin typeface="+mn-lt"/>
          <a:ea typeface="+mn-ea"/>
          <a:cs typeface="+mn-cs"/>
        </a:defRPr>
      </a:lvl4pPr>
      <a:lvl5pPr marL="1706636" algn="l" defTabSz="853318" rtl="0" eaLnBrk="1" latinLnBrk="0" hangingPunct="1">
        <a:defRPr sz="1700" kern="1200">
          <a:solidFill>
            <a:schemeClr val="tx1"/>
          </a:solidFill>
          <a:latin typeface="+mn-lt"/>
          <a:ea typeface="+mn-ea"/>
          <a:cs typeface="+mn-cs"/>
        </a:defRPr>
      </a:lvl5pPr>
      <a:lvl6pPr marL="2133295" algn="l" defTabSz="853318" rtl="0" eaLnBrk="1" latinLnBrk="0" hangingPunct="1">
        <a:defRPr sz="1700" kern="1200">
          <a:solidFill>
            <a:schemeClr val="tx1"/>
          </a:solidFill>
          <a:latin typeface="+mn-lt"/>
          <a:ea typeface="+mn-ea"/>
          <a:cs typeface="+mn-cs"/>
        </a:defRPr>
      </a:lvl6pPr>
      <a:lvl7pPr marL="2559954" algn="l" defTabSz="853318" rtl="0" eaLnBrk="1" latinLnBrk="0" hangingPunct="1">
        <a:defRPr sz="1700" kern="1200">
          <a:solidFill>
            <a:schemeClr val="tx1"/>
          </a:solidFill>
          <a:latin typeface="+mn-lt"/>
          <a:ea typeface="+mn-ea"/>
          <a:cs typeface="+mn-cs"/>
        </a:defRPr>
      </a:lvl7pPr>
      <a:lvl8pPr marL="2986613" algn="l" defTabSz="853318" rtl="0" eaLnBrk="1" latinLnBrk="0" hangingPunct="1">
        <a:defRPr sz="1700" kern="1200">
          <a:solidFill>
            <a:schemeClr val="tx1"/>
          </a:solidFill>
          <a:latin typeface="+mn-lt"/>
          <a:ea typeface="+mn-ea"/>
          <a:cs typeface="+mn-cs"/>
        </a:defRPr>
      </a:lvl8pPr>
      <a:lvl9pPr marL="3413272" algn="l" defTabSz="853318"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ebarchive.nationalarchives.gov.uk/20140108140803/http:/www.bis.gov.uk/assets/foresight/docs/horizon-scanning-centre/foresight_scenario_planning.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799" y="863823"/>
            <a:ext cx="7775575" cy="1656184"/>
          </a:xfrm>
        </p:spPr>
        <p:txBody>
          <a:bodyPr>
            <a:normAutofit fontScale="90000"/>
          </a:bodyPr>
          <a:lstStyle/>
          <a:p>
            <a:r>
              <a:rPr lang="en-GB" dirty="0" smtClean="0"/>
              <a:t>Public Strategy  - </a:t>
            </a:r>
            <a:br>
              <a:rPr lang="en-GB" dirty="0" smtClean="0"/>
            </a:br>
            <a:r>
              <a:rPr lang="en-GB" dirty="0" smtClean="0"/>
              <a:t>the What? the Why? and the How?</a:t>
            </a:r>
            <a:endParaRPr lang="en-GB" dirty="0"/>
          </a:p>
        </p:txBody>
      </p:sp>
      <p:sp>
        <p:nvSpPr>
          <p:cNvPr id="3" name="Subtitle 2"/>
          <p:cNvSpPr>
            <a:spLocks noGrp="1"/>
          </p:cNvSpPr>
          <p:nvPr>
            <p:ph type="subTitle" idx="1"/>
          </p:nvPr>
        </p:nvSpPr>
        <p:spPr>
          <a:xfrm>
            <a:off x="431773" y="2952055"/>
            <a:ext cx="7775602" cy="2592288"/>
          </a:xfrm>
        </p:spPr>
        <p:txBody>
          <a:bodyPr>
            <a:normAutofit fontScale="92500"/>
          </a:bodyPr>
          <a:lstStyle/>
          <a:p>
            <a:r>
              <a:rPr lang="en-GB" sz="2800" dirty="0" smtClean="0"/>
              <a:t>Strategy, Policy &amp; Security Group Lunchtime Talk </a:t>
            </a:r>
          </a:p>
          <a:p>
            <a:r>
              <a:rPr lang="en-GB" dirty="0" smtClean="0"/>
              <a:t>04 Dec 2015, PDW</a:t>
            </a:r>
          </a:p>
          <a:p>
            <a:endParaRPr lang="en-GB" dirty="0" smtClean="0"/>
          </a:p>
          <a:p>
            <a:r>
              <a:rPr lang="en-GB" dirty="0" smtClean="0"/>
              <a:t>Harry Woodroof, PhD </a:t>
            </a:r>
            <a:r>
              <a:rPr lang="en-GB" dirty="0" err="1" smtClean="0"/>
              <a:t>FRSA</a:t>
            </a:r>
            <a:endParaRPr lang="en-GB" dirty="0" smtClean="0"/>
          </a:p>
          <a:p>
            <a:r>
              <a:rPr lang="en-GB" dirty="0" smtClean="0"/>
              <a:t>Strategic Environment Team</a:t>
            </a:r>
          </a:p>
          <a:p>
            <a:endParaRPr lang="en-GB" dirty="0"/>
          </a:p>
        </p:txBody>
      </p:sp>
      <p:sp>
        <p:nvSpPr>
          <p:cNvPr id="4" name="Text Placeholder 3"/>
          <p:cNvSpPr>
            <a:spLocks noGrp="1"/>
          </p:cNvSpPr>
          <p:nvPr>
            <p:ph type="body" sz="quarter" idx="12"/>
          </p:nvPr>
        </p:nvSpPr>
        <p:spPr/>
        <p:txBody>
          <a:bodyPr/>
          <a:lstStyle/>
          <a:p>
            <a:r>
              <a:rPr lang="en-GB" dirty="0" smtClean="0"/>
              <a:t>OFFICIAL</a:t>
            </a:r>
            <a:endParaRPr lang="en-GB" dirty="0"/>
          </a:p>
        </p:txBody>
      </p:sp>
      <p:sp>
        <p:nvSpPr>
          <p:cNvPr id="5" name="Footer Placeholder 4"/>
          <p:cNvSpPr>
            <a:spLocks noGrp="1"/>
          </p:cNvSpPr>
          <p:nvPr>
            <p:ph type="ftr" sz="quarter" idx="13"/>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6" name="Date Placeholder 5"/>
          <p:cNvSpPr>
            <a:spLocks noGrp="1"/>
          </p:cNvSpPr>
          <p:nvPr>
            <p:ph type="dt" sz="half" idx="14"/>
          </p:nvPr>
        </p:nvSpPr>
        <p:spPr/>
        <p:txBody>
          <a:bodyPr/>
          <a:lstStyle/>
          <a:p>
            <a:pPr>
              <a:defRPr/>
            </a:pPr>
            <a:fld id="{64A43AC7-2C86-4015-BFFE-2E2164ADA456}" type="datetime4">
              <a:rPr lang="en-GB" smtClean="0"/>
              <a:pPr>
                <a:defRPr/>
              </a:pPr>
              <a:t>07 December 2015</a:t>
            </a:fld>
            <a:endParaRPr lang="en-GB" dirty="0"/>
          </a:p>
        </p:txBody>
      </p:sp>
    </p:spTree>
    <p:extLst>
      <p:ext uri="{BB962C8B-B14F-4D97-AF65-F5344CB8AC3E}">
        <p14:creationId xmlns:p14="http://schemas.microsoft.com/office/powerpoint/2010/main" val="222198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GB" dirty="0" smtClean="0"/>
              <a:t>OFFICIAL</a:t>
            </a:r>
            <a:endParaRPr lang="en-GB" dirty="0"/>
          </a:p>
        </p:txBody>
      </p:sp>
      <p:sp>
        <p:nvSpPr>
          <p:cNvPr id="5" name="Footer Placeholder 4"/>
          <p:cNvSpPr>
            <a:spLocks noGrp="1"/>
          </p:cNvSpPr>
          <p:nvPr>
            <p:ph type="ftr" sz="quarter" idx="13"/>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6" name="Date Placeholder 5"/>
          <p:cNvSpPr>
            <a:spLocks noGrp="1"/>
          </p:cNvSpPr>
          <p:nvPr>
            <p:ph type="dt" sz="half" idx="14"/>
          </p:nvPr>
        </p:nvSpPr>
        <p:spPr/>
        <p:txBody>
          <a:bodyPr/>
          <a:lstStyle/>
          <a:p>
            <a:pPr>
              <a:defRPr/>
            </a:pPr>
            <a:fld id="{A7286A28-410C-472E-85F2-9817B10006EF}" type="datetime4">
              <a:rPr lang="en-GB" smtClean="0"/>
              <a:pPr>
                <a:defRPr/>
              </a:pPr>
              <a:t>07 December 2015</a:t>
            </a:fld>
            <a:endParaRPr lang="en-GB" dirty="0"/>
          </a:p>
        </p:txBody>
      </p:sp>
      <p:sp>
        <p:nvSpPr>
          <p:cNvPr id="7" name="Rectangle 2"/>
          <p:cNvSpPr>
            <a:spLocks noGrp="1" noChangeArrowheads="1"/>
          </p:cNvSpPr>
          <p:nvPr>
            <p:ph type="title"/>
          </p:nvPr>
        </p:nvSpPr>
        <p:spPr>
          <a:xfrm>
            <a:off x="432038" y="259508"/>
            <a:ext cx="7775337" cy="604315"/>
          </a:xfrm>
        </p:spPr>
        <p:txBody>
          <a:bodyPr/>
          <a:lstStyle/>
          <a:p>
            <a:pPr algn="ctr"/>
            <a:r>
              <a:rPr lang="en-GB" altLang="en-US" sz="3200" dirty="0" smtClean="0"/>
              <a:t>A common, flawed?, strategy process</a:t>
            </a:r>
          </a:p>
        </p:txBody>
      </p:sp>
      <p:sp>
        <p:nvSpPr>
          <p:cNvPr id="33" name="Oval 3"/>
          <p:cNvSpPr>
            <a:spLocks noChangeArrowheads="1"/>
          </p:cNvSpPr>
          <p:nvPr/>
        </p:nvSpPr>
        <p:spPr bwMode="auto">
          <a:xfrm>
            <a:off x="3492500" y="908050"/>
            <a:ext cx="2089150" cy="172878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endParaRPr lang="en-US" altLang="en-US"/>
          </a:p>
        </p:txBody>
      </p:sp>
      <p:sp>
        <p:nvSpPr>
          <p:cNvPr id="34" name="Oval 4"/>
          <p:cNvSpPr>
            <a:spLocks noChangeArrowheads="1"/>
          </p:cNvSpPr>
          <p:nvPr/>
        </p:nvSpPr>
        <p:spPr bwMode="auto">
          <a:xfrm>
            <a:off x="3563938" y="3932238"/>
            <a:ext cx="1943100" cy="165893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endParaRPr lang="en-US" altLang="en-US"/>
          </a:p>
        </p:txBody>
      </p:sp>
      <p:grpSp>
        <p:nvGrpSpPr>
          <p:cNvPr id="35" name="Group 5"/>
          <p:cNvGrpSpPr>
            <a:grpSpLocks/>
          </p:cNvGrpSpPr>
          <p:nvPr/>
        </p:nvGrpSpPr>
        <p:grpSpPr bwMode="auto">
          <a:xfrm>
            <a:off x="3924300" y="1052512"/>
            <a:ext cx="863600" cy="792163"/>
            <a:chOff x="2608" y="1298"/>
            <a:chExt cx="544" cy="499"/>
          </a:xfrm>
        </p:grpSpPr>
        <p:sp>
          <p:nvSpPr>
            <p:cNvPr id="36" name="Oval 6"/>
            <p:cNvSpPr>
              <a:spLocks noChangeArrowheads="1"/>
            </p:cNvSpPr>
            <p:nvPr/>
          </p:nvSpPr>
          <p:spPr bwMode="auto">
            <a:xfrm>
              <a:off x="2608" y="1298"/>
              <a:ext cx="544" cy="499"/>
            </a:xfrm>
            <a:prstGeom prst="ellipse">
              <a:avLst/>
            </a:prstGeom>
            <a:solidFill>
              <a:srgbClr val="DDDDDD"/>
            </a:solidFill>
            <a:ln w="9525">
              <a:solidFill>
                <a:schemeClr val="tx1"/>
              </a:solidFill>
              <a:round/>
              <a:headEnd/>
              <a:tailEnd/>
            </a:ln>
          </p:spPr>
          <p:txBody>
            <a:bodyPr wrap="none" anchor="ct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endParaRPr lang="en-US" altLang="en-US"/>
            </a:p>
          </p:txBody>
        </p:sp>
        <p:sp>
          <p:nvSpPr>
            <p:cNvPr id="37" name="Text Box 7"/>
            <p:cNvSpPr txBox="1">
              <a:spLocks noChangeArrowheads="1"/>
            </p:cNvSpPr>
            <p:nvPr/>
          </p:nvSpPr>
          <p:spPr bwMode="auto">
            <a:xfrm>
              <a:off x="2653" y="1386"/>
              <a:ext cx="45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pPr algn="ctr"/>
              <a:r>
                <a:rPr lang="en-GB" altLang="en-US" sz="1600" dirty="0">
                  <a:solidFill>
                    <a:srgbClr val="000000"/>
                  </a:solidFill>
                </a:rPr>
                <a:t>Us now</a:t>
              </a:r>
            </a:p>
          </p:txBody>
        </p:sp>
      </p:grpSp>
      <p:grpSp>
        <p:nvGrpSpPr>
          <p:cNvPr id="38" name="Group 8"/>
          <p:cNvGrpSpPr>
            <a:grpSpLocks/>
          </p:cNvGrpSpPr>
          <p:nvPr/>
        </p:nvGrpSpPr>
        <p:grpSpPr bwMode="auto">
          <a:xfrm>
            <a:off x="4254039" y="4640507"/>
            <a:ext cx="1081088" cy="793750"/>
            <a:chOff x="2562" y="3102"/>
            <a:chExt cx="681" cy="500"/>
          </a:xfrm>
        </p:grpSpPr>
        <p:sp>
          <p:nvSpPr>
            <p:cNvPr id="39" name="Oval 9"/>
            <p:cNvSpPr>
              <a:spLocks noChangeArrowheads="1"/>
            </p:cNvSpPr>
            <p:nvPr/>
          </p:nvSpPr>
          <p:spPr bwMode="auto">
            <a:xfrm>
              <a:off x="2570" y="3102"/>
              <a:ext cx="590" cy="500"/>
            </a:xfrm>
            <a:prstGeom prst="ellipse">
              <a:avLst/>
            </a:prstGeom>
            <a:solidFill>
              <a:srgbClr val="DDDDDD"/>
            </a:solidFill>
            <a:ln w="9525">
              <a:solidFill>
                <a:schemeClr val="tx1"/>
              </a:solidFill>
              <a:round/>
              <a:headEnd/>
              <a:tailEnd/>
            </a:ln>
          </p:spPr>
          <p:txBody>
            <a:bodyPr wrap="none" anchor="ct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endParaRPr lang="en-US" altLang="en-US"/>
            </a:p>
          </p:txBody>
        </p:sp>
        <p:sp>
          <p:nvSpPr>
            <p:cNvPr id="40" name="Text Box 10"/>
            <p:cNvSpPr txBox="1">
              <a:spLocks noChangeArrowheads="1"/>
            </p:cNvSpPr>
            <p:nvPr/>
          </p:nvSpPr>
          <p:spPr bwMode="auto">
            <a:xfrm>
              <a:off x="2562" y="3169"/>
              <a:ext cx="68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pPr algn="ctr"/>
              <a:r>
                <a:rPr lang="en-GB" altLang="en-US" sz="1600" dirty="0">
                  <a:solidFill>
                    <a:srgbClr val="000000"/>
                  </a:solidFill>
                </a:rPr>
                <a:t>Us in the future</a:t>
              </a:r>
            </a:p>
          </p:txBody>
        </p:sp>
      </p:grpSp>
      <p:sp>
        <p:nvSpPr>
          <p:cNvPr id="41" name="Text Box 11"/>
          <p:cNvSpPr txBox="1">
            <a:spLocks noChangeArrowheads="1"/>
          </p:cNvSpPr>
          <p:nvPr/>
        </p:nvSpPr>
        <p:spPr bwMode="auto">
          <a:xfrm>
            <a:off x="1960563" y="1196975"/>
            <a:ext cx="16033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pPr algn="ctr"/>
            <a:r>
              <a:rPr lang="en-GB" altLang="en-US" sz="1600" dirty="0">
                <a:solidFill>
                  <a:srgbClr val="000000"/>
                </a:solidFill>
              </a:rPr>
              <a:t>Current operating environment</a:t>
            </a:r>
          </a:p>
        </p:txBody>
      </p:sp>
      <p:sp>
        <p:nvSpPr>
          <p:cNvPr id="42" name="Text Box 12"/>
          <p:cNvSpPr txBox="1">
            <a:spLocks noChangeArrowheads="1"/>
          </p:cNvSpPr>
          <p:nvPr/>
        </p:nvSpPr>
        <p:spPr bwMode="auto">
          <a:xfrm>
            <a:off x="1835150" y="4437062"/>
            <a:ext cx="16033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pPr algn="ctr"/>
            <a:r>
              <a:rPr lang="en-GB" altLang="en-US" sz="1600" dirty="0">
                <a:solidFill>
                  <a:srgbClr val="000000"/>
                </a:solidFill>
              </a:rPr>
              <a:t>Future operating environment</a:t>
            </a:r>
          </a:p>
        </p:txBody>
      </p:sp>
      <p:sp>
        <p:nvSpPr>
          <p:cNvPr id="43" name="AutoShape 13"/>
          <p:cNvSpPr>
            <a:spLocks noChangeArrowheads="1"/>
          </p:cNvSpPr>
          <p:nvPr/>
        </p:nvSpPr>
        <p:spPr bwMode="auto">
          <a:xfrm>
            <a:off x="5724525" y="1196975"/>
            <a:ext cx="2233613" cy="790575"/>
          </a:xfrm>
          <a:prstGeom prst="leftArrow">
            <a:avLst>
              <a:gd name="adj1" fmla="val 50000"/>
              <a:gd name="adj2" fmla="val 70633"/>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pPr algn="ctr"/>
            <a:r>
              <a:rPr lang="en-GB" altLang="en-US" dirty="0">
                <a:solidFill>
                  <a:srgbClr val="000000"/>
                </a:solidFill>
              </a:rPr>
              <a:t>Analysis of data</a:t>
            </a:r>
          </a:p>
        </p:txBody>
      </p:sp>
      <p:sp>
        <p:nvSpPr>
          <p:cNvPr id="44" name="AutoShape 14"/>
          <p:cNvSpPr>
            <a:spLocks noChangeArrowheads="1"/>
          </p:cNvSpPr>
          <p:nvPr/>
        </p:nvSpPr>
        <p:spPr bwMode="auto">
          <a:xfrm>
            <a:off x="4277084" y="2735261"/>
            <a:ext cx="649288" cy="1152525"/>
          </a:xfrm>
          <a:prstGeom prst="downArrow">
            <a:avLst>
              <a:gd name="adj1" fmla="val 50000"/>
              <a:gd name="adj2" fmla="val 44376"/>
            </a:avLst>
          </a:prstGeom>
          <a:solidFill>
            <a:srgbClr val="DDDDDD"/>
          </a:solidFill>
          <a:ln w="9525">
            <a:solidFill>
              <a:schemeClr val="tx1"/>
            </a:solidFill>
            <a:miter lim="800000"/>
            <a:headEnd/>
            <a:tailEnd/>
          </a:ln>
        </p:spPr>
        <p:txBody>
          <a:bodyPr vert="eaVert" wrap="none" anchor="ct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endParaRPr lang="en-US" altLang="en-US"/>
          </a:p>
        </p:txBody>
      </p:sp>
      <p:grpSp>
        <p:nvGrpSpPr>
          <p:cNvPr id="45" name="Group 15"/>
          <p:cNvGrpSpPr>
            <a:grpSpLocks/>
          </p:cNvGrpSpPr>
          <p:nvPr/>
        </p:nvGrpSpPr>
        <p:grpSpPr bwMode="auto">
          <a:xfrm>
            <a:off x="5435600" y="2276475"/>
            <a:ext cx="2305050" cy="1871662"/>
            <a:chOff x="3741" y="2115"/>
            <a:chExt cx="1452" cy="1179"/>
          </a:xfrm>
        </p:grpSpPr>
        <p:sp>
          <p:nvSpPr>
            <p:cNvPr id="46" name="AutoShape 16"/>
            <p:cNvSpPr>
              <a:spLocks noChangeArrowheads="1"/>
            </p:cNvSpPr>
            <p:nvPr/>
          </p:nvSpPr>
          <p:spPr bwMode="auto">
            <a:xfrm>
              <a:off x="3741" y="2115"/>
              <a:ext cx="1452" cy="1179"/>
            </a:xfrm>
            <a:prstGeom prst="wedgeRoundRectCallout">
              <a:avLst>
                <a:gd name="adj1" fmla="val -66458"/>
                <a:gd name="adj2" fmla="val 10477"/>
                <a:gd name="adj3" fmla="val 16667"/>
              </a:avLst>
            </a:prstGeom>
            <a:solidFill>
              <a:srgbClr val="99CCFF"/>
            </a:solidFill>
            <a:ln w="9525">
              <a:solidFill>
                <a:schemeClr val="bg1"/>
              </a:solidFill>
              <a:miter lim="800000"/>
              <a:headEnd/>
              <a:tailEnd/>
            </a:ln>
          </p:spPr>
          <p:txBody>
            <a:bodyP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pPr algn="ctr"/>
              <a:endParaRPr lang="en-US" altLang="en-US" sz="1200"/>
            </a:p>
          </p:txBody>
        </p:sp>
        <p:grpSp>
          <p:nvGrpSpPr>
            <p:cNvPr id="47" name="Group 17"/>
            <p:cNvGrpSpPr>
              <a:grpSpLocks/>
            </p:cNvGrpSpPr>
            <p:nvPr/>
          </p:nvGrpSpPr>
          <p:grpSpPr bwMode="auto">
            <a:xfrm>
              <a:off x="4059" y="2433"/>
              <a:ext cx="772" cy="725"/>
              <a:chOff x="3786" y="2251"/>
              <a:chExt cx="772" cy="725"/>
            </a:xfrm>
          </p:grpSpPr>
          <p:sp>
            <p:nvSpPr>
              <p:cNvPr id="49" name="Line 18"/>
              <p:cNvSpPr>
                <a:spLocks noChangeShapeType="1"/>
              </p:cNvSpPr>
              <p:nvPr/>
            </p:nvSpPr>
            <p:spPr bwMode="auto">
              <a:xfrm flipV="1">
                <a:off x="3786" y="2251"/>
                <a:ext cx="0" cy="7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0" name="Line 19"/>
              <p:cNvSpPr>
                <a:spLocks noChangeShapeType="1"/>
              </p:cNvSpPr>
              <p:nvPr/>
            </p:nvSpPr>
            <p:spPr bwMode="auto">
              <a:xfrm>
                <a:off x="3786" y="2976"/>
                <a:ext cx="77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 name="Line 20"/>
              <p:cNvSpPr>
                <a:spLocks noChangeShapeType="1"/>
              </p:cNvSpPr>
              <p:nvPr/>
            </p:nvSpPr>
            <p:spPr bwMode="auto">
              <a:xfrm flipV="1">
                <a:off x="3786" y="2568"/>
                <a:ext cx="363" cy="4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 name="Line 21"/>
              <p:cNvSpPr>
                <a:spLocks noChangeShapeType="1"/>
              </p:cNvSpPr>
              <p:nvPr/>
            </p:nvSpPr>
            <p:spPr bwMode="auto">
              <a:xfrm flipV="1">
                <a:off x="4149" y="2296"/>
                <a:ext cx="227" cy="27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48" name="Text Box 22"/>
            <p:cNvSpPr txBox="1">
              <a:spLocks noChangeArrowheads="1"/>
            </p:cNvSpPr>
            <p:nvPr/>
          </p:nvSpPr>
          <p:spPr bwMode="auto">
            <a:xfrm>
              <a:off x="3968" y="2160"/>
              <a:ext cx="737" cy="1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r>
                <a:rPr lang="en-GB" altLang="en-US" dirty="0">
                  <a:solidFill>
                    <a:srgbClr val="000000"/>
                  </a:solidFill>
                </a:rPr>
                <a:t>Trend projections</a:t>
              </a:r>
            </a:p>
          </p:txBody>
        </p:sp>
      </p:grpSp>
      <p:sp>
        <p:nvSpPr>
          <p:cNvPr id="53" name="Text Box 23"/>
          <p:cNvSpPr txBox="1">
            <a:spLocks noChangeArrowheads="1"/>
          </p:cNvSpPr>
          <p:nvPr/>
        </p:nvSpPr>
        <p:spPr bwMode="auto">
          <a:xfrm rot="16200000">
            <a:off x="4261731" y="3048713"/>
            <a:ext cx="6799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r>
              <a:rPr lang="en-GB" altLang="en-US" dirty="0">
                <a:solidFill>
                  <a:srgbClr val="000000"/>
                </a:solidFill>
              </a:rPr>
              <a:t>The</a:t>
            </a:r>
            <a:r>
              <a:rPr lang="en-GB" altLang="en-US" dirty="0"/>
              <a:t> </a:t>
            </a:r>
            <a:r>
              <a:rPr lang="en-GB" altLang="en-US" dirty="0">
                <a:solidFill>
                  <a:srgbClr val="000000"/>
                </a:solidFill>
              </a:rPr>
              <a:t>plan</a:t>
            </a:r>
          </a:p>
        </p:txBody>
      </p:sp>
      <p:sp>
        <p:nvSpPr>
          <p:cNvPr id="54" name="Line 24"/>
          <p:cNvSpPr>
            <a:spLocks noChangeShapeType="1"/>
          </p:cNvSpPr>
          <p:nvPr/>
        </p:nvSpPr>
        <p:spPr bwMode="auto">
          <a:xfrm>
            <a:off x="3276600" y="1628775"/>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 name="Line 25"/>
          <p:cNvSpPr>
            <a:spLocks noChangeShapeType="1"/>
          </p:cNvSpPr>
          <p:nvPr/>
        </p:nvSpPr>
        <p:spPr bwMode="auto">
          <a:xfrm>
            <a:off x="3348038" y="4797425"/>
            <a:ext cx="144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 name="Text Box 12"/>
          <p:cNvSpPr txBox="1">
            <a:spLocks noChangeArrowheads="1"/>
          </p:cNvSpPr>
          <p:nvPr/>
        </p:nvSpPr>
        <p:spPr bwMode="auto">
          <a:xfrm>
            <a:off x="395288" y="2032000"/>
            <a:ext cx="1603375" cy="255454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pPr algn="ctr"/>
            <a:r>
              <a:rPr lang="en-GB" altLang="en-US" sz="1600" i="1" dirty="0">
                <a:solidFill>
                  <a:srgbClr val="000000"/>
                </a:solidFill>
              </a:rPr>
              <a:t>Based on view of a single future.</a:t>
            </a:r>
          </a:p>
          <a:p>
            <a:pPr algn="ctr"/>
            <a:endParaRPr lang="en-GB" altLang="en-US" sz="1600" i="1" dirty="0">
              <a:solidFill>
                <a:srgbClr val="000000"/>
              </a:solidFill>
            </a:endParaRPr>
          </a:p>
          <a:p>
            <a:pPr algn="ctr"/>
            <a:r>
              <a:rPr lang="en-GB" altLang="en-US" sz="1600" i="1" dirty="0">
                <a:solidFill>
                  <a:srgbClr val="000000"/>
                </a:solidFill>
              </a:rPr>
              <a:t>Sometimes the “most likely</a:t>
            </a:r>
            <a:r>
              <a:rPr lang="en-GB" altLang="en-US" sz="1600" i="1" dirty="0" smtClean="0">
                <a:solidFill>
                  <a:srgbClr val="000000"/>
                </a:solidFill>
              </a:rPr>
              <a:t>”, </a:t>
            </a:r>
            <a:r>
              <a:rPr lang="en-GB" altLang="en-US" sz="1600" i="1" dirty="0">
                <a:solidFill>
                  <a:srgbClr val="000000"/>
                </a:solidFill>
              </a:rPr>
              <a:t>often merely the “preferred” or “</a:t>
            </a:r>
            <a:r>
              <a:rPr lang="en-GB" altLang="en-US" sz="1600" i="1" dirty="0" smtClean="0">
                <a:solidFill>
                  <a:srgbClr val="000000"/>
                </a:solidFill>
              </a:rPr>
              <a:t>hoped-for”,</a:t>
            </a:r>
          </a:p>
          <a:p>
            <a:pPr algn="ctr"/>
            <a:r>
              <a:rPr lang="en-GB" altLang="en-US" sz="1600" i="1" dirty="0" smtClean="0">
                <a:solidFill>
                  <a:srgbClr val="000000"/>
                </a:solidFill>
              </a:rPr>
              <a:t>Future!</a:t>
            </a:r>
            <a:r>
              <a:rPr lang="en-GB" altLang="en-US" sz="1600" i="1" dirty="0" smtClean="0">
                <a:solidFill>
                  <a:schemeClr val="bg2"/>
                </a:solidFill>
              </a:rPr>
              <a:t>”</a:t>
            </a:r>
            <a:endParaRPr lang="en-GB" altLang="en-US" sz="1600" i="1" dirty="0">
              <a:solidFill>
                <a:schemeClr val="bg2"/>
              </a:solidFill>
            </a:endParaRPr>
          </a:p>
        </p:txBody>
      </p:sp>
    </p:spTree>
    <p:extLst>
      <p:ext uri="{BB962C8B-B14F-4D97-AF65-F5344CB8AC3E}">
        <p14:creationId xmlns:p14="http://schemas.microsoft.com/office/powerpoint/2010/main" val="426305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41" grpId="0"/>
      <p:bldP spid="42" grpId="0"/>
      <p:bldP spid="43" grpId="0" animBg="1"/>
      <p:bldP spid="44" grpId="0" animBg="1"/>
      <p:bldP spid="53" grpId="0"/>
      <p:bldP spid="54" grpId="0" animBg="1"/>
      <p:bldP spid="55" grpId="0" animBg="1"/>
      <p:bldP spid="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096245" y="5616351"/>
            <a:ext cx="2374900" cy="863600"/>
          </a:xfrm>
        </p:spPr>
        <p:txBody>
          <a:bodyPr/>
          <a:lstStyle/>
          <a:p>
            <a:r>
              <a:rPr lang="en-GB" dirty="0" smtClean="0"/>
              <a:t>OFFICIAL</a:t>
            </a:r>
            <a:endParaRPr lang="en-GB" dirty="0"/>
          </a:p>
        </p:txBody>
      </p:sp>
      <p:sp>
        <p:nvSpPr>
          <p:cNvPr id="5" name="Footer Placeholder 4"/>
          <p:cNvSpPr>
            <a:spLocks noGrp="1"/>
          </p:cNvSpPr>
          <p:nvPr>
            <p:ph type="ftr" sz="quarter" idx="13"/>
          </p:nvPr>
        </p:nvSpPr>
        <p:spPr>
          <a:xfrm>
            <a:off x="1474788" y="5795433"/>
            <a:ext cx="1657350" cy="287338"/>
          </a:xfrm>
        </p:spPr>
        <p:txBody>
          <a:bodyPr/>
          <a:lstStyle/>
          <a:p>
            <a:pPr>
              <a:defRPr/>
            </a:pPr>
            <a:r>
              <a:rPr lang="en-GB" dirty="0" smtClean="0"/>
              <a:t>© Crown copyright </a:t>
            </a:r>
            <a:r>
              <a:rPr lang="en-GB" dirty="0" smtClean="0"/>
              <a:t>2015 </a:t>
            </a:r>
            <a:r>
              <a:rPr lang="en-GB" dirty="0" smtClean="0"/>
              <a:t>Dstl</a:t>
            </a:r>
            <a:endParaRPr lang="en-GB" dirty="0"/>
          </a:p>
        </p:txBody>
      </p:sp>
      <p:sp>
        <p:nvSpPr>
          <p:cNvPr id="6" name="Date Placeholder 5"/>
          <p:cNvSpPr>
            <a:spLocks noGrp="1"/>
          </p:cNvSpPr>
          <p:nvPr>
            <p:ph type="dt" sz="half" idx="14"/>
          </p:nvPr>
        </p:nvSpPr>
        <p:spPr>
          <a:xfrm>
            <a:off x="1474788" y="5508096"/>
            <a:ext cx="1657350" cy="287337"/>
          </a:xfrm>
        </p:spPr>
        <p:txBody>
          <a:bodyPr/>
          <a:lstStyle/>
          <a:p>
            <a:pPr>
              <a:defRPr/>
            </a:pPr>
            <a:fld id="{A7286A28-410C-472E-85F2-9817B10006EF}" type="datetime4">
              <a:rPr lang="en-GB" smtClean="0"/>
              <a:pPr>
                <a:defRPr/>
              </a:pPr>
              <a:t>07 December 2015</a:t>
            </a:fld>
            <a:endParaRPr lang="en-GB" dirty="0"/>
          </a:p>
        </p:txBody>
      </p:sp>
      <p:sp>
        <p:nvSpPr>
          <p:cNvPr id="7" name="Rectangle 2"/>
          <p:cNvSpPr>
            <a:spLocks noGrp="1" noChangeArrowheads="1"/>
          </p:cNvSpPr>
          <p:nvPr>
            <p:ph type="title"/>
          </p:nvPr>
        </p:nvSpPr>
        <p:spPr>
          <a:xfrm>
            <a:off x="468431" y="30908"/>
            <a:ext cx="7775337" cy="676323"/>
          </a:xfrm>
        </p:spPr>
        <p:txBody>
          <a:bodyPr/>
          <a:lstStyle/>
          <a:p>
            <a:r>
              <a:rPr lang="en-GB" altLang="en-US" sz="3200" dirty="0" smtClean="0"/>
              <a:t>Futures and strategy :</a:t>
            </a:r>
            <a:r>
              <a:rPr lang="en-GB" altLang="en-US" sz="2800" dirty="0" smtClean="0"/>
              <a:t> a </a:t>
            </a:r>
            <a:r>
              <a:rPr lang="en-GB" altLang="en-US" sz="2800" u="sng" dirty="0" smtClean="0"/>
              <a:t>resilient</a:t>
            </a:r>
            <a:r>
              <a:rPr lang="en-GB" altLang="en-US" sz="2800" dirty="0" smtClean="0"/>
              <a:t> strategy</a:t>
            </a:r>
          </a:p>
        </p:txBody>
      </p:sp>
      <p:sp>
        <p:nvSpPr>
          <p:cNvPr id="8" name="Oval 3"/>
          <p:cNvSpPr>
            <a:spLocks noChangeArrowheads="1"/>
          </p:cNvSpPr>
          <p:nvPr/>
        </p:nvSpPr>
        <p:spPr bwMode="auto">
          <a:xfrm>
            <a:off x="3492501" y="798512"/>
            <a:ext cx="1247776" cy="1103842"/>
          </a:xfrm>
          <a:prstGeom prst="ellipse">
            <a:avLst/>
          </a:prstGeom>
          <a:solidFill>
            <a:srgbClr val="800000"/>
          </a:solidFill>
          <a:ln w="9525">
            <a:solidFill>
              <a:schemeClr val="tx1"/>
            </a:solidFill>
            <a:round/>
            <a:headEnd/>
            <a:tailEnd/>
          </a:ln>
        </p:spPr>
        <p:txBody>
          <a:bodyPr wrap="none" anchor="ct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endParaRPr lang="en-US" altLang="en-US"/>
          </a:p>
        </p:txBody>
      </p:sp>
      <p:sp>
        <p:nvSpPr>
          <p:cNvPr id="9" name="Oval 4"/>
          <p:cNvSpPr>
            <a:spLocks noChangeArrowheads="1"/>
          </p:cNvSpPr>
          <p:nvPr/>
        </p:nvSpPr>
        <p:spPr bwMode="auto">
          <a:xfrm>
            <a:off x="3492501" y="3965574"/>
            <a:ext cx="1247776" cy="1103843"/>
          </a:xfrm>
          <a:prstGeom prst="ellipse">
            <a:avLst/>
          </a:prstGeom>
          <a:solidFill>
            <a:srgbClr val="800000"/>
          </a:solidFill>
          <a:ln w="9525">
            <a:solidFill>
              <a:schemeClr val="tx1"/>
            </a:solidFill>
            <a:round/>
            <a:headEnd/>
            <a:tailEnd/>
          </a:ln>
        </p:spPr>
        <p:txBody>
          <a:bodyPr wrap="none" anchor="ct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endParaRPr lang="en-US" altLang="en-US"/>
          </a:p>
        </p:txBody>
      </p:sp>
      <p:sp>
        <p:nvSpPr>
          <p:cNvPr id="10" name="AutoShape 5"/>
          <p:cNvSpPr>
            <a:spLocks noChangeArrowheads="1"/>
          </p:cNvSpPr>
          <p:nvPr/>
        </p:nvSpPr>
        <p:spPr bwMode="auto">
          <a:xfrm>
            <a:off x="5795963" y="3606799"/>
            <a:ext cx="1584325" cy="1343026"/>
          </a:xfrm>
          <a:prstGeom prst="triangle">
            <a:avLst>
              <a:gd name="adj" fmla="val 50000"/>
            </a:avLst>
          </a:prstGeom>
          <a:solidFill>
            <a:srgbClr val="800000"/>
          </a:solidFill>
          <a:ln w="9525">
            <a:solidFill>
              <a:schemeClr val="tx1"/>
            </a:solidFill>
            <a:miter lim="800000"/>
            <a:headEnd/>
            <a:tailEnd/>
          </a:ln>
        </p:spPr>
        <p:txBody>
          <a:bodyPr wrap="none" anchor="ct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endParaRPr lang="en-US" altLang="en-US"/>
          </a:p>
        </p:txBody>
      </p:sp>
      <p:sp>
        <p:nvSpPr>
          <p:cNvPr id="11" name="Rectangle 6"/>
          <p:cNvSpPr>
            <a:spLocks noChangeArrowheads="1"/>
          </p:cNvSpPr>
          <p:nvPr/>
        </p:nvSpPr>
        <p:spPr bwMode="auto">
          <a:xfrm>
            <a:off x="1187450" y="4038599"/>
            <a:ext cx="1056217" cy="1007534"/>
          </a:xfrm>
          <a:prstGeom prst="rect">
            <a:avLst/>
          </a:prstGeom>
          <a:solidFill>
            <a:srgbClr val="800000"/>
          </a:solidFill>
          <a:ln w="9525">
            <a:solidFill>
              <a:schemeClr val="tx1"/>
            </a:solidFill>
            <a:miter lim="800000"/>
            <a:headEnd/>
            <a:tailEnd/>
          </a:ln>
        </p:spPr>
        <p:txBody>
          <a:bodyPr wrap="none" anchor="ct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endParaRPr lang="en-US" altLang="en-US"/>
          </a:p>
        </p:txBody>
      </p:sp>
      <p:sp>
        <p:nvSpPr>
          <p:cNvPr id="12" name="Oval 7"/>
          <p:cNvSpPr>
            <a:spLocks noChangeArrowheads="1"/>
          </p:cNvSpPr>
          <p:nvPr/>
        </p:nvSpPr>
        <p:spPr bwMode="auto">
          <a:xfrm>
            <a:off x="1331913" y="4252913"/>
            <a:ext cx="815975" cy="432858"/>
          </a:xfrm>
          <a:prstGeom prst="ellipse">
            <a:avLst/>
          </a:prstGeom>
          <a:solidFill>
            <a:schemeClr val="bg1"/>
          </a:solidFill>
          <a:ln w="9525">
            <a:solidFill>
              <a:schemeClr val="tx1"/>
            </a:solidFill>
            <a:round/>
            <a:headEnd/>
            <a:tailEnd/>
          </a:ln>
        </p:spPr>
        <p:txBody>
          <a:bodyPr wrap="none" anchor="ct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endParaRPr lang="en-US" altLang="en-US"/>
          </a:p>
        </p:txBody>
      </p:sp>
      <p:sp>
        <p:nvSpPr>
          <p:cNvPr id="13" name="Oval 8"/>
          <p:cNvSpPr>
            <a:spLocks noChangeArrowheads="1"/>
          </p:cNvSpPr>
          <p:nvPr/>
        </p:nvSpPr>
        <p:spPr bwMode="auto">
          <a:xfrm>
            <a:off x="3708400" y="4110037"/>
            <a:ext cx="911226" cy="864659"/>
          </a:xfrm>
          <a:prstGeom prst="ellipse">
            <a:avLst/>
          </a:prstGeom>
          <a:solidFill>
            <a:schemeClr val="bg1"/>
          </a:solidFill>
          <a:ln w="9525">
            <a:solidFill>
              <a:schemeClr val="tx1"/>
            </a:solidFill>
            <a:round/>
            <a:headEnd/>
            <a:tailEnd/>
          </a:ln>
        </p:spPr>
        <p:txBody>
          <a:bodyPr wrap="none" anchor="ct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endParaRPr lang="en-US" altLang="en-US"/>
          </a:p>
        </p:txBody>
      </p:sp>
      <p:sp>
        <p:nvSpPr>
          <p:cNvPr id="14" name="Oval 9"/>
          <p:cNvSpPr>
            <a:spLocks noChangeArrowheads="1"/>
          </p:cNvSpPr>
          <p:nvPr/>
        </p:nvSpPr>
        <p:spPr bwMode="auto">
          <a:xfrm>
            <a:off x="6372225" y="4049356"/>
            <a:ext cx="480483" cy="719666"/>
          </a:xfrm>
          <a:prstGeom prst="ellipse">
            <a:avLst/>
          </a:prstGeom>
          <a:solidFill>
            <a:schemeClr val="bg1"/>
          </a:solidFill>
          <a:ln w="9525">
            <a:solidFill>
              <a:schemeClr val="tx1"/>
            </a:solidFill>
            <a:round/>
            <a:headEnd/>
            <a:tailEnd/>
          </a:ln>
        </p:spPr>
        <p:txBody>
          <a:bodyPr wrap="none" anchor="ct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endParaRPr lang="en-US" altLang="en-US"/>
          </a:p>
        </p:txBody>
      </p:sp>
      <p:sp>
        <p:nvSpPr>
          <p:cNvPr id="15" name="Oval 10"/>
          <p:cNvSpPr>
            <a:spLocks noChangeArrowheads="1"/>
          </p:cNvSpPr>
          <p:nvPr/>
        </p:nvSpPr>
        <p:spPr bwMode="auto">
          <a:xfrm>
            <a:off x="3779838" y="1014412"/>
            <a:ext cx="815975" cy="720725"/>
          </a:xfrm>
          <a:prstGeom prst="ellipse">
            <a:avLst/>
          </a:prstGeom>
          <a:solidFill>
            <a:schemeClr val="bg1"/>
          </a:solidFill>
          <a:ln w="9525">
            <a:solidFill>
              <a:schemeClr val="tx1"/>
            </a:solidFill>
            <a:round/>
            <a:headEnd/>
            <a:tailEnd/>
          </a:ln>
        </p:spPr>
        <p:txBody>
          <a:bodyPr wrap="none" anchor="ct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endParaRPr lang="en-US" altLang="en-US"/>
          </a:p>
        </p:txBody>
      </p:sp>
      <p:sp>
        <p:nvSpPr>
          <p:cNvPr id="16" name="Oval 11"/>
          <p:cNvSpPr>
            <a:spLocks noChangeArrowheads="1"/>
          </p:cNvSpPr>
          <p:nvPr/>
        </p:nvSpPr>
        <p:spPr bwMode="auto">
          <a:xfrm>
            <a:off x="4020079" y="1160462"/>
            <a:ext cx="287867" cy="240242"/>
          </a:xfrm>
          <a:prstGeom prst="ellipse">
            <a:avLst/>
          </a:prstGeom>
          <a:solidFill>
            <a:srgbClr val="DDDDDD"/>
          </a:solidFill>
          <a:ln w="9525">
            <a:solidFill>
              <a:schemeClr val="tx1"/>
            </a:solidFill>
            <a:round/>
            <a:headEnd/>
            <a:tailEnd/>
          </a:ln>
        </p:spPr>
        <p:txBody>
          <a:bodyPr wrap="none" anchor="ct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endParaRPr lang="en-US" altLang="en-US"/>
          </a:p>
        </p:txBody>
      </p:sp>
      <p:sp>
        <p:nvSpPr>
          <p:cNvPr id="17" name="Oval 12"/>
          <p:cNvSpPr>
            <a:spLocks noChangeArrowheads="1"/>
          </p:cNvSpPr>
          <p:nvPr/>
        </p:nvSpPr>
        <p:spPr bwMode="auto">
          <a:xfrm>
            <a:off x="1619250" y="4325937"/>
            <a:ext cx="287867" cy="240242"/>
          </a:xfrm>
          <a:prstGeom prst="ellipse">
            <a:avLst/>
          </a:prstGeom>
          <a:solidFill>
            <a:srgbClr val="DDDDDD"/>
          </a:solidFill>
          <a:ln w="9525">
            <a:solidFill>
              <a:schemeClr val="tx1"/>
            </a:solidFill>
            <a:round/>
            <a:headEnd/>
            <a:tailEnd/>
          </a:ln>
        </p:spPr>
        <p:txBody>
          <a:bodyPr wrap="none" anchor="ct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endParaRPr lang="en-US" altLang="en-US"/>
          </a:p>
        </p:txBody>
      </p:sp>
      <p:sp>
        <p:nvSpPr>
          <p:cNvPr id="18" name="Oval 13"/>
          <p:cNvSpPr>
            <a:spLocks noChangeArrowheads="1"/>
          </p:cNvSpPr>
          <p:nvPr/>
        </p:nvSpPr>
        <p:spPr bwMode="auto">
          <a:xfrm>
            <a:off x="4084637" y="4513137"/>
            <a:ext cx="287867" cy="240242"/>
          </a:xfrm>
          <a:prstGeom prst="ellipse">
            <a:avLst/>
          </a:prstGeom>
          <a:solidFill>
            <a:srgbClr val="DDDDDD"/>
          </a:solidFill>
          <a:ln w="9525">
            <a:solidFill>
              <a:schemeClr val="tx1"/>
            </a:solidFill>
            <a:round/>
            <a:headEnd/>
            <a:tailEnd/>
          </a:ln>
        </p:spPr>
        <p:txBody>
          <a:bodyPr wrap="none" anchor="ct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endParaRPr lang="en-US" altLang="en-US"/>
          </a:p>
        </p:txBody>
      </p:sp>
      <p:sp>
        <p:nvSpPr>
          <p:cNvPr id="19" name="Oval 14"/>
          <p:cNvSpPr>
            <a:spLocks noChangeArrowheads="1"/>
          </p:cNvSpPr>
          <p:nvPr/>
        </p:nvSpPr>
        <p:spPr bwMode="auto">
          <a:xfrm>
            <a:off x="6468532" y="4438623"/>
            <a:ext cx="287867" cy="240242"/>
          </a:xfrm>
          <a:prstGeom prst="ellipse">
            <a:avLst/>
          </a:prstGeom>
          <a:solidFill>
            <a:srgbClr val="DDDDDD"/>
          </a:solidFill>
          <a:ln w="9525">
            <a:solidFill>
              <a:schemeClr val="tx1"/>
            </a:solidFill>
            <a:round/>
            <a:headEnd/>
            <a:tailEnd/>
          </a:ln>
        </p:spPr>
        <p:txBody>
          <a:bodyPr wrap="none" anchor="ct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endParaRPr lang="en-US" altLang="en-US"/>
          </a:p>
        </p:txBody>
      </p:sp>
      <p:sp>
        <p:nvSpPr>
          <p:cNvPr id="20" name="Text Box 15"/>
          <p:cNvSpPr txBox="1">
            <a:spLocks noChangeArrowheads="1"/>
          </p:cNvSpPr>
          <p:nvPr/>
        </p:nvSpPr>
        <p:spPr bwMode="auto">
          <a:xfrm>
            <a:off x="1619250" y="1014413"/>
            <a:ext cx="1258359"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pPr algn="ctr"/>
            <a:r>
              <a:rPr lang="en-GB" altLang="en-US" sz="1400" dirty="0">
                <a:solidFill>
                  <a:srgbClr val="000000"/>
                </a:solidFill>
              </a:rPr>
              <a:t>Wider world</a:t>
            </a:r>
          </a:p>
          <a:p>
            <a:r>
              <a:rPr lang="en-GB" altLang="en-US" sz="1400" dirty="0">
                <a:solidFill>
                  <a:srgbClr val="000000"/>
                </a:solidFill>
              </a:rPr>
              <a:t>  </a:t>
            </a:r>
            <a:r>
              <a:rPr lang="en-GB" altLang="en-US" sz="1400" dirty="0" smtClean="0">
                <a:solidFill>
                  <a:srgbClr val="000000"/>
                </a:solidFill>
              </a:rPr>
              <a:t>(STEEP/</a:t>
            </a:r>
          </a:p>
          <a:p>
            <a:r>
              <a:rPr lang="en-GB" altLang="en-US" sz="1400" dirty="0" err="1" smtClean="0">
                <a:solidFill>
                  <a:srgbClr val="000000"/>
                </a:solidFill>
              </a:rPr>
              <a:t>STEMPLE</a:t>
            </a:r>
            <a:r>
              <a:rPr lang="en-GB" altLang="en-US" sz="1400" dirty="0" smtClean="0">
                <a:solidFill>
                  <a:srgbClr val="000000"/>
                </a:solidFill>
              </a:rPr>
              <a:t>)</a:t>
            </a:r>
            <a:endParaRPr lang="en-GB" altLang="en-US" sz="1400" dirty="0">
              <a:solidFill>
                <a:srgbClr val="000000"/>
              </a:solidFill>
            </a:endParaRPr>
          </a:p>
        </p:txBody>
      </p:sp>
      <p:sp>
        <p:nvSpPr>
          <p:cNvPr id="21" name="Text Box 16"/>
          <p:cNvSpPr txBox="1">
            <a:spLocks noChangeArrowheads="1"/>
          </p:cNvSpPr>
          <p:nvPr/>
        </p:nvSpPr>
        <p:spPr bwMode="auto">
          <a:xfrm>
            <a:off x="1816100" y="2979738"/>
            <a:ext cx="122767" cy="18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endParaRPr lang="en-US" altLang="en-US" sz="1200"/>
          </a:p>
        </p:txBody>
      </p:sp>
      <p:sp>
        <p:nvSpPr>
          <p:cNvPr id="22" name="Text Box 17"/>
          <p:cNvSpPr txBox="1">
            <a:spLocks noChangeArrowheads="1"/>
          </p:cNvSpPr>
          <p:nvPr/>
        </p:nvSpPr>
        <p:spPr bwMode="auto">
          <a:xfrm>
            <a:off x="6372225" y="654050"/>
            <a:ext cx="1188516"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pPr algn="ctr"/>
            <a:r>
              <a:rPr lang="en-GB" altLang="en-US" sz="1400" dirty="0">
                <a:solidFill>
                  <a:srgbClr val="000000"/>
                </a:solidFill>
              </a:rPr>
              <a:t>Current operating environment</a:t>
            </a:r>
          </a:p>
        </p:txBody>
      </p:sp>
      <p:sp>
        <p:nvSpPr>
          <p:cNvPr id="23" name="Line 18"/>
          <p:cNvSpPr>
            <a:spLocks noChangeShapeType="1"/>
          </p:cNvSpPr>
          <p:nvPr/>
        </p:nvSpPr>
        <p:spPr bwMode="auto">
          <a:xfrm flipV="1">
            <a:off x="2883957" y="1244596"/>
            <a:ext cx="824443" cy="1058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 name="Line 19"/>
          <p:cNvSpPr>
            <a:spLocks noChangeShapeType="1"/>
          </p:cNvSpPr>
          <p:nvPr/>
        </p:nvSpPr>
        <p:spPr bwMode="auto">
          <a:xfrm flipV="1">
            <a:off x="4385204" y="1110980"/>
            <a:ext cx="2083327" cy="38127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 name="Line 20"/>
          <p:cNvSpPr>
            <a:spLocks noChangeShapeType="1"/>
          </p:cNvSpPr>
          <p:nvPr/>
        </p:nvSpPr>
        <p:spPr bwMode="auto">
          <a:xfrm flipV="1">
            <a:off x="4187825" y="941380"/>
            <a:ext cx="1125009" cy="33920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 name="Text Box 21"/>
          <p:cNvSpPr txBox="1">
            <a:spLocks noChangeArrowheads="1"/>
          </p:cNvSpPr>
          <p:nvPr/>
        </p:nvSpPr>
        <p:spPr bwMode="auto">
          <a:xfrm>
            <a:off x="5292725" y="709612"/>
            <a:ext cx="517525"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pPr algn="ctr"/>
            <a:r>
              <a:rPr lang="en-GB" altLang="en-US" sz="1400" dirty="0">
                <a:solidFill>
                  <a:srgbClr val="000000"/>
                </a:solidFill>
              </a:rPr>
              <a:t>Us now</a:t>
            </a:r>
          </a:p>
        </p:txBody>
      </p:sp>
      <p:sp>
        <p:nvSpPr>
          <p:cNvPr id="27" name="AutoShape 22"/>
          <p:cNvSpPr>
            <a:spLocks noChangeArrowheads="1"/>
          </p:cNvSpPr>
          <p:nvPr/>
        </p:nvSpPr>
        <p:spPr bwMode="auto">
          <a:xfrm>
            <a:off x="4764088" y="1400704"/>
            <a:ext cx="1489076" cy="527050"/>
          </a:xfrm>
          <a:prstGeom prst="leftArrow">
            <a:avLst>
              <a:gd name="adj1" fmla="val 50000"/>
              <a:gd name="adj2" fmla="val 70633"/>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pPr algn="ctr"/>
            <a:r>
              <a:rPr lang="en-GB" altLang="en-US" sz="1400" dirty="0">
                <a:solidFill>
                  <a:srgbClr val="000000"/>
                </a:solidFill>
              </a:rPr>
              <a:t>Analysis of data</a:t>
            </a:r>
          </a:p>
        </p:txBody>
      </p:sp>
      <p:sp>
        <p:nvSpPr>
          <p:cNvPr id="28" name="Text Box 23"/>
          <p:cNvSpPr txBox="1">
            <a:spLocks noChangeArrowheads="1"/>
          </p:cNvSpPr>
          <p:nvPr/>
        </p:nvSpPr>
        <p:spPr bwMode="auto">
          <a:xfrm>
            <a:off x="2445277" y="4459538"/>
            <a:ext cx="87735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pPr algn="ctr"/>
            <a:r>
              <a:rPr lang="en-GB" altLang="en-US" sz="1400" dirty="0" smtClean="0">
                <a:solidFill>
                  <a:srgbClr val="000000"/>
                </a:solidFill>
              </a:rPr>
              <a:t>Range of possible </a:t>
            </a:r>
            <a:r>
              <a:rPr lang="en-GB" altLang="en-US" sz="1400" dirty="0">
                <a:solidFill>
                  <a:srgbClr val="000000"/>
                </a:solidFill>
              </a:rPr>
              <a:t>futures</a:t>
            </a:r>
          </a:p>
        </p:txBody>
      </p:sp>
      <p:sp>
        <p:nvSpPr>
          <p:cNvPr id="32" name="AutoShape 27"/>
          <p:cNvSpPr>
            <a:spLocks noChangeArrowheads="1"/>
          </p:cNvSpPr>
          <p:nvPr/>
        </p:nvSpPr>
        <p:spPr bwMode="auto">
          <a:xfrm>
            <a:off x="71438" y="885824"/>
            <a:ext cx="1403349" cy="2802840"/>
          </a:xfrm>
          <a:prstGeom prst="wedgeRoundRectCallout">
            <a:avLst>
              <a:gd name="adj1" fmla="val 49903"/>
              <a:gd name="adj2" fmla="val 58139"/>
              <a:gd name="adj3" fmla="val 16667"/>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pPr algn="ctr"/>
            <a:endParaRPr lang="en-US" altLang="en-US" sz="1200"/>
          </a:p>
        </p:txBody>
      </p:sp>
      <p:sp>
        <p:nvSpPr>
          <p:cNvPr id="33" name="AutoShape 28"/>
          <p:cNvSpPr>
            <a:spLocks noChangeArrowheads="1"/>
          </p:cNvSpPr>
          <p:nvPr/>
        </p:nvSpPr>
        <p:spPr bwMode="auto">
          <a:xfrm>
            <a:off x="4114800" y="2105992"/>
            <a:ext cx="431800" cy="1126687"/>
          </a:xfrm>
          <a:prstGeom prst="downArrow">
            <a:avLst>
              <a:gd name="adj1" fmla="val 50000"/>
              <a:gd name="adj2" fmla="val 41667"/>
            </a:avLst>
          </a:prstGeom>
          <a:solidFill>
            <a:srgbClr val="DDDDDD"/>
          </a:solidFill>
          <a:ln w="9525">
            <a:solidFill>
              <a:schemeClr val="tx1"/>
            </a:solidFill>
            <a:miter lim="800000"/>
            <a:headEnd/>
            <a:tailEnd/>
          </a:ln>
        </p:spPr>
        <p:txBody>
          <a:bodyPr vert="eaVert" wrap="none" anchor="ct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pPr algn="ctr"/>
            <a:r>
              <a:rPr lang="en-GB" altLang="en-US" sz="1400" dirty="0">
                <a:solidFill>
                  <a:srgbClr val="000000"/>
                </a:solidFill>
              </a:rPr>
              <a:t>The plan</a:t>
            </a:r>
          </a:p>
        </p:txBody>
      </p:sp>
      <p:sp>
        <p:nvSpPr>
          <p:cNvPr id="34" name="Text Box 29"/>
          <p:cNvSpPr txBox="1">
            <a:spLocks noChangeArrowheads="1"/>
          </p:cNvSpPr>
          <p:nvPr/>
        </p:nvSpPr>
        <p:spPr bwMode="auto">
          <a:xfrm>
            <a:off x="3433234" y="3365499"/>
            <a:ext cx="17626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r>
              <a:rPr lang="en-GB" altLang="en-US" sz="1200" smtClean="0">
                <a:solidFill>
                  <a:srgbClr val="000000"/>
                </a:solidFill>
              </a:rPr>
              <a:t>‘Most likely’ </a:t>
            </a:r>
            <a:r>
              <a:rPr lang="en-GB" altLang="en-US" sz="1200" dirty="0">
                <a:solidFill>
                  <a:srgbClr val="000000"/>
                </a:solidFill>
              </a:rPr>
              <a:t>future, or</a:t>
            </a:r>
          </a:p>
          <a:p>
            <a:r>
              <a:rPr lang="en-GB" altLang="en-US" sz="1200" dirty="0" smtClean="0">
                <a:solidFill>
                  <a:srgbClr val="000000"/>
                </a:solidFill>
              </a:rPr>
              <a:t>‘preferred’ </a:t>
            </a:r>
            <a:r>
              <a:rPr lang="en-GB" altLang="en-US" sz="1200" dirty="0">
                <a:solidFill>
                  <a:srgbClr val="000000"/>
                </a:solidFill>
              </a:rPr>
              <a:t>future </a:t>
            </a:r>
            <a:r>
              <a:rPr lang="en-GB" altLang="en-US" sz="1200" u="sng" dirty="0">
                <a:solidFill>
                  <a:srgbClr val="000000"/>
                </a:solidFill>
              </a:rPr>
              <a:t>if</a:t>
            </a:r>
            <a:endParaRPr lang="en-GB" altLang="en-US" sz="1200" dirty="0">
              <a:solidFill>
                <a:srgbClr val="000000"/>
              </a:solidFill>
            </a:endParaRPr>
          </a:p>
          <a:p>
            <a:r>
              <a:rPr lang="en-GB" altLang="en-US" sz="1200" dirty="0">
                <a:solidFill>
                  <a:srgbClr val="000000"/>
                </a:solidFill>
              </a:rPr>
              <a:t>future is controllable</a:t>
            </a:r>
          </a:p>
        </p:txBody>
      </p:sp>
      <p:sp>
        <p:nvSpPr>
          <p:cNvPr id="35" name="AutoShape 30"/>
          <p:cNvSpPr>
            <a:spLocks noChangeArrowheads="1"/>
          </p:cNvSpPr>
          <p:nvPr/>
        </p:nvSpPr>
        <p:spPr bwMode="auto">
          <a:xfrm rot="19262126">
            <a:off x="5121679" y="2089842"/>
            <a:ext cx="431800" cy="1028373"/>
          </a:xfrm>
          <a:prstGeom prst="downArrow">
            <a:avLst>
              <a:gd name="adj1" fmla="val 50000"/>
              <a:gd name="adj2" fmla="val 47243"/>
            </a:avLst>
          </a:prstGeom>
          <a:solidFill>
            <a:srgbClr val="DDDDDD"/>
          </a:solidFill>
          <a:ln w="9525">
            <a:solidFill>
              <a:schemeClr val="tx1"/>
            </a:solidFill>
            <a:miter lim="800000"/>
            <a:headEnd/>
            <a:tailEnd/>
          </a:ln>
        </p:spPr>
        <p:txBody>
          <a:bodyPr vert="eaVert" wrap="none" anchor="ct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endParaRPr lang="en-US" altLang="en-US"/>
          </a:p>
        </p:txBody>
      </p:sp>
      <p:sp>
        <p:nvSpPr>
          <p:cNvPr id="36" name="AutoShape 31"/>
          <p:cNvSpPr>
            <a:spLocks noChangeArrowheads="1"/>
          </p:cNvSpPr>
          <p:nvPr/>
        </p:nvSpPr>
        <p:spPr bwMode="auto">
          <a:xfrm rot="1984208">
            <a:off x="5492963" y="3292016"/>
            <a:ext cx="431800" cy="815975"/>
          </a:xfrm>
          <a:prstGeom prst="downArrow">
            <a:avLst>
              <a:gd name="adj1" fmla="val 50000"/>
              <a:gd name="adj2" fmla="val 47243"/>
            </a:avLst>
          </a:prstGeom>
          <a:solidFill>
            <a:srgbClr val="DDDDDD"/>
          </a:solidFill>
          <a:ln w="9525">
            <a:solidFill>
              <a:schemeClr val="tx1"/>
            </a:solidFill>
            <a:miter lim="800000"/>
            <a:headEnd/>
            <a:tailEnd/>
          </a:ln>
        </p:spPr>
        <p:txBody>
          <a:bodyPr vert="eaVert" wrap="none" anchor="ct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endParaRPr lang="en-US" altLang="en-US"/>
          </a:p>
        </p:txBody>
      </p:sp>
      <p:grpSp>
        <p:nvGrpSpPr>
          <p:cNvPr id="37" name="Group 32"/>
          <p:cNvGrpSpPr>
            <a:grpSpLocks/>
          </p:cNvGrpSpPr>
          <p:nvPr/>
        </p:nvGrpSpPr>
        <p:grpSpPr bwMode="auto">
          <a:xfrm>
            <a:off x="431949" y="3024063"/>
            <a:ext cx="480483" cy="431800"/>
            <a:chOff x="3786" y="2251"/>
            <a:chExt cx="772" cy="725"/>
          </a:xfrm>
        </p:grpSpPr>
        <p:sp>
          <p:nvSpPr>
            <p:cNvPr id="38" name="Line 33"/>
            <p:cNvSpPr>
              <a:spLocks noChangeShapeType="1"/>
            </p:cNvSpPr>
            <p:nvPr/>
          </p:nvSpPr>
          <p:spPr bwMode="auto">
            <a:xfrm flipV="1">
              <a:off x="3786" y="2251"/>
              <a:ext cx="0" cy="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9" name="Line 34"/>
            <p:cNvSpPr>
              <a:spLocks noChangeShapeType="1"/>
            </p:cNvSpPr>
            <p:nvPr/>
          </p:nvSpPr>
          <p:spPr bwMode="auto">
            <a:xfrm>
              <a:off x="3786" y="2976"/>
              <a:ext cx="7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0" name="Line 35"/>
            <p:cNvSpPr>
              <a:spLocks noChangeShapeType="1"/>
            </p:cNvSpPr>
            <p:nvPr/>
          </p:nvSpPr>
          <p:spPr bwMode="auto">
            <a:xfrm flipV="1">
              <a:off x="3786" y="2568"/>
              <a:ext cx="363"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 name="Line 36"/>
            <p:cNvSpPr>
              <a:spLocks noChangeShapeType="1"/>
            </p:cNvSpPr>
            <p:nvPr/>
          </p:nvSpPr>
          <p:spPr bwMode="auto">
            <a:xfrm flipV="1">
              <a:off x="4149" y="2296"/>
              <a:ext cx="227" cy="27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42" name="AutoShape 37"/>
          <p:cNvSpPr>
            <a:spLocks noChangeArrowheads="1"/>
          </p:cNvSpPr>
          <p:nvPr/>
        </p:nvSpPr>
        <p:spPr bwMode="auto">
          <a:xfrm rot="1910493">
            <a:off x="2899310" y="1958959"/>
            <a:ext cx="479425" cy="2305608"/>
          </a:xfrm>
          <a:prstGeom prst="downArrow">
            <a:avLst>
              <a:gd name="adj1" fmla="val 50000"/>
              <a:gd name="adj2" fmla="val 57561"/>
            </a:avLst>
          </a:prstGeom>
          <a:solidFill>
            <a:srgbClr val="DDDDDD"/>
          </a:solidFill>
          <a:ln w="9525">
            <a:solidFill>
              <a:schemeClr val="tx1"/>
            </a:solidFill>
            <a:miter lim="800000"/>
            <a:headEnd/>
            <a:tailEnd/>
          </a:ln>
        </p:spPr>
        <p:txBody>
          <a:bodyPr vert="eaVert" wrap="none" anchor="ct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endParaRPr lang="en-US" altLang="en-US"/>
          </a:p>
        </p:txBody>
      </p:sp>
      <p:sp>
        <p:nvSpPr>
          <p:cNvPr id="43" name="Text Box 38"/>
          <p:cNvSpPr txBox="1">
            <a:spLocks noChangeArrowheads="1"/>
          </p:cNvSpPr>
          <p:nvPr/>
        </p:nvSpPr>
        <p:spPr bwMode="auto">
          <a:xfrm>
            <a:off x="7156867" y="4110038"/>
            <a:ext cx="11165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pPr algn="ctr"/>
            <a:r>
              <a:rPr lang="en-GB" altLang="en-US" sz="1400" dirty="0" smtClean="0">
                <a:solidFill>
                  <a:srgbClr val="000000"/>
                </a:solidFill>
              </a:rPr>
              <a:t>Future(s) </a:t>
            </a:r>
            <a:r>
              <a:rPr lang="en-GB" altLang="en-US" sz="1400" dirty="0">
                <a:solidFill>
                  <a:srgbClr val="000000"/>
                </a:solidFill>
              </a:rPr>
              <a:t>to be avoided</a:t>
            </a:r>
          </a:p>
        </p:txBody>
      </p:sp>
      <p:sp>
        <p:nvSpPr>
          <p:cNvPr id="44" name="Text Box 39"/>
          <p:cNvSpPr txBox="1">
            <a:spLocks noChangeArrowheads="1"/>
          </p:cNvSpPr>
          <p:nvPr/>
        </p:nvSpPr>
        <p:spPr bwMode="auto">
          <a:xfrm>
            <a:off x="5787515" y="2681532"/>
            <a:ext cx="1117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pPr algn="ctr"/>
            <a:r>
              <a:rPr lang="en-GB" altLang="en-US" sz="1400" dirty="0">
                <a:solidFill>
                  <a:srgbClr val="000000"/>
                </a:solidFill>
              </a:rPr>
              <a:t>Avoidance/ mitigation plan</a:t>
            </a:r>
          </a:p>
        </p:txBody>
      </p:sp>
      <p:grpSp>
        <p:nvGrpSpPr>
          <p:cNvPr id="45" name="Group 40"/>
          <p:cNvGrpSpPr>
            <a:grpSpLocks/>
          </p:cNvGrpSpPr>
          <p:nvPr/>
        </p:nvGrpSpPr>
        <p:grpSpPr bwMode="auto">
          <a:xfrm>
            <a:off x="442912" y="1566242"/>
            <a:ext cx="590550" cy="593725"/>
            <a:chOff x="431" y="1514"/>
            <a:chExt cx="558" cy="561"/>
          </a:xfrm>
        </p:grpSpPr>
        <p:grpSp>
          <p:nvGrpSpPr>
            <p:cNvPr id="46" name="Group 41"/>
            <p:cNvGrpSpPr>
              <a:grpSpLocks/>
            </p:cNvGrpSpPr>
            <p:nvPr/>
          </p:nvGrpSpPr>
          <p:grpSpPr bwMode="auto">
            <a:xfrm>
              <a:off x="431" y="1525"/>
              <a:ext cx="499" cy="499"/>
              <a:chOff x="4876" y="1824"/>
              <a:chExt cx="499" cy="499"/>
            </a:xfrm>
          </p:grpSpPr>
          <p:sp>
            <p:nvSpPr>
              <p:cNvPr id="51" name="Line 42"/>
              <p:cNvSpPr>
                <a:spLocks noChangeShapeType="1"/>
              </p:cNvSpPr>
              <p:nvPr/>
            </p:nvSpPr>
            <p:spPr bwMode="auto">
              <a:xfrm>
                <a:off x="5121" y="1824"/>
                <a:ext cx="0" cy="4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 name="Line 43"/>
              <p:cNvSpPr>
                <a:spLocks noChangeShapeType="1"/>
              </p:cNvSpPr>
              <p:nvPr/>
            </p:nvSpPr>
            <p:spPr bwMode="auto">
              <a:xfrm>
                <a:off x="4876" y="2069"/>
                <a:ext cx="49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47" name="Text Box 44"/>
            <p:cNvSpPr txBox="1">
              <a:spLocks noChangeArrowheads="1"/>
            </p:cNvSpPr>
            <p:nvPr/>
          </p:nvSpPr>
          <p:spPr bwMode="auto">
            <a:xfrm>
              <a:off x="748" y="1514"/>
              <a:ext cx="24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r>
                <a:rPr lang="en-GB" altLang="en-US" dirty="0">
                  <a:solidFill>
                    <a:srgbClr val="000000"/>
                  </a:solidFill>
                </a:rPr>
                <a:t>1</a:t>
              </a:r>
            </a:p>
          </p:txBody>
        </p:sp>
        <p:sp>
          <p:nvSpPr>
            <p:cNvPr id="48" name="Text Box 45"/>
            <p:cNvSpPr txBox="1">
              <a:spLocks noChangeArrowheads="1"/>
            </p:cNvSpPr>
            <p:nvPr/>
          </p:nvSpPr>
          <p:spPr bwMode="auto">
            <a:xfrm>
              <a:off x="748" y="1842"/>
              <a:ext cx="24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r>
                <a:rPr lang="en-GB" altLang="en-US" dirty="0">
                  <a:solidFill>
                    <a:srgbClr val="000000"/>
                  </a:solidFill>
                </a:rPr>
                <a:t>2</a:t>
              </a:r>
            </a:p>
          </p:txBody>
        </p:sp>
        <p:sp>
          <p:nvSpPr>
            <p:cNvPr id="49" name="Text Box 46"/>
            <p:cNvSpPr txBox="1">
              <a:spLocks noChangeArrowheads="1"/>
            </p:cNvSpPr>
            <p:nvPr/>
          </p:nvSpPr>
          <p:spPr bwMode="auto">
            <a:xfrm>
              <a:off x="431" y="1842"/>
              <a:ext cx="24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r>
                <a:rPr lang="en-GB" altLang="en-US" dirty="0">
                  <a:solidFill>
                    <a:srgbClr val="000000"/>
                  </a:solidFill>
                </a:rPr>
                <a:t>3</a:t>
              </a:r>
            </a:p>
          </p:txBody>
        </p:sp>
        <p:sp>
          <p:nvSpPr>
            <p:cNvPr id="50" name="Text Box 47"/>
            <p:cNvSpPr txBox="1">
              <a:spLocks noChangeArrowheads="1"/>
            </p:cNvSpPr>
            <p:nvPr/>
          </p:nvSpPr>
          <p:spPr bwMode="auto">
            <a:xfrm>
              <a:off x="431" y="1514"/>
              <a:ext cx="24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r>
                <a:rPr lang="en-GB" altLang="en-US" dirty="0">
                  <a:solidFill>
                    <a:srgbClr val="000000"/>
                  </a:solidFill>
                </a:rPr>
                <a:t>4</a:t>
              </a:r>
            </a:p>
          </p:txBody>
        </p:sp>
      </p:grpSp>
      <p:sp>
        <p:nvSpPr>
          <p:cNvPr id="53" name="Text Box 48"/>
          <p:cNvSpPr txBox="1">
            <a:spLocks noChangeArrowheads="1"/>
          </p:cNvSpPr>
          <p:nvPr/>
        </p:nvSpPr>
        <p:spPr bwMode="auto">
          <a:xfrm>
            <a:off x="2235198" y="2408214"/>
            <a:ext cx="10456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pPr algn="ctr"/>
            <a:r>
              <a:rPr lang="en-GB" altLang="en-US" sz="1400" dirty="0">
                <a:solidFill>
                  <a:srgbClr val="000000"/>
                </a:solidFill>
              </a:rPr>
              <a:t>Adaptation plan</a:t>
            </a:r>
          </a:p>
        </p:txBody>
      </p:sp>
      <p:sp>
        <p:nvSpPr>
          <p:cNvPr id="54" name="Text Box 49"/>
          <p:cNvSpPr txBox="1">
            <a:spLocks noChangeArrowheads="1"/>
          </p:cNvSpPr>
          <p:nvPr/>
        </p:nvSpPr>
        <p:spPr bwMode="auto">
          <a:xfrm>
            <a:off x="94985" y="2231975"/>
            <a:ext cx="12239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pPr algn="ctr"/>
            <a:r>
              <a:rPr lang="en-GB" altLang="en-US" sz="1400" dirty="0">
                <a:solidFill>
                  <a:srgbClr val="000000"/>
                </a:solidFill>
              </a:rPr>
              <a:t>Certainties – use projections</a:t>
            </a:r>
            <a:endParaRPr lang="en-GB" altLang="en-US" dirty="0">
              <a:solidFill>
                <a:srgbClr val="000000"/>
              </a:solidFill>
            </a:endParaRPr>
          </a:p>
        </p:txBody>
      </p:sp>
      <p:sp>
        <p:nvSpPr>
          <p:cNvPr id="55" name="Text Box 50"/>
          <p:cNvSpPr txBox="1">
            <a:spLocks noChangeArrowheads="1"/>
          </p:cNvSpPr>
          <p:nvPr/>
        </p:nvSpPr>
        <p:spPr bwMode="auto">
          <a:xfrm>
            <a:off x="179387" y="941388"/>
            <a:ext cx="129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pPr algn="ctr"/>
            <a:r>
              <a:rPr lang="en-GB" altLang="en-US" sz="1400" dirty="0">
                <a:solidFill>
                  <a:srgbClr val="000000"/>
                </a:solidFill>
              </a:rPr>
              <a:t>Uncertainties – use futures</a:t>
            </a:r>
          </a:p>
        </p:txBody>
      </p:sp>
      <p:sp>
        <p:nvSpPr>
          <p:cNvPr id="56" name="Text Box 51"/>
          <p:cNvSpPr txBox="1">
            <a:spLocks noChangeArrowheads="1"/>
          </p:cNvSpPr>
          <p:nvPr/>
        </p:nvSpPr>
        <p:spPr bwMode="auto">
          <a:xfrm>
            <a:off x="132820" y="4325937"/>
            <a:ext cx="101547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pPr algn="ctr"/>
            <a:r>
              <a:rPr lang="en-GB" altLang="en-US" sz="1400" dirty="0" smtClean="0">
                <a:solidFill>
                  <a:srgbClr val="000000"/>
                </a:solidFill>
              </a:rPr>
              <a:t>Less- </a:t>
            </a:r>
            <a:r>
              <a:rPr lang="en-GB" altLang="en-US" sz="1400" dirty="0">
                <a:solidFill>
                  <a:srgbClr val="000000"/>
                </a:solidFill>
              </a:rPr>
              <a:t>preferred </a:t>
            </a:r>
            <a:r>
              <a:rPr lang="en-GB" altLang="en-US" sz="1400" dirty="0" smtClean="0">
                <a:solidFill>
                  <a:srgbClr val="000000"/>
                </a:solidFill>
              </a:rPr>
              <a:t>future(s)</a:t>
            </a:r>
            <a:endParaRPr lang="en-GB" altLang="en-US" sz="1400" dirty="0">
              <a:solidFill>
                <a:srgbClr val="000000"/>
              </a:solidFill>
            </a:endParaRPr>
          </a:p>
        </p:txBody>
      </p:sp>
      <p:sp>
        <p:nvSpPr>
          <p:cNvPr id="57" name="Text Box 52"/>
          <p:cNvSpPr txBox="1">
            <a:spLocks noChangeArrowheads="1"/>
          </p:cNvSpPr>
          <p:nvPr/>
        </p:nvSpPr>
        <p:spPr bwMode="auto">
          <a:xfrm>
            <a:off x="7380288" y="2741613"/>
            <a:ext cx="1116542"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000">
                <a:solidFill>
                  <a:schemeClr val="bg1"/>
                </a:solidFill>
                <a:latin typeface="Arial" charset="0"/>
              </a:defRPr>
            </a:lvl1pPr>
            <a:lvl2pPr marL="742950" indent="-285750" eaLnBrk="0" hangingPunct="0">
              <a:defRPr sz="1000">
                <a:solidFill>
                  <a:schemeClr val="bg1"/>
                </a:solidFill>
                <a:latin typeface="Arial" charset="0"/>
              </a:defRPr>
            </a:lvl2pPr>
            <a:lvl3pPr marL="1143000" indent="-228600" eaLnBrk="0" hangingPunct="0">
              <a:defRPr sz="1000">
                <a:solidFill>
                  <a:schemeClr val="bg1"/>
                </a:solidFill>
                <a:latin typeface="Arial" charset="0"/>
              </a:defRPr>
            </a:lvl3pPr>
            <a:lvl4pPr marL="1600200" indent="-228600" eaLnBrk="0" hangingPunct="0">
              <a:defRPr sz="1000">
                <a:solidFill>
                  <a:schemeClr val="bg1"/>
                </a:solidFill>
                <a:latin typeface="Arial" charset="0"/>
              </a:defRPr>
            </a:lvl4pPr>
            <a:lvl5pPr marL="2057400" indent="-228600" eaLnBrk="0" hangingPunct="0">
              <a:defRPr sz="1000">
                <a:solidFill>
                  <a:schemeClr val="bg1"/>
                </a:solidFill>
                <a:latin typeface="Arial" charset="0"/>
              </a:defRPr>
            </a:lvl5pPr>
            <a:lvl6pPr marL="2514600" indent="-228600" eaLnBrk="0" fontAlgn="base" hangingPunct="0">
              <a:spcBef>
                <a:spcPct val="0"/>
              </a:spcBef>
              <a:spcAft>
                <a:spcPct val="0"/>
              </a:spcAft>
              <a:defRPr sz="1000">
                <a:solidFill>
                  <a:schemeClr val="bg1"/>
                </a:solidFill>
                <a:latin typeface="Arial" charset="0"/>
              </a:defRPr>
            </a:lvl6pPr>
            <a:lvl7pPr marL="2971800" indent="-228600" eaLnBrk="0" fontAlgn="base" hangingPunct="0">
              <a:spcBef>
                <a:spcPct val="0"/>
              </a:spcBef>
              <a:spcAft>
                <a:spcPct val="0"/>
              </a:spcAft>
              <a:defRPr sz="1000">
                <a:solidFill>
                  <a:schemeClr val="bg1"/>
                </a:solidFill>
                <a:latin typeface="Arial" charset="0"/>
              </a:defRPr>
            </a:lvl7pPr>
            <a:lvl8pPr marL="3429000" indent="-228600" eaLnBrk="0" fontAlgn="base" hangingPunct="0">
              <a:spcBef>
                <a:spcPct val="0"/>
              </a:spcBef>
              <a:spcAft>
                <a:spcPct val="0"/>
              </a:spcAft>
              <a:defRPr sz="1000">
                <a:solidFill>
                  <a:schemeClr val="bg1"/>
                </a:solidFill>
                <a:latin typeface="Arial" charset="0"/>
              </a:defRPr>
            </a:lvl8pPr>
            <a:lvl9pPr marL="3886200" indent="-228600" eaLnBrk="0" fontAlgn="base" hangingPunct="0">
              <a:spcBef>
                <a:spcPct val="0"/>
              </a:spcBef>
              <a:spcAft>
                <a:spcPct val="0"/>
              </a:spcAft>
              <a:defRPr sz="1000">
                <a:solidFill>
                  <a:schemeClr val="bg1"/>
                </a:solidFill>
                <a:latin typeface="Arial" charset="0"/>
              </a:defRPr>
            </a:lvl9pPr>
          </a:lstStyle>
          <a:p>
            <a:pPr algn="ctr"/>
            <a:r>
              <a:rPr lang="en-GB" altLang="en-US" sz="1400" dirty="0">
                <a:solidFill>
                  <a:srgbClr val="000000"/>
                </a:solidFill>
              </a:rPr>
              <a:t>Indicators &amp; Warnings</a:t>
            </a:r>
          </a:p>
        </p:txBody>
      </p:sp>
      <p:grpSp>
        <p:nvGrpSpPr>
          <p:cNvPr id="2" name="Group 1"/>
          <p:cNvGrpSpPr/>
          <p:nvPr/>
        </p:nvGrpSpPr>
        <p:grpSpPr>
          <a:xfrm>
            <a:off x="2304157" y="4608239"/>
            <a:ext cx="3626743" cy="705652"/>
            <a:chOff x="2304157" y="4608239"/>
            <a:chExt cx="3626743" cy="705652"/>
          </a:xfrm>
        </p:grpSpPr>
        <p:sp>
          <p:nvSpPr>
            <p:cNvPr id="59" name="Line 25"/>
            <p:cNvSpPr>
              <a:spLocks noChangeShapeType="1"/>
            </p:cNvSpPr>
            <p:nvPr/>
          </p:nvSpPr>
          <p:spPr bwMode="auto">
            <a:xfrm flipV="1">
              <a:off x="3317875" y="4685771"/>
              <a:ext cx="174626" cy="2693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0" name="Line 26"/>
            <p:cNvSpPr>
              <a:spLocks noChangeShapeType="1"/>
            </p:cNvSpPr>
            <p:nvPr/>
          </p:nvSpPr>
          <p:spPr bwMode="auto">
            <a:xfrm flipV="1">
              <a:off x="3584575" y="4695269"/>
              <a:ext cx="2346325" cy="6186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 name="Line 25"/>
            <p:cNvSpPr>
              <a:spLocks noChangeShapeType="1"/>
            </p:cNvSpPr>
            <p:nvPr/>
          </p:nvSpPr>
          <p:spPr bwMode="auto">
            <a:xfrm>
              <a:off x="2304157" y="4608239"/>
              <a:ext cx="174626" cy="2693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Tree>
    <p:extLst>
      <p:ext uri="{BB962C8B-B14F-4D97-AF65-F5344CB8AC3E}">
        <p14:creationId xmlns:p14="http://schemas.microsoft.com/office/powerpoint/2010/main" val="40482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2" grpId="0"/>
      <p:bldP spid="23" grpId="0" animBg="1"/>
      <p:bldP spid="24" grpId="0" animBg="1"/>
      <p:bldP spid="25" grpId="0" animBg="1"/>
      <p:bldP spid="26" grpId="0"/>
      <p:bldP spid="27" grpId="0" animBg="1"/>
      <p:bldP spid="28" grpId="0"/>
      <p:bldP spid="32" grpId="0" animBg="1"/>
      <p:bldP spid="33" grpId="0" animBg="1"/>
      <p:bldP spid="34" grpId="0"/>
      <p:bldP spid="35" grpId="0" animBg="1"/>
      <p:bldP spid="36" grpId="0" animBg="1"/>
      <p:bldP spid="42" grpId="0" animBg="1"/>
      <p:bldP spid="43" grpId="0"/>
      <p:bldP spid="44" grpId="0"/>
      <p:bldP spid="53" grpId="0"/>
      <p:bldP spid="54" grpId="0"/>
      <p:bldP spid="55" grpId="0"/>
      <p:bldP spid="56" grpId="0"/>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38" y="1079847"/>
            <a:ext cx="7992799" cy="1080029"/>
          </a:xfrm>
        </p:spPr>
        <p:txBody>
          <a:bodyPr/>
          <a:lstStyle/>
          <a:p>
            <a:pPr algn="ctr"/>
            <a:r>
              <a:rPr lang="en-GB" dirty="0" smtClean="0"/>
              <a:t>Some tools for strategy :</a:t>
            </a:r>
            <a:br>
              <a:rPr lang="en-GB" dirty="0" smtClean="0"/>
            </a:br>
            <a:r>
              <a:rPr lang="en-GB" dirty="0" smtClean="0"/>
              <a:t>GO-Science Guidance Notes</a:t>
            </a:r>
            <a:br>
              <a:rPr lang="en-GB" dirty="0" smtClean="0"/>
            </a:br>
            <a:r>
              <a:rPr lang="en-GB" dirty="0"/>
              <a:t/>
            </a:r>
            <a:br>
              <a:rPr lang="en-GB" dirty="0"/>
            </a:br>
            <a:r>
              <a:rPr lang="en-GB" sz="1800" dirty="0" smtClean="0"/>
              <a:t>NB The tools are called ‘strategic futures’ tools by the horizon scanners of GO-Science who wrote the Guidance Notes.</a:t>
            </a:r>
            <a:br>
              <a:rPr lang="en-GB" sz="1800" dirty="0" smtClean="0"/>
            </a:br>
            <a:r>
              <a:rPr lang="en-GB" sz="1800" dirty="0"/>
              <a:t/>
            </a:r>
            <a:br>
              <a:rPr lang="en-GB" sz="1800" dirty="0"/>
            </a:br>
            <a:r>
              <a:rPr lang="en-GB" sz="1800" dirty="0" smtClean="0"/>
              <a:t>But many of the tools e.g. scenarios are also routinely used by many other analytical disciplines. </a:t>
            </a:r>
            <a:br>
              <a:rPr lang="en-GB" sz="1800" dirty="0" smtClean="0"/>
            </a:br>
            <a:endParaRPr lang="en-GB" dirty="0"/>
          </a:p>
        </p:txBody>
      </p:sp>
      <p:sp>
        <p:nvSpPr>
          <p:cNvPr id="4" name="Text Placeholder 3"/>
          <p:cNvSpPr>
            <a:spLocks noGrp="1"/>
          </p:cNvSpPr>
          <p:nvPr>
            <p:ph type="body" sz="quarter" idx="12"/>
          </p:nvPr>
        </p:nvSpPr>
        <p:spPr/>
        <p:txBody>
          <a:bodyPr/>
          <a:lstStyle/>
          <a:p>
            <a:r>
              <a:rPr lang="en-GB" dirty="0" smtClean="0"/>
              <a:t>OFFICIAL</a:t>
            </a:r>
            <a:endParaRPr lang="en-GB" dirty="0"/>
          </a:p>
        </p:txBody>
      </p:sp>
      <p:sp>
        <p:nvSpPr>
          <p:cNvPr id="5" name="Footer Placeholder 4"/>
          <p:cNvSpPr>
            <a:spLocks noGrp="1"/>
          </p:cNvSpPr>
          <p:nvPr>
            <p:ph type="ftr" sz="quarter" idx="13"/>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6" name="Date Placeholder 5"/>
          <p:cNvSpPr>
            <a:spLocks noGrp="1"/>
          </p:cNvSpPr>
          <p:nvPr>
            <p:ph type="dt" sz="half" idx="14"/>
          </p:nvPr>
        </p:nvSpPr>
        <p:spPr/>
        <p:txBody>
          <a:bodyPr/>
          <a:lstStyle/>
          <a:p>
            <a:pPr>
              <a:defRPr/>
            </a:pPr>
            <a:fld id="{9910E9E2-1F7A-4788-B90E-52324FA5E124}" type="datetime4">
              <a:rPr lang="en-GB" smtClean="0"/>
              <a:pPr>
                <a:defRPr/>
              </a:pPr>
              <a:t>07 December 2015</a:t>
            </a:fld>
            <a:endParaRPr lang="en-GB" dirty="0"/>
          </a:p>
        </p:txBody>
      </p:sp>
    </p:spTree>
    <p:extLst>
      <p:ext uri="{BB962C8B-B14F-4D97-AF65-F5344CB8AC3E}">
        <p14:creationId xmlns:p14="http://schemas.microsoft.com/office/powerpoint/2010/main" val="1514438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GB" dirty="0" smtClean="0"/>
              <a:t>OFFICIAL</a:t>
            </a:r>
            <a:endParaRPr lang="en-GB" dirty="0"/>
          </a:p>
        </p:txBody>
      </p:sp>
      <p:sp>
        <p:nvSpPr>
          <p:cNvPr id="5" name="Footer Placeholder 4"/>
          <p:cNvSpPr>
            <a:spLocks noGrp="1"/>
          </p:cNvSpPr>
          <p:nvPr>
            <p:ph type="ftr" sz="quarter" idx="13"/>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6" name="Date Placeholder 5"/>
          <p:cNvSpPr>
            <a:spLocks noGrp="1"/>
          </p:cNvSpPr>
          <p:nvPr>
            <p:ph type="dt" sz="half" idx="14"/>
          </p:nvPr>
        </p:nvSpPr>
        <p:spPr/>
        <p:txBody>
          <a:bodyPr/>
          <a:lstStyle/>
          <a:p>
            <a:pPr>
              <a:defRPr/>
            </a:pPr>
            <a:fld id="{9910E9E2-1F7A-4788-B90E-52324FA5E124}" type="datetime4">
              <a:rPr lang="en-GB" smtClean="0"/>
              <a:pPr>
                <a:defRPr/>
              </a:pPr>
              <a:t>07 December 2015</a:t>
            </a:fld>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17" y="911160"/>
            <a:ext cx="8240792" cy="4633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49562" y="863823"/>
            <a:ext cx="8275276" cy="64807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43917" y="5112295"/>
            <a:ext cx="8275276" cy="4320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43918" y="1439887"/>
            <a:ext cx="2880320" cy="3888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http://webarchive.nationalarchives.gov.uk/20140108140803/http:/www.bis.gov.uk/assets/foresight/docs/horizon-scanning-centre/foresight_scenario_planning.pdf</a:t>
            </a:r>
          </a:p>
        </p:txBody>
      </p:sp>
      <p:sp>
        <p:nvSpPr>
          <p:cNvPr id="13" name="Rectangle 12"/>
          <p:cNvSpPr/>
          <p:nvPr/>
        </p:nvSpPr>
        <p:spPr>
          <a:xfrm>
            <a:off x="5616525" y="1439887"/>
            <a:ext cx="2880320" cy="38884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p:cNvSpPr>
            <a:spLocks noGrp="1"/>
          </p:cNvSpPr>
          <p:nvPr>
            <p:ph type="title"/>
          </p:nvPr>
        </p:nvSpPr>
        <p:spPr>
          <a:xfrm>
            <a:off x="71909" y="259508"/>
            <a:ext cx="8491201" cy="1080029"/>
          </a:xfrm>
        </p:spPr>
        <p:txBody>
          <a:bodyPr/>
          <a:lstStyle/>
          <a:p>
            <a:r>
              <a:rPr lang="en-GB" sz="2800" dirty="0" smtClean="0"/>
              <a:t>GO-Science (2009) Scenario Planning Guidance</a:t>
            </a:r>
            <a:endParaRPr lang="en-GB" sz="2800" dirty="0"/>
          </a:p>
        </p:txBody>
      </p:sp>
      <p:sp>
        <p:nvSpPr>
          <p:cNvPr id="14" name="Rectangle 13"/>
          <p:cNvSpPr/>
          <p:nvPr/>
        </p:nvSpPr>
        <p:spPr>
          <a:xfrm>
            <a:off x="359941" y="5093131"/>
            <a:ext cx="7920880" cy="523220"/>
          </a:xfrm>
          <a:prstGeom prst="rect">
            <a:avLst/>
          </a:prstGeom>
          <a:noFill/>
        </p:spPr>
        <p:txBody>
          <a:bodyPr wrap="square">
            <a:spAutoFit/>
          </a:bodyPr>
          <a:lstStyle/>
          <a:p>
            <a:r>
              <a:rPr lang="en-GB" sz="1400" dirty="0">
                <a:hlinkClick r:id="rId4"/>
              </a:rPr>
              <a:t>http://webarchive.nationalarchives.gov.uk/20140108140803/http:/</a:t>
            </a:r>
            <a:r>
              <a:rPr lang="en-GB" sz="1400" dirty="0" smtClean="0">
                <a:hlinkClick r:id="rId4"/>
              </a:rPr>
              <a:t>www.bis.gov.uk/assets/foresight/docs/horizon-scanning-centre/foresight_scenario_planning.pdf</a:t>
            </a:r>
            <a:endParaRPr lang="en-GB" sz="1400" dirty="0"/>
          </a:p>
        </p:txBody>
      </p:sp>
    </p:spTree>
    <p:extLst>
      <p:ext uri="{BB962C8B-B14F-4D97-AF65-F5344CB8AC3E}">
        <p14:creationId xmlns:p14="http://schemas.microsoft.com/office/powerpoint/2010/main" val="3149647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GB" dirty="0" smtClean="0"/>
              <a:t>OFFICIAL</a:t>
            </a:r>
            <a:endParaRPr lang="en-GB" dirty="0"/>
          </a:p>
        </p:txBody>
      </p:sp>
      <p:sp>
        <p:nvSpPr>
          <p:cNvPr id="5" name="Footer Placeholder 4"/>
          <p:cNvSpPr>
            <a:spLocks noGrp="1"/>
          </p:cNvSpPr>
          <p:nvPr>
            <p:ph type="ftr" sz="quarter" idx="13"/>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6" name="Date Placeholder 5"/>
          <p:cNvSpPr>
            <a:spLocks noGrp="1"/>
          </p:cNvSpPr>
          <p:nvPr>
            <p:ph type="dt" sz="half" idx="14"/>
          </p:nvPr>
        </p:nvSpPr>
        <p:spPr/>
        <p:txBody>
          <a:bodyPr/>
          <a:lstStyle/>
          <a:p>
            <a:pPr>
              <a:defRPr/>
            </a:pPr>
            <a:fld id="{9910E9E2-1F7A-4788-B90E-52324FA5E124}" type="datetime4">
              <a:rPr lang="en-GB" smtClean="0"/>
              <a:pPr>
                <a:defRPr/>
              </a:pPr>
              <a:t>07 December 2015</a:t>
            </a:fld>
            <a:endParaRPr lang="en-GB" dirty="0"/>
          </a:p>
        </p:txBody>
      </p:sp>
      <p:sp>
        <p:nvSpPr>
          <p:cNvPr id="7" name="Title 1"/>
          <p:cNvSpPr>
            <a:spLocks noGrp="1"/>
          </p:cNvSpPr>
          <p:nvPr>
            <p:ph type="title"/>
          </p:nvPr>
        </p:nvSpPr>
        <p:spPr>
          <a:xfrm>
            <a:off x="149562" y="259508"/>
            <a:ext cx="8275276" cy="1080029"/>
          </a:xfrm>
        </p:spPr>
        <p:txBody>
          <a:bodyPr/>
          <a:lstStyle/>
          <a:p>
            <a:r>
              <a:rPr lang="en-GB" sz="2800" dirty="0" smtClean="0"/>
              <a:t>GO-Science (2009) Strategic Futures Guidance</a:t>
            </a:r>
            <a:r>
              <a:rPr lang="en-GB" sz="3200" dirty="0" smtClean="0"/>
              <a:t> </a:t>
            </a:r>
            <a:endParaRPr lang="en-GB" sz="3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25" y="1007839"/>
            <a:ext cx="8042697" cy="4521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49562" y="1007839"/>
            <a:ext cx="8275276" cy="504056"/>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43917" y="5112295"/>
            <a:ext cx="8275276"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43918" y="1439887"/>
            <a:ext cx="2880320" cy="3888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616525" y="1439887"/>
            <a:ext cx="2880320" cy="38884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8852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GB" dirty="0" smtClean="0"/>
              <a:t>OFFICIAL</a:t>
            </a:r>
            <a:endParaRPr lang="en-GB" dirty="0"/>
          </a:p>
        </p:txBody>
      </p:sp>
      <p:sp>
        <p:nvSpPr>
          <p:cNvPr id="5" name="Footer Placeholder 4"/>
          <p:cNvSpPr>
            <a:spLocks noGrp="1"/>
          </p:cNvSpPr>
          <p:nvPr>
            <p:ph type="ftr" sz="quarter" idx="13"/>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6" name="Date Placeholder 5"/>
          <p:cNvSpPr>
            <a:spLocks noGrp="1"/>
          </p:cNvSpPr>
          <p:nvPr>
            <p:ph type="dt" sz="half" idx="14"/>
          </p:nvPr>
        </p:nvSpPr>
        <p:spPr/>
        <p:txBody>
          <a:bodyPr/>
          <a:lstStyle/>
          <a:p>
            <a:pPr>
              <a:defRPr/>
            </a:pPr>
            <a:fld id="{9910E9E2-1F7A-4788-B90E-52324FA5E124}" type="datetime4">
              <a:rPr lang="en-GB" smtClean="0"/>
              <a:pPr>
                <a:defRPr/>
              </a:pPr>
              <a:t>07 December 2015</a:t>
            </a:fld>
            <a:endParaRPr lang="en-GB" dirty="0"/>
          </a:p>
        </p:txBody>
      </p:sp>
      <p:sp>
        <p:nvSpPr>
          <p:cNvPr id="7" name="Title 1"/>
          <p:cNvSpPr>
            <a:spLocks noGrp="1"/>
          </p:cNvSpPr>
          <p:nvPr>
            <p:ph type="title"/>
          </p:nvPr>
        </p:nvSpPr>
        <p:spPr>
          <a:xfrm>
            <a:off x="149562" y="259508"/>
            <a:ext cx="8275276" cy="1080029"/>
          </a:xfrm>
        </p:spPr>
        <p:txBody>
          <a:bodyPr/>
          <a:lstStyle/>
          <a:p>
            <a:r>
              <a:rPr lang="en-GB" sz="2800" dirty="0" smtClean="0"/>
              <a:t>GO-Science (2009) Strategic Futures Guidance</a:t>
            </a:r>
            <a:r>
              <a:rPr lang="en-GB" dirty="0" smtClean="0"/>
              <a:t/>
            </a:r>
            <a:br>
              <a:rPr lang="en-GB" dirty="0" smtClean="0"/>
            </a:br>
            <a:endParaRPr lang="en-GB" dirty="0"/>
          </a:p>
        </p:txBody>
      </p:sp>
      <p:sp>
        <p:nvSpPr>
          <p:cNvPr id="2" name="TextBox 1"/>
          <p:cNvSpPr txBox="1"/>
          <p:nvPr/>
        </p:nvSpPr>
        <p:spPr>
          <a:xfrm>
            <a:off x="503957" y="1079847"/>
            <a:ext cx="7416824" cy="5786199"/>
          </a:xfrm>
          <a:prstGeom prst="rect">
            <a:avLst/>
          </a:prstGeom>
          <a:noFill/>
        </p:spPr>
        <p:txBody>
          <a:bodyPr wrap="square" rtlCol="0">
            <a:spAutoFit/>
          </a:bodyPr>
          <a:lstStyle/>
          <a:p>
            <a:pPr algn="ctr">
              <a:lnSpc>
                <a:spcPts val="2850"/>
              </a:lnSpc>
              <a:spcBef>
                <a:spcPts val="2400"/>
              </a:spcBef>
            </a:pPr>
            <a:r>
              <a:rPr lang="en-GB" sz="2800" dirty="0" smtClean="0"/>
              <a:t>Few words.</a:t>
            </a:r>
          </a:p>
          <a:p>
            <a:pPr algn="ctr">
              <a:lnSpc>
                <a:spcPts val="2850"/>
              </a:lnSpc>
              <a:spcBef>
                <a:spcPts val="2400"/>
              </a:spcBef>
            </a:pPr>
            <a:endParaRPr lang="en-GB" sz="2800" dirty="0" smtClean="0"/>
          </a:p>
          <a:p>
            <a:pPr algn="ctr">
              <a:lnSpc>
                <a:spcPts val="2850"/>
              </a:lnSpc>
              <a:spcBef>
                <a:spcPts val="0"/>
              </a:spcBef>
            </a:pPr>
            <a:r>
              <a:rPr lang="en-GB" sz="2800" dirty="0" smtClean="0"/>
              <a:t>Numerous diagrams and flow-charts</a:t>
            </a:r>
          </a:p>
          <a:p>
            <a:pPr algn="ctr">
              <a:lnSpc>
                <a:spcPts val="2850"/>
              </a:lnSpc>
              <a:spcBef>
                <a:spcPts val="0"/>
              </a:spcBef>
            </a:pPr>
            <a:r>
              <a:rPr lang="en-GB" sz="2800" dirty="0" smtClean="0"/>
              <a:t> </a:t>
            </a:r>
            <a:r>
              <a:rPr lang="en-GB" sz="2800" dirty="0"/>
              <a:t>linking tools for a specific </a:t>
            </a:r>
            <a:r>
              <a:rPr lang="en-GB" sz="2800" dirty="0" smtClean="0"/>
              <a:t>use</a:t>
            </a:r>
          </a:p>
          <a:p>
            <a:pPr algn="ctr">
              <a:lnSpc>
                <a:spcPts val="2850"/>
              </a:lnSpc>
              <a:spcBef>
                <a:spcPts val="0"/>
              </a:spcBef>
            </a:pPr>
            <a:r>
              <a:rPr lang="en-GB" sz="2800" dirty="0" smtClean="0"/>
              <a:t>or stage of the process.</a:t>
            </a:r>
          </a:p>
          <a:p>
            <a:pPr algn="ctr">
              <a:lnSpc>
                <a:spcPts val="2850"/>
              </a:lnSpc>
              <a:spcBef>
                <a:spcPts val="2400"/>
              </a:spcBef>
            </a:pPr>
            <a:endParaRPr lang="en-GB" sz="2800" dirty="0" smtClean="0"/>
          </a:p>
          <a:p>
            <a:pPr algn="ctr">
              <a:lnSpc>
                <a:spcPts val="2850"/>
              </a:lnSpc>
              <a:spcBef>
                <a:spcPts val="0"/>
              </a:spcBef>
            </a:pPr>
            <a:r>
              <a:rPr lang="en-GB" sz="2800" dirty="0" smtClean="0"/>
              <a:t>Tools described in HSC’s </a:t>
            </a:r>
            <a:r>
              <a:rPr lang="en-GB" sz="2800" dirty="0"/>
              <a:t>2009 </a:t>
            </a:r>
            <a:r>
              <a:rPr lang="en-GB" sz="2800" dirty="0" smtClean="0"/>
              <a:t>‘Toolkit’</a:t>
            </a:r>
          </a:p>
          <a:p>
            <a:pPr algn="ctr">
              <a:lnSpc>
                <a:spcPts val="2850"/>
              </a:lnSpc>
              <a:spcBef>
                <a:spcPts val="0"/>
              </a:spcBef>
            </a:pPr>
            <a:r>
              <a:rPr lang="en-GB" sz="2800" dirty="0" smtClean="0"/>
              <a:t> </a:t>
            </a:r>
            <a:r>
              <a:rPr lang="en-GB" sz="2800" dirty="0"/>
              <a:t>re-published at </a:t>
            </a:r>
            <a:r>
              <a:rPr lang="en-GB" sz="2800" u="sng" dirty="0">
                <a:solidFill>
                  <a:schemeClr val="accent3"/>
                </a:solidFill>
              </a:rPr>
              <a:t>http://www.iriss.org.uk/sites/default/files/future_risk_and_opportunities_card_pack.pdf </a:t>
            </a:r>
          </a:p>
          <a:p>
            <a:pPr algn="ctr">
              <a:lnSpc>
                <a:spcPts val="2850"/>
              </a:lnSpc>
              <a:spcBef>
                <a:spcPts val="2400"/>
              </a:spcBef>
            </a:pPr>
            <a:endParaRPr lang="en-GB" sz="2800" dirty="0" smtClean="0"/>
          </a:p>
          <a:p>
            <a:pPr algn="ctr">
              <a:lnSpc>
                <a:spcPts val="2850"/>
              </a:lnSpc>
              <a:spcBef>
                <a:spcPts val="2400"/>
              </a:spcBef>
            </a:pPr>
            <a:endParaRPr lang="en-GB" sz="2800" dirty="0" smtClean="0">
              <a:latin typeface="Arial" pitchFamily="34" charset="0"/>
              <a:cs typeface="Arial" pitchFamily="34" charset="0"/>
            </a:endParaRPr>
          </a:p>
        </p:txBody>
      </p:sp>
    </p:spTree>
    <p:extLst>
      <p:ext uri="{BB962C8B-B14F-4D97-AF65-F5344CB8AC3E}">
        <p14:creationId xmlns:p14="http://schemas.microsoft.com/office/powerpoint/2010/main" val="4243020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25" y="259508"/>
            <a:ext cx="8283197" cy="1080029"/>
          </a:xfrm>
        </p:spPr>
        <p:txBody>
          <a:bodyPr/>
          <a:lstStyle/>
          <a:p>
            <a:r>
              <a:rPr lang="en-GB" dirty="0" smtClean="0"/>
              <a:t>… from GO-Science (2009) Guidance</a:t>
            </a:r>
            <a:endParaRPr lang="en-GB" dirty="0"/>
          </a:p>
        </p:txBody>
      </p:sp>
      <p:sp>
        <p:nvSpPr>
          <p:cNvPr id="4" name="Text Placeholder 3"/>
          <p:cNvSpPr>
            <a:spLocks noGrp="1"/>
          </p:cNvSpPr>
          <p:nvPr>
            <p:ph type="body" sz="quarter" idx="12"/>
          </p:nvPr>
        </p:nvSpPr>
        <p:spPr/>
        <p:txBody>
          <a:bodyPr/>
          <a:lstStyle/>
          <a:p>
            <a:r>
              <a:rPr lang="en-GB" dirty="0" smtClean="0"/>
              <a:t>OFFICIAL</a:t>
            </a:r>
            <a:endParaRPr lang="en-GB" dirty="0"/>
          </a:p>
        </p:txBody>
      </p:sp>
      <p:sp>
        <p:nvSpPr>
          <p:cNvPr id="5" name="Footer Placeholder 4"/>
          <p:cNvSpPr>
            <a:spLocks noGrp="1"/>
          </p:cNvSpPr>
          <p:nvPr>
            <p:ph type="ftr" sz="quarter" idx="13"/>
          </p:nvPr>
        </p:nvSpPr>
        <p:spPr/>
        <p:txBody>
          <a:bodyPr/>
          <a:lstStyle/>
          <a:p>
            <a:pPr>
              <a:defRPr/>
            </a:pPr>
            <a:r>
              <a:rPr lang="en-GB" dirty="0" smtClean="0"/>
              <a:t>© Crown copyright 2015 Dstl</a:t>
            </a:r>
            <a:endParaRPr lang="en-GB" dirty="0"/>
          </a:p>
        </p:txBody>
      </p:sp>
      <p:sp>
        <p:nvSpPr>
          <p:cNvPr id="6" name="Date Placeholder 5"/>
          <p:cNvSpPr>
            <a:spLocks noGrp="1"/>
          </p:cNvSpPr>
          <p:nvPr>
            <p:ph type="dt" sz="half" idx="14"/>
          </p:nvPr>
        </p:nvSpPr>
        <p:spPr/>
        <p:txBody>
          <a:bodyPr/>
          <a:lstStyle/>
          <a:p>
            <a:pPr>
              <a:defRPr/>
            </a:pPr>
            <a:fld id="{9910E9E2-1F7A-4788-B90E-52324FA5E124}" type="datetime4">
              <a:rPr lang="en-GB" smtClean="0"/>
              <a:pPr>
                <a:defRPr/>
              </a:pPr>
              <a:t>07 December 2015</a:t>
            </a:fld>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00" y="1155250"/>
            <a:ext cx="8640862" cy="424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952229" y="719807"/>
            <a:ext cx="3700052" cy="406330"/>
          </a:xfrm>
          <a:prstGeom prst="rect">
            <a:avLst/>
          </a:prstGeom>
          <a:noFill/>
        </p:spPr>
        <p:txBody>
          <a:bodyPr wrap="none" rtlCol="0">
            <a:spAutoFit/>
          </a:bodyPr>
          <a:lstStyle/>
          <a:p>
            <a:pPr>
              <a:lnSpc>
                <a:spcPts val="2850"/>
              </a:lnSpc>
              <a:spcBef>
                <a:spcPts val="2400"/>
              </a:spcBef>
            </a:pPr>
            <a:r>
              <a:rPr lang="en-GB" sz="1200" b="1" dirty="0" smtClean="0">
                <a:latin typeface="Arial" pitchFamily="34" charset="0"/>
                <a:cs typeface="Arial" pitchFamily="34" charset="0"/>
              </a:rPr>
              <a:t>Policy Direction                               Policy Design</a:t>
            </a:r>
          </a:p>
        </p:txBody>
      </p:sp>
      <p:sp>
        <p:nvSpPr>
          <p:cNvPr id="11" name="Rectangle 10"/>
          <p:cNvSpPr/>
          <p:nvPr/>
        </p:nvSpPr>
        <p:spPr>
          <a:xfrm>
            <a:off x="-99" y="1122741"/>
            <a:ext cx="8499221" cy="1011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p:nvPr/>
        </p:nvCxnSpPr>
        <p:spPr>
          <a:xfrm flipV="1">
            <a:off x="5328493" y="951314"/>
            <a:ext cx="0" cy="41656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232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18" y="259508"/>
            <a:ext cx="8352928" cy="1080029"/>
          </a:xfrm>
        </p:spPr>
        <p:txBody>
          <a:bodyPr/>
          <a:lstStyle/>
          <a:p>
            <a:r>
              <a:rPr lang="en-GB" dirty="0" smtClean="0"/>
              <a:t>… from GO-Science (2009) Guidance</a:t>
            </a:r>
            <a:endParaRPr lang="en-GB" dirty="0"/>
          </a:p>
        </p:txBody>
      </p:sp>
      <p:sp>
        <p:nvSpPr>
          <p:cNvPr id="4" name="Text Placeholder 3"/>
          <p:cNvSpPr>
            <a:spLocks noGrp="1"/>
          </p:cNvSpPr>
          <p:nvPr>
            <p:ph type="body" sz="quarter" idx="12"/>
          </p:nvPr>
        </p:nvSpPr>
        <p:spPr/>
        <p:txBody>
          <a:bodyPr/>
          <a:lstStyle/>
          <a:p>
            <a:r>
              <a:rPr lang="en-GB" dirty="0" smtClean="0"/>
              <a:t>OFFICIAL</a:t>
            </a:r>
            <a:endParaRPr lang="en-GB" dirty="0"/>
          </a:p>
        </p:txBody>
      </p:sp>
      <p:sp>
        <p:nvSpPr>
          <p:cNvPr id="5" name="Footer Placeholder 4"/>
          <p:cNvSpPr>
            <a:spLocks noGrp="1"/>
          </p:cNvSpPr>
          <p:nvPr>
            <p:ph type="ftr" sz="quarter" idx="13"/>
          </p:nvPr>
        </p:nvSpPr>
        <p:spPr/>
        <p:txBody>
          <a:bodyPr/>
          <a:lstStyle/>
          <a:p>
            <a:pPr>
              <a:defRPr/>
            </a:pPr>
            <a:r>
              <a:rPr lang="en-GB" dirty="0" smtClean="0"/>
              <a:t>© Crown copyright 2015 Dstl</a:t>
            </a:r>
            <a:endParaRPr lang="en-GB" dirty="0"/>
          </a:p>
        </p:txBody>
      </p:sp>
      <p:sp>
        <p:nvSpPr>
          <p:cNvPr id="6" name="Date Placeholder 5"/>
          <p:cNvSpPr>
            <a:spLocks noGrp="1"/>
          </p:cNvSpPr>
          <p:nvPr>
            <p:ph type="dt" sz="half" idx="14"/>
          </p:nvPr>
        </p:nvSpPr>
        <p:spPr/>
        <p:txBody>
          <a:bodyPr/>
          <a:lstStyle/>
          <a:p>
            <a:pPr>
              <a:defRPr/>
            </a:pPr>
            <a:fld id="{9910E9E2-1F7A-4788-B90E-52324FA5E124}" type="datetime4">
              <a:rPr lang="en-GB" smtClean="0"/>
              <a:pPr>
                <a:defRPr/>
              </a:pPr>
              <a:t>07 December 2015</a:t>
            </a:fld>
            <a:endParaRPr lang="en-GB" dirty="0"/>
          </a:p>
        </p:txBody>
      </p:sp>
      <p:sp>
        <p:nvSpPr>
          <p:cNvPr id="20" name="TextBox 19"/>
          <p:cNvSpPr txBox="1"/>
          <p:nvPr/>
        </p:nvSpPr>
        <p:spPr>
          <a:xfrm>
            <a:off x="71909" y="5256311"/>
            <a:ext cx="8602035" cy="338554"/>
          </a:xfrm>
          <a:prstGeom prst="rect">
            <a:avLst/>
          </a:prstGeom>
          <a:noFill/>
        </p:spPr>
        <p:txBody>
          <a:bodyPr wrap="none" rtlCol="0">
            <a:spAutoFit/>
          </a:bodyPr>
          <a:lstStyle/>
          <a:p>
            <a:r>
              <a:rPr lang="en-GB" sz="1600" dirty="0" smtClean="0"/>
              <a:t>Futures </a:t>
            </a:r>
            <a:r>
              <a:rPr lang="en-GB" sz="1600" dirty="0"/>
              <a:t>techniques that contribute to particular policy direction, design, or delivery </a:t>
            </a:r>
            <a:r>
              <a:rPr lang="en-GB" sz="1600" dirty="0" smtClean="0"/>
              <a:t>processes.</a:t>
            </a:r>
            <a:endParaRPr lang="en-GB" sz="1600" dirty="0" smtClean="0">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538" y="937737"/>
            <a:ext cx="7992787" cy="4246566"/>
          </a:xfrm>
          <a:prstGeom prst="rect">
            <a:avLst/>
          </a:prstGeom>
          <a:solidFill>
            <a:schemeClr val="bg2"/>
          </a:solidFill>
          <a:ln>
            <a:solidFill>
              <a:schemeClr val="accent1"/>
            </a:solidFill>
          </a:ln>
        </p:spPr>
      </p:pic>
      <p:sp>
        <p:nvSpPr>
          <p:cNvPr id="3" name="Rectangle 2"/>
          <p:cNvSpPr/>
          <p:nvPr/>
        </p:nvSpPr>
        <p:spPr>
          <a:xfrm>
            <a:off x="229938" y="863823"/>
            <a:ext cx="8424937" cy="79208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143917" y="4896271"/>
            <a:ext cx="8424937" cy="28803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143917" y="937737"/>
            <a:ext cx="1728192" cy="410255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7056684" y="1476844"/>
            <a:ext cx="1440161" cy="370745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3381461" y="4428219"/>
            <a:ext cx="45719" cy="10801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3816325" y="4680247"/>
            <a:ext cx="72008" cy="817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p:cNvCxnSpPr/>
          <p:nvPr/>
        </p:nvCxnSpPr>
        <p:spPr>
          <a:xfrm>
            <a:off x="3816325" y="4680247"/>
            <a:ext cx="0" cy="7200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471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62" y="259508"/>
            <a:ext cx="8275276" cy="1080029"/>
          </a:xfrm>
        </p:spPr>
        <p:txBody>
          <a:bodyPr/>
          <a:lstStyle/>
          <a:p>
            <a:r>
              <a:rPr lang="en-GB" dirty="0" smtClean="0"/>
              <a:t>… from GO-Science (2009) Guidance</a:t>
            </a:r>
            <a:endParaRPr lang="en-GB" dirty="0"/>
          </a:p>
        </p:txBody>
      </p:sp>
      <p:sp>
        <p:nvSpPr>
          <p:cNvPr id="4" name="Text Placeholder 3"/>
          <p:cNvSpPr>
            <a:spLocks noGrp="1"/>
          </p:cNvSpPr>
          <p:nvPr>
            <p:ph type="body" sz="quarter" idx="12"/>
          </p:nvPr>
        </p:nvSpPr>
        <p:spPr/>
        <p:txBody>
          <a:bodyPr/>
          <a:lstStyle/>
          <a:p>
            <a:r>
              <a:rPr lang="en-GB" dirty="0" smtClean="0"/>
              <a:t>OFFICIAL</a:t>
            </a:r>
            <a:endParaRPr lang="en-GB" dirty="0"/>
          </a:p>
        </p:txBody>
      </p:sp>
      <p:sp>
        <p:nvSpPr>
          <p:cNvPr id="5" name="Footer Placeholder 4"/>
          <p:cNvSpPr>
            <a:spLocks noGrp="1"/>
          </p:cNvSpPr>
          <p:nvPr>
            <p:ph type="ftr" sz="quarter" idx="13"/>
          </p:nvPr>
        </p:nvSpPr>
        <p:spPr/>
        <p:txBody>
          <a:bodyPr/>
          <a:lstStyle/>
          <a:p>
            <a:pPr>
              <a:defRPr/>
            </a:pPr>
            <a:r>
              <a:rPr lang="en-GB" dirty="0" smtClean="0"/>
              <a:t>© Crown copyright 2015 Dstl</a:t>
            </a:r>
            <a:endParaRPr lang="en-GB" dirty="0"/>
          </a:p>
        </p:txBody>
      </p:sp>
      <p:sp>
        <p:nvSpPr>
          <p:cNvPr id="6" name="Date Placeholder 5"/>
          <p:cNvSpPr>
            <a:spLocks noGrp="1"/>
          </p:cNvSpPr>
          <p:nvPr>
            <p:ph type="dt" sz="half" idx="14"/>
          </p:nvPr>
        </p:nvSpPr>
        <p:spPr/>
        <p:txBody>
          <a:bodyPr/>
          <a:lstStyle/>
          <a:p>
            <a:pPr>
              <a:defRPr/>
            </a:pPr>
            <a:fld id="{9910E9E2-1F7A-4788-B90E-52324FA5E124}" type="datetime4">
              <a:rPr lang="en-GB" smtClean="0"/>
              <a:pPr>
                <a:defRPr/>
              </a:pPr>
              <a:t>07 December 2015</a:t>
            </a:fld>
            <a:endParaRPr lang="en-GB" dirty="0"/>
          </a:p>
        </p:txBody>
      </p:sp>
      <p:sp>
        <p:nvSpPr>
          <p:cNvPr id="20" name="TextBox 19"/>
          <p:cNvSpPr txBox="1"/>
          <p:nvPr/>
        </p:nvSpPr>
        <p:spPr>
          <a:xfrm>
            <a:off x="863997" y="4968279"/>
            <a:ext cx="7560742" cy="584775"/>
          </a:xfrm>
          <a:prstGeom prst="rect">
            <a:avLst/>
          </a:prstGeom>
          <a:noFill/>
        </p:spPr>
        <p:txBody>
          <a:bodyPr wrap="square" rtlCol="0">
            <a:spAutoFit/>
          </a:bodyPr>
          <a:lstStyle/>
          <a:p>
            <a:r>
              <a:rPr lang="en-GB" sz="1600" dirty="0" smtClean="0"/>
              <a:t>Futures techniques </a:t>
            </a:r>
            <a:r>
              <a:rPr lang="en-GB" sz="1600" dirty="0"/>
              <a:t>that contribute to gathering and analysing evidence</a:t>
            </a:r>
            <a:r>
              <a:rPr lang="en-GB" sz="1600" dirty="0" smtClean="0"/>
              <a:t>, </a:t>
            </a:r>
            <a:r>
              <a:rPr lang="en-GB" sz="1600" dirty="0"/>
              <a:t>identifying risks, and engaging with ministers or stakeholders.</a:t>
            </a:r>
            <a:endParaRPr lang="en-GB" sz="1600" dirty="0" smtClean="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40701832"/>
              </p:ext>
            </p:extLst>
          </p:nvPr>
        </p:nvGraphicFramePr>
        <p:xfrm>
          <a:off x="1296045" y="1339537"/>
          <a:ext cx="6434658" cy="3524920"/>
        </p:xfrm>
        <a:graphic>
          <a:graphicData uri="http://schemas.openxmlformats.org/drawingml/2006/table">
            <a:tbl>
              <a:tblPr firstRow="1" firstCol="1" bandRow="1" bandCol="1">
                <a:tableStyleId>{7E9639D4-E3E2-4D34-9284-5A2195B3D0D7}</a:tableStyleId>
              </a:tblPr>
              <a:tblGrid>
                <a:gridCol w="1162614"/>
                <a:gridCol w="1216569"/>
                <a:gridCol w="1351825"/>
                <a:gridCol w="1351825"/>
                <a:gridCol w="1351825"/>
              </a:tblGrid>
              <a:tr h="924569">
                <a:tc>
                  <a:txBody>
                    <a:bodyPr/>
                    <a:lstStyle/>
                    <a:p>
                      <a:pPr algn="ctr">
                        <a:spcAft>
                          <a:spcPts val="0"/>
                        </a:spcAft>
                      </a:pPr>
                      <a:r>
                        <a:rPr lang="en-GB" sz="1100" dirty="0">
                          <a:effectLst/>
                        </a:rPr>
                        <a:t>Gather</a:t>
                      </a:r>
                      <a:endParaRPr lang="en-GB" sz="1200" dirty="0">
                        <a:effectLst/>
                      </a:endParaRPr>
                    </a:p>
                    <a:p>
                      <a:pPr algn="ctr">
                        <a:spcAft>
                          <a:spcPts val="0"/>
                        </a:spcAft>
                      </a:pPr>
                      <a:r>
                        <a:rPr lang="en-GB" sz="1100" dirty="0">
                          <a:effectLst/>
                        </a:rPr>
                        <a:t>evidence</a:t>
                      </a:r>
                      <a:endParaRPr lang="en-GB" sz="1200" dirty="0">
                        <a:effectLst/>
                      </a:endParaRPr>
                    </a:p>
                    <a:p>
                      <a:pPr algn="ctr">
                        <a:spcAft>
                          <a:spcPts val="0"/>
                        </a:spcAft>
                      </a:pPr>
                      <a:r>
                        <a:rPr lang="en-GB" sz="1100" dirty="0">
                          <a:effectLst/>
                        </a:rPr>
                        <a:t> </a:t>
                      </a:r>
                      <a:endParaRPr lang="en-GB" sz="1200" dirty="0">
                        <a:effectLst/>
                        <a:latin typeface="Arial"/>
                        <a:ea typeface="Times New Roman"/>
                        <a:cs typeface="Times New Roman"/>
                      </a:endParaRPr>
                    </a:p>
                  </a:txBody>
                  <a:tcPr marL="68580" marR="68580" marT="0" marB="0"/>
                </a:tc>
                <a:tc>
                  <a:txBody>
                    <a:bodyPr/>
                    <a:lstStyle/>
                    <a:p>
                      <a:pPr algn="ctr">
                        <a:spcAft>
                          <a:spcPts val="0"/>
                        </a:spcAft>
                      </a:pPr>
                      <a:r>
                        <a:rPr lang="en-GB" sz="1100">
                          <a:effectLst/>
                        </a:rPr>
                        <a:t>Analyse</a:t>
                      </a:r>
                      <a:endParaRPr lang="en-GB" sz="1200">
                        <a:effectLst/>
                      </a:endParaRPr>
                    </a:p>
                    <a:p>
                      <a:pPr algn="ctr">
                        <a:spcAft>
                          <a:spcPts val="0"/>
                        </a:spcAft>
                      </a:pPr>
                      <a:r>
                        <a:rPr lang="en-GB" sz="1100">
                          <a:effectLst/>
                        </a:rPr>
                        <a:t>evidence</a:t>
                      </a:r>
                      <a:endParaRPr lang="en-GB" sz="1200">
                        <a:effectLst/>
                      </a:endParaRPr>
                    </a:p>
                    <a:p>
                      <a:pPr algn="ctr">
                        <a:spcAft>
                          <a:spcPts val="0"/>
                        </a:spcAft>
                      </a:pPr>
                      <a:r>
                        <a:rPr lang="en-GB" sz="1100">
                          <a:effectLst/>
                        </a:rPr>
                        <a:t> </a:t>
                      </a:r>
                      <a:endParaRPr lang="en-GB" sz="1200">
                        <a:effectLst/>
                        <a:latin typeface="Arial"/>
                        <a:ea typeface="Times New Roman"/>
                        <a:cs typeface="Times New Roman"/>
                      </a:endParaRPr>
                    </a:p>
                  </a:txBody>
                  <a:tcPr marL="68580" marR="68580" marT="0" marB="0"/>
                </a:tc>
                <a:tc>
                  <a:txBody>
                    <a:bodyPr/>
                    <a:lstStyle/>
                    <a:p>
                      <a:pPr algn="ctr">
                        <a:spcAft>
                          <a:spcPts val="0"/>
                        </a:spcAft>
                      </a:pPr>
                      <a:r>
                        <a:rPr lang="en-GB" sz="1100">
                          <a:effectLst/>
                        </a:rPr>
                        <a:t>Identify</a:t>
                      </a:r>
                      <a:endParaRPr lang="en-GB" sz="1200">
                        <a:effectLst/>
                      </a:endParaRPr>
                    </a:p>
                    <a:p>
                      <a:pPr algn="ctr">
                        <a:spcAft>
                          <a:spcPts val="0"/>
                        </a:spcAft>
                      </a:pPr>
                      <a:r>
                        <a:rPr lang="en-GB" sz="1100">
                          <a:effectLst/>
                        </a:rPr>
                        <a:t>risks and opportunities</a:t>
                      </a:r>
                      <a:endParaRPr lang="en-GB" sz="1200">
                        <a:effectLst/>
                      </a:endParaRPr>
                    </a:p>
                    <a:p>
                      <a:pPr algn="ctr">
                        <a:spcAft>
                          <a:spcPts val="0"/>
                        </a:spcAft>
                      </a:pPr>
                      <a:r>
                        <a:rPr lang="en-GB" sz="1100">
                          <a:effectLst/>
                        </a:rPr>
                        <a:t> </a:t>
                      </a:r>
                      <a:endParaRPr lang="en-GB" sz="1200">
                        <a:effectLst/>
                        <a:latin typeface="Arial"/>
                        <a:ea typeface="Times New Roman"/>
                        <a:cs typeface="Times New Roman"/>
                      </a:endParaRPr>
                    </a:p>
                  </a:txBody>
                  <a:tcPr marL="68580" marR="68580" marT="0" marB="0"/>
                </a:tc>
                <a:tc>
                  <a:txBody>
                    <a:bodyPr/>
                    <a:lstStyle/>
                    <a:p>
                      <a:pPr algn="ctr">
                        <a:spcAft>
                          <a:spcPts val="0"/>
                        </a:spcAft>
                      </a:pPr>
                      <a:r>
                        <a:rPr lang="en-GB" sz="1100">
                          <a:effectLst/>
                        </a:rPr>
                        <a:t>Engage</a:t>
                      </a:r>
                      <a:endParaRPr lang="en-GB" sz="1200">
                        <a:effectLst/>
                      </a:endParaRPr>
                    </a:p>
                    <a:p>
                      <a:pPr algn="ctr">
                        <a:spcAft>
                          <a:spcPts val="0"/>
                        </a:spcAft>
                      </a:pPr>
                      <a:r>
                        <a:rPr lang="en-GB" sz="1100">
                          <a:effectLst/>
                        </a:rPr>
                        <a:t>with</a:t>
                      </a:r>
                      <a:endParaRPr lang="en-GB" sz="1200">
                        <a:effectLst/>
                      </a:endParaRPr>
                    </a:p>
                    <a:p>
                      <a:pPr algn="ctr">
                        <a:spcAft>
                          <a:spcPts val="0"/>
                        </a:spcAft>
                      </a:pPr>
                      <a:r>
                        <a:rPr lang="en-GB" sz="1100">
                          <a:effectLst/>
                        </a:rPr>
                        <a:t>stakeholders</a:t>
                      </a:r>
                      <a:endParaRPr lang="en-GB" sz="1200">
                        <a:effectLst/>
                      </a:endParaRPr>
                    </a:p>
                    <a:p>
                      <a:pPr algn="ctr">
                        <a:spcAft>
                          <a:spcPts val="0"/>
                        </a:spcAft>
                      </a:pPr>
                      <a:r>
                        <a:rPr lang="en-GB" sz="1100">
                          <a:effectLst/>
                        </a:rPr>
                        <a:t> </a:t>
                      </a:r>
                      <a:endParaRPr lang="en-GB" sz="1200">
                        <a:effectLst/>
                        <a:latin typeface="Arial"/>
                        <a:ea typeface="Times New Roman"/>
                        <a:cs typeface="Times New Roman"/>
                      </a:endParaRPr>
                    </a:p>
                  </a:txBody>
                  <a:tcPr marL="68580" marR="68580" marT="0" marB="0"/>
                </a:tc>
                <a:tc>
                  <a:txBody>
                    <a:bodyPr/>
                    <a:lstStyle/>
                    <a:p>
                      <a:pPr algn="ctr">
                        <a:spcAft>
                          <a:spcPts val="0"/>
                        </a:spcAft>
                      </a:pPr>
                      <a:r>
                        <a:rPr lang="en-GB" sz="1100">
                          <a:effectLst/>
                        </a:rPr>
                        <a:t>Engage with</a:t>
                      </a:r>
                      <a:endParaRPr lang="en-GB" sz="1200">
                        <a:effectLst/>
                      </a:endParaRPr>
                    </a:p>
                    <a:p>
                      <a:pPr algn="ctr">
                        <a:spcAft>
                          <a:spcPts val="0"/>
                        </a:spcAft>
                      </a:pPr>
                      <a:r>
                        <a:rPr lang="en-GB" sz="1100">
                          <a:effectLst/>
                        </a:rPr>
                        <a:t>ministers</a:t>
                      </a:r>
                      <a:endParaRPr lang="en-GB" sz="1200">
                        <a:effectLst/>
                      </a:endParaRPr>
                    </a:p>
                    <a:p>
                      <a:pPr algn="ctr">
                        <a:spcAft>
                          <a:spcPts val="0"/>
                        </a:spcAft>
                      </a:pPr>
                      <a:r>
                        <a:rPr lang="en-GB" sz="1100">
                          <a:effectLst/>
                        </a:rPr>
                        <a:t> </a:t>
                      </a:r>
                      <a:endParaRPr lang="en-GB" sz="1200">
                        <a:effectLst/>
                        <a:latin typeface="Arial"/>
                        <a:ea typeface="Times New Roman"/>
                        <a:cs typeface="Times New Roman"/>
                      </a:endParaRPr>
                    </a:p>
                  </a:txBody>
                  <a:tcPr marL="68580" marR="68580" marT="0" marB="0"/>
                </a:tc>
              </a:tr>
              <a:tr h="485924">
                <a:tc>
                  <a:txBody>
                    <a:bodyPr/>
                    <a:lstStyle/>
                    <a:p>
                      <a:pPr algn="l">
                        <a:spcAft>
                          <a:spcPts val="0"/>
                        </a:spcAft>
                      </a:pPr>
                      <a:r>
                        <a:rPr lang="en-GB" sz="1100">
                          <a:effectLst/>
                        </a:rPr>
                        <a:t>Review Abstracts</a:t>
                      </a:r>
                      <a:endParaRPr lang="en-GB" sz="1200">
                        <a:effectLst/>
                        <a:latin typeface="Arial"/>
                        <a:ea typeface="Times New Roman"/>
                        <a:cs typeface="Times New Roman"/>
                      </a:endParaRPr>
                    </a:p>
                  </a:txBody>
                  <a:tcPr marL="68580" marR="68580" marT="0" marB="0"/>
                </a:tc>
                <a:tc>
                  <a:txBody>
                    <a:bodyPr/>
                    <a:lstStyle/>
                    <a:p>
                      <a:pPr indent="138430" algn="l">
                        <a:spcAft>
                          <a:spcPts val="0"/>
                        </a:spcAft>
                      </a:pPr>
                      <a:r>
                        <a:rPr lang="en-GB" sz="1100">
                          <a:effectLst/>
                        </a:rPr>
                        <a:t>Driver</a:t>
                      </a:r>
                      <a:endParaRPr lang="en-GB" sz="1200">
                        <a:effectLst/>
                      </a:endParaRPr>
                    </a:p>
                    <a:p>
                      <a:pPr algn="l">
                        <a:spcAft>
                          <a:spcPts val="0"/>
                        </a:spcAft>
                      </a:pPr>
                      <a:r>
                        <a:rPr lang="en-GB" sz="1100">
                          <a:effectLst/>
                        </a:rPr>
                        <a:t>Analysis</a:t>
                      </a:r>
                      <a:endParaRPr lang="en-GB" sz="1200">
                        <a:effectLst/>
                        <a:latin typeface="Arial"/>
                        <a:ea typeface="Times New Roman"/>
                        <a:cs typeface="Times New Roman"/>
                      </a:endParaRPr>
                    </a:p>
                  </a:txBody>
                  <a:tcPr marL="68580" marR="68580" marT="0" marB="0"/>
                </a:tc>
                <a:tc>
                  <a:txBody>
                    <a:bodyPr/>
                    <a:lstStyle/>
                    <a:p>
                      <a:pPr algn="l">
                        <a:spcAft>
                          <a:spcPts val="0"/>
                        </a:spcAft>
                      </a:pPr>
                      <a:r>
                        <a:rPr lang="en-GB" sz="1100">
                          <a:effectLst/>
                        </a:rPr>
                        <a:t>Scenarios</a:t>
                      </a:r>
                      <a:endParaRPr lang="en-GB" sz="1200">
                        <a:effectLst/>
                        <a:latin typeface="Arial"/>
                        <a:ea typeface="Times New Roman"/>
                        <a:cs typeface="Times New Roman"/>
                      </a:endParaRPr>
                    </a:p>
                  </a:txBody>
                  <a:tcPr marL="68580" marR="68580" marT="0" marB="0"/>
                </a:tc>
                <a:tc>
                  <a:txBody>
                    <a:bodyPr/>
                    <a:lstStyle/>
                    <a:p>
                      <a:pPr algn="l">
                        <a:spcAft>
                          <a:spcPts val="0"/>
                        </a:spcAft>
                      </a:pPr>
                      <a:r>
                        <a:rPr lang="en-GB" sz="1100">
                          <a:effectLst/>
                        </a:rPr>
                        <a:t>Scenarios</a:t>
                      </a:r>
                      <a:endParaRPr lang="en-GB" sz="1200">
                        <a:effectLst/>
                        <a:latin typeface="Arial"/>
                        <a:ea typeface="Times New Roman"/>
                        <a:cs typeface="Times New Roman"/>
                      </a:endParaRPr>
                    </a:p>
                  </a:txBody>
                  <a:tcPr marL="68580" marR="68580" marT="0" marB="0"/>
                </a:tc>
                <a:tc>
                  <a:txBody>
                    <a:bodyPr/>
                    <a:lstStyle/>
                    <a:p>
                      <a:pPr algn="l">
                        <a:spcAft>
                          <a:spcPts val="0"/>
                        </a:spcAft>
                      </a:pPr>
                      <a:r>
                        <a:rPr lang="en-GB" sz="1100">
                          <a:effectLst/>
                        </a:rPr>
                        <a:t>5</a:t>
                      </a:r>
                      <a:r>
                        <a:rPr lang="en-GB" sz="1100" baseline="30000">
                          <a:effectLst/>
                        </a:rPr>
                        <a:t>th</a:t>
                      </a:r>
                      <a:r>
                        <a:rPr lang="en-GB" sz="1100">
                          <a:effectLst/>
                        </a:rPr>
                        <a:t> Scenario</a:t>
                      </a:r>
                      <a:endParaRPr lang="en-GB" sz="1200">
                        <a:effectLst/>
                        <a:latin typeface="Arial"/>
                        <a:ea typeface="Times New Roman"/>
                        <a:cs typeface="Times New Roman"/>
                      </a:endParaRPr>
                    </a:p>
                  </a:txBody>
                  <a:tcPr marL="68580" marR="68580" marT="0" marB="0"/>
                </a:tc>
              </a:tr>
              <a:tr h="462285">
                <a:tc>
                  <a:txBody>
                    <a:bodyPr/>
                    <a:lstStyle/>
                    <a:p>
                      <a:pPr algn="l">
                        <a:spcAft>
                          <a:spcPts val="0"/>
                        </a:spcAft>
                      </a:pPr>
                      <a:r>
                        <a:rPr lang="en-GB" sz="1100">
                          <a:effectLst/>
                        </a:rPr>
                        <a:t>Seven Questions</a:t>
                      </a:r>
                      <a:endParaRPr lang="en-GB" sz="1200">
                        <a:effectLst/>
                        <a:latin typeface="Arial"/>
                        <a:ea typeface="Times New Roman"/>
                        <a:cs typeface="Times New Roman"/>
                      </a:endParaRPr>
                    </a:p>
                  </a:txBody>
                  <a:tcPr marL="68580" marR="68580" marT="0" marB="0"/>
                </a:tc>
                <a:tc>
                  <a:txBody>
                    <a:bodyPr/>
                    <a:lstStyle/>
                    <a:p>
                      <a:pPr algn="l">
                        <a:spcAft>
                          <a:spcPts val="0"/>
                        </a:spcAft>
                      </a:pPr>
                      <a:r>
                        <a:rPr lang="en-GB" sz="1100">
                          <a:effectLst/>
                        </a:rPr>
                        <a:t>Trend Analysis</a:t>
                      </a:r>
                      <a:endParaRPr lang="en-GB" sz="1200">
                        <a:effectLst/>
                        <a:latin typeface="Arial"/>
                        <a:ea typeface="Times New Roman"/>
                        <a:cs typeface="Times New Roman"/>
                      </a:endParaRPr>
                    </a:p>
                  </a:txBody>
                  <a:tcPr marL="68580" marR="68580" marT="0" marB="0"/>
                </a:tc>
                <a:tc>
                  <a:txBody>
                    <a:bodyPr/>
                    <a:lstStyle/>
                    <a:p>
                      <a:pPr algn="l">
                        <a:spcAft>
                          <a:spcPts val="0"/>
                        </a:spcAft>
                      </a:pPr>
                      <a:r>
                        <a:rPr lang="en-GB" sz="1100">
                          <a:effectLst/>
                        </a:rPr>
                        <a:t>Driver Analysis </a:t>
                      </a:r>
                      <a:endParaRPr lang="en-GB" sz="1200">
                        <a:effectLst/>
                        <a:latin typeface="Arial"/>
                        <a:ea typeface="Times New Roman"/>
                        <a:cs typeface="Times New Roman"/>
                      </a:endParaRPr>
                    </a:p>
                  </a:txBody>
                  <a:tcPr marL="68580" marR="68580" marT="0" marB="0"/>
                </a:tc>
                <a:tc>
                  <a:txBody>
                    <a:bodyPr/>
                    <a:lstStyle/>
                    <a:p>
                      <a:pPr algn="l">
                        <a:spcAft>
                          <a:spcPts val="0"/>
                        </a:spcAft>
                      </a:pPr>
                      <a:r>
                        <a:rPr lang="en-GB" sz="1100">
                          <a:effectLst/>
                        </a:rPr>
                        <a:t>5</a:t>
                      </a:r>
                      <a:r>
                        <a:rPr lang="en-GB" sz="1100" baseline="30000">
                          <a:effectLst/>
                        </a:rPr>
                        <a:t>th</a:t>
                      </a:r>
                      <a:r>
                        <a:rPr lang="en-GB" sz="1100">
                          <a:effectLst/>
                        </a:rPr>
                        <a:t> Scenario</a:t>
                      </a:r>
                      <a:endParaRPr lang="en-GB" sz="1200">
                        <a:effectLst/>
                        <a:latin typeface="Arial"/>
                        <a:ea typeface="Times New Roman"/>
                        <a:cs typeface="Times New Roman"/>
                      </a:endParaRPr>
                    </a:p>
                  </a:txBody>
                  <a:tcPr marL="68580" marR="68580" marT="0" marB="0"/>
                </a:tc>
                <a:tc>
                  <a:txBody>
                    <a:bodyPr/>
                    <a:lstStyle/>
                    <a:p>
                      <a:pPr algn="l">
                        <a:spcAft>
                          <a:spcPts val="0"/>
                        </a:spcAft>
                      </a:pPr>
                      <a:r>
                        <a:rPr lang="en-GB" sz="1100">
                          <a:effectLst/>
                        </a:rPr>
                        <a:t>Visioning</a:t>
                      </a:r>
                      <a:endParaRPr lang="en-GB" sz="1200">
                        <a:effectLst/>
                        <a:latin typeface="Arial"/>
                        <a:ea typeface="Times New Roman"/>
                        <a:cs typeface="Times New Roman"/>
                      </a:endParaRPr>
                    </a:p>
                  </a:txBody>
                  <a:tcPr marL="68580" marR="68580" marT="0" marB="0"/>
                </a:tc>
              </a:tr>
              <a:tr h="242524">
                <a:tc>
                  <a:txBody>
                    <a:bodyPr/>
                    <a:lstStyle/>
                    <a:p>
                      <a:pPr algn="l">
                        <a:spcAft>
                          <a:spcPts val="0"/>
                        </a:spcAft>
                      </a:pPr>
                      <a:r>
                        <a:rPr lang="en-GB" sz="1100">
                          <a:effectLst/>
                        </a:rPr>
                        <a:t>STEEP</a:t>
                      </a:r>
                      <a:endParaRPr lang="en-GB" sz="1200">
                        <a:effectLst/>
                        <a:latin typeface="Arial"/>
                        <a:ea typeface="Times New Roman"/>
                        <a:cs typeface="Times New Roman"/>
                      </a:endParaRPr>
                    </a:p>
                  </a:txBody>
                  <a:tcPr marL="68580" marR="68580" marT="0" marB="0"/>
                </a:tc>
                <a:tc>
                  <a:txBody>
                    <a:bodyPr/>
                    <a:lstStyle/>
                    <a:p>
                      <a:pPr algn="l">
                        <a:spcAft>
                          <a:spcPts val="0"/>
                        </a:spcAft>
                      </a:pPr>
                      <a:r>
                        <a:rPr lang="en-GB" sz="1100">
                          <a:effectLst/>
                        </a:rPr>
                        <a:t>STEEP</a:t>
                      </a:r>
                      <a:endParaRPr lang="en-GB" sz="1200">
                        <a:effectLst/>
                        <a:latin typeface="Arial"/>
                        <a:ea typeface="Times New Roman"/>
                        <a:cs typeface="Times New Roman"/>
                      </a:endParaRPr>
                    </a:p>
                  </a:txBody>
                  <a:tcPr marL="68580" marR="68580" marT="0" marB="0"/>
                </a:tc>
                <a:tc>
                  <a:txBody>
                    <a:bodyPr/>
                    <a:lstStyle/>
                    <a:p>
                      <a:pPr algn="l">
                        <a:spcAft>
                          <a:spcPts val="0"/>
                        </a:spcAft>
                      </a:pPr>
                      <a:r>
                        <a:rPr lang="en-GB" sz="1100">
                          <a:effectLst/>
                        </a:rPr>
                        <a:t>Backcasting</a:t>
                      </a:r>
                      <a:endParaRPr lang="en-GB" sz="1200">
                        <a:effectLst/>
                        <a:latin typeface="Arial"/>
                        <a:ea typeface="Times New Roman"/>
                        <a:cs typeface="Times New Roman"/>
                      </a:endParaRPr>
                    </a:p>
                  </a:txBody>
                  <a:tcPr marL="68580" marR="68580" marT="0" marB="0"/>
                </a:tc>
                <a:tc>
                  <a:txBody>
                    <a:bodyPr/>
                    <a:lstStyle/>
                    <a:p>
                      <a:pPr algn="l">
                        <a:spcAft>
                          <a:spcPts val="0"/>
                        </a:spcAft>
                      </a:pPr>
                      <a:r>
                        <a:rPr lang="en-GB" sz="1100">
                          <a:effectLst/>
                        </a:rPr>
                        <a:t>Visioning</a:t>
                      </a:r>
                      <a:endParaRPr lang="en-GB" sz="1200">
                        <a:effectLst/>
                        <a:latin typeface="Arial"/>
                        <a:ea typeface="Times New Roman"/>
                        <a:cs typeface="Times New Roman"/>
                      </a:endParaRPr>
                    </a:p>
                  </a:txBody>
                  <a:tcPr marL="68580" marR="68580" marT="0" marB="0"/>
                </a:tc>
                <a:tc>
                  <a:txBody>
                    <a:bodyPr/>
                    <a:lstStyle/>
                    <a:p>
                      <a:pPr algn="l">
                        <a:spcAft>
                          <a:spcPts val="0"/>
                        </a:spcAft>
                      </a:pPr>
                      <a:r>
                        <a:rPr lang="en-GB" sz="1100">
                          <a:effectLst/>
                        </a:rPr>
                        <a:t>Narrative</a:t>
                      </a:r>
                      <a:endParaRPr lang="en-GB" sz="1200">
                        <a:effectLst/>
                        <a:latin typeface="Arial"/>
                        <a:ea typeface="Times New Roman"/>
                        <a:cs typeface="Times New Roman"/>
                      </a:endParaRPr>
                    </a:p>
                  </a:txBody>
                  <a:tcPr marL="68580" marR="68580" marT="0" marB="0"/>
                </a:tc>
              </a:tr>
              <a:tr h="462285">
                <a:tc>
                  <a:txBody>
                    <a:bodyPr/>
                    <a:lstStyle/>
                    <a:p>
                      <a:pPr algn="l">
                        <a:spcAft>
                          <a:spcPts val="0"/>
                        </a:spcAft>
                      </a:pPr>
                      <a:r>
                        <a:rPr lang="en-GB" sz="1100">
                          <a:effectLst/>
                        </a:rPr>
                        <a:t> </a:t>
                      </a:r>
                      <a:endParaRPr lang="en-GB" sz="1200">
                        <a:effectLst/>
                        <a:latin typeface="Arial"/>
                        <a:ea typeface="Times New Roman"/>
                        <a:cs typeface="Times New Roman"/>
                      </a:endParaRPr>
                    </a:p>
                  </a:txBody>
                  <a:tcPr marL="68580" marR="68580" marT="0" marB="0"/>
                </a:tc>
                <a:tc>
                  <a:txBody>
                    <a:bodyPr/>
                    <a:lstStyle/>
                    <a:p>
                      <a:pPr algn="l">
                        <a:spcAft>
                          <a:spcPts val="0"/>
                        </a:spcAft>
                      </a:pPr>
                      <a:r>
                        <a:rPr lang="en-GB" sz="1100">
                          <a:effectLst/>
                        </a:rPr>
                        <a:t> </a:t>
                      </a:r>
                      <a:endParaRPr lang="en-GB" sz="1200">
                        <a:effectLst/>
                        <a:latin typeface="Arial"/>
                        <a:ea typeface="Times New Roman"/>
                        <a:cs typeface="Times New Roman"/>
                      </a:endParaRPr>
                    </a:p>
                  </a:txBody>
                  <a:tcPr marL="68580" marR="68580" marT="0" marB="0"/>
                </a:tc>
                <a:tc>
                  <a:txBody>
                    <a:bodyPr/>
                    <a:lstStyle/>
                    <a:p>
                      <a:pPr algn="l">
                        <a:spcAft>
                          <a:spcPts val="0"/>
                        </a:spcAft>
                      </a:pPr>
                      <a:r>
                        <a:rPr lang="en-GB" sz="1100">
                          <a:effectLst/>
                        </a:rPr>
                        <a:t>Reverse Engineering</a:t>
                      </a:r>
                      <a:endParaRPr lang="en-GB" sz="1200">
                        <a:effectLst/>
                        <a:latin typeface="Arial"/>
                        <a:ea typeface="Times New Roman"/>
                        <a:cs typeface="Times New Roman"/>
                      </a:endParaRPr>
                    </a:p>
                  </a:txBody>
                  <a:tcPr marL="68580" marR="68580" marT="0" marB="0"/>
                </a:tc>
                <a:tc>
                  <a:txBody>
                    <a:bodyPr/>
                    <a:lstStyle/>
                    <a:p>
                      <a:pPr algn="l">
                        <a:spcAft>
                          <a:spcPts val="0"/>
                        </a:spcAft>
                      </a:pPr>
                      <a:r>
                        <a:rPr lang="en-GB" sz="1100">
                          <a:effectLst/>
                        </a:rPr>
                        <a:t>Backcasting </a:t>
                      </a:r>
                      <a:endParaRPr lang="en-GB" sz="1200">
                        <a:effectLst/>
                        <a:latin typeface="Arial"/>
                        <a:ea typeface="Times New Roman"/>
                        <a:cs typeface="Times New Roman"/>
                      </a:endParaRPr>
                    </a:p>
                  </a:txBody>
                  <a:tcPr marL="68580" marR="68580" marT="0" marB="0"/>
                </a:tc>
                <a:tc>
                  <a:txBody>
                    <a:bodyPr/>
                    <a:lstStyle/>
                    <a:p>
                      <a:pPr algn="l">
                        <a:spcAft>
                          <a:spcPts val="0"/>
                        </a:spcAft>
                      </a:pPr>
                      <a:r>
                        <a:rPr lang="en-GB" sz="1100">
                          <a:effectLst/>
                        </a:rPr>
                        <a:t> </a:t>
                      </a:r>
                      <a:endParaRPr lang="en-GB" sz="1200">
                        <a:effectLst/>
                        <a:latin typeface="Arial"/>
                        <a:ea typeface="Times New Roman"/>
                        <a:cs typeface="Times New Roman"/>
                      </a:endParaRPr>
                    </a:p>
                  </a:txBody>
                  <a:tcPr marL="68580" marR="68580" marT="0" marB="0"/>
                </a:tc>
              </a:tr>
              <a:tr h="462285">
                <a:tc>
                  <a:txBody>
                    <a:bodyPr/>
                    <a:lstStyle/>
                    <a:p>
                      <a:pPr algn="l">
                        <a:spcAft>
                          <a:spcPts val="0"/>
                        </a:spcAft>
                      </a:pPr>
                      <a:r>
                        <a:rPr lang="en-GB" sz="1100">
                          <a:effectLst/>
                        </a:rPr>
                        <a:t> </a:t>
                      </a:r>
                      <a:endParaRPr lang="en-GB" sz="1200">
                        <a:effectLst/>
                        <a:latin typeface="Arial"/>
                        <a:ea typeface="Times New Roman"/>
                        <a:cs typeface="Times New Roman"/>
                      </a:endParaRPr>
                    </a:p>
                  </a:txBody>
                  <a:tcPr marL="68580" marR="68580" marT="0" marB="0"/>
                </a:tc>
                <a:tc>
                  <a:txBody>
                    <a:bodyPr/>
                    <a:lstStyle/>
                    <a:p>
                      <a:pPr algn="l">
                        <a:spcAft>
                          <a:spcPts val="0"/>
                        </a:spcAft>
                      </a:pPr>
                      <a:r>
                        <a:rPr lang="en-GB" sz="1100">
                          <a:effectLst/>
                        </a:rPr>
                        <a:t> </a:t>
                      </a:r>
                      <a:endParaRPr lang="en-GB" sz="1200">
                        <a:effectLst/>
                        <a:latin typeface="Arial"/>
                        <a:ea typeface="Times New Roman"/>
                        <a:cs typeface="Times New Roman"/>
                      </a:endParaRPr>
                    </a:p>
                  </a:txBody>
                  <a:tcPr marL="68580" marR="68580" marT="0" marB="0"/>
                </a:tc>
                <a:tc>
                  <a:txBody>
                    <a:bodyPr/>
                    <a:lstStyle/>
                    <a:p>
                      <a:pPr algn="l">
                        <a:spcAft>
                          <a:spcPts val="0"/>
                        </a:spcAft>
                      </a:pPr>
                      <a:r>
                        <a:rPr lang="en-GB" sz="1100">
                          <a:effectLst/>
                        </a:rPr>
                        <a:t> </a:t>
                      </a:r>
                      <a:endParaRPr lang="en-GB" sz="1200">
                        <a:effectLst/>
                        <a:latin typeface="Arial"/>
                        <a:ea typeface="Times New Roman"/>
                        <a:cs typeface="Times New Roman"/>
                      </a:endParaRPr>
                    </a:p>
                  </a:txBody>
                  <a:tcPr marL="68580" marR="68580" marT="0" marB="0"/>
                </a:tc>
                <a:tc>
                  <a:txBody>
                    <a:bodyPr/>
                    <a:lstStyle/>
                    <a:p>
                      <a:pPr algn="l">
                        <a:spcAft>
                          <a:spcPts val="0"/>
                        </a:spcAft>
                      </a:pPr>
                      <a:r>
                        <a:rPr lang="en-GB" sz="1100">
                          <a:effectLst/>
                        </a:rPr>
                        <a:t>Reverse Engineering</a:t>
                      </a:r>
                      <a:endParaRPr lang="en-GB" sz="1200">
                        <a:effectLst/>
                        <a:latin typeface="Arial"/>
                        <a:ea typeface="Times New Roman"/>
                        <a:cs typeface="Times New Roman"/>
                      </a:endParaRPr>
                    </a:p>
                  </a:txBody>
                  <a:tcPr marL="68580" marR="68580" marT="0" marB="0"/>
                </a:tc>
                <a:tc>
                  <a:txBody>
                    <a:bodyPr/>
                    <a:lstStyle/>
                    <a:p>
                      <a:pPr algn="l">
                        <a:spcAft>
                          <a:spcPts val="0"/>
                        </a:spcAft>
                      </a:pPr>
                      <a:r>
                        <a:rPr lang="en-GB" sz="1100">
                          <a:effectLst/>
                        </a:rPr>
                        <a:t> </a:t>
                      </a:r>
                      <a:endParaRPr lang="en-GB" sz="1200">
                        <a:effectLst/>
                        <a:latin typeface="Arial"/>
                        <a:ea typeface="Times New Roman"/>
                        <a:cs typeface="Times New Roman"/>
                      </a:endParaRPr>
                    </a:p>
                  </a:txBody>
                  <a:tcPr marL="68580" marR="68580" marT="0" marB="0"/>
                </a:tc>
              </a:tr>
              <a:tr h="242524">
                <a:tc>
                  <a:txBody>
                    <a:bodyPr/>
                    <a:lstStyle/>
                    <a:p>
                      <a:pPr algn="l">
                        <a:spcAft>
                          <a:spcPts val="0"/>
                        </a:spcAft>
                      </a:pPr>
                      <a:r>
                        <a:rPr lang="en-GB" sz="1100">
                          <a:effectLst/>
                        </a:rPr>
                        <a:t> </a:t>
                      </a:r>
                      <a:endParaRPr lang="en-GB" sz="1200">
                        <a:effectLst/>
                        <a:latin typeface="Arial"/>
                        <a:ea typeface="Times New Roman"/>
                        <a:cs typeface="Times New Roman"/>
                      </a:endParaRPr>
                    </a:p>
                  </a:txBody>
                  <a:tcPr marL="68580" marR="68580" marT="0" marB="0"/>
                </a:tc>
                <a:tc>
                  <a:txBody>
                    <a:bodyPr/>
                    <a:lstStyle/>
                    <a:p>
                      <a:pPr algn="l">
                        <a:spcAft>
                          <a:spcPts val="0"/>
                        </a:spcAft>
                      </a:pPr>
                      <a:r>
                        <a:rPr lang="en-GB" sz="1100" dirty="0">
                          <a:effectLst/>
                        </a:rPr>
                        <a:t> </a:t>
                      </a:r>
                      <a:endParaRPr lang="en-GB" sz="1200" dirty="0">
                        <a:effectLst/>
                        <a:latin typeface="Arial"/>
                        <a:ea typeface="Times New Roman"/>
                        <a:cs typeface="Times New Roman"/>
                      </a:endParaRPr>
                    </a:p>
                  </a:txBody>
                  <a:tcPr marL="68580" marR="68580" marT="0" marB="0"/>
                </a:tc>
                <a:tc>
                  <a:txBody>
                    <a:bodyPr/>
                    <a:lstStyle/>
                    <a:p>
                      <a:pPr algn="l">
                        <a:spcAft>
                          <a:spcPts val="0"/>
                        </a:spcAft>
                      </a:pPr>
                      <a:r>
                        <a:rPr lang="en-GB" sz="1100">
                          <a:effectLst/>
                        </a:rPr>
                        <a:t> </a:t>
                      </a:r>
                      <a:endParaRPr lang="en-GB" sz="1200">
                        <a:effectLst/>
                        <a:latin typeface="Arial"/>
                        <a:ea typeface="Times New Roman"/>
                        <a:cs typeface="Times New Roman"/>
                      </a:endParaRPr>
                    </a:p>
                  </a:txBody>
                  <a:tcPr marL="68580" marR="68580" marT="0" marB="0"/>
                </a:tc>
                <a:tc>
                  <a:txBody>
                    <a:bodyPr/>
                    <a:lstStyle/>
                    <a:p>
                      <a:pPr algn="l">
                        <a:spcAft>
                          <a:spcPts val="0"/>
                        </a:spcAft>
                      </a:pPr>
                      <a:r>
                        <a:rPr lang="en-GB" sz="1100">
                          <a:effectLst/>
                        </a:rPr>
                        <a:t>Roadmapping</a:t>
                      </a:r>
                      <a:endParaRPr lang="en-GB" sz="1200">
                        <a:effectLst/>
                        <a:latin typeface="Arial"/>
                        <a:ea typeface="Times New Roman"/>
                        <a:cs typeface="Times New Roman"/>
                      </a:endParaRPr>
                    </a:p>
                  </a:txBody>
                  <a:tcPr marL="68580" marR="68580" marT="0" marB="0"/>
                </a:tc>
                <a:tc>
                  <a:txBody>
                    <a:bodyPr/>
                    <a:lstStyle/>
                    <a:p>
                      <a:pPr algn="l">
                        <a:spcAft>
                          <a:spcPts val="0"/>
                        </a:spcAft>
                      </a:pPr>
                      <a:r>
                        <a:rPr lang="en-GB" sz="1100">
                          <a:effectLst/>
                        </a:rPr>
                        <a:t> </a:t>
                      </a:r>
                      <a:endParaRPr lang="en-GB" sz="1200">
                        <a:effectLst/>
                        <a:latin typeface="Arial"/>
                        <a:ea typeface="Times New Roman"/>
                        <a:cs typeface="Times New Roman"/>
                      </a:endParaRPr>
                    </a:p>
                  </a:txBody>
                  <a:tcPr marL="68580" marR="68580" marT="0" marB="0"/>
                </a:tc>
              </a:tr>
              <a:tr h="242524">
                <a:tc>
                  <a:txBody>
                    <a:bodyPr/>
                    <a:lstStyle/>
                    <a:p>
                      <a:pPr algn="l">
                        <a:spcAft>
                          <a:spcPts val="0"/>
                        </a:spcAft>
                      </a:pPr>
                      <a:r>
                        <a:rPr lang="en-GB" sz="1100">
                          <a:effectLst/>
                        </a:rPr>
                        <a:t> </a:t>
                      </a:r>
                      <a:endParaRPr lang="en-GB" sz="1200">
                        <a:effectLst/>
                        <a:latin typeface="Arial"/>
                        <a:ea typeface="Times New Roman"/>
                        <a:cs typeface="Times New Roman"/>
                      </a:endParaRPr>
                    </a:p>
                  </a:txBody>
                  <a:tcPr marL="68580" marR="68580" marT="0" marB="0"/>
                </a:tc>
                <a:tc>
                  <a:txBody>
                    <a:bodyPr/>
                    <a:lstStyle/>
                    <a:p>
                      <a:pPr indent="138430" algn="l">
                        <a:spcAft>
                          <a:spcPts val="0"/>
                        </a:spcAft>
                      </a:pPr>
                      <a:r>
                        <a:rPr lang="en-GB" sz="1100">
                          <a:effectLst/>
                        </a:rPr>
                        <a:t> </a:t>
                      </a:r>
                      <a:endParaRPr lang="en-GB" sz="1200">
                        <a:effectLst/>
                        <a:latin typeface="Arial"/>
                        <a:ea typeface="Times New Roman"/>
                        <a:cs typeface="Times New Roman"/>
                      </a:endParaRPr>
                    </a:p>
                  </a:txBody>
                  <a:tcPr marL="68580" marR="68580" marT="0" marB="0"/>
                </a:tc>
                <a:tc>
                  <a:txBody>
                    <a:bodyPr/>
                    <a:lstStyle/>
                    <a:p>
                      <a:pPr algn="l">
                        <a:spcAft>
                          <a:spcPts val="0"/>
                        </a:spcAft>
                      </a:pPr>
                      <a:r>
                        <a:rPr lang="en-GB" sz="1100">
                          <a:effectLst/>
                        </a:rPr>
                        <a:t> </a:t>
                      </a:r>
                      <a:endParaRPr lang="en-GB" sz="1200">
                        <a:effectLst/>
                        <a:latin typeface="Arial"/>
                        <a:ea typeface="Times New Roman"/>
                        <a:cs typeface="Times New Roman"/>
                      </a:endParaRPr>
                    </a:p>
                  </a:txBody>
                  <a:tcPr marL="68580" marR="68580" marT="0" marB="0"/>
                </a:tc>
                <a:tc>
                  <a:txBody>
                    <a:bodyPr/>
                    <a:lstStyle/>
                    <a:p>
                      <a:pPr algn="l">
                        <a:spcAft>
                          <a:spcPts val="0"/>
                        </a:spcAft>
                      </a:pPr>
                      <a:r>
                        <a:rPr lang="en-GB" sz="1100">
                          <a:effectLst/>
                        </a:rPr>
                        <a:t>Seven Questions</a:t>
                      </a:r>
                      <a:endParaRPr lang="en-GB" sz="1200">
                        <a:effectLst/>
                        <a:latin typeface="Arial"/>
                        <a:ea typeface="Times New Roman"/>
                        <a:cs typeface="Times New Roman"/>
                      </a:endParaRPr>
                    </a:p>
                  </a:txBody>
                  <a:tcPr marL="68580" marR="68580" marT="0" marB="0"/>
                </a:tc>
                <a:tc>
                  <a:txBody>
                    <a:bodyPr/>
                    <a:lstStyle/>
                    <a:p>
                      <a:pPr algn="l">
                        <a:spcAft>
                          <a:spcPts val="0"/>
                        </a:spcAft>
                      </a:pPr>
                      <a:r>
                        <a:rPr lang="en-GB" sz="1100" dirty="0">
                          <a:effectLst/>
                        </a:rPr>
                        <a:t> </a:t>
                      </a:r>
                      <a:endParaRPr lang="en-GB" sz="1200" dirty="0">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4008603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GB" dirty="0" smtClean="0"/>
              <a:t>OFFICIAL</a:t>
            </a:r>
            <a:endParaRPr lang="en-GB" dirty="0"/>
          </a:p>
        </p:txBody>
      </p:sp>
      <p:sp>
        <p:nvSpPr>
          <p:cNvPr id="5" name="Footer Placeholder 4"/>
          <p:cNvSpPr>
            <a:spLocks noGrp="1"/>
          </p:cNvSpPr>
          <p:nvPr>
            <p:ph type="ftr" sz="quarter" idx="13"/>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6" name="Date Placeholder 5"/>
          <p:cNvSpPr>
            <a:spLocks noGrp="1"/>
          </p:cNvSpPr>
          <p:nvPr>
            <p:ph type="dt" sz="half" idx="14"/>
          </p:nvPr>
        </p:nvSpPr>
        <p:spPr/>
        <p:txBody>
          <a:bodyPr/>
          <a:lstStyle/>
          <a:p>
            <a:pPr>
              <a:defRPr/>
            </a:pPr>
            <a:fld id="{9910E9E2-1F7A-4788-B90E-52324FA5E124}" type="datetime4">
              <a:rPr lang="en-GB" smtClean="0"/>
              <a:pPr>
                <a:defRPr/>
              </a:pPr>
              <a:t>07 December 2015</a:t>
            </a:fld>
            <a:endParaRPr lang="en-GB" dirty="0"/>
          </a:p>
        </p:txBody>
      </p:sp>
      <p:sp>
        <p:nvSpPr>
          <p:cNvPr id="7" name="Title 1"/>
          <p:cNvSpPr>
            <a:spLocks noGrp="1"/>
          </p:cNvSpPr>
          <p:nvPr>
            <p:ph type="title"/>
          </p:nvPr>
        </p:nvSpPr>
        <p:spPr>
          <a:xfrm>
            <a:off x="149562" y="259508"/>
            <a:ext cx="8275276" cy="1080029"/>
          </a:xfrm>
        </p:spPr>
        <p:txBody>
          <a:bodyPr/>
          <a:lstStyle/>
          <a:p>
            <a:r>
              <a:rPr lang="en-GB" dirty="0" smtClean="0"/>
              <a:t>… from GO-Science (2009) Guidance</a:t>
            </a:r>
            <a:br>
              <a:rPr lang="en-GB" dirty="0" smtClean="0"/>
            </a:b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013" y="1032305"/>
            <a:ext cx="6744550" cy="3791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43917" y="4536231"/>
            <a:ext cx="8275276" cy="4320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43918" y="935831"/>
            <a:ext cx="2880320" cy="3888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616525" y="935831"/>
            <a:ext cx="2880320" cy="38884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96317" y="1007839"/>
            <a:ext cx="8275276" cy="7920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227776" y="5184303"/>
            <a:ext cx="7620997" cy="338554"/>
          </a:xfrm>
          <a:prstGeom prst="rect">
            <a:avLst/>
          </a:prstGeom>
          <a:noFill/>
        </p:spPr>
        <p:txBody>
          <a:bodyPr wrap="none" rtlCol="0">
            <a:spAutoFit/>
          </a:bodyPr>
          <a:lstStyle/>
          <a:p>
            <a:r>
              <a:rPr lang="en-GB" sz="1600" dirty="0" smtClean="0"/>
              <a:t>Sequence of </a:t>
            </a:r>
            <a:r>
              <a:rPr lang="en-GB" sz="1600" dirty="0"/>
              <a:t>techniques </a:t>
            </a:r>
            <a:r>
              <a:rPr lang="en-GB" sz="1600" dirty="0" smtClean="0"/>
              <a:t>for a specific use. Guidance has several such flow-charts.</a:t>
            </a:r>
            <a:endParaRPr lang="en-GB" sz="1600" dirty="0" smtClean="0">
              <a:latin typeface="Arial" pitchFamily="34" charset="0"/>
              <a:cs typeface="Arial" pitchFamily="34" charset="0"/>
            </a:endParaRPr>
          </a:p>
        </p:txBody>
      </p:sp>
    </p:spTree>
    <p:extLst>
      <p:ext uri="{BB962C8B-B14F-4D97-AF65-F5344CB8AC3E}">
        <p14:creationId xmlns:p14="http://schemas.microsoft.com/office/powerpoint/2010/main" val="3673537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Strategy …….</a:t>
            </a:r>
            <a:endParaRPr lang="en-GB" dirty="0"/>
          </a:p>
        </p:txBody>
      </p:sp>
      <p:sp>
        <p:nvSpPr>
          <p:cNvPr id="3" name="Content Placeholder 2"/>
          <p:cNvSpPr>
            <a:spLocks noGrp="1"/>
          </p:cNvSpPr>
          <p:nvPr>
            <p:ph idx="1"/>
          </p:nvPr>
        </p:nvSpPr>
        <p:spPr>
          <a:xfrm>
            <a:off x="577492" y="1007839"/>
            <a:ext cx="7775337" cy="2997165"/>
          </a:xfrm>
        </p:spPr>
        <p:txBody>
          <a:bodyPr/>
          <a:lstStyle/>
          <a:p>
            <a:pPr marL="0" indent="0">
              <a:buNone/>
            </a:pPr>
            <a:r>
              <a:rPr lang="en-GB" sz="2000" dirty="0"/>
              <a:t>A strategy is something like, an innovative new product; globalization, taking your products around the world; be the low-cost producer. A strategy is something you can touch; you can motivate people with; be number one and number two in every business. You can energize people around the </a:t>
            </a:r>
            <a:r>
              <a:rPr lang="en-GB" sz="2000" dirty="0" smtClean="0"/>
              <a:t>message.</a:t>
            </a:r>
          </a:p>
          <a:p>
            <a:pPr marL="0" indent="0" algn="r">
              <a:buNone/>
            </a:pPr>
            <a:r>
              <a:rPr lang="en-GB" sz="2000" b="1" dirty="0" smtClean="0">
                <a:solidFill>
                  <a:schemeClr val="tx1">
                    <a:lumMod val="60000"/>
                    <a:lumOff val="40000"/>
                  </a:schemeClr>
                </a:solidFill>
              </a:rPr>
              <a:t>Jack Welch</a:t>
            </a:r>
            <a:r>
              <a:rPr lang="en-GB" sz="2000" dirty="0" smtClean="0">
                <a:solidFill>
                  <a:schemeClr val="tx1">
                    <a:lumMod val="60000"/>
                    <a:lumOff val="40000"/>
                  </a:schemeClr>
                </a:solidFill>
              </a:rPr>
              <a:t>. </a:t>
            </a:r>
            <a:r>
              <a:rPr lang="en-GB" sz="1800" dirty="0" smtClean="0">
                <a:solidFill>
                  <a:schemeClr val="tx1">
                    <a:lumMod val="60000"/>
                    <a:lumOff val="40000"/>
                  </a:schemeClr>
                </a:solidFill>
              </a:rPr>
              <a:t>Chairman &amp; CEO, General Electric, 1981 - 2001 </a:t>
            </a:r>
            <a:endParaRPr lang="en-GB" sz="2000" dirty="0" smtClean="0">
              <a:solidFill>
                <a:schemeClr val="tx1">
                  <a:lumMod val="60000"/>
                  <a:lumOff val="40000"/>
                </a:schemeClr>
              </a:solidFill>
            </a:endParaRPr>
          </a:p>
          <a:p>
            <a:pPr marL="0" indent="0">
              <a:buNone/>
            </a:pPr>
            <a:endParaRPr lang="en-GB" sz="2000" dirty="0"/>
          </a:p>
          <a:p>
            <a:pPr marL="0" indent="0">
              <a:buNone/>
            </a:pPr>
            <a:r>
              <a:rPr lang="en-GB" sz="2000" dirty="0"/>
              <a:t>All men can see these tactics whereby I conquer, but what none can see is the strategy out of which victory is evolved</a:t>
            </a:r>
            <a:r>
              <a:rPr lang="en-GB" sz="2000" dirty="0" smtClean="0"/>
              <a:t>.  </a:t>
            </a:r>
          </a:p>
          <a:p>
            <a:pPr marL="0" indent="0" algn="r">
              <a:buNone/>
            </a:pPr>
            <a:r>
              <a:rPr lang="en-GB" sz="2000" b="1" dirty="0" smtClean="0">
                <a:solidFill>
                  <a:schemeClr val="tx1">
                    <a:lumMod val="60000"/>
                    <a:lumOff val="40000"/>
                  </a:schemeClr>
                </a:solidFill>
              </a:rPr>
              <a:t>Sun Tzu</a:t>
            </a:r>
            <a:r>
              <a:rPr lang="en-GB" sz="2000" dirty="0" smtClean="0">
                <a:solidFill>
                  <a:schemeClr val="tx1">
                    <a:lumMod val="60000"/>
                    <a:lumOff val="40000"/>
                  </a:schemeClr>
                </a:solidFill>
              </a:rPr>
              <a:t>. General and philosopher, 5thC B.C.(?)</a:t>
            </a:r>
          </a:p>
          <a:p>
            <a:pPr marL="0" indent="0">
              <a:buNone/>
            </a:pPr>
            <a:endParaRPr lang="en-GB" dirty="0"/>
          </a:p>
          <a:p>
            <a:pPr marL="0" indent="0">
              <a:buNone/>
            </a:pPr>
            <a:endParaRPr lang="en-GB" dirty="0"/>
          </a:p>
          <a:p>
            <a:pPr marL="0" indent="0">
              <a:buNone/>
            </a:pPr>
            <a:endParaRPr lang="en-GB" dirty="0"/>
          </a:p>
        </p:txBody>
      </p:sp>
      <p:sp>
        <p:nvSpPr>
          <p:cNvPr id="4" name="Text Placeholder 3"/>
          <p:cNvSpPr>
            <a:spLocks noGrp="1"/>
          </p:cNvSpPr>
          <p:nvPr>
            <p:ph type="body" sz="quarter" idx="12"/>
          </p:nvPr>
        </p:nvSpPr>
        <p:spPr/>
        <p:txBody>
          <a:bodyPr/>
          <a:lstStyle/>
          <a:p>
            <a:r>
              <a:rPr lang="en-GB" dirty="0" smtClean="0"/>
              <a:t>OFFICIAL</a:t>
            </a:r>
            <a:endParaRPr lang="en-GB" dirty="0"/>
          </a:p>
        </p:txBody>
      </p:sp>
      <p:sp>
        <p:nvSpPr>
          <p:cNvPr id="5" name="Footer Placeholder 4"/>
          <p:cNvSpPr>
            <a:spLocks noGrp="1"/>
          </p:cNvSpPr>
          <p:nvPr>
            <p:ph type="ftr" sz="quarter" idx="13"/>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6" name="Date Placeholder 5"/>
          <p:cNvSpPr>
            <a:spLocks noGrp="1"/>
          </p:cNvSpPr>
          <p:nvPr>
            <p:ph type="dt" sz="half" idx="14"/>
          </p:nvPr>
        </p:nvSpPr>
        <p:spPr/>
        <p:txBody>
          <a:bodyPr/>
          <a:lstStyle/>
          <a:p>
            <a:pPr>
              <a:defRPr/>
            </a:pPr>
            <a:fld id="{9910E9E2-1F7A-4788-B90E-52324FA5E124}" type="datetime4">
              <a:rPr lang="en-GB" smtClean="0"/>
              <a:pPr>
                <a:defRPr/>
              </a:pPr>
              <a:t>07 December 2015</a:t>
            </a:fld>
            <a:endParaRPr lang="en-GB" dirty="0"/>
          </a:p>
        </p:txBody>
      </p:sp>
      <p:sp>
        <p:nvSpPr>
          <p:cNvPr id="7" name="TextBox 6"/>
          <p:cNvSpPr txBox="1"/>
          <p:nvPr/>
        </p:nvSpPr>
        <p:spPr>
          <a:xfrm>
            <a:off x="1152029" y="5040287"/>
            <a:ext cx="7536037" cy="441275"/>
          </a:xfrm>
          <a:prstGeom prst="rect">
            <a:avLst/>
          </a:prstGeom>
          <a:noFill/>
        </p:spPr>
        <p:txBody>
          <a:bodyPr wrap="none" rtlCol="0">
            <a:spAutoFit/>
          </a:bodyPr>
          <a:lstStyle/>
          <a:p>
            <a:pPr>
              <a:lnSpc>
                <a:spcPts val="2850"/>
              </a:lnSpc>
              <a:spcBef>
                <a:spcPts val="2400"/>
              </a:spcBef>
            </a:pPr>
            <a:r>
              <a:rPr lang="en-GB" sz="2400" b="1" i="1" dirty="0" smtClean="0">
                <a:latin typeface="Arial" pitchFamily="34" charset="0"/>
                <a:cs typeface="Arial" pitchFamily="34" charset="0"/>
              </a:rPr>
              <a:t>…… not always associated with crystalline clarity!</a:t>
            </a:r>
          </a:p>
        </p:txBody>
      </p:sp>
    </p:spTree>
    <p:extLst>
      <p:ext uri="{BB962C8B-B14F-4D97-AF65-F5344CB8AC3E}">
        <p14:creationId xmlns:p14="http://schemas.microsoft.com/office/powerpoint/2010/main" val="144469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good strategy solves a problem and has three stages</a:t>
            </a:r>
            <a:endParaRPr lang="en-GB" dirty="0"/>
          </a:p>
        </p:txBody>
      </p:sp>
      <p:sp>
        <p:nvSpPr>
          <p:cNvPr id="4" name="Text Placeholder 3"/>
          <p:cNvSpPr>
            <a:spLocks noGrp="1"/>
          </p:cNvSpPr>
          <p:nvPr>
            <p:ph type="body" sz="quarter" idx="12"/>
          </p:nvPr>
        </p:nvSpPr>
        <p:spPr/>
        <p:txBody>
          <a:bodyPr/>
          <a:lstStyle/>
          <a:p>
            <a:r>
              <a:rPr lang="en-GB" dirty="0" smtClean="0"/>
              <a:t>OFFICIAL</a:t>
            </a:r>
            <a:endParaRPr lang="en-GB" dirty="0"/>
          </a:p>
        </p:txBody>
      </p:sp>
      <p:sp>
        <p:nvSpPr>
          <p:cNvPr id="5" name="Footer Placeholder 4"/>
          <p:cNvSpPr>
            <a:spLocks noGrp="1"/>
          </p:cNvSpPr>
          <p:nvPr>
            <p:ph type="ftr" sz="quarter" idx="13"/>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6" name="Date Placeholder 5"/>
          <p:cNvSpPr>
            <a:spLocks noGrp="1"/>
          </p:cNvSpPr>
          <p:nvPr>
            <p:ph type="dt" sz="half" idx="14"/>
          </p:nvPr>
        </p:nvSpPr>
        <p:spPr/>
        <p:txBody>
          <a:bodyPr/>
          <a:lstStyle/>
          <a:p>
            <a:pPr>
              <a:defRPr/>
            </a:pPr>
            <a:fld id="{9910E9E2-1F7A-4788-B90E-52324FA5E124}" type="datetime4">
              <a:rPr lang="en-GB" smtClean="0"/>
              <a:pPr>
                <a:defRPr/>
              </a:pPr>
              <a:t>07 December 2015</a:t>
            </a:fld>
            <a:endParaRPr lang="en-GB" dirty="0"/>
          </a:p>
        </p:txBody>
      </p:sp>
      <p:pic>
        <p:nvPicPr>
          <p:cNvPr id="1026" name="Picture 2" descr="\\rnet.dstl.gov.uk\home\412495k\My Documents\Strategy\Good Strategy Bad Strategy.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76565" y="1079846"/>
            <a:ext cx="2230810" cy="34205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47973" y="1943943"/>
            <a:ext cx="6022949" cy="2567369"/>
          </a:xfrm>
          <a:prstGeom prst="rect">
            <a:avLst/>
          </a:prstGeom>
          <a:noFill/>
        </p:spPr>
        <p:txBody>
          <a:bodyPr wrap="square" rtlCol="0">
            <a:spAutoFit/>
          </a:bodyPr>
          <a:lstStyle/>
          <a:p>
            <a:pPr>
              <a:lnSpc>
                <a:spcPts val="2850"/>
              </a:lnSpc>
              <a:spcBef>
                <a:spcPts val="2400"/>
              </a:spcBef>
            </a:pPr>
            <a:r>
              <a:rPr lang="en-GB" sz="2400" dirty="0" smtClean="0">
                <a:latin typeface="Arial" pitchFamily="34" charset="0"/>
                <a:cs typeface="Arial" pitchFamily="34" charset="0"/>
              </a:rPr>
              <a:t>DIAGNOSIS : define and explain the challenge, and why it’s important </a:t>
            </a:r>
          </a:p>
          <a:p>
            <a:pPr>
              <a:lnSpc>
                <a:spcPts val="2850"/>
              </a:lnSpc>
              <a:spcBef>
                <a:spcPts val="2400"/>
              </a:spcBef>
            </a:pPr>
            <a:r>
              <a:rPr lang="en-GB" sz="2400" dirty="0" smtClean="0">
                <a:latin typeface="Arial" pitchFamily="34" charset="0"/>
                <a:cs typeface="Arial" pitchFamily="34" charset="0"/>
              </a:rPr>
              <a:t>GUIDING POLICY for dealing with it</a:t>
            </a:r>
          </a:p>
          <a:p>
            <a:pPr>
              <a:lnSpc>
                <a:spcPts val="2850"/>
              </a:lnSpc>
              <a:spcBef>
                <a:spcPts val="2400"/>
              </a:spcBef>
            </a:pPr>
            <a:r>
              <a:rPr lang="en-GB" sz="2400" dirty="0" smtClean="0">
                <a:latin typeface="Arial" pitchFamily="34" charset="0"/>
                <a:cs typeface="Arial" pitchFamily="34" charset="0"/>
              </a:rPr>
              <a:t>COHERENT ACTIONS to carry out the policy</a:t>
            </a:r>
          </a:p>
        </p:txBody>
      </p:sp>
      <p:sp>
        <p:nvSpPr>
          <p:cNvPr id="9" name="TextBox 8"/>
          <p:cNvSpPr txBox="1"/>
          <p:nvPr/>
        </p:nvSpPr>
        <p:spPr>
          <a:xfrm>
            <a:off x="649993" y="4955581"/>
            <a:ext cx="7260129" cy="441275"/>
          </a:xfrm>
          <a:prstGeom prst="rect">
            <a:avLst/>
          </a:prstGeom>
          <a:noFill/>
        </p:spPr>
        <p:txBody>
          <a:bodyPr wrap="none" rtlCol="0">
            <a:spAutoFit/>
          </a:bodyPr>
          <a:lstStyle/>
          <a:p>
            <a:pPr>
              <a:lnSpc>
                <a:spcPts val="2850"/>
              </a:lnSpc>
              <a:spcBef>
                <a:spcPts val="2400"/>
              </a:spcBef>
            </a:pPr>
            <a:r>
              <a:rPr lang="en-GB" sz="2400" b="1" i="1" dirty="0" smtClean="0">
                <a:latin typeface="Arial" pitchFamily="34" charset="0"/>
                <a:cs typeface="Arial" pitchFamily="34" charset="0"/>
              </a:rPr>
              <a:t>Warning: don’t jump to Stages 2 &amp; 3 too quickly!</a:t>
            </a:r>
          </a:p>
        </p:txBody>
      </p:sp>
    </p:spTree>
    <p:extLst>
      <p:ext uri="{BB962C8B-B14F-4D97-AF65-F5344CB8AC3E}">
        <p14:creationId xmlns:p14="http://schemas.microsoft.com/office/powerpoint/2010/main" val="3934935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“However </a:t>
            </a:r>
            <a:r>
              <a:rPr lang="en-GB" dirty="0"/>
              <a:t>beautiful the strategy, you should occasionally look at the results</a:t>
            </a:r>
            <a:r>
              <a:rPr lang="en-GB" dirty="0" smtClean="0"/>
              <a:t>.” </a:t>
            </a:r>
            <a:br>
              <a:rPr lang="en-GB" dirty="0" smtClean="0"/>
            </a:br>
            <a:r>
              <a:rPr lang="en-GB" sz="3200" dirty="0" smtClean="0">
                <a:solidFill>
                  <a:schemeClr val="tx1">
                    <a:lumMod val="60000"/>
                    <a:lumOff val="40000"/>
                  </a:schemeClr>
                </a:solidFill>
              </a:rPr>
              <a:t>Winston </a:t>
            </a:r>
            <a:r>
              <a:rPr lang="en-GB" sz="3200" dirty="0">
                <a:solidFill>
                  <a:schemeClr val="tx1">
                    <a:lumMod val="60000"/>
                    <a:lumOff val="40000"/>
                  </a:schemeClr>
                </a:solidFill>
              </a:rPr>
              <a:t>Churchill </a:t>
            </a:r>
            <a:r>
              <a:rPr lang="en-GB" dirty="0"/>
              <a:t/>
            </a:r>
            <a:br>
              <a:rPr lang="en-GB" dirty="0"/>
            </a:br>
            <a:r>
              <a:rPr lang="en-GB" dirty="0"/>
              <a:t/>
            </a:r>
            <a:br>
              <a:rPr lang="en-GB" dirty="0"/>
            </a:br>
            <a:endParaRPr lang="en-GB" dirty="0"/>
          </a:p>
        </p:txBody>
      </p:sp>
      <p:sp>
        <p:nvSpPr>
          <p:cNvPr id="3" name="Content Placeholder 2"/>
          <p:cNvSpPr>
            <a:spLocks noGrp="1"/>
          </p:cNvSpPr>
          <p:nvPr>
            <p:ph idx="1"/>
          </p:nvPr>
        </p:nvSpPr>
        <p:spPr>
          <a:xfrm>
            <a:off x="432038" y="3312095"/>
            <a:ext cx="7775337" cy="3879082"/>
          </a:xfrm>
        </p:spPr>
        <p:txBody>
          <a:bodyPr/>
          <a:lstStyle/>
          <a:p>
            <a:r>
              <a:rPr lang="en-GB" dirty="0" smtClean="0"/>
              <a:t>Keep it grounded and pragmatic. </a:t>
            </a:r>
          </a:p>
          <a:p>
            <a:r>
              <a:rPr lang="en-GB" dirty="0" smtClean="0"/>
              <a:t>And about the problem at hand.</a:t>
            </a:r>
          </a:p>
          <a:p>
            <a:r>
              <a:rPr lang="en-GB" dirty="0" smtClean="0"/>
              <a:t>Don’t let it become either a theoretical exercise or just about the future.</a:t>
            </a:r>
            <a:endParaRPr lang="en-GB" dirty="0"/>
          </a:p>
          <a:p>
            <a:endParaRPr lang="en-GB" dirty="0"/>
          </a:p>
        </p:txBody>
      </p:sp>
      <p:sp>
        <p:nvSpPr>
          <p:cNvPr id="4" name="Text Placeholder 3"/>
          <p:cNvSpPr>
            <a:spLocks noGrp="1"/>
          </p:cNvSpPr>
          <p:nvPr>
            <p:ph type="body" sz="quarter" idx="12"/>
          </p:nvPr>
        </p:nvSpPr>
        <p:spPr/>
        <p:txBody>
          <a:bodyPr/>
          <a:lstStyle/>
          <a:p>
            <a:r>
              <a:rPr lang="en-GB" dirty="0" smtClean="0"/>
              <a:t>OFFICIAL</a:t>
            </a:r>
            <a:endParaRPr lang="en-GB" dirty="0"/>
          </a:p>
        </p:txBody>
      </p:sp>
      <p:sp>
        <p:nvSpPr>
          <p:cNvPr id="5" name="Footer Placeholder 4"/>
          <p:cNvSpPr>
            <a:spLocks noGrp="1"/>
          </p:cNvSpPr>
          <p:nvPr>
            <p:ph type="ftr" sz="quarter" idx="13"/>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6" name="Date Placeholder 5"/>
          <p:cNvSpPr>
            <a:spLocks noGrp="1"/>
          </p:cNvSpPr>
          <p:nvPr>
            <p:ph type="dt" sz="half" idx="14"/>
          </p:nvPr>
        </p:nvSpPr>
        <p:spPr/>
        <p:txBody>
          <a:bodyPr/>
          <a:lstStyle/>
          <a:p>
            <a:pPr>
              <a:defRPr/>
            </a:pPr>
            <a:fld id="{9910E9E2-1F7A-4788-B90E-52324FA5E124}" type="datetime4">
              <a:rPr lang="en-GB" smtClean="0"/>
              <a:pPr>
                <a:defRPr/>
              </a:pPr>
              <a:t>07 December 2015</a:t>
            </a:fld>
            <a:endParaRPr lang="en-GB" dirty="0"/>
          </a:p>
        </p:txBody>
      </p:sp>
    </p:spTree>
    <p:extLst>
      <p:ext uri="{BB962C8B-B14F-4D97-AF65-F5344CB8AC3E}">
        <p14:creationId xmlns:p14="http://schemas.microsoft.com/office/powerpoint/2010/main" val="296916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933" y="2303983"/>
            <a:ext cx="7775337" cy="1080029"/>
          </a:xfrm>
        </p:spPr>
        <p:txBody>
          <a:bodyPr/>
          <a:lstStyle/>
          <a:p>
            <a:pPr algn="ctr"/>
            <a:r>
              <a:rPr lang="en-GB" dirty="0" smtClean="0"/>
              <a:t>Questions?</a:t>
            </a:r>
            <a:endParaRPr lang="en-GB" dirty="0"/>
          </a:p>
        </p:txBody>
      </p:sp>
      <p:sp>
        <p:nvSpPr>
          <p:cNvPr id="4" name="Text Placeholder 3"/>
          <p:cNvSpPr>
            <a:spLocks noGrp="1"/>
          </p:cNvSpPr>
          <p:nvPr>
            <p:ph type="body" sz="quarter" idx="12"/>
          </p:nvPr>
        </p:nvSpPr>
        <p:spPr/>
        <p:txBody>
          <a:bodyPr/>
          <a:lstStyle/>
          <a:p>
            <a:r>
              <a:rPr lang="en-GB" dirty="0" smtClean="0"/>
              <a:t>OFFICIAL</a:t>
            </a:r>
            <a:endParaRPr lang="en-GB" dirty="0"/>
          </a:p>
        </p:txBody>
      </p:sp>
      <p:sp>
        <p:nvSpPr>
          <p:cNvPr id="5" name="Footer Placeholder 4"/>
          <p:cNvSpPr>
            <a:spLocks noGrp="1"/>
          </p:cNvSpPr>
          <p:nvPr>
            <p:ph type="ftr" sz="quarter" idx="13"/>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6" name="Date Placeholder 5"/>
          <p:cNvSpPr>
            <a:spLocks noGrp="1"/>
          </p:cNvSpPr>
          <p:nvPr>
            <p:ph type="dt" sz="half" idx="14"/>
          </p:nvPr>
        </p:nvSpPr>
        <p:spPr/>
        <p:txBody>
          <a:bodyPr/>
          <a:lstStyle/>
          <a:p>
            <a:pPr>
              <a:defRPr/>
            </a:pPr>
            <a:fld id="{9910E9E2-1F7A-4788-B90E-52324FA5E124}" type="datetime4">
              <a:rPr lang="en-GB" smtClean="0"/>
              <a:pPr>
                <a:defRPr/>
              </a:pPr>
              <a:t>07 December 2015</a:t>
            </a:fld>
            <a:endParaRPr lang="en-GB" dirty="0"/>
          </a:p>
        </p:txBody>
      </p:sp>
    </p:spTree>
    <p:extLst>
      <p:ext uri="{BB962C8B-B14F-4D97-AF65-F5344CB8AC3E}">
        <p14:creationId xmlns:p14="http://schemas.microsoft.com/office/powerpoint/2010/main" val="2041819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38" y="2016042"/>
            <a:ext cx="7775337" cy="1080029"/>
          </a:xfrm>
        </p:spPr>
        <p:txBody>
          <a:bodyPr/>
          <a:lstStyle/>
          <a:p>
            <a:pPr algn="ctr"/>
            <a:r>
              <a:rPr lang="en-GB" dirty="0" smtClean="0"/>
              <a:t>Why do strategy?</a:t>
            </a:r>
            <a:endParaRPr lang="en-GB" dirty="0"/>
          </a:p>
        </p:txBody>
      </p:sp>
      <p:sp>
        <p:nvSpPr>
          <p:cNvPr id="4" name="Text Placeholder 3"/>
          <p:cNvSpPr>
            <a:spLocks noGrp="1"/>
          </p:cNvSpPr>
          <p:nvPr>
            <p:ph type="body" sz="quarter" idx="12"/>
          </p:nvPr>
        </p:nvSpPr>
        <p:spPr/>
        <p:txBody>
          <a:bodyPr/>
          <a:lstStyle/>
          <a:p>
            <a:r>
              <a:rPr lang="en-GB" dirty="0" smtClean="0"/>
              <a:t>OFFICIAL</a:t>
            </a:r>
            <a:endParaRPr lang="en-GB" dirty="0"/>
          </a:p>
        </p:txBody>
      </p:sp>
      <p:sp>
        <p:nvSpPr>
          <p:cNvPr id="5" name="Footer Placeholder 4"/>
          <p:cNvSpPr>
            <a:spLocks noGrp="1"/>
          </p:cNvSpPr>
          <p:nvPr>
            <p:ph type="ftr" sz="quarter" idx="13"/>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6" name="Date Placeholder 5"/>
          <p:cNvSpPr>
            <a:spLocks noGrp="1"/>
          </p:cNvSpPr>
          <p:nvPr>
            <p:ph type="dt" sz="half" idx="14"/>
          </p:nvPr>
        </p:nvSpPr>
        <p:spPr/>
        <p:txBody>
          <a:bodyPr/>
          <a:lstStyle/>
          <a:p>
            <a:pPr>
              <a:defRPr/>
            </a:pPr>
            <a:fld id="{9910E9E2-1F7A-4788-B90E-52324FA5E124}" type="datetime4">
              <a:rPr lang="en-GB" smtClean="0"/>
              <a:pPr>
                <a:defRPr/>
              </a:pPr>
              <a:t>07 December 2015</a:t>
            </a:fld>
            <a:endParaRPr lang="en-GB" dirty="0"/>
          </a:p>
        </p:txBody>
      </p:sp>
    </p:spTree>
    <p:extLst>
      <p:ext uri="{BB962C8B-B14F-4D97-AF65-F5344CB8AC3E}">
        <p14:creationId xmlns:p14="http://schemas.microsoft.com/office/powerpoint/2010/main" val="179816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GB" dirty="0" smtClean="0"/>
              <a:t>OFFICIAL</a:t>
            </a:r>
            <a:endParaRPr lang="en-GB" dirty="0"/>
          </a:p>
        </p:txBody>
      </p:sp>
      <p:sp>
        <p:nvSpPr>
          <p:cNvPr id="5" name="Footer Placeholder 4"/>
          <p:cNvSpPr>
            <a:spLocks noGrp="1"/>
          </p:cNvSpPr>
          <p:nvPr>
            <p:ph type="ftr" sz="quarter" idx="13"/>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6" name="Date Placeholder 5"/>
          <p:cNvSpPr>
            <a:spLocks noGrp="1"/>
          </p:cNvSpPr>
          <p:nvPr>
            <p:ph type="dt" sz="half" idx="14"/>
          </p:nvPr>
        </p:nvSpPr>
        <p:spPr/>
        <p:txBody>
          <a:bodyPr/>
          <a:lstStyle/>
          <a:p>
            <a:pPr>
              <a:defRPr/>
            </a:pPr>
            <a:fld id="{9910E9E2-1F7A-4788-B90E-52324FA5E124}" type="datetime4">
              <a:rPr lang="en-GB" smtClean="0"/>
              <a:pPr>
                <a:defRPr/>
              </a:pPr>
              <a:t>07 December 2015</a:t>
            </a:fld>
            <a:endParaRPr lang="en-GB" dirty="0"/>
          </a:p>
        </p:txBody>
      </p:sp>
      <p:sp>
        <p:nvSpPr>
          <p:cNvPr id="8" name="Rectangle 7"/>
          <p:cNvSpPr/>
          <p:nvPr/>
        </p:nvSpPr>
        <p:spPr>
          <a:xfrm>
            <a:off x="215925" y="143743"/>
            <a:ext cx="4318000" cy="1107996"/>
          </a:xfrm>
          <a:prstGeom prst="rect">
            <a:avLst/>
          </a:prstGeom>
        </p:spPr>
        <p:txBody>
          <a:bodyPr>
            <a:spAutoFit/>
          </a:bodyPr>
          <a:lstStyle/>
          <a:p>
            <a:r>
              <a:rPr lang="en-GB" sz="1400" dirty="0" smtClean="0"/>
              <a:t>Slide by Jan </a:t>
            </a:r>
            <a:r>
              <a:rPr lang="en-GB" sz="1400" dirty="0" err="1" smtClean="0"/>
              <a:t>Polley</a:t>
            </a:r>
            <a:r>
              <a:rPr lang="en-GB" sz="1400" dirty="0" smtClean="0"/>
              <a:t>,</a:t>
            </a:r>
            <a:endParaRPr lang="en-GB" sz="1400" dirty="0"/>
          </a:p>
          <a:p>
            <a:r>
              <a:rPr lang="en-GB" sz="1400" b="1" dirty="0"/>
              <a:t>N</a:t>
            </a:r>
            <a:r>
              <a:rPr lang="en-GB" sz="1400" b="1" dirty="0" smtClean="0"/>
              <a:t>ational </a:t>
            </a:r>
            <a:r>
              <a:rPr lang="en-GB" sz="1400" b="1" dirty="0"/>
              <a:t>School </a:t>
            </a:r>
          </a:p>
          <a:p>
            <a:r>
              <a:rPr lang="en-GB" sz="1400" b="1" dirty="0"/>
              <a:t>of </a:t>
            </a:r>
            <a:r>
              <a:rPr lang="en-GB" sz="1400" b="1" dirty="0" smtClean="0"/>
              <a:t>Government.</a:t>
            </a:r>
          </a:p>
          <a:p>
            <a:r>
              <a:rPr lang="en-GB" sz="1200" dirty="0" smtClean="0"/>
              <a:t>Talk to the</a:t>
            </a:r>
          </a:p>
          <a:p>
            <a:r>
              <a:rPr lang="en-GB" sz="1200" dirty="0" smtClean="0"/>
              <a:t>FAN Club, Nov 2008</a:t>
            </a:r>
            <a:endParaRPr lang="en-GB" sz="1200" dirty="0"/>
          </a:p>
        </p:txBody>
      </p:sp>
      <p:sp>
        <p:nvSpPr>
          <p:cNvPr id="9" name="TextBox 8"/>
          <p:cNvSpPr txBox="1"/>
          <p:nvPr/>
        </p:nvSpPr>
        <p:spPr>
          <a:xfrm>
            <a:off x="5214599" y="557788"/>
            <a:ext cx="3062057" cy="523220"/>
          </a:xfrm>
          <a:prstGeom prst="rect">
            <a:avLst/>
          </a:prstGeom>
          <a:noFill/>
          <a:ln>
            <a:solidFill>
              <a:schemeClr val="tx1"/>
            </a:solidFill>
          </a:ln>
        </p:spPr>
        <p:txBody>
          <a:bodyPr wrap="none" rtlCol="0">
            <a:spAutoFit/>
          </a:bodyPr>
          <a:lstStyle/>
          <a:p>
            <a:r>
              <a:rPr lang="en-GB" sz="2800" i="1" dirty="0" smtClean="0"/>
              <a:t>Why be strategic?</a:t>
            </a:r>
            <a:endParaRPr lang="en-GB" sz="2800" i="1" dirty="0"/>
          </a:p>
        </p:txBody>
      </p:sp>
      <p:sp>
        <p:nvSpPr>
          <p:cNvPr id="12" name="TextBox 11"/>
          <p:cNvSpPr txBox="1"/>
          <p:nvPr/>
        </p:nvSpPr>
        <p:spPr>
          <a:xfrm>
            <a:off x="3423551" y="2462515"/>
            <a:ext cx="1632178" cy="1323439"/>
          </a:xfrm>
          <a:prstGeom prst="rect">
            <a:avLst/>
          </a:prstGeom>
          <a:noFill/>
          <a:ln>
            <a:solidFill>
              <a:schemeClr val="tx1"/>
            </a:solidFill>
          </a:ln>
        </p:spPr>
        <p:txBody>
          <a:bodyPr wrap="none" rtlCol="0">
            <a:spAutoFit/>
          </a:bodyPr>
          <a:lstStyle/>
          <a:p>
            <a:pPr algn="ctr">
              <a:spcBef>
                <a:spcPts val="0"/>
              </a:spcBef>
            </a:pPr>
            <a:endParaRPr lang="en-GB" sz="1600" b="1" dirty="0" smtClean="0">
              <a:latin typeface="Arial" pitchFamily="34" charset="0"/>
              <a:cs typeface="Arial" pitchFamily="34" charset="0"/>
            </a:endParaRPr>
          </a:p>
          <a:p>
            <a:pPr algn="ctr">
              <a:spcBef>
                <a:spcPts val="0"/>
              </a:spcBef>
            </a:pPr>
            <a:r>
              <a:rPr lang="en-GB" sz="1600" b="1" dirty="0" smtClean="0">
                <a:latin typeface="Arial" pitchFamily="34" charset="0"/>
                <a:cs typeface="Arial" pitchFamily="34" charset="0"/>
              </a:rPr>
              <a:t>GOOD PUBLIC</a:t>
            </a:r>
          </a:p>
          <a:p>
            <a:pPr algn="ctr">
              <a:spcBef>
                <a:spcPts val="0"/>
              </a:spcBef>
            </a:pPr>
            <a:r>
              <a:rPr lang="en-GB" sz="1600" b="1" dirty="0" smtClean="0">
                <a:latin typeface="Arial" pitchFamily="34" charset="0"/>
                <a:cs typeface="Arial" pitchFamily="34" charset="0"/>
              </a:rPr>
              <a:t>STRATEGY</a:t>
            </a:r>
          </a:p>
          <a:p>
            <a:pPr algn="ctr">
              <a:spcBef>
                <a:spcPts val="0"/>
              </a:spcBef>
            </a:pPr>
            <a:r>
              <a:rPr lang="en-GB" sz="1600" b="1" dirty="0" smtClean="0">
                <a:latin typeface="Arial" pitchFamily="34" charset="0"/>
                <a:cs typeface="Arial" pitchFamily="34" charset="0"/>
              </a:rPr>
              <a:t>PROVIDES ..</a:t>
            </a:r>
          </a:p>
          <a:p>
            <a:pPr algn="ctr">
              <a:spcBef>
                <a:spcPts val="0"/>
              </a:spcBef>
            </a:pPr>
            <a:endParaRPr lang="en-GB" sz="1600" b="1" dirty="0" smtClean="0">
              <a:latin typeface="Arial" pitchFamily="34" charset="0"/>
              <a:cs typeface="Arial" pitchFamily="34" charset="0"/>
            </a:endParaRPr>
          </a:p>
        </p:txBody>
      </p:sp>
      <p:sp>
        <p:nvSpPr>
          <p:cNvPr id="15" name="Rectangle 14"/>
          <p:cNvSpPr/>
          <p:nvPr/>
        </p:nvSpPr>
        <p:spPr>
          <a:xfrm flipH="1">
            <a:off x="2398237" y="1706677"/>
            <a:ext cx="121944" cy="16629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rot="16200000">
            <a:off x="1386178" y="2322110"/>
            <a:ext cx="107767" cy="2016222"/>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4947212" y="287759"/>
            <a:ext cx="93249" cy="151216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rot="16200000">
            <a:off x="4022171" y="816646"/>
            <a:ext cx="78733" cy="185879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2896796" y="4222939"/>
            <a:ext cx="78700" cy="13068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rot="16200000">
            <a:off x="2123262" y="4727118"/>
            <a:ext cx="93249" cy="151216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7683516" y="4017659"/>
            <a:ext cx="93249" cy="151216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rot="16200000">
            <a:off x="6924531" y="4727118"/>
            <a:ext cx="93249" cy="151216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7706783" y="1871935"/>
            <a:ext cx="93249" cy="151216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rot="16200000">
            <a:off x="6780909" y="2414504"/>
            <a:ext cx="93249" cy="184594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328682" y="1619324"/>
            <a:ext cx="2119491" cy="1692771"/>
          </a:xfrm>
          <a:prstGeom prst="rect">
            <a:avLst/>
          </a:prstGeom>
          <a:solidFill>
            <a:schemeClr val="bg1"/>
          </a:solidFill>
          <a:ln>
            <a:solidFill>
              <a:schemeClr val="tx1"/>
            </a:solidFill>
          </a:ln>
        </p:spPr>
        <p:txBody>
          <a:bodyPr wrap="none" rtlCol="0">
            <a:spAutoFit/>
          </a:bodyPr>
          <a:lstStyle/>
          <a:p>
            <a:pPr algn="ctr">
              <a:spcBef>
                <a:spcPts val="0"/>
              </a:spcBef>
            </a:pPr>
            <a:endParaRPr lang="en-GB" sz="1600" b="1" dirty="0" smtClean="0">
              <a:latin typeface="Arial" pitchFamily="34" charset="0"/>
              <a:cs typeface="Arial" pitchFamily="34" charset="0"/>
            </a:endParaRPr>
          </a:p>
          <a:p>
            <a:pPr algn="ctr">
              <a:spcBef>
                <a:spcPts val="0"/>
              </a:spcBef>
            </a:pPr>
            <a:endParaRPr lang="en-GB" sz="1600" b="1" dirty="0">
              <a:latin typeface="Arial" pitchFamily="34" charset="0"/>
              <a:cs typeface="Arial" pitchFamily="34" charset="0"/>
            </a:endParaRPr>
          </a:p>
          <a:p>
            <a:pPr algn="ctr">
              <a:spcBef>
                <a:spcPts val="0"/>
              </a:spcBef>
            </a:pPr>
            <a:r>
              <a:rPr lang="en-GB" sz="1400" b="1" dirty="0" smtClean="0">
                <a:latin typeface="Arial" pitchFamily="34" charset="0"/>
                <a:cs typeface="Arial" pitchFamily="34" charset="0"/>
              </a:rPr>
              <a:t>A stretching,</a:t>
            </a:r>
          </a:p>
          <a:p>
            <a:pPr algn="ctr">
              <a:spcBef>
                <a:spcPts val="0"/>
              </a:spcBef>
            </a:pPr>
            <a:r>
              <a:rPr lang="en-GB" sz="1400" b="1" dirty="0" smtClean="0">
                <a:latin typeface="Arial" pitchFamily="34" charset="0"/>
                <a:cs typeface="Arial" pitchFamily="34" charset="0"/>
              </a:rPr>
              <a:t>consistent and aligned</a:t>
            </a:r>
          </a:p>
          <a:p>
            <a:pPr algn="ctr">
              <a:spcBef>
                <a:spcPts val="0"/>
              </a:spcBef>
            </a:pPr>
            <a:r>
              <a:rPr lang="en-GB" sz="1400" b="1" dirty="0" smtClean="0">
                <a:latin typeface="Arial" pitchFamily="34" charset="0"/>
                <a:cs typeface="Arial" pitchFamily="34" charset="0"/>
              </a:rPr>
              <a:t>vision of the future</a:t>
            </a:r>
          </a:p>
          <a:p>
            <a:pPr algn="ctr">
              <a:spcBef>
                <a:spcPts val="0"/>
              </a:spcBef>
            </a:pPr>
            <a:endParaRPr lang="en-GB" sz="1400" b="1" dirty="0" smtClean="0">
              <a:latin typeface="Arial" pitchFamily="34" charset="0"/>
              <a:cs typeface="Arial" pitchFamily="34" charset="0"/>
            </a:endParaRPr>
          </a:p>
          <a:p>
            <a:pPr algn="ctr">
              <a:spcBef>
                <a:spcPts val="0"/>
              </a:spcBef>
            </a:pPr>
            <a:endParaRPr lang="en-GB" sz="1600" b="1" dirty="0" smtClean="0">
              <a:latin typeface="Arial" pitchFamily="34" charset="0"/>
              <a:cs typeface="Arial" pitchFamily="34" charset="0"/>
            </a:endParaRPr>
          </a:p>
        </p:txBody>
      </p:sp>
      <p:sp>
        <p:nvSpPr>
          <p:cNvPr id="26" name="TextBox 25"/>
          <p:cNvSpPr txBox="1"/>
          <p:nvPr/>
        </p:nvSpPr>
        <p:spPr>
          <a:xfrm>
            <a:off x="791989" y="4087340"/>
            <a:ext cx="2104807" cy="1384995"/>
          </a:xfrm>
          <a:prstGeom prst="rect">
            <a:avLst/>
          </a:prstGeom>
          <a:solidFill>
            <a:schemeClr val="bg1"/>
          </a:solidFill>
          <a:ln>
            <a:solidFill>
              <a:schemeClr val="tx1"/>
            </a:solidFill>
          </a:ln>
        </p:spPr>
        <p:txBody>
          <a:bodyPr wrap="none" rtlCol="0">
            <a:spAutoFit/>
          </a:bodyPr>
          <a:lstStyle/>
          <a:p>
            <a:pPr algn="ctr">
              <a:spcBef>
                <a:spcPts val="0"/>
              </a:spcBef>
            </a:pPr>
            <a:endParaRPr lang="en-GB" sz="1400" b="1" dirty="0">
              <a:latin typeface="Arial" pitchFamily="34" charset="0"/>
              <a:cs typeface="Arial" pitchFamily="34" charset="0"/>
            </a:endParaRPr>
          </a:p>
          <a:p>
            <a:pPr algn="ctr">
              <a:spcBef>
                <a:spcPts val="0"/>
              </a:spcBef>
            </a:pPr>
            <a:r>
              <a:rPr lang="en-GB" sz="1400" b="1" dirty="0" smtClean="0">
                <a:latin typeface="Arial" pitchFamily="34" charset="0"/>
                <a:cs typeface="Arial" pitchFamily="34" charset="0"/>
              </a:rPr>
              <a:t>A set of outcomes that</a:t>
            </a:r>
          </a:p>
          <a:p>
            <a:pPr algn="ctr">
              <a:spcBef>
                <a:spcPts val="0"/>
              </a:spcBef>
            </a:pPr>
            <a:r>
              <a:rPr lang="en-GB" sz="1400" b="1" dirty="0" smtClean="0">
                <a:latin typeface="Arial" pitchFamily="34" charset="0"/>
                <a:cs typeface="Arial" pitchFamily="34" charset="0"/>
              </a:rPr>
              <a:t>frame the policy</a:t>
            </a:r>
          </a:p>
          <a:p>
            <a:pPr algn="ctr">
              <a:spcBef>
                <a:spcPts val="0"/>
              </a:spcBef>
            </a:pPr>
            <a:r>
              <a:rPr lang="en-GB" sz="1400" b="1" dirty="0" smtClean="0">
                <a:latin typeface="Arial" pitchFamily="34" charset="0"/>
                <a:cs typeface="Arial" pitchFamily="34" charset="0"/>
              </a:rPr>
              <a:t> process to create</a:t>
            </a:r>
          </a:p>
          <a:p>
            <a:pPr algn="ctr">
              <a:spcBef>
                <a:spcPts val="0"/>
              </a:spcBef>
            </a:pPr>
            <a:r>
              <a:rPr lang="en-GB" sz="1400" b="1" dirty="0" smtClean="0">
                <a:latin typeface="Arial" pitchFamily="34" charset="0"/>
                <a:cs typeface="Arial" pitchFamily="34" charset="0"/>
              </a:rPr>
              <a:t>public value</a:t>
            </a:r>
          </a:p>
          <a:p>
            <a:pPr algn="ctr">
              <a:spcBef>
                <a:spcPts val="0"/>
              </a:spcBef>
            </a:pPr>
            <a:endParaRPr lang="en-GB" sz="1400" b="1" dirty="0" smtClean="0">
              <a:latin typeface="Arial" pitchFamily="34" charset="0"/>
              <a:cs typeface="Arial" pitchFamily="34" charset="0"/>
            </a:endParaRPr>
          </a:p>
        </p:txBody>
      </p:sp>
      <p:sp>
        <p:nvSpPr>
          <p:cNvPr id="35" name="TextBox 34"/>
          <p:cNvSpPr txBox="1"/>
          <p:nvPr/>
        </p:nvSpPr>
        <p:spPr>
          <a:xfrm>
            <a:off x="5723125" y="1834767"/>
            <a:ext cx="1981632" cy="1477328"/>
          </a:xfrm>
          <a:prstGeom prst="rect">
            <a:avLst/>
          </a:prstGeom>
          <a:solidFill>
            <a:schemeClr val="bg1"/>
          </a:solidFill>
          <a:ln>
            <a:solidFill>
              <a:schemeClr val="tx1"/>
            </a:solidFill>
          </a:ln>
        </p:spPr>
        <p:txBody>
          <a:bodyPr wrap="none" rtlCol="0">
            <a:spAutoFit/>
          </a:bodyPr>
          <a:lstStyle/>
          <a:p>
            <a:pPr algn="ctr">
              <a:spcBef>
                <a:spcPts val="0"/>
              </a:spcBef>
            </a:pPr>
            <a:endParaRPr lang="en-GB" sz="1600" b="1" dirty="0" smtClean="0">
              <a:latin typeface="Arial" pitchFamily="34" charset="0"/>
              <a:cs typeface="Arial" pitchFamily="34" charset="0"/>
            </a:endParaRPr>
          </a:p>
          <a:p>
            <a:pPr algn="ctr">
              <a:spcBef>
                <a:spcPts val="0"/>
              </a:spcBef>
            </a:pPr>
            <a:endParaRPr lang="en-GB" sz="1600" b="1" dirty="0">
              <a:latin typeface="Arial" pitchFamily="34" charset="0"/>
              <a:cs typeface="Arial" pitchFamily="34" charset="0"/>
            </a:endParaRPr>
          </a:p>
          <a:p>
            <a:pPr algn="ctr">
              <a:spcBef>
                <a:spcPts val="0"/>
              </a:spcBef>
            </a:pPr>
            <a:r>
              <a:rPr lang="en-GB" sz="1400" b="1" dirty="0" smtClean="0">
                <a:latin typeface="Arial" pitchFamily="34" charset="0"/>
                <a:cs typeface="Arial" pitchFamily="34" charset="0"/>
              </a:rPr>
              <a:t>Organisational core</a:t>
            </a:r>
          </a:p>
          <a:p>
            <a:pPr algn="ctr">
              <a:spcBef>
                <a:spcPts val="0"/>
              </a:spcBef>
            </a:pPr>
            <a:r>
              <a:rPr lang="en-GB" sz="1400" b="1" dirty="0" smtClean="0">
                <a:latin typeface="Arial" pitchFamily="34" charset="0"/>
                <a:cs typeface="Arial" pitchFamily="34" charset="0"/>
              </a:rPr>
              <a:t>purpose  and ‘line of </a:t>
            </a:r>
          </a:p>
          <a:p>
            <a:pPr algn="ctr">
              <a:spcBef>
                <a:spcPts val="0"/>
              </a:spcBef>
            </a:pPr>
            <a:r>
              <a:rPr lang="en-GB" sz="1400" b="1" dirty="0" smtClean="0">
                <a:latin typeface="Arial" pitchFamily="34" charset="0"/>
                <a:cs typeface="Arial" pitchFamily="34" charset="0"/>
              </a:rPr>
              <a:t>sight’</a:t>
            </a:r>
          </a:p>
          <a:p>
            <a:pPr algn="ctr">
              <a:spcBef>
                <a:spcPts val="0"/>
              </a:spcBef>
            </a:pPr>
            <a:endParaRPr lang="en-GB" sz="1600" b="1" dirty="0" smtClean="0">
              <a:latin typeface="Arial" pitchFamily="34" charset="0"/>
              <a:cs typeface="Arial" pitchFamily="34" charset="0"/>
            </a:endParaRPr>
          </a:p>
        </p:txBody>
      </p:sp>
      <p:sp>
        <p:nvSpPr>
          <p:cNvPr id="22" name="TextBox 21"/>
          <p:cNvSpPr txBox="1"/>
          <p:nvPr/>
        </p:nvSpPr>
        <p:spPr>
          <a:xfrm>
            <a:off x="3066594" y="219814"/>
            <a:ext cx="1931939" cy="1508105"/>
          </a:xfrm>
          <a:prstGeom prst="rect">
            <a:avLst/>
          </a:prstGeom>
          <a:solidFill>
            <a:schemeClr val="bg1"/>
          </a:solidFill>
          <a:ln>
            <a:solidFill>
              <a:schemeClr val="tx1"/>
            </a:solidFill>
          </a:ln>
        </p:spPr>
        <p:txBody>
          <a:bodyPr wrap="none" rtlCol="0">
            <a:spAutoFit/>
          </a:bodyPr>
          <a:lstStyle/>
          <a:p>
            <a:pPr algn="ctr">
              <a:spcBef>
                <a:spcPts val="0"/>
              </a:spcBef>
            </a:pPr>
            <a:endParaRPr lang="en-GB" sz="1600" b="1" dirty="0" smtClean="0">
              <a:latin typeface="Arial" pitchFamily="34" charset="0"/>
              <a:cs typeface="Arial" pitchFamily="34" charset="0"/>
            </a:endParaRPr>
          </a:p>
          <a:p>
            <a:pPr algn="ctr">
              <a:spcBef>
                <a:spcPts val="0"/>
              </a:spcBef>
            </a:pPr>
            <a:endParaRPr lang="en-GB" sz="1600" b="1" dirty="0">
              <a:latin typeface="Arial" pitchFamily="34" charset="0"/>
              <a:cs typeface="Arial" pitchFamily="34" charset="0"/>
            </a:endParaRPr>
          </a:p>
          <a:p>
            <a:pPr algn="ctr">
              <a:spcBef>
                <a:spcPts val="0"/>
              </a:spcBef>
            </a:pPr>
            <a:r>
              <a:rPr lang="en-GB" sz="1400" b="1" dirty="0" smtClean="0">
                <a:latin typeface="Arial" pitchFamily="34" charset="0"/>
                <a:cs typeface="Arial" pitchFamily="34" charset="0"/>
              </a:rPr>
              <a:t>An understanding of</a:t>
            </a:r>
          </a:p>
          <a:p>
            <a:pPr algn="ctr">
              <a:spcBef>
                <a:spcPts val="0"/>
              </a:spcBef>
            </a:pPr>
            <a:r>
              <a:rPr lang="en-GB" sz="1400" b="1" dirty="0" smtClean="0">
                <a:latin typeface="Arial" pitchFamily="34" charset="0"/>
                <a:cs typeface="Arial" pitchFamily="34" charset="0"/>
              </a:rPr>
              <a:t>plausible futures</a:t>
            </a:r>
          </a:p>
          <a:p>
            <a:pPr algn="ctr">
              <a:spcBef>
                <a:spcPts val="0"/>
              </a:spcBef>
            </a:pPr>
            <a:endParaRPr lang="en-GB" sz="1600" b="1" dirty="0" smtClean="0">
              <a:latin typeface="Arial" pitchFamily="34" charset="0"/>
              <a:cs typeface="Arial" pitchFamily="34" charset="0"/>
            </a:endParaRPr>
          </a:p>
          <a:p>
            <a:pPr algn="ctr">
              <a:spcBef>
                <a:spcPts val="0"/>
              </a:spcBef>
            </a:pPr>
            <a:endParaRPr lang="en-GB" sz="1600" b="1" dirty="0" smtClean="0">
              <a:latin typeface="Arial" pitchFamily="34" charset="0"/>
              <a:cs typeface="Arial" pitchFamily="34" charset="0"/>
            </a:endParaRPr>
          </a:p>
        </p:txBody>
      </p:sp>
      <p:sp>
        <p:nvSpPr>
          <p:cNvPr id="31" name="TextBox 30"/>
          <p:cNvSpPr txBox="1"/>
          <p:nvPr/>
        </p:nvSpPr>
        <p:spPr>
          <a:xfrm>
            <a:off x="5660608" y="3841119"/>
            <a:ext cx="2044149" cy="1631216"/>
          </a:xfrm>
          <a:prstGeom prst="rect">
            <a:avLst/>
          </a:prstGeom>
          <a:solidFill>
            <a:schemeClr val="bg1"/>
          </a:solidFill>
          <a:ln>
            <a:solidFill>
              <a:schemeClr val="tx1"/>
            </a:solidFill>
          </a:ln>
        </p:spPr>
        <p:txBody>
          <a:bodyPr wrap="none" rtlCol="0">
            <a:spAutoFit/>
          </a:bodyPr>
          <a:lstStyle/>
          <a:p>
            <a:pPr algn="ctr">
              <a:spcBef>
                <a:spcPts val="0"/>
              </a:spcBef>
            </a:pPr>
            <a:endParaRPr lang="en-GB" sz="1400" b="1" dirty="0" smtClean="0">
              <a:latin typeface="Arial" pitchFamily="34" charset="0"/>
              <a:cs typeface="Arial" pitchFamily="34" charset="0"/>
            </a:endParaRPr>
          </a:p>
          <a:p>
            <a:pPr algn="ctr">
              <a:spcBef>
                <a:spcPts val="0"/>
              </a:spcBef>
            </a:pPr>
            <a:r>
              <a:rPr lang="en-GB" sz="1400" b="1" dirty="0" smtClean="0">
                <a:latin typeface="Arial" pitchFamily="34" charset="0"/>
                <a:cs typeface="Arial" pitchFamily="34" charset="0"/>
              </a:rPr>
              <a:t>Organisational</a:t>
            </a:r>
          </a:p>
          <a:p>
            <a:pPr algn="ctr">
              <a:spcBef>
                <a:spcPts val="0"/>
              </a:spcBef>
            </a:pPr>
            <a:r>
              <a:rPr lang="en-GB" sz="1400" b="1" dirty="0" smtClean="0">
                <a:latin typeface="Arial" pitchFamily="34" charset="0"/>
                <a:cs typeface="Arial" pitchFamily="34" charset="0"/>
              </a:rPr>
              <a:t>alignment and ability</a:t>
            </a:r>
          </a:p>
          <a:p>
            <a:pPr algn="ctr">
              <a:spcBef>
                <a:spcPts val="0"/>
              </a:spcBef>
            </a:pPr>
            <a:r>
              <a:rPr lang="en-GB" sz="1400" b="1" dirty="0" smtClean="0">
                <a:latin typeface="Arial" pitchFamily="34" charset="0"/>
                <a:cs typeface="Arial" pitchFamily="34" charset="0"/>
              </a:rPr>
              <a:t>to prioritise and </a:t>
            </a:r>
          </a:p>
          <a:p>
            <a:pPr algn="ctr">
              <a:spcBef>
                <a:spcPts val="0"/>
              </a:spcBef>
            </a:pPr>
            <a:r>
              <a:rPr lang="en-GB" sz="1400" b="1" dirty="0" smtClean="0">
                <a:latin typeface="Arial" pitchFamily="34" charset="0"/>
                <a:cs typeface="Arial" pitchFamily="34" charset="0"/>
              </a:rPr>
              <a:t>allocate resources for</a:t>
            </a:r>
          </a:p>
          <a:p>
            <a:pPr algn="ctr">
              <a:spcBef>
                <a:spcPts val="0"/>
              </a:spcBef>
            </a:pPr>
            <a:r>
              <a:rPr lang="en-GB" sz="1400" b="1" dirty="0" smtClean="0">
                <a:latin typeface="Arial" pitchFamily="34" charset="0"/>
                <a:cs typeface="Arial" pitchFamily="34" charset="0"/>
              </a:rPr>
              <a:t>delivery</a:t>
            </a:r>
          </a:p>
          <a:p>
            <a:pPr algn="ctr">
              <a:spcBef>
                <a:spcPts val="0"/>
              </a:spcBef>
            </a:pPr>
            <a:endParaRPr lang="en-GB" sz="1600" b="1" dirty="0" smtClean="0">
              <a:latin typeface="Arial" pitchFamily="34" charset="0"/>
              <a:cs typeface="Arial" pitchFamily="34" charset="0"/>
            </a:endParaRPr>
          </a:p>
        </p:txBody>
      </p:sp>
      <p:cxnSp>
        <p:nvCxnSpPr>
          <p:cNvPr id="38" name="Straight Connector 37"/>
          <p:cNvCxnSpPr/>
          <p:nvPr/>
        </p:nvCxnSpPr>
        <p:spPr>
          <a:xfrm flipH="1" flipV="1">
            <a:off x="2520181" y="2538132"/>
            <a:ext cx="886580" cy="41392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055729" y="2745094"/>
            <a:ext cx="667397" cy="20696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4680421" y="3785955"/>
            <a:ext cx="980187" cy="58477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2936146" y="3785955"/>
            <a:ext cx="952187" cy="58477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4176365" y="1785411"/>
            <a:ext cx="4788" cy="66258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97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1" grpId="0" animBg="1"/>
      <p:bldP spid="23" grpId="0" animBg="1"/>
      <p:bldP spid="25" grpId="0" animBg="1"/>
      <p:bldP spid="27" grpId="0" animBg="1"/>
      <p:bldP spid="30" grpId="0" animBg="1"/>
      <p:bldP spid="32" grpId="0" animBg="1"/>
      <p:bldP spid="34" grpId="0" animBg="1"/>
      <p:bldP spid="36" grpId="0" animBg="1"/>
      <p:bldP spid="13" grpId="0" animBg="1"/>
      <p:bldP spid="26" grpId="0" animBg="1"/>
      <p:bldP spid="35" grpId="0" animBg="1"/>
      <p:bldP spid="22"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38" y="2016042"/>
            <a:ext cx="7775337" cy="1080029"/>
          </a:xfrm>
        </p:spPr>
        <p:txBody>
          <a:bodyPr/>
          <a:lstStyle/>
          <a:p>
            <a:pPr algn="ctr"/>
            <a:r>
              <a:rPr lang="en-GB" dirty="0" smtClean="0"/>
              <a:t>What is strategy?</a:t>
            </a:r>
            <a:endParaRPr lang="en-GB" dirty="0"/>
          </a:p>
        </p:txBody>
      </p:sp>
      <p:sp>
        <p:nvSpPr>
          <p:cNvPr id="4" name="Text Placeholder 3"/>
          <p:cNvSpPr>
            <a:spLocks noGrp="1"/>
          </p:cNvSpPr>
          <p:nvPr>
            <p:ph type="body" sz="quarter" idx="12"/>
          </p:nvPr>
        </p:nvSpPr>
        <p:spPr/>
        <p:txBody>
          <a:bodyPr/>
          <a:lstStyle/>
          <a:p>
            <a:r>
              <a:rPr lang="en-GB" dirty="0" smtClean="0"/>
              <a:t>OFFICIAL</a:t>
            </a:r>
            <a:endParaRPr lang="en-GB" dirty="0"/>
          </a:p>
        </p:txBody>
      </p:sp>
      <p:sp>
        <p:nvSpPr>
          <p:cNvPr id="5" name="Footer Placeholder 4"/>
          <p:cNvSpPr>
            <a:spLocks noGrp="1"/>
          </p:cNvSpPr>
          <p:nvPr>
            <p:ph type="ftr" sz="quarter" idx="13"/>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6" name="Date Placeholder 5"/>
          <p:cNvSpPr>
            <a:spLocks noGrp="1"/>
          </p:cNvSpPr>
          <p:nvPr>
            <p:ph type="dt" sz="half" idx="14"/>
          </p:nvPr>
        </p:nvSpPr>
        <p:spPr/>
        <p:txBody>
          <a:bodyPr/>
          <a:lstStyle/>
          <a:p>
            <a:pPr>
              <a:defRPr/>
            </a:pPr>
            <a:fld id="{9910E9E2-1F7A-4788-B90E-52324FA5E124}" type="datetime4">
              <a:rPr lang="en-GB" smtClean="0"/>
              <a:pPr>
                <a:defRPr/>
              </a:pPr>
              <a:t>07 December 2015</a:t>
            </a:fld>
            <a:endParaRPr lang="en-GB" dirty="0"/>
          </a:p>
        </p:txBody>
      </p:sp>
    </p:spTree>
    <p:extLst>
      <p:ext uri="{BB962C8B-B14F-4D97-AF65-F5344CB8AC3E}">
        <p14:creationId xmlns:p14="http://schemas.microsoft.com/office/powerpoint/2010/main" val="1769554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38" y="-216297"/>
            <a:ext cx="7776687" cy="198985"/>
          </a:xfrm>
        </p:spPr>
        <p:txBody>
          <a:bodyPr>
            <a:normAutofit fontScale="90000"/>
          </a:bodyPr>
          <a:lstStyle/>
          <a:p>
            <a:pPr algn="ctr"/>
            <a:r>
              <a:rPr lang="en-GB" sz="5100" dirty="0"/>
              <a:t>3 views of strategy</a:t>
            </a:r>
          </a:p>
        </p:txBody>
      </p:sp>
      <p:sp>
        <p:nvSpPr>
          <p:cNvPr id="5" name="Cloud 4"/>
          <p:cNvSpPr/>
          <p:nvPr/>
        </p:nvSpPr>
        <p:spPr>
          <a:xfrm>
            <a:off x="169633" y="71444"/>
            <a:ext cx="1428946" cy="1008403"/>
          </a:xfrm>
          <a:prstGeom prst="cloud">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loud 13"/>
          <p:cNvSpPr/>
          <p:nvPr/>
        </p:nvSpPr>
        <p:spPr>
          <a:xfrm>
            <a:off x="169633" y="4536231"/>
            <a:ext cx="1428946" cy="1008548"/>
          </a:xfrm>
          <a:prstGeom prst="cloud">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loud 16"/>
          <p:cNvSpPr/>
          <p:nvPr/>
        </p:nvSpPr>
        <p:spPr>
          <a:xfrm flipH="1">
            <a:off x="6838051" y="4464223"/>
            <a:ext cx="1565036" cy="1080120"/>
          </a:xfrm>
          <a:prstGeom prst="cloud">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loud 20"/>
          <p:cNvSpPr/>
          <p:nvPr/>
        </p:nvSpPr>
        <p:spPr>
          <a:xfrm flipH="1">
            <a:off x="6838051" y="103302"/>
            <a:ext cx="1565036" cy="976547"/>
          </a:xfrm>
          <a:prstGeom prst="cloud">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itle 1"/>
          <p:cNvSpPr txBox="1">
            <a:spLocks/>
          </p:cNvSpPr>
          <p:nvPr/>
        </p:nvSpPr>
        <p:spPr>
          <a:xfrm>
            <a:off x="126396" y="5004283"/>
            <a:ext cx="8376253" cy="612068"/>
          </a:xfrm>
          <a:prstGeom prst="rect">
            <a:avLst/>
          </a:prstGeom>
        </p:spPr>
        <p:txBody>
          <a:bodyPr vert="horz" lIns="86402" tIns="43201" rIns="86402" bIns="4320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smtClean="0"/>
              <a:t> </a:t>
            </a:r>
            <a:r>
              <a:rPr lang="en-GB" sz="3200" b="1" dirty="0" smtClean="0"/>
              <a:t>Good strategy has all 3</a:t>
            </a:r>
            <a:endParaRPr lang="en-GB" sz="2800" b="1" dirty="0"/>
          </a:p>
        </p:txBody>
      </p:sp>
      <p:sp>
        <p:nvSpPr>
          <p:cNvPr id="37" name="TextBox 36"/>
          <p:cNvSpPr txBox="1"/>
          <p:nvPr/>
        </p:nvSpPr>
        <p:spPr>
          <a:xfrm>
            <a:off x="100749" y="1079847"/>
            <a:ext cx="2705697" cy="610466"/>
          </a:xfrm>
          <a:prstGeom prst="rect">
            <a:avLst/>
          </a:prstGeom>
          <a:noFill/>
        </p:spPr>
        <p:txBody>
          <a:bodyPr wrap="none" lIns="86402" tIns="43201" rIns="86402" bIns="43201" rtlCol="0">
            <a:spAutoFit/>
          </a:bodyPr>
          <a:lstStyle/>
          <a:p>
            <a:pPr algn="ctr"/>
            <a:r>
              <a:rPr lang="en-GB" dirty="0" smtClean="0">
                <a:solidFill>
                  <a:schemeClr val="tx2"/>
                </a:solidFill>
              </a:rPr>
              <a:t>A military Officer told me:</a:t>
            </a:r>
          </a:p>
          <a:p>
            <a:pPr algn="ctr"/>
            <a:r>
              <a:rPr lang="en-GB" dirty="0" smtClean="0">
                <a:solidFill>
                  <a:schemeClr val="tx2"/>
                </a:solidFill>
              </a:rPr>
              <a:t>“IT’S ABOUT </a:t>
            </a:r>
            <a:r>
              <a:rPr lang="en-GB" b="1" dirty="0" smtClean="0">
                <a:solidFill>
                  <a:schemeClr val="tx2"/>
                </a:solidFill>
              </a:rPr>
              <a:t>THE PLAN</a:t>
            </a:r>
            <a:r>
              <a:rPr lang="en-GB" dirty="0" smtClean="0">
                <a:solidFill>
                  <a:schemeClr val="tx2"/>
                </a:solidFill>
              </a:rPr>
              <a:t>”</a:t>
            </a:r>
            <a:endParaRPr lang="en-GB" dirty="0">
              <a:solidFill>
                <a:schemeClr val="tx2"/>
              </a:solidFill>
            </a:endParaRPr>
          </a:p>
        </p:txBody>
      </p:sp>
      <p:sp>
        <p:nvSpPr>
          <p:cNvPr id="48" name="TextBox 47"/>
          <p:cNvSpPr txBox="1"/>
          <p:nvPr/>
        </p:nvSpPr>
        <p:spPr>
          <a:xfrm flipH="1">
            <a:off x="5799448" y="2553257"/>
            <a:ext cx="731067" cy="902854"/>
          </a:xfrm>
          <a:prstGeom prst="rect">
            <a:avLst/>
          </a:prstGeom>
          <a:noFill/>
          <a:ln>
            <a:solidFill>
              <a:schemeClr val="tx1"/>
            </a:solidFill>
          </a:ln>
        </p:spPr>
        <p:txBody>
          <a:bodyPr wrap="square" lIns="86402" tIns="43201" rIns="86402" bIns="43201" rtlCol="0">
            <a:spAutoFit/>
          </a:bodyPr>
          <a:lstStyle/>
          <a:p>
            <a:pPr algn="ctr"/>
            <a:r>
              <a:rPr lang="en-GB" sz="1200" dirty="0"/>
              <a:t>Creates</a:t>
            </a:r>
          </a:p>
          <a:p>
            <a:pPr algn="ctr"/>
            <a:r>
              <a:rPr lang="en-GB" sz="1400" dirty="0"/>
              <a:t>Ideas;</a:t>
            </a:r>
          </a:p>
          <a:p>
            <a:pPr algn="ctr"/>
            <a:r>
              <a:rPr lang="en-GB" sz="1200" dirty="0"/>
              <a:t>Brings</a:t>
            </a:r>
          </a:p>
          <a:p>
            <a:pPr algn="ctr"/>
            <a:r>
              <a:rPr lang="en-GB" sz="1400" dirty="0"/>
              <a:t>Focus</a:t>
            </a:r>
          </a:p>
        </p:txBody>
      </p:sp>
      <p:sp>
        <p:nvSpPr>
          <p:cNvPr id="43" name="TextBox 42"/>
          <p:cNvSpPr txBox="1"/>
          <p:nvPr/>
        </p:nvSpPr>
        <p:spPr>
          <a:xfrm flipH="1">
            <a:off x="5786232" y="1079847"/>
            <a:ext cx="2801877" cy="610466"/>
          </a:xfrm>
          <a:prstGeom prst="rect">
            <a:avLst/>
          </a:prstGeom>
          <a:noFill/>
        </p:spPr>
        <p:txBody>
          <a:bodyPr wrap="none" lIns="86402" tIns="43201" rIns="86402" bIns="43201" rtlCol="0">
            <a:spAutoFit/>
          </a:bodyPr>
          <a:lstStyle/>
          <a:p>
            <a:pPr algn="ctr"/>
            <a:r>
              <a:rPr lang="en-GB" dirty="0" smtClean="0">
                <a:solidFill>
                  <a:schemeClr val="tx2"/>
                </a:solidFill>
              </a:rPr>
              <a:t>An Academic told me:</a:t>
            </a:r>
          </a:p>
          <a:p>
            <a:pPr algn="ctr"/>
            <a:r>
              <a:rPr lang="en-GB" dirty="0" smtClean="0">
                <a:solidFill>
                  <a:schemeClr val="tx2"/>
                </a:solidFill>
              </a:rPr>
              <a:t>“IT’S ABOUT </a:t>
            </a:r>
            <a:r>
              <a:rPr lang="en-GB" b="1" dirty="0" smtClean="0">
                <a:solidFill>
                  <a:schemeClr val="tx2"/>
                </a:solidFill>
              </a:rPr>
              <a:t>THE ‘SOAP’</a:t>
            </a:r>
            <a:r>
              <a:rPr lang="en-GB" dirty="0" smtClean="0">
                <a:solidFill>
                  <a:schemeClr val="tx2"/>
                </a:solidFill>
              </a:rPr>
              <a:t>”</a:t>
            </a:r>
            <a:endParaRPr lang="en-GB" dirty="0">
              <a:solidFill>
                <a:schemeClr val="tx2"/>
              </a:solidFill>
            </a:endParaRPr>
          </a:p>
        </p:txBody>
      </p:sp>
      <p:sp>
        <p:nvSpPr>
          <p:cNvPr id="59" name="TextBox 58"/>
          <p:cNvSpPr txBox="1"/>
          <p:nvPr/>
        </p:nvSpPr>
        <p:spPr>
          <a:xfrm>
            <a:off x="2843204" y="4573837"/>
            <a:ext cx="2987057" cy="610466"/>
          </a:xfrm>
          <a:prstGeom prst="rect">
            <a:avLst/>
          </a:prstGeom>
          <a:noFill/>
        </p:spPr>
        <p:txBody>
          <a:bodyPr wrap="none" lIns="86402" tIns="43201" rIns="86402" bIns="43201" rtlCol="0">
            <a:spAutoFit/>
          </a:bodyPr>
          <a:lstStyle/>
          <a:p>
            <a:pPr algn="ctr"/>
            <a:r>
              <a:rPr lang="en-GB" dirty="0" smtClean="0">
                <a:solidFill>
                  <a:schemeClr val="tx2"/>
                </a:solidFill>
              </a:rPr>
              <a:t>A Whitehall adviser told me:</a:t>
            </a:r>
          </a:p>
          <a:p>
            <a:pPr algn="ctr"/>
            <a:r>
              <a:rPr lang="en-GB" dirty="0" smtClean="0">
                <a:solidFill>
                  <a:schemeClr val="tx2"/>
                </a:solidFill>
              </a:rPr>
              <a:t>“IT’S ABOUT </a:t>
            </a:r>
            <a:r>
              <a:rPr lang="en-GB" b="1" dirty="0" smtClean="0">
                <a:solidFill>
                  <a:schemeClr val="tx2"/>
                </a:solidFill>
              </a:rPr>
              <a:t>SAYING “NO”</a:t>
            </a:r>
            <a:r>
              <a:rPr lang="en-GB" dirty="0" smtClean="0">
                <a:solidFill>
                  <a:schemeClr val="tx2"/>
                </a:solidFill>
              </a:rPr>
              <a:t>”</a:t>
            </a:r>
            <a:endParaRPr lang="en-GB" dirty="0">
              <a:solidFill>
                <a:schemeClr val="tx2"/>
              </a:solidFill>
            </a:endParaRPr>
          </a:p>
        </p:txBody>
      </p:sp>
      <p:sp>
        <p:nvSpPr>
          <p:cNvPr id="10" name="TextBox 9"/>
          <p:cNvSpPr txBox="1"/>
          <p:nvPr/>
        </p:nvSpPr>
        <p:spPr>
          <a:xfrm>
            <a:off x="1605525" y="520484"/>
            <a:ext cx="5315707" cy="395022"/>
          </a:xfrm>
          <a:prstGeom prst="rect">
            <a:avLst/>
          </a:prstGeom>
          <a:noFill/>
        </p:spPr>
        <p:txBody>
          <a:bodyPr wrap="none" lIns="86402" tIns="43201" rIns="86402" bIns="43201" rtlCol="0">
            <a:spAutoFit/>
          </a:bodyPr>
          <a:lstStyle/>
          <a:p>
            <a:pPr algn="ctr"/>
            <a:r>
              <a:rPr lang="en-GB" sz="2000" dirty="0"/>
              <a:t>All for </a:t>
            </a:r>
            <a:r>
              <a:rPr lang="en-GB" sz="2000" b="1" u="sng" dirty="0"/>
              <a:t>MANAGING UNCERTAINTY BETTER</a:t>
            </a:r>
          </a:p>
        </p:txBody>
      </p:sp>
      <p:grpSp>
        <p:nvGrpSpPr>
          <p:cNvPr id="39" name="Group 38"/>
          <p:cNvGrpSpPr/>
          <p:nvPr/>
        </p:nvGrpSpPr>
        <p:grpSpPr>
          <a:xfrm>
            <a:off x="22328" y="1655911"/>
            <a:ext cx="2857893" cy="2645781"/>
            <a:chOff x="35496" y="2060848"/>
            <a:chExt cx="3024336" cy="3024336"/>
          </a:xfrm>
        </p:grpSpPr>
        <p:sp>
          <p:nvSpPr>
            <p:cNvPr id="26" name="TextBox 25"/>
            <p:cNvSpPr txBox="1"/>
            <p:nvPr/>
          </p:nvSpPr>
          <p:spPr>
            <a:xfrm>
              <a:off x="1764161" y="2636912"/>
              <a:ext cx="998071" cy="781732"/>
            </a:xfrm>
            <a:prstGeom prst="rect">
              <a:avLst/>
            </a:prstGeom>
            <a:noFill/>
          </p:spPr>
          <p:txBody>
            <a:bodyPr wrap="none" rtlCol="0">
              <a:spAutoFit/>
            </a:bodyPr>
            <a:lstStyle/>
            <a:p>
              <a:pPr algn="ctr"/>
              <a:r>
                <a:rPr lang="en-GB" sz="2300" b="1" dirty="0"/>
                <a:t>Ways</a:t>
              </a:r>
            </a:p>
            <a:p>
              <a:pPr algn="ctr"/>
              <a:r>
                <a:rPr lang="en-GB" sz="1900" dirty="0"/>
                <a:t>How?</a:t>
              </a:r>
            </a:p>
          </p:txBody>
        </p:sp>
        <p:sp>
          <p:nvSpPr>
            <p:cNvPr id="29" name="TextBox 28"/>
            <p:cNvSpPr txBox="1"/>
            <p:nvPr/>
          </p:nvSpPr>
          <p:spPr>
            <a:xfrm>
              <a:off x="715824" y="3955703"/>
              <a:ext cx="1528761" cy="781732"/>
            </a:xfrm>
            <a:prstGeom prst="rect">
              <a:avLst/>
            </a:prstGeom>
            <a:noFill/>
          </p:spPr>
          <p:txBody>
            <a:bodyPr wrap="none" rtlCol="0">
              <a:spAutoFit/>
            </a:bodyPr>
            <a:lstStyle/>
            <a:p>
              <a:pPr algn="ctr"/>
              <a:r>
                <a:rPr lang="en-GB" sz="2300" b="1" dirty="0"/>
                <a:t>Means</a:t>
              </a:r>
            </a:p>
            <a:p>
              <a:pPr algn="ctr"/>
              <a:r>
                <a:rPr lang="en-GB" sz="1900" dirty="0"/>
                <a:t>With What?</a:t>
              </a:r>
            </a:p>
          </p:txBody>
        </p:sp>
        <p:grpSp>
          <p:nvGrpSpPr>
            <p:cNvPr id="25" name="Group 24"/>
            <p:cNvGrpSpPr/>
            <p:nvPr/>
          </p:nvGrpSpPr>
          <p:grpSpPr>
            <a:xfrm>
              <a:off x="35496" y="2060848"/>
              <a:ext cx="3024336" cy="3024336"/>
              <a:chOff x="35496" y="2060848"/>
              <a:chExt cx="3024336" cy="3024336"/>
            </a:xfrm>
          </p:grpSpPr>
          <p:grpSp>
            <p:nvGrpSpPr>
              <p:cNvPr id="24" name="Group 23"/>
              <p:cNvGrpSpPr/>
              <p:nvPr/>
            </p:nvGrpSpPr>
            <p:grpSpPr>
              <a:xfrm>
                <a:off x="251520" y="2492896"/>
                <a:ext cx="1584176" cy="1584176"/>
                <a:chOff x="827584" y="2780928"/>
                <a:chExt cx="1584176" cy="1584176"/>
              </a:xfrm>
            </p:grpSpPr>
            <p:sp>
              <p:nvSpPr>
                <p:cNvPr id="22" name="TextBox 21"/>
                <p:cNvSpPr txBox="1"/>
                <p:nvPr/>
              </p:nvSpPr>
              <p:spPr>
                <a:xfrm>
                  <a:off x="929650" y="2924944"/>
                  <a:ext cx="957088" cy="781732"/>
                </a:xfrm>
                <a:prstGeom prst="rect">
                  <a:avLst/>
                </a:prstGeom>
                <a:noFill/>
              </p:spPr>
              <p:txBody>
                <a:bodyPr wrap="none" rtlCol="0">
                  <a:spAutoFit/>
                </a:bodyPr>
                <a:lstStyle/>
                <a:p>
                  <a:pPr algn="ctr"/>
                  <a:r>
                    <a:rPr lang="en-GB" sz="2300" b="1" dirty="0"/>
                    <a:t>Ends</a:t>
                  </a:r>
                </a:p>
                <a:p>
                  <a:pPr algn="ctr"/>
                  <a:r>
                    <a:rPr lang="en-GB" sz="1900" dirty="0"/>
                    <a:t>What?</a:t>
                  </a:r>
                </a:p>
              </p:txBody>
            </p:sp>
            <p:sp>
              <p:nvSpPr>
                <p:cNvPr id="23" name="Oval 22"/>
                <p:cNvSpPr/>
                <p:nvPr/>
              </p:nvSpPr>
              <p:spPr>
                <a:xfrm>
                  <a:off x="827584" y="2780928"/>
                  <a:ext cx="1584176" cy="15841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Oval 26"/>
              <p:cNvSpPr/>
              <p:nvPr/>
            </p:nvSpPr>
            <p:spPr>
              <a:xfrm>
                <a:off x="1259632" y="2492896"/>
                <a:ext cx="1584176" cy="15841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683568" y="3429000"/>
                <a:ext cx="1584176" cy="15841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ed Rectangle 31"/>
              <p:cNvSpPr/>
              <p:nvPr/>
            </p:nvSpPr>
            <p:spPr>
              <a:xfrm>
                <a:off x="35496" y="2060848"/>
                <a:ext cx="3024336" cy="30243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Arrow Connector 27"/>
              <p:cNvCxnSpPr/>
              <p:nvPr/>
            </p:nvCxnSpPr>
            <p:spPr>
              <a:xfrm flipV="1">
                <a:off x="1538252" y="2132856"/>
                <a:ext cx="513468" cy="14831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2" name="Oval 91"/>
            <p:cNvSpPr/>
            <p:nvPr/>
          </p:nvSpPr>
          <p:spPr>
            <a:xfrm>
              <a:off x="1442491" y="3573016"/>
              <a:ext cx="177181"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p:cNvGrpSpPr/>
          <p:nvPr/>
        </p:nvGrpSpPr>
        <p:grpSpPr>
          <a:xfrm>
            <a:off x="2823390" y="3168079"/>
            <a:ext cx="2857894" cy="1517373"/>
            <a:chOff x="2987824" y="4221088"/>
            <a:chExt cx="3024337" cy="1452178"/>
          </a:xfrm>
        </p:grpSpPr>
        <p:sp>
          <p:nvSpPr>
            <p:cNvPr id="68" name="TextBox 67"/>
            <p:cNvSpPr txBox="1"/>
            <p:nvPr/>
          </p:nvSpPr>
          <p:spPr>
            <a:xfrm>
              <a:off x="2987824" y="4221088"/>
              <a:ext cx="2903432" cy="781732"/>
            </a:xfrm>
            <a:prstGeom prst="rect">
              <a:avLst/>
            </a:prstGeom>
            <a:noFill/>
          </p:spPr>
          <p:txBody>
            <a:bodyPr wrap="square" rtlCol="0">
              <a:spAutoFit/>
            </a:bodyPr>
            <a:lstStyle/>
            <a:p>
              <a:pPr algn="ctr"/>
              <a:r>
                <a:rPr lang="en-GB" sz="2300" b="1" dirty="0"/>
                <a:t>CHOICES</a:t>
              </a:r>
            </a:p>
            <a:p>
              <a:pPr algn="ctr"/>
              <a:endParaRPr lang="en-GB" sz="1900" dirty="0"/>
            </a:p>
          </p:txBody>
        </p:sp>
        <p:grpSp>
          <p:nvGrpSpPr>
            <p:cNvPr id="8" name="Group 7"/>
            <p:cNvGrpSpPr/>
            <p:nvPr/>
          </p:nvGrpSpPr>
          <p:grpSpPr>
            <a:xfrm>
              <a:off x="3108729" y="4261738"/>
              <a:ext cx="2903432" cy="1411528"/>
              <a:chOff x="3108729" y="4261738"/>
              <a:chExt cx="2903432" cy="1411528"/>
            </a:xfrm>
          </p:grpSpPr>
          <p:sp>
            <p:nvSpPr>
              <p:cNvPr id="64" name="TextBox 63"/>
              <p:cNvSpPr txBox="1"/>
              <p:nvPr/>
            </p:nvSpPr>
            <p:spPr>
              <a:xfrm>
                <a:off x="5138870" y="4336068"/>
                <a:ext cx="640886" cy="1335457"/>
              </a:xfrm>
              <a:prstGeom prst="rect">
                <a:avLst/>
              </a:prstGeom>
              <a:noFill/>
            </p:spPr>
            <p:txBody>
              <a:bodyPr wrap="none" rtlCol="0">
                <a:spAutoFit/>
              </a:bodyPr>
              <a:lstStyle/>
              <a:p>
                <a:pPr algn="ctr"/>
                <a:r>
                  <a:rPr lang="en-GB" sz="1900" dirty="0"/>
                  <a:t>No</a:t>
                </a:r>
              </a:p>
              <a:p>
                <a:pPr algn="ctr"/>
                <a:r>
                  <a:rPr lang="en-GB" sz="1900" dirty="0"/>
                  <a:t>No</a:t>
                </a:r>
              </a:p>
              <a:p>
                <a:pPr algn="ctr"/>
                <a:r>
                  <a:rPr lang="en-GB" sz="1900" dirty="0"/>
                  <a:t>No</a:t>
                </a:r>
              </a:p>
              <a:p>
                <a:pPr algn="ctr"/>
                <a:r>
                  <a:rPr lang="en-GB" sz="1900" b="1" dirty="0"/>
                  <a:t>Yes</a:t>
                </a:r>
              </a:p>
            </p:txBody>
          </p:sp>
          <p:sp>
            <p:nvSpPr>
              <p:cNvPr id="62" name="Rounded Rectangle 61"/>
              <p:cNvSpPr/>
              <p:nvPr/>
            </p:nvSpPr>
            <p:spPr>
              <a:xfrm>
                <a:off x="3108729" y="4261738"/>
                <a:ext cx="2903432" cy="132750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p:cNvSpPr txBox="1"/>
              <p:nvPr/>
            </p:nvSpPr>
            <p:spPr>
              <a:xfrm>
                <a:off x="3133462" y="4337809"/>
                <a:ext cx="670402" cy="1335457"/>
              </a:xfrm>
              <a:prstGeom prst="rect">
                <a:avLst/>
              </a:prstGeom>
              <a:noFill/>
            </p:spPr>
            <p:txBody>
              <a:bodyPr wrap="none" rtlCol="0">
                <a:spAutoFit/>
              </a:bodyPr>
              <a:lstStyle/>
              <a:p>
                <a:pPr algn="ctr"/>
                <a:r>
                  <a:rPr lang="en-GB" sz="1900" dirty="0"/>
                  <a:t>A?</a:t>
                </a:r>
              </a:p>
              <a:p>
                <a:pPr algn="ctr"/>
                <a:r>
                  <a:rPr lang="en-GB" sz="1900" dirty="0"/>
                  <a:t>B?</a:t>
                </a:r>
              </a:p>
              <a:p>
                <a:pPr algn="ctr"/>
                <a:r>
                  <a:rPr lang="en-GB" sz="1900" dirty="0"/>
                  <a:t>C1?</a:t>
                </a:r>
              </a:p>
              <a:p>
                <a:pPr algn="ctr"/>
                <a:r>
                  <a:rPr lang="en-GB" sz="1900" dirty="0"/>
                  <a:t>C2?</a:t>
                </a:r>
              </a:p>
            </p:txBody>
          </p:sp>
          <p:cxnSp>
            <p:nvCxnSpPr>
              <p:cNvPr id="129" name="Straight Arrow Connector 128"/>
              <p:cNvCxnSpPr/>
              <p:nvPr/>
            </p:nvCxnSpPr>
            <p:spPr>
              <a:xfrm>
                <a:off x="3733480" y="5417929"/>
                <a:ext cx="141458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3707904" y="4553833"/>
                <a:ext cx="1486592"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V="1">
                <a:off x="3779912" y="4578513"/>
                <a:ext cx="1414584" cy="2633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V="1">
                <a:off x="3805488" y="4913873"/>
                <a:ext cx="1414584" cy="2633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3" name="Group 2"/>
          <p:cNvGrpSpPr/>
          <p:nvPr/>
        </p:nvGrpSpPr>
        <p:grpSpPr>
          <a:xfrm>
            <a:off x="3733858" y="915506"/>
            <a:ext cx="970137" cy="2609806"/>
            <a:chOff x="3951318" y="1484784"/>
            <a:chExt cx="1026638" cy="3160716"/>
          </a:xfrm>
        </p:grpSpPr>
        <p:sp>
          <p:nvSpPr>
            <p:cNvPr id="60" name="TextBox 59"/>
            <p:cNvSpPr txBox="1"/>
            <p:nvPr/>
          </p:nvSpPr>
          <p:spPr>
            <a:xfrm>
              <a:off x="3951318" y="1700808"/>
              <a:ext cx="1026638" cy="2944692"/>
            </a:xfrm>
            <a:prstGeom prst="rect">
              <a:avLst/>
            </a:prstGeom>
            <a:noFill/>
          </p:spPr>
          <p:txBody>
            <a:bodyPr wrap="none" rtlCol="0">
              <a:spAutoFit/>
            </a:bodyPr>
            <a:lstStyle/>
            <a:p>
              <a:pPr algn="ctr"/>
              <a:r>
                <a:rPr lang="en-GB" sz="1900" dirty="0"/>
                <a:t>‘The</a:t>
              </a:r>
            </a:p>
            <a:p>
              <a:pPr algn="ctr"/>
              <a:r>
                <a:rPr lang="en-GB" sz="1900" b="1" dirty="0"/>
                <a:t> Why?</a:t>
              </a:r>
              <a:r>
                <a:rPr lang="en-GB" sz="1900" dirty="0"/>
                <a:t>’</a:t>
              </a:r>
            </a:p>
            <a:p>
              <a:pPr algn="ctr"/>
              <a:r>
                <a:rPr lang="en-GB" sz="1900" dirty="0"/>
                <a:t>&amp;</a:t>
              </a:r>
            </a:p>
            <a:p>
              <a:pPr algn="ctr"/>
              <a:r>
                <a:rPr lang="en-GB" sz="1900" b="1" dirty="0" smtClean="0"/>
                <a:t>Risks</a:t>
              </a:r>
              <a:endParaRPr lang="en-GB" sz="1900" b="1" dirty="0"/>
            </a:p>
            <a:p>
              <a:pPr algn="ctr"/>
              <a:r>
                <a:rPr lang="en-GB" sz="1900" dirty="0"/>
                <a:t>(+ &amp; </a:t>
              </a:r>
              <a:r>
                <a:rPr lang="en-GB" sz="1900" dirty="0" smtClean="0"/>
                <a:t>-)</a:t>
              </a:r>
            </a:p>
            <a:p>
              <a:pPr algn="ctr"/>
              <a:r>
                <a:rPr lang="en-GB" sz="1900" dirty="0" smtClean="0"/>
                <a:t>&amp;</a:t>
              </a:r>
            </a:p>
            <a:p>
              <a:pPr algn="ctr"/>
              <a:r>
                <a:rPr lang="en-GB" sz="1900" b="1" dirty="0" smtClean="0"/>
                <a:t>Limits</a:t>
              </a:r>
              <a:endParaRPr lang="en-GB" sz="1900" b="1" dirty="0"/>
            </a:p>
            <a:p>
              <a:pPr algn="ctr"/>
              <a:endParaRPr lang="en-GB" sz="1900" b="1" dirty="0"/>
            </a:p>
          </p:txBody>
        </p:sp>
        <p:sp>
          <p:nvSpPr>
            <p:cNvPr id="70" name="Pentagon 69"/>
            <p:cNvSpPr/>
            <p:nvPr/>
          </p:nvSpPr>
          <p:spPr>
            <a:xfrm rot="16200000">
              <a:off x="3066522" y="2474324"/>
              <a:ext cx="2783050" cy="803970"/>
            </a:xfrm>
            <a:prstGeom prst="homeP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p:cNvSpPr/>
            <p:nvPr/>
          </p:nvSpPr>
          <p:spPr>
            <a:xfrm>
              <a:off x="4067944" y="4247376"/>
              <a:ext cx="79208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p:cNvGrpSpPr/>
          <p:nvPr/>
        </p:nvGrpSpPr>
        <p:grpSpPr>
          <a:xfrm>
            <a:off x="2789367" y="717996"/>
            <a:ext cx="1006875" cy="2216228"/>
            <a:chOff x="2951819" y="1268760"/>
            <a:chExt cx="1065515" cy="2334247"/>
          </a:xfrm>
        </p:grpSpPr>
        <p:grpSp>
          <p:nvGrpSpPr>
            <p:cNvPr id="152" name="Group 151"/>
            <p:cNvGrpSpPr/>
            <p:nvPr/>
          </p:nvGrpSpPr>
          <p:grpSpPr>
            <a:xfrm>
              <a:off x="3002569" y="1268760"/>
              <a:ext cx="1014765" cy="2334247"/>
              <a:chOff x="3719399" y="1791619"/>
              <a:chExt cx="874270" cy="1679685"/>
            </a:xfrm>
          </p:grpSpPr>
          <p:sp>
            <p:nvSpPr>
              <p:cNvPr id="38" name="TextBox 37"/>
              <p:cNvSpPr txBox="1"/>
              <p:nvPr/>
            </p:nvSpPr>
            <p:spPr>
              <a:xfrm>
                <a:off x="3719399" y="1791619"/>
                <a:ext cx="874270" cy="1675843"/>
              </a:xfrm>
              <a:prstGeom prst="rect">
                <a:avLst/>
              </a:prstGeom>
              <a:noFill/>
            </p:spPr>
            <p:txBody>
              <a:bodyPr wrap="none" rtlCol="0">
                <a:spAutoFit/>
              </a:bodyPr>
              <a:lstStyle/>
              <a:p>
                <a:pPr algn="ctr"/>
                <a:endParaRPr lang="en-GB" sz="2300" dirty="0"/>
              </a:p>
              <a:p>
                <a:pPr algn="ctr"/>
                <a:r>
                  <a:rPr lang="en-GB" sz="1900" dirty="0"/>
                  <a:t>The</a:t>
                </a:r>
              </a:p>
              <a:p>
                <a:pPr algn="ctr"/>
                <a:r>
                  <a:rPr lang="en-GB" sz="1900" b="1" dirty="0"/>
                  <a:t>End-</a:t>
                </a:r>
              </a:p>
              <a:p>
                <a:pPr algn="ctr"/>
                <a:r>
                  <a:rPr lang="en-GB" sz="1900" b="1" dirty="0"/>
                  <a:t>point</a:t>
                </a:r>
              </a:p>
              <a:p>
                <a:pPr algn="ctr"/>
                <a:r>
                  <a:rPr lang="en-GB" sz="1900" dirty="0"/>
                  <a:t>&amp;</a:t>
                </a:r>
              </a:p>
              <a:p>
                <a:pPr algn="ctr"/>
                <a:r>
                  <a:rPr lang="en-GB" sz="1900" b="1" dirty="0"/>
                  <a:t>‘Way-</a:t>
                </a:r>
              </a:p>
              <a:p>
                <a:pPr algn="ctr"/>
                <a:r>
                  <a:rPr lang="en-GB" sz="1900" b="1" dirty="0"/>
                  <a:t>ahead’</a:t>
                </a:r>
              </a:p>
            </p:txBody>
          </p:sp>
          <p:sp>
            <p:nvSpPr>
              <p:cNvPr id="7" name="Pentagon 6"/>
              <p:cNvSpPr/>
              <p:nvPr/>
            </p:nvSpPr>
            <p:spPr>
              <a:xfrm rot="16200000">
                <a:off x="3389008" y="2307736"/>
                <a:ext cx="1554472" cy="772664"/>
              </a:xfrm>
              <a:prstGeom prst="homeP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3" name="Rectangle 92"/>
            <p:cNvSpPr/>
            <p:nvPr/>
          </p:nvSpPr>
          <p:spPr>
            <a:xfrm>
              <a:off x="2951819" y="2636912"/>
              <a:ext cx="156909" cy="952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5" name="Group 74"/>
          <p:cNvGrpSpPr/>
          <p:nvPr/>
        </p:nvGrpSpPr>
        <p:grpSpPr>
          <a:xfrm>
            <a:off x="5749328" y="1625089"/>
            <a:ext cx="2857894" cy="2767126"/>
            <a:chOff x="6084168" y="2052138"/>
            <a:chExt cx="3024337" cy="3033046"/>
          </a:xfrm>
        </p:grpSpPr>
        <p:cxnSp>
          <p:nvCxnSpPr>
            <p:cNvPr id="67" name="Straight Connector 66"/>
            <p:cNvCxnSpPr>
              <a:stCxn id="165" idx="2"/>
            </p:cNvCxnSpPr>
            <p:nvPr/>
          </p:nvCxnSpPr>
          <p:spPr>
            <a:xfrm>
              <a:off x="6948400" y="3295257"/>
              <a:ext cx="0" cy="3105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6084168" y="2052138"/>
              <a:ext cx="3024337" cy="3033046"/>
              <a:chOff x="6084167" y="2052138"/>
              <a:chExt cx="3024337" cy="3033046"/>
            </a:xfrm>
          </p:grpSpPr>
          <p:grpSp>
            <p:nvGrpSpPr>
              <p:cNvPr id="41" name="Group 40"/>
              <p:cNvGrpSpPr/>
              <p:nvPr/>
            </p:nvGrpSpPr>
            <p:grpSpPr>
              <a:xfrm>
                <a:off x="7308304" y="2889216"/>
                <a:ext cx="864096" cy="1619904"/>
                <a:chOff x="7308304" y="2890958"/>
                <a:chExt cx="864096" cy="1619904"/>
              </a:xfrm>
            </p:grpSpPr>
            <p:cxnSp>
              <p:nvCxnSpPr>
                <p:cNvPr id="118" name="Straight Arrow Connector 117"/>
                <p:cNvCxnSpPr/>
                <p:nvPr/>
              </p:nvCxnSpPr>
              <p:spPr>
                <a:xfrm>
                  <a:off x="7691370" y="2890958"/>
                  <a:ext cx="144016" cy="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7" name="Arc 116"/>
                <p:cNvSpPr/>
                <p:nvPr/>
              </p:nvSpPr>
              <p:spPr>
                <a:xfrm rot="16200000">
                  <a:off x="6930400" y="3268862"/>
                  <a:ext cx="1619904" cy="864096"/>
                </a:xfrm>
                <a:prstGeom prst="arc">
                  <a:avLst>
                    <a:gd name="adj1" fmla="val 16256527"/>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69" name="Group 68"/>
              <p:cNvGrpSpPr/>
              <p:nvPr/>
            </p:nvGrpSpPr>
            <p:grpSpPr>
              <a:xfrm>
                <a:off x="6084167" y="2052138"/>
                <a:ext cx="3024337" cy="3033046"/>
                <a:chOff x="6012160" y="2052138"/>
                <a:chExt cx="3024337" cy="3033046"/>
              </a:xfrm>
            </p:grpSpPr>
            <p:grpSp>
              <p:nvGrpSpPr>
                <p:cNvPr id="51" name="Group 50"/>
                <p:cNvGrpSpPr/>
                <p:nvPr/>
              </p:nvGrpSpPr>
              <p:grpSpPr>
                <a:xfrm>
                  <a:off x="7884368" y="2488526"/>
                  <a:ext cx="610659" cy="1266863"/>
                  <a:chOff x="7884368" y="2488526"/>
                  <a:chExt cx="610659" cy="1266863"/>
                </a:xfrm>
              </p:grpSpPr>
              <p:cxnSp>
                <p:nvCxnSpPr>
                  <p:cNvPr id="158" name="Straight Arrow Connector 157"/>
                  <p:cNvCxnSpPr/>
                  <p:nvPr/>
                </p:nvCxnSpPr>
                <p:spPr>
                  <a:xfrm>
                    <a:off x="8189697" y="2488526"/>
                    <a:ext cx="101777" cy="0"/>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7" name="Arc 156"/>
                  <p:cNvSpPr/>
                  <p:nvPr/>
                </p:nvSpPr>
                <p:spPr>
                  <a:xfrm rot="16200000">
                    <a:off x="7558451" y="2818813"/>
                    <a:ext cx="1262493" cy="610659"/>
                  </a:xfrm>
                  <a:prstGeom prst="arc">
                    <a:avLst>
                      <a:gd name="adj1" fmla="val 16576500"/>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66" name="Group 65"/>
                <p:cNvGrpSpPr/>
                <p:nvPr/>
              </p:nvGrpSpPr>
              <p:grpSpPr>
                <a:xfrm>
                  <a:off x="6012160" y="2052138"/>
                  <a:ext cx="3024337" cy="3033046"/>
                  <a:chOff x="6084168" y="2052138"/>
                  <a:chExt cx="3024337" cy="3033046"/>
                </a:xfrm>
              </p:grpSpPr>
              <p:sp>
                <p:nvSpPr>
                  <p:cNvPr id="89" name="TextBox 88"/>
                  <p:cNvSpPr txBox="1"/>
                  <p:nvPr/>
                </p:nvSpPr>
                <p:spPr>
                  <a:xfrm flipH="1">
                    <a:off x="7355538" y="3645024"/>
                    <a:ext cx="1652596" cy="342007"/>
                  </a:xfrm>
                  <a:prstGeom prst="rect">
                    <a:avLst/>
                  </a:prstGeom>
                  <a:noFill/>
                  <a:ln>
                    <a:solidFill>
                      <a:schemeClr val="tx1"/>
                    </a:solidFill>
                  </a:ln>
                </p:spPr>
                <p:txBody>
                  <a:bodyPr wrap="none" rtlCol="0">
                    <a:spAutoFit/>
                  </a:bodyPr>
                  <a:lstStyle/>
                  <a:p>
                    <a:pPr algn="ctr"/>
                    <a:r>
                      <a:rPr lang="en-GB" sz="1500" b="1" dirty="0"/>
                      <a:t>… and the next</a:t>
                    </a:r>
                  </a:p>
                </p:txBody>
              </p:sp>
              <p:grpSp>
                <p:nvGrpSpPr>
                  <p:cNvPr id="56" name="Group 55"/>
                  <p:cNvGrpSpPr/>
                  <p:nvPr/>
                </p:nvGrpSpPr>
                <p:grpSpPr>
                  <a:xfrm>
                    <a:off x="8028384" y="3429000"/>
                    <a:ext cx="325445" cy="244433"/>
                    <a:chOff x="8028384" y="3429000"/>
                    <a:chExt cx="325445" cy="244433"/>
                  </a:xfrm>
                </p:grpSpPr>
                <p:sp>
                  <p:nvSpPr>
                    <p:cNvPr id="144" name="Freeform 143"/>
                    <p:cNvSpPr/>
                    <p:nvPr/>
                  </p:nvSpPr>
                  <p:spPr>
                    <a:xfrm flipH="1" flipV="1">
                      <a:off x="8028384" y="3429000"/>
                      <a:ext cx="325445" cy="202417"/>
                    </a:xfrm>
                    <a:custGeom>
                      <a:avLst/>
                      <a:gdLst>
                        <a:gd name="connsiteX0" fmla="*/ 0 w 362858"/>
                        <a:gd name="connsiteY0" fmla="*/ 0 h 666560"/>
                        <a:gd name="connsiteX1" fmla="*/ 362858 w 362858"/>
                        <a:gd name="connsiteY1" fmla="*/ 174171 h 666560"/>
                        <a:gd name="connsiteX2" fmla="*/ 362858 w 362858"/>
                        <a:gd name="connsiteY2" fmla="*/ 174171 h 666560"/>
                        <a:gd name="connsiteX3" fmla="*/ 87086 w 362858"/>
                        <a:gd name="connsiteY3" fmla="*/ 348343 h 666560"/>
                        <a:gd name="connsiteX4" fmla="*/ 174172 w 362858"/>
                        <a:gd name="connsiteY4" fmla="*/ 638628 h 666560"/>
                        <a:gd name="connsiteX5" fmla="*/ 159658 w 362858"/>
                        <a:gd name="connsiteY5" fmla="*/ 638628 h 6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858" h="666560">
                          <a:moveTo>
                            <a:pt x="0" y="0"/>
                          </a:moveTo>
                          <a:lnTo>
                            <a:pt x="362858" y="174171"/>
                          </a:lnTo>
                          <a:lnTo>
                            <a:pt x="362858" y="174171"/>
                          </a:lnTo>
                          <a:cubicBezTo>
                            <a:pt x="316896" y="203200"/>
                            <a:pt x="118534" y="270934"/>
                            <a:pt x="87086" y="348343"/>
                          </a:cubicBezTo>
                          <a:cubicBezTo>
                            <a:pt x="55638" y="425752"/>
                            <a:pt x="162077" y="590247"/>
                            <a:pt x="174172" y="638628"/>
                          </a:cubicBezTo>
                          <a:cubicBezTo>
                            <a:pt x="186267" y="687009"/>
                            <a:pt x="172962" y="662818"/>
                            <a:pt x="159658" y="638628"/>
                          </a:cubicBez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5" name="Straight Arrow Connector 144"/>
                    <p:cNvCxnSpPr/>
                    <p:nvPr/>
                  </p:nvCxnSpPr>
                  <p:spPr>
                    <a:xfrm rot="5400000">
                      <a:off x="8197788" y="3631417"/>
                      <a:ext cx="84033"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6084168" y="2052138"/>
                    <a:ext cx="3024337" cy="3033046"/>
                    <a:chOff x="6084167" y="2052138"/>
                    <a:chExt cx="3024337" cy="3033046"/>
                  </a:xfrm>
                </p:grpSpPr>
                <p:sp>
                  <p:nvSpPr>
                    <p:cNvPr id="50" name="TextBox 49"/>
                    <p:cNvSpPr txBox="1"/>
                    <p:nvPr/>
                  </p:nvSpPr>
                  <p:spPr>
                    <a:xfrm flipH="1">
                      <a:off x="6084167" y="4510860"/>
                      <a:ext cx="2959923" cy="573501"/>
                    </a:xfrm>
                    <a:prstGeom prst="rect">
                      <a:avLst/>
                    </a:prstGeom>
                    <a:noFill/>
                  </p:spPr>
                  <p:txBody>
                    <a:bodyPr wrap="square" rtlCol="0">
                      <a:spAutoFit/>
                    </a:bodyPr>
                    <a:lstStyle/>
                    <a:p>
                      <a:pPr algn="ctr"/>
                      <a:r>
                        <a:rPr lang="en-GB" sz="1400" dirty="0" smtClean="0"/>
                        <a:t>Thinking your way through</a:t>
                      </a:r>
                    </a:p>
                    <a:p>
                      <a:pPr algn="ctr"/>
                      <a:r>
                        <a:rPr lang="en-GB" sz="1400" dirty="0" smtClean="0"/>
                        <a:t> an </a:t>
                      </a:r>
                      <a:r>
                        <a:rPr lang="en-GB" sz="1400" b="1" u="sng" dirty="0" smtClean="0"/>
                        <a:t>ENDLESS</a:t>
                      </a:r>
                      <a:r>
                        <a:rPr lang="en-GB" sz="1400" b="1" dirty="0" smtClean="0"/>
                        <a:t> SOAP OPERA</a:t>
                      </a:r>
                      <a:endParaRPr lang="en-GB" sz="1400" b="1" dirty="0"/>
                    </a:p>
                  </p:txBody>
                </p:sp>
                <p:cxnSp>
                  <p:nvCxnSpPr>
                    <p:cNvPr id="15" name="Straight Connector 14"/>
                    <p:cNvCxnSpPr/>
                    <p:nvPr/>
                  </p:nvCxnSpPr>
                  <p:spPr>
                    <a:xfrm>
                      <a:off x="6084167" y="4581128"/>
                      <a:ext cx="3024337" cy="246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flipH="1">
                      <a:off x="6084168" y="2060848"/>
                      <a:ext cx="3024336" cy="30243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TextBox 86"/>
                    <p:cNvSpPr txBox="1"/>
                    <p:nvPr/>
                  </p:nvSpPr>
                  <p:spPr>
                    <a:xfrm flipH="1">
                      <a:off x="7084555" y="2132856"/>
                      <a:ext cx="997800" cy="586299"/>
                    </a:xfrm>
                    <a:prstGeom prst="rect">
                      <a:avLst/>
                    </a:prstGeom>
                    <a:noFill/>
                    <a:ln>
                      <a:solidFill>
                        <a:schemeClr val="tx1"/>
                      </a:solidFill>
                    </a:ln>
                  </p:spPr>
                  <p:txBody>
                    <a:bodyPr wrap="none" rtlCol="0">
                      <a:spAutoFit/>
                    </a:bodyPr>
                    <a:lstStyle/>
                    <a:p>
                      <a:pPr algn="ctr"/>
                      <a:r>
                        <a:rPr lang="en-GB" sz="1500" b="1" dirty="0"/>
                        <a:t>Today’s</a:t>
                      </a:r>
                    </a:p>
                    <a:p>
                      <a:pPr algn="ctr"/>
                      <a:r>
                        <a:rPr lang="en-GB" sz="1500" b="1" dirty="0"/>
                        <a:t>problem</a:t>
                      </a:r>
                    </a:p>
                  </p:txBody>
                </p:sp>
                <p:sp>
                  <p:nvSpPr>
                    <p:cNvPr id="88" name="TextBox 87"/>
                    <p:cNvSpPr txBox="1"/>
                    <p:nvPr/>
                  </p:nvSpPr>
                  <p:spPr>
                    <a:xfrm flipH="1">
                      <a:off x="7621994" y="3090446"/>
                      <a:ext cx="1462604" cy="342007"/>
                    </a:xfrm>
                    <a:prstGeom prst="rect">
                      <a:avLst/>
                    </a:prstGeom>
                    <a:noFill/>
                    <a:ln>
                      <a:solidFill>
                        <a:schemeClr val="tx1"/>
                      </a:solidFill>
                    </a:ln>
                  </p:spPr>
                  <p:txBody>
                    <a:bodyPr wrap="none" rtlCol="0">
                      <a:spAutoFit/>
                    </a:bodyPr>
                    <a:lstStyle/>
                    <a:p>
                      <a:pPr algn="ctr"/>
                      <a:r>
                        <a:rPr lang="en-GB" sz="1500" b="1" dirty="0"/>
                        <a:t>… next stage</a:t>
                      </a:r>
                    </a:p>
                  </p:txBody>
                </p:sp>
                <p:grpSp>
                  <p:nvGrpSpPr>
                    <p:cNvPr id="61" name="Group 60"/>
                    <p:cNvGrpSpPr/>
                    <p:nvPr/>
                  </p:nvGrpSpPr>
                  <p:grpSpPr>
                    <a:xfrm>
                      <a:off x="6372200" y="3981170"/>
                      <a:ext cx="2714600" cy="609600"/>
                      <a:chOff x="6372200" y="3981170"/>
                      <a:chExt cx="2714600" cy="609600"/>
                    </a:xfrm>
                  </p:grpSpPr>
                  <p:sp>
                    <p:nvSpPr>
                      <p:cNvPr id="94" name="Explosion 1 93"/>
                      <p:cNvSpPr/>
                      <p:nvPr/>
                    </p:nvSpPr>
                    <p:spPr>
                      <a:xfrm>
                        <a:off x="6372200" y="3981170"/>
                        <a:ext cx="2714600" cy="609600"/>
                      </a:xfrm>
                      <a:prstGeom prst="irregularSeal1">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TextBox 89"/>
                      <p:cNvSpPr txBox="1"/>
                      <p:nvPr/>
                    </p:nvSpPr>
                    <p:spPr>
                      <a:xfrm flipH="1">
                        <a:off x="6858575" y="4098558"/>
                        <a:ext cx="1783216" cy="342007"/>
                      </a:xfrm>
                      <a:prstGeom prst="rect">
                        <a:avLst/>
                      </a:prstGeom>
                      <a:noFill/>
                      <a:ln>
                        <a:solidFill>
                          <a:schemeClr val="bg1"/>
                        </a:solidFill>
                      </a:ln>
                    </p:spPr>
                    <p:txBody>
                      <a:bodyPr wrap="none" rtlCol="0">
                        <a:spAutoFit/>
                      </a:bodyPr>
                      <a:lstStyle/>
                      <a:p>
                        <a:pPr algn="ctr"/>
                        <a:r>
                          <a:rPr lang="en-GB" sz="1500" i="1" dirty="0"/>
                          <a:t>Plausible Future</a:t>
                        </a:r>
                        <a:r>
                          <a:rPr lang="en-GB" sz="1500" b="1" i="1" u="sng" dirty="0"/>
                          <a:t>s</a:t>
                        </a:r>
                      </a:p>
                    </p:txBody>
                  </p:sp>
                </p:grpSp>
                <p:grpSp>
                  <p:nvGrpSpPr>
                    <p:cNvPr id="34" name="Group 33"/>
                    <p:cNvGrpSpPr/>
                    <p:nvPr/>
                  </p:nvGrpSpPr>
                  <p:grpSpPr>
                    <a:xfrm>
                      <a:off x="8028384" y="2052138"/>
                      <a:ext cx="1080119" cy="584774"/>
                      <a:chOff x="8028384" y="1709518"/>
                      <a:chExt cx="1080119" cy="584774"/>
                    </a:xfrm>
                  </p:grpSpPr>
                  <p:sp>
                    <p:nvSpPr>
                      <p:cNvPr id="96" name="Explosion 1 95"/>
                      <p:cNvSpPr/>
                      <p:nvPr/>
                    </p:nvSpPr>
                    <p:spPr>
                      <a:xfrm>
                        <a:off x="8028384" y="1709518"/>
                        <a:ext cx="1080119" cy="584774"/>
                      </a:xfrm>
                      <a:prstGeom prst="irregularSeal1">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TextBox 94"/>
                      <p:cNvSpPr txBox="1"/>
                      <p:nvPr/>
                    </p:nvSpPr>
                    <p:spPr>
                      <a:xfrm>
                        <a:off x="8169206" y="1780944"/>
                        <a:ext cx="902805" cy="374580"/>
                      </a:xfrm>
                      <a:prstGeom prst="rect">
                        <a:avLst/>
                      </a:prstGeom>
                      <a:noFill/>
                    </p:spPr>
                    <p:txBody>
                      <a:bodyPr wrap="none" rtlCol="0">
                        <a:spAutoFit/>
                      </a:bodyPr>
                      <a:lstStyle/>
                      <a:p>
                        <a:r>
                          <a:rPr lang="en-GB" i="1" dirty="0" smtClean="0"/>
                          <a:t>Events</a:t>
                        </a:r>
                        <a:endParaRPr lang="en-GB" i="1" dirty="0"/>
                      </a:p>
                    </p:txBody>
                  </p:sp>
                </p:grpSp>
                <p:grpSp>
                  <p:nvGrpSpPr>
                    <p:cNvPr id="55" name="Group 54"/>
                    <p:cNvGrpSpPr/>
                    <p:nvPr/>
                  </p:nvGrpSpPr>
                  <p:grpSpPr>
                    <a:xfrm>
                      <a:off x="6948263" y="3501008"/>
                      <a:ext cx="1080122" cy="1330131"/>
                      <a:chOff x="6948263" y="3501008"/>
                      <a:chExt cx="1080122" cy="1330131"/>
                    </a:xfrm>
                  </p:grpSpPr>
                  <p:sp>
                    <p:nvSpPr>
                      <p:cNvPr id="105" name="Arc 104"/>
                      <p:cNvSpPr/>
                      <p:nvPr/>
                    </p:nvSpPr>
                    <p:spPr>
                      <a:xfrm rot="16200000">
                        <a:off x="6931271" y="3734026"/>
                        <a:ext cx="1330131" cy="864096"/>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06" name="Straight Arrow Connector 105"/>
                      <p:cNvCxnSpPr/>
                      <p:nvPr/>
                    </p:nvCxnSpPr>
                    <p:spPr>
                      <a:xfrm>
                        <a:off x="7596336" y="3501008"/>
                        <a:ext cx="144016"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7181552" y="3936820"/>
                        <a:ext cx="207392" cy="161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6948263" y="3861050"/>
                        <a:ext cx="260661" cy="2375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7812360" y="2717630"/>
                      <a:ext cx="181429" cy="363356"/>
                      <a:chOff x="7812360" y="2717630"/>
                      <a:chExt cx="181429" cy="363356"/>
                    </a:xfrm>
                  </p:grpSpPr>
                  <p:cxnSp>
                    <p:nvCxnSpPr>
                      <p:cNvPr id="137" name="Straight Arrow Connector 136"/>
                      <p:cNvCxnSpPr/>
                      <p:nvPr/>
                    </p:nvCxnSpPr>
                    <p:spPr>
                      <a:xfrm rot="5400000">
                        <a:off x="7854307" y="3038970"/>
                        <a:ext cx="84033"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Freeform 97"/>
                      <p:cNvSpPr/>
                      <p:nvPr/>
                    </p:nvSpPr>
                    <p:spPr>
                      <a:xfrm>
                        <a:off x="7812360" y="2717630"/>
                        <a:ext cx="181429" cy="304001"/>
                      </a:xfrm>
                      <a:custGeom>
                        <a:avLst/>
                        <a:gdLst>
                          <a:gd name="connsiteX0" fmla="*/ 0 w 362858"/>
                          <a:gd name="connsiteY0" fmla="*/ 0 h 666560"/>
                          <a:gd name="connsiteX1" fmla="*/ 362858 w 362858"/>
                          <a:gd name="connsiteY1" fmla="*/ 174171 h 666560"/>
                          <a:gd name="connsiteX2" fmla="*/ 362858 w 362858"/>
                          <a:gd name="connsiteY2" fmla="*/ 174171 h 666560"/>
                          <a:gd name="connsiteX3" fmla="*/ 87086 w 362858"/>
                          <a:gd name="connsiteY3" fmla="*/ 348343 h 666560"/>
                          <a:gd name="connsiteX4" fmla="*/ 174172 w 362858"/>
                          <a:gd name="connsiteY4" fmla="*/ 638628 h 666560"/>
                          <a:gd name="connsiteX5" fmla="*/ 159658 w 362858"/>
                          <a:gd name="connsiteY5" fmla="*/ 638628 h 6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858" h="666560">
                            <a:moveTo>
                              <a:pt x="0" y="0"/>
                            </a:moveTo>
                            <a:lnTo>
                              <a:pt x="362858" y="174171"/>
                            </a:lnTo>
                            <a:lnTo>
                              <a:pt x="362858" y="174171"/>
                            </a:lnTo>
                            <a:cubicBezTo>
                              <a:pt x="316896" y="203200"/>
                              <a:pt x="118534" y="270934"/>
                              <a:pt x="87086" y="348343"/>
                            </a:cubicBezTo>
                            <a:cubicBezTo>
                              <a:pt x="55638" y="425752"/>
                              <a:pt x="162077" y="590247"/>
                              <a:pt x="174172" y="638628"/>
                            </a:cubicBezTo>
                            <a:cubicBezTo>
                              <a:pt x="186267" y="687009"/>
                              <a:pt x="172962" y="662818"/>
                              <a:pt x="159658" y="638628"/>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p:cNvGrpSpPr/>
                    <p:nvPr/>
                  </p:nvGrpSpPr>
                  <p:grpSpPr>
                    <a:xfrm>
                      <a:off x="7964760" y="2780928"/>
                      <a:ext cx="530267" cy="328923"/>
                      <a:chOff x="7964760" y="2780928"/>
                      <a:chExt cx="530267" cy="328923"/>
                    </a:xfrm>
                  </p:grpSpPr>
                  <p:cxnSp>
                    <p:nvCxnSpPr>
                      <p:cNvPr id="148" name="Straight Arrow Connector 147"/>
                      <p:cNvCxnSpPr/>
                      <p:nvPr/>
                    </p:nvCxnSpPr>
                    <p:spPr>
                      <a:xfrm rot="5400000">
                        <a:off x="8185576" y="3072693"/>
                        <a:ext cx="74316"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Freeform 146"/>
                      <p:cNvSpPr/>
                      <p:nvPr/>
                    </p:nvSpPr>
                    <p:spPr>
                      <a:xfrm>
                        <a:off x="7964760" y="2780928"/>
                        <a:ext cx="530267" cy="268848"/>
                      </a:xfrm>
                      <a:custGeom>
                        <a:avLst/>
                        <a:gdLst>
                          <a:gd name="connsiteX0" fmla="*/ 0 w 362858"/>
                          <a:gd name="connsiteY0" fmla="*/ 0 h 666560"/>
                          <a:gd name="connsiteX1" fmla="*/ 362858 w 362858"/>
                          <a:gd name="connsiteY1" fmla="*/ 174171 h 666560"/>
                          <a:gd name="connsiteX2" fmla="*/ 362858 w 362858"/>
                          <a:gd name="connsiteY2" fmla="*/ 174171 h 666560"/>
                          <a:gd name="connsiteX3" fmla="*/ 87086 w 362858"/>
                          <a:gd name="connsiteY3" fmla="*/ 348343 h 666560"/>
                          <a:gd name="connsiteX4" fmla="*/ 174172 w 362858"/>
                          <a:gd name="connsiteY4" fmla="*/ 638628 h 666560"/>
                          <a:gd name="connsiteX5" fmla="*/ 159658 w 362858"/>
                          <a:gd name="connsiteY5" fmla="*/ 638628 h 6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858" h="666560">
                            <a:moveTo>
                              <a:pt x="0" y="0"/>
                            </a:moveTo>
                            <a:lnTo>
                              <a:pt x="362858" y="174171"/>
                            </a:lnTo>
                            <a:lnTo>
                              <a:pt x="362858" y="174171"/>
                            </a:lnTo>
                            <a:cubicBezTo>
                              <a:pt x="316896" y="203200"/>
                              <a:pt x="118534" y="270934"/>
                              <a:pt x="87086" y="348343"/>
                            </a:cubicBezTo>
                            <a:cubicBezTo>
                              <a:pt x="55638" y="425752"/>
                              <a:pt x="162077" y="590247"/>
                              <a:pt x="174172" y="638628"/>
                            </a:cubicBezTo>
                            <a:cubicBezTo>
                              <a:pt x="186267" y="687009"/>
                              <a:pt x="172962" y="662818"/>
                              <a:pt x="159658" y="63862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p:cNvGrpSpPr/>
                    <p:nvPr/>
                  </p:nvGrpSpPr>
                  <p:grpSpPr>
                    <a:xfrm>
                      <a:off x="8286256" y="2492896"/>
                      <a:ext cx="711586" cy="360040"/>
                      <a:chOff x="8286256" y="2492896"/>
                      <a:chExt cx="711586" cy="360040"/>
                    </a:xfrm>
                  </p:grpSpPr>
                  <p:sp>
                    <p:nvSpPr>
                      <p:cNvPr id="124" name="Arc 123"/>
                      <p:cNvSpPr/>
                      <p:nvPr/>
                    </p:nvSpPr>
                    <p:spPr>
                      <a:xfrm rot="16200000" flipH="1" flipV="1">
                        <a:off x="8464179" y="2314973"/>
                        <a:ext cx="355739" cy="711586"/>
                      </a:xfrm>
                      <a:prstGeom prst="arc">
                        <a:avLst>
                          <a:gd name="adj1" fmla="val 15154730"/>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49" name="Straight Arrow Connector 148"/>
                      <p:cNvCxnSpPr/>
                      <p:nvPr/>
                    </p:nvCxnSpPr>
                    <p:spPr>
                      <a:xfrm flipH="1" flipV="1">
                        <a:off x="8519918" y="2852936"/>
                        <a:ext cx="118598" cy="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6097061" y="2522887"/>
                      <a:ext cx="1191514" cy="516081"/>
                      <a:chOff x="6097061" y="2522887"/>
                      <a:chExt cx="1191514" cy="516081"/>
                    </a:xfrm>
                  </p:grpSpPr>
                  <p:sp>
                    <p:nvSpPr>
                      <p:cNvPr id="154" name="TextBox 153"/>
                      <p:cNvSpPr txBox="1"/>
                      <p:nvPr/>
                    </p:nvSpPr>
                    <p:spPr>
                      <a:xfrm>
                        <a:off x="6372200" y="2564904"/>
                        <a:ext cx="916375" cy="374579"/>
                      </a:xfrm>
                      <a:prstGeom prst="rect">
                        <a:avLst/>
                      </a:prstGeom>
                      <a:noFill/>
                    </p:spPr>
                    <p:txBody>
                      <a:bodyPr wrap="none" rtlCol="0">
                        <a:spAutoFit/>
                      </a:bodyPr>
                      <a:lstStyle/>
                      <a:p>
                        <a:r>
                          <a:rPr lang="en-GB" i="1" dirty="0" smtClean="0"/>
                          <a:t>People</a:t>
                        </a:r>
                        <a:endParaRPr lang="en-GB" i="1" dirty="0"/>
                      </a:p>
                    </p:txBody>
                  </p:sp>
                  <p:sp>
                    <p:nvSpPr>
                      <p:cNvPr id="155" name="Explosion 1 154"/>
                      <p:cNvSpPr/>
                      <p:nvPr/>
                    </p:nvSpPr>
                    <p:spPr>
                      <a:xfrm>
                        <a:off x="6097061" y="2522887"/>
                        <a:ext cx="1188187" cy="516081"/>
                      </a:xfrm>
                      <a:prstGeom prst="irregularSeal1">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59" name="Straight Arrow Connector 158"/>
                    <p:cNvCxnSpPr>
                      <a:stCxn id="155" idx="3"/>
                    </p:cNvCxnSpPr>
                    <p:nvPr/>
                  </p:nvCxnSpPr>
                  <p:spPr>
                    <a:xfrm flipV="1">
                      <a:off x="7285248" y="2780930"/>
                      <a:ext cx="599120" cy="5949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7342899" y="3442607"/>
                      <a:ext cx="1659002" cy="804769"/>
                      <a:chOff x="7342899" y="3442607"/>
                      <a:chExt cx="1659002" cy="804769"/>
                    </a:xfrm>
                  </p:grpSpPr>
                  <p:grpSp>
                    <p:nvGrpSpPr>
                      <p:cNvPr id="57" name="Group 56"/>
                      <p:cNvGrpSpPr/>
                      <p:nvPr/>
                    </p:nvGrpSpPr>
                    <p:grpSpPr>
                      <a:xfrm>
                        <a:off x="7630931" y="3442607"/>
                        <a:ext cx="325445" cy="244433"/>
                        <a:chOff x="7630931" y="3442607"/>
                        <a:chExt cx="325445" cy="244433"/>
                      </a:xfrm>
                    </p:grpSpPr>
                    <p:cxnSp>
                      <p:nvCxnSpPr>
                        <p:cNvPr id="136" name="Straight Arrow Connector 135"/>
                        <p:cNvCxnSpPr/>
                        <p:nvPr/>
                      </p:nvCxnSpPr>
                      <p:spPr>
                        <a:xfrm rot="5400000">
                          <a:off x="7800335" y="3645024"/>
                          <a:ext cx="84033"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9" name="Freeform 98"/>
                        <p:cNvSpPr/>
                        <p:nvPr/>
                      </p:nvSpPr>
                      <p:spPr>
                        <a:xfrm flipH="1" flipV="1">
                          <a:off x="7630931" y="3442607"/>
                          <a:ext cx="325445" cy="202417"/>
                        </a:xfrm>
                        <a:custGeom>
                          <a:avLst/>
                          <a:gdLst>
                            <a:gd name="connsiteX0" fmla="*/ 0 w 362858"/>
                            <a:gd name="connsiteY0" fmla="*/ 0 h 666560"/>
                            <a:gd name="connsiteX1" fmla="*/ 362858 w 362858"/>
                            <a:gd name="connsiteY1" fmla="*/ 174171 h 666560"/>
                            <a:gd name="connsiteX2" fmla="*/ 362858 w 362858"/>
                            <a:gd name="connsiteY2" fmla="*/ 174171 h 666560"/>
                            <a:gd name="connsiteX3" fmla="*/ 87086 w 362858"/>
                            <a:gd name="connsiteY3" fmla="*/ 348343 h 666560"/>
                            <a:gd name="connsiteX4" fmla="*/ 174172 w 362858"/>
                            <a:gd name="connsiteY4" fmla="*/ 638628 h 666560"/>
                            <a:gd name="connsiteX5" fmla="*/ 159658 w 362858"/>
                            <a:gd name="connsiteY5" fmla="*/ 638628 h 6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858" h="666560">
                              <a:moveTo>
                                <a:pt x="0" y="0"/>
                              </a:moveTo>
                              <a:lnTo>
                                <a:pt x="362858" y="174171"/>
                              </a:lnTo>
                              <a:lnTo>
                                <a:pt x="362858" y="174171"/>
                              </a:lnTo>
                              <a:cubicBezTo>
                                <a:pt x="316896" y="203200"/>
                                <a:pt x="118534" y="270934"/>
                                <a:pt x="87086" y="348343"/>
                              </a:cubicBezTo>
                              <a:cubicBezTo>
                                <a:pt x="55638" y="425752"/>
                                <a:pt x="162077" y="590247"/>
                                <a:pt x="174172" y="638628"/>
                              </a:cubicBezTo>
                              <a:cubicBezTo>
                                <a:pt x="186267" y="687009"/>
                                <a:pt x="172962" y="662818"/>
                                <a:pt x="159658" y="638628"/>
                              </a:cubicBez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8" name="Freeform 107"/>
                      <p:cNvSpPr/>
                      <p:nvPr/>
                    </p:nvSpPr>
                    <p:spPr>
                      <a:xfrm flipH="1" flipV="1">
                        <a:off x="7342899" y="3964630"/>
                        <a:ext cx="325445" cy="202417"/>
                      </a:xfrm>
                      <a:custGeom>
                        <a:avLst/>
                        <a:gdLst>
                          <a:gd name="connsiteX0" fmla="*/ 0 w 362858"/>
                          <a:gd name="connsiteY0" fmla="*/ 0 h 666560"/>
                          <a:gd name="connsiteX1" fmla="*/ 362858 w 362858"/>
                          <a:gd name="connsiteY1" fmla="*/ 174171 h 666560"/>
                          <a:gd name="connsiteX2" fmla="*/ 362858 w 362858"/>
                          <a:gd name="connsiteY2" fmla="*/ 174171 h 666560"/>
                          <a:gd name="connsiteX3" fmla="*/ 87086 w 362858"/>
                          <a:gd name="connsiteY3" fmla="*/ 348343 h 666560"/>
                          <a:gd name="connsiteX4" fmla="*/ 174172 w 362858"/>
                          <a:gd name="connsiteY4" fmla="*/ 638628 h 666560"/>
                          <a:gd name="connsiteX5" fmla="*/ 159658 w 362858"/>
                          <a:gd name="connsiteY5" fmla="*/ 638628 h 6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858" h="666560">
                            <a:moveTo>
                              <a:pt x="0" y="0"/>
                            </a:moveTo>
                            <a:lnTo>
                              <a:pt x="362858" y="174171"/>
                            </a:lnTo>
                            <a:lnTo>
                              <a:pt x="362858" y="174171"/>
                            </a:lnTo>
                            <a:cubicBezTo>
                              <a:pt x="316896" y="203200"/>
                              <a:pt x="118534" y="270934"/>
                              <a:pt x="87086" y="348343"/>
                            </a:cubicBezTo>
                            <a:cubicBezTo>
                              <a:pt x="55638" y="425752"/>
                              <a:pt x="162077" y="590247"/>
                              <a:pt x="174172" y="638628"/>
                            </a:cubicBezTo>
                            <a:cubicBezTo>
                              <a:pt x="186267" y="687009"/>
                              <a:pt x="172962" y="662818"/>
                              <a:pt x="159658" y="638628"/>
                            </a:cubicBezTo>
                          </a:path>
                        </a:pathLst>
                      </a:cu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9" name="Straight Arrow Connector 108"/>
                      <p:cNvCxnSpPr/>
                      <p:nvPr/>
                    </p:nvCxnSpPr>
                    <p:spPr>
                      <a:xfrm rot="5400000">
                        <a:off x="7588915" y="4179072"/>
                        <a:ext cx="84033"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1" name="Freeform 110"/>
                      <p:cNvSpPr/>
                      <p:nvPr/>
                    </p:nvSpPr>
                    <p:spPr>
                      <a:xfrm flipH="1" flipV="1">
                        <a:off x="8123532" y="3990918"/>
                        <a:ext cx="325445" cy="202417"/>
                      </a:xfrm>
                      <a:custGeom>
                        <a:avLst/>
                        <a:gdLst>
                          <a:gd name="connsiteX0" fmla="*/ 0 w 362858"/>
                          <a:gd name="connsiteY0" fmla="*/ 0 h 666560"/>
                          <a:gd name="connsiteX1" fmla="*/ 362858 w 362858"/>
                          <a:gd name="connsiteY1" fmla="*/ 174171 h 666560"/>
                          <a:gd name="connsiteX2" fmla="*/ 362858 w 362858"/>
                          <a:gd name="connsiteY2" fmla="*/ 174171 h 666560"/>
                          <a:gd name="connsiteX3" fmla="*/ 87086 w 362858"/>
                          <a:gd name="connsiteY3" fmla="*/ 348343 h 666560"/>
                          <a:gd name="connsiteX4" fmla="*/ 174172 w 362858"/>
                          <a:gd name="connsiteY4" fmla="*/ 638628 h 666560"/>
                          <a:gd name="connsiteX5" fmla="*/ 159658 w 362858"/>
                          <a:gd name="connsiteY5" fmla="*/ 638628 h 6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858" h="666560">
                            <a:moveTo>
                              <a:pt x="0" y="0"/>
                            </a:moveTo>
                            <a:lnTo>
                              <a:pt x="362858" y="174171"/>
                            </a:lnTo>
                            <a:lnTo>
                              <a:pt x="362858" y="174171"/>
                            </a:lnTo>
                            <a:cubicBezTo>
                              <a:pt x="316896" y="203200"/>
                              <a:pt x="118534" y="270934"/>
                              <a:pt x="87086" y="348343"/>
                            </a:cubicBezTo>
                            <a:cubicBezTo>
                              <a:pt x="55638" y="425752"/>
                              <a:pt x="162077" y="590247"/>
                              <a:pt x="174172" y="638628"/>
                            </a:cubicBezTo>
                            <a:cubicBezTo>
                              <a:pt x="186267" y="687009"/>
                              <a:pt x="172962" y="662818"/>
                              <a:pt x="159658" y="638628"/>
                            </a:cubicBezTo>
                          </a:path>
                        </a:pathLst>
                      </a:cu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2" name="Straight Arrow Connector 111"/>
                      <p:cNvCxnSpPr/>
                      <p:nvPr/>
                    </p:nvCxnSpPr>
                    <p:spPr>
                      <a:xfrm rot="5400000">
                        <a:off x="8369548" y="4205360"/>
                        <a:ext cx="84033"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4" name="Freeform 113"/>
                      <p:cNvSpPr/>
                      <p:nvPr/>
                    </p:nvSpPr>
                    <p:spPr>
                      <a:xfrm flipH="1" flipV="1">
                        <a:off x="8676456" y="3946663"/>
                        <a:ext cx="325445" cy="202417"/>
                      </a:xfrm>
                      <a:custGeom>
                        <a:avLst/>
                        <a:gdLst>
                          <a:gd name="connsiteX0" fmla="*/ 0 w 362858"/>
                          <a:gd name="connsiteY0" fmla="*/ 0 h 666560"/>
                          <a:gd name="connsiteX1" fmla="*/ 362858 w 362858"/>
                          <a:gd name="connsiteY1" fmla="*/ 174171 h 666560"/>
                          <a:gd name="connsiteX2" fmla="*/ 362858 w 362858"/>
                          <a:gd name="connsiteY2" fmla="*/ 174171 h 666560"/>
                          <a:gd name="connsiteX3" fmla="*/ 87086 w 362858"/>
                          <a:gd name="connsiteY3" fmla="*/ 348343 h 666560"/>
                          <a:gd name="connsiteX4" fmla="*/ 174172 w 362858"/>
                          <a:gd name="connsiteY4" fmla="*/ 638628 h 666560"/>
                          <a:gd name="connsiteX5" fmla="*/ 159658 w 362858"/>
                          <a:gd name="connsiteY5" fmla="*/ 638628 h 6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858" h="666560">
                            <a:moveTo>
                              <a:pt x="0" y="0"/>
                            </a:moveTo>
                            <a:lnTo>
                              <a:pt x="362858" y="174171"/>
                            </a:lnTo>
                            <a:lnTo>
                              <a:pt x="362858" y="174171"/>
                            </a:lnTo>
                            <a:cubicBezTo>
                              <a:pt x="316896" y="203200"/>
                              <a:pt x="118534" y="270934"/>
                              <a:pt x="87086" y="348343"/>
                            </a:cubicBezTo>
                            <a:cubicBezTo>
                              <a:pt x="55638" y="425752"/>
                              <a:pt x="162077" y="590247"/>
                              <a:pt x="174172" y="638628"/>
                            </a:cubicBezTo>
                            <a:cubicBezTo>
                              <a:pt x="186267" y="687009"/>
                              <a:pt x="172962" y="662818"/>
                              <a:pt x="159658" y="638628"/>
                            </a:cubicBezTo>
                          </a:path>
                        </a:pathLst>
                      </a:cu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5" name="Straight Arrow Connector 114"/>
                      <p:cNvCxnSpPr/>
                      <p:nvPr/>
                    </p:nvCxnSpPr>
                    <p:spPr>
                      <a:xfrm rot="5400000">
                        <a:off x="8922472" y="4191097"/>
                        <a:ext cx="84033"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6622819" y="4340423"/>
                      <a:ext cx="2341669" cy="384721"/>
                      <a:chOff x="6622819" y="4340423"/>
                      <a:chExt cx="2341669" cy="384721"/>
                    </a:xfrm>
                  </p:grpSpPr>
                  <p:sp>
                    <p:nvSpPr>
                      <p:cNvPr id="120" name="Freeform 119"/>
                      <p:cNvSpPr/>
                      <p:nvPr/>
                    </p:nvSpPr>
                    <p:spPr>
                      <a:xfrm flipH="1" flipV="1">
                        <a:off x="6622819" y="4396678"/>
                        <a:ext cx="325445" cy="202417"/>
                      </a:xfrm>
                      <a:custGeom>
                        <a:avLst/>
                        <a:gdLst>
                          <a:gd name="connsiteX0" fmla="*/ 0 w 362858"/>
                          <a:gd name="connsiteY0" fmla="*/ 0 h 666560"/>
                          <a:gd name="connsiteX1" fmla="*/ 362858 w 362858"/>
                          <a:gd name="connsiteY1" fmla="*/ 174171 h 666560"/>
                          <a:gd name="connsiteX2" fmla="*/ 362858 w 362858"/>
                          <a:gd name="connsiteY2" fmla="*/ 174171 h 666560"/>
                          <a:gd name="connsiteX3" fmla="*/ 87086 w 362858"/>
                          <a:gd name="connsiteY3" fmla="*/ 348343 h 666560"/>
                          <a:gd name="connsiteX4" fmla="*/ 174172 w 362858"/>
                          <a:gd name="connsiteY4" fmla="*/ 638628 h 666560"/>
                          <a:gd name="connsiteX5" fmla="*/ 159658 w 362858"/>
                          <a:gd name="connsiteY5" fmla="*/ 638628 h 6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858" h="666560">
                            <a:moveTo>
                              <a:pt x="0" y="0"/>
                            </a:moveTo>
                            <a:lnTo>
                              <a:pt x="362858" y="174171"/>
                            </a:lnTo>
                            <a:lnTo>
                              <a:pt x="362858" y="174171"/>
                            </a:lnTo>
                            <a:cubicBezTo>
                              <a:pt x="316896" y="203200"/>
                              <a:pt x="118534" y="270934"/>
                              <a:pt x="87086" y="348343"/>
                            </a:cubicBezTo>
                            <a:cubicBezTo>
                              <a:pt x="55638" y="425752"/>
                              <a:pt x="162077" y="590247"/>
                              <a:pt x="174172" y="638628"/>
                            </a:cubicBezTo>
                            <a:cubicBezTo>
                              <a:pt x="186267" y="687009"/>
                              <a:pt x="172962" y="662818"/>
                              <a:pt x="159658" y="638628"/>
                            </a:cubicBezTo>
                          </a:path>
                        </a:pathLst>
                      </a:cu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1" name="Straight Arrow Connector 120"/>
                      <p:cNvCxnSpPr/>
                      <p:nvPr/>
                    </p:nvCxnSpPr>
                    <p:spPr>
                      <a:xfrm rot="5400000">
                        <a:off x="6868835" y="4611120"/>
                        <a:ext cx="84033"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3" name="Freeform 122"/>
                      <p:cNvSpPr/>
                      <p:nvPr/>
                    </p:nvSpPr>
                    <p:spPr>
                      <a:xfrm flipH="1" flipV="1">
                        <a:off x="7486915" y="4437112"/>
                        <a:ext cx="325445" cy="202417"/>
                      </a:xfrm>
                      <a:custGeom>
                        <a:avLst/>
                        <a:gdLst>
                          <a:gd name="connsiteX0" fmla="*/ 0 w 362858"/>
                          <a:gd name="connsiteY0" fmla="*/ 0 h 666560"/>
                          <a:gd name="connsiteX1" fmla="*/ 362858 w 362858"/>
                          <a:gd name="connsiteY1" fmla="*/ 174171 h 666560"/>
                          <a:gd name="connsiteX2" fmla="*/ 362858 w 362858"/>
                          <a:gd name="connsiteY2" fmla="*/ 174171 h 666560"/>
                          <a:gd name="connsiteX3" fmla="*/ 87086 w 362858"/>
                          <a:gd name="connsiteY3" fmla="*/ 348343 h 666560"/>
                          <a:gd name="connsiteX4" fmla="*/ 174172 w 362858"/>
                          <a:gd name="connsiteY4" fmla="*/ 638628 h 666560"/>
                          <a:gd name="connsiteX5" fmla="*/ 159658 w 362858"/>
                          <a:gd name="connsiteY5" fmla="*/ 638628 h 6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858" h="666560">
                            <a:moveTo>
                              <a:pt x="0" y="0"/>
                            </a:moveTo>
                            <a:lnTo>
                              <a:pt x="362858" y="174171"/>
                            </a:lnTo>
                            <a:lnTo>
                              <a:pt x="362858" y="174171"/>
                            </a:lnTo>
                            <a:cubicBezTo>
                              <a:pt x="316896" y="203200"/>
                              <a:pt x="118534" y="270934"/>
                              <a:pt x="87086" y="348343"/>
                            </a:cubicBezTo>
                            <a:cubicBezTo>
                              <a:pt x="55638" y="425752"/>
                              <a:pt x="162077" y="590247"/>
                              <a:pt x="174172" y="638628"/>
                            </a:cubicBezTo>
                            <a:cubicBezTo>
                              <a:pt x="186267" y="687009"/>
                              <a:pt x="172962" y="662818"/>
                              <a:pt x="159658" y="638628"/>
                            </a:cubicBezTo>
                          </a:path>
                        </a:pathLst>
                      </a:cu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5" name="Straight Arrow Connector 124"/>
                      <p:cNvCxnSpPr/>
                      <p:nvPr/>
                    </p:nvCxnSpPr>
                    <p:spPr>
                      <a:xfrm rot="5400000">
                        <a:off x="7732931" y="4651554"/>
                        <a:ext cx="84033"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7" name="Freeform 126"/>
                      <p:cNvSpPr/>
                      <p:nvPr/>
                    </p:nvSpPr>
                    <p:spPr>
                      <a:xfrm flipH="1" flipV="1">
                        <a:off x="8639043" y="4340423"/>
                        <a:ext cx="325445" cy="303652"/>
                      </a:xfrm>
                      <a:custGeom>
                        <a:avLst/>
                        <a:gdLst>
                          <a:gd name="connsiteX0" fmla="*/ 0 w 362858"/>
                          <a:gd name="connsiteY0" fmla="*/ 0 h 666560"/>
                          <a:gd name="connsiteX1" fmla="*/ 362858 w 362858"/>
                          <a:gd name="connsiteY1" fmla="*/ 174171 h 666560"/>
                          <a:gd name="connsiteX2" fmla="*/ 362858 w 362858"/>
                          <a:gd name="connsiteY2" fmla="*/ 174171 h 666560"/>
                          <a:gd name="connsiteX3" fmla="*/ 87086 w 362858"/>
                          <a:gd name="connsiteY3" fmla="*/ 348343 h 666560"/>
                          <a:gd name="connsiteX4" fmla="*/ 174172 w 362858"/>
                          <a:gd name="connsiteY4" fmla="*/ 638628 h 666560"/>
                          <a:gd name="connsiteX5" fmla="*/ 159658 w 362858"/>
                          <a:gd name="connsiteY5" fmla="*/ 638628 h 6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858" h="666560">
                            <a:moveTo>
                              <a:pt x="0" y="0"/>
                            </a:moveTo>
                            <a:lnTo>
                              <a:pt x="362858" y="174171"/>
                            </a:lnTo>
                            <a:lnTo>
                              <a:pt x="362858" y="174171"/>
                            </a:lnTo>
                            <a:cubicBezTo>
                              <a:pt x="316896" y="203200"/>
                              <a:pt x="118534" y="270934"/>
                              <a:pt x="87086" y="348343"/>
                            </a:cubicBezTo>
                            <a:cubicBezTo>
                              <a:pt x="55638" y="425752"/>
                              <a:pt x="162077" y="590247"/>
                              <a:pt x="174172" y="638628"/>
                            </a:cubicBezTo>
                            <a:cubicBezTo>
                              <a:pt x="186267" y="687009"/>
                              <a:pt x="172962" y="662818"/>
                              <a:pt x="159658" y="638628"/>
                            </a:cubicBezTo>
                          </a:path>
                        </a:pathLst>
                      </a:cu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8" name="Straight Arrow Connector 127"/>
                      <p:cNvCxnSpPr/>
                      <p:nvPr/>
                    </p:nvCxnSpPr>
                    <p:spPr>
                      <a:xfrm rot="5400000">
                        <a:off x="8864045" y="4662114"/>
                        <a:ext cx="126061"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7049735" y="2876746"/>
                      <a:ext cx="853339" cy="312710"/>
                      <a:chOff x="7049735" y="2876746"/>
                      <a:chExt cx="853339" cy="312710"/>
                    </a:xfrm>
                  </p:grpSpPr>
                  <p:cxnSp>
                    <p:nvCxnSpPr>
                      <p:cNvPr id="161" name="Straight Arrow Connector 160"/>
                      <p:cNvCxnSpPr/>
                      <p:nvPr/>
                    </p:nvCxnSpPr>
                    <p:spPr>
                      <a:xfrm rot="18420000">
                        <a:off x="7027705" y="2974878"/>
                        <a:ext cx="101777" cy="0"/>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3" name="Arc 52"/>
                      <p:cNvSpPr/>
                      <p:nvPr/>
                    </p:nvSpPr>
                    <p:spPr>
                      <a:xfrm flipV="1">
                        <a:off x="7049735" y="2876746"/>
                        <a:ext cx="853339" cy="312710"/>
                      </a:xfrm>
                      <a:prstGeom prst="arc">
                        <a:avLst>
                          <a:gd name="adj1" fmla="val 10112410"/>
                          <a:gd name="adj2" fmla="val 21161437"/>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42" name="Group 41"/>
                    <p:cNvGrpSpPr/>
                    <p:nvPr/>
                  </p:nvGrpSpPr>
                  <p:grpSpPr>
                    <a:xfrm>
                      <a:off x="7388944" y="2522886"/>
                      <a:ext cx="1143496" cy="546073"/>
                      <a:chOff x="7388944" y="2522886"/>
                      <a:chExt cx="1143496" cy="546073"/>
                    </a:xfrm>
                  </p:grpSpPr>
                  <p:sp>
                    <p:nvSpPr>
                      <p:cNvPr id="163" name="Arc 162"/>
                      <p:cNvSpPr/>
                      <p:nvPr/>
                    </p:nvSpPr>
                    <p:spPr>
                      <a:xfrm rot="10800000">
                        <a:off x="7388944" y="2522886"/>
                        <a:ext cx="1143496" cy="546073"/>
                      </a:xfrm>
                      <a:prstGeom prst="arc">
                        <a:avLst>
                          <a:gd name="adj1" fmla="val 1705130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64" name="Straight Arrow Connector 163"/>
                      <p:cNvCxnSpPr/>
                      <p:nvPr/>
                    </p:nvCxnSpPr>
                    <p:spPr>
                      <a:xfrm rot="16200000">
                        <a:off x="7343438" y="2750416"/>
                        <a:ext cx="91012" cy="0"/>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6948264" y="2928316"/>
                      <a:ext cx="1809916" cy="1330132"/>
                      <a:chOff x="6948264" y="2928316"/>
                      <a:chExt cx="1809916" cy="1330132"/>
                    </a:xfrm>
                  </p:grpSpPr>
                  <p:sp>
                    <p:nvSpPr>
                      <p:cNvPr id="165" name="Arc 164"/>
                      <p:cNvSpPr/>
                      <p:nvPr/>
                    </p:nvSpPr>
                    <p:spPr>
                      <a:xfrm rot="10800000" flipV="1">
                        <a:off x="6948264" y="3026943"/>
                        <a:ext cx="1809916" cy="546073"/>
                      </a:xfrm>
                      <a:prstGeom prst="arc">
                        <a:avLst>
                          <a:gd name="adj1" fmla="val 15733560"/>
                          <a:gd name="adj2" fmla="val 21582056"/>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7" name="Arc 166"/>
                      <p:cNvSpPr/>
                      <p:nvPr/>
                    </p:nvSpPr>
                    <p:spPr>
                      <a:xfrm rot="5400000" flipV="1">
                        <a:off x="6715246" y="3161334"/>
                        <a:ext cx="1330131" cy="864096"/>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68" name="Straight Arrow Connector 167"/>
                      <p:cNvCxnSpPr/>
                      <p:nvPr/>
                    </p:nvCxnSpPr>
                    <p:spPr>
                      <a:xfrm flipV="1">
                        <a:off x="7380311" y="4258448"/>
                        <a:ext cx="144016" cy="0"/>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grpSp>
        </p:grpSp>
      </p:grpSp>
      <p:grpSp>
        <p:nvGrpSpPr>
          <p:cNvPr id="74" name="Group 73"/>
          <p:cNvGrpSpPr/>
          <p:nvPr/>
        </p:nvGrpSpPr>
        <p:grpSpPr>
          <a:xfrm>
            <a:off x="4636556" y="915506"/>
            <a:ext cx="1154360" cy="2124134"/>
            <a:chOff x="4906587" y="1484784"/>
            <a:chExt cx="1221590" cy="2242361"/>
          </a:xfrm>
        </p:grpSpPr>
        <p:grpSp>
          <p:nvGrpSpPr>
            <p:cNvPr id="153" name="Group 152"/>
            <p:cNvGrpSpPr/>
            <p:nvPr/>
          </p:nvGrpSpPr>
          <p:grpSpPr>
            <a:xfrm>
              <a:off x="4906587" y="1484784"/>
              <a:ext cx="1203060" cy="2242361"/>
              <a:chOff x="4562067" y="1916832"/>
              <a:chExt cx="836986" cy="1622634"/>
            </a:xfrm>
          </p:grpSpPr>
          <p:sp>
            <p:nvSpPr>
              <p:cNvPr id="44" name="TextBox 43"/>
              <p:cNvSpPr txBox="1"/>
              <p:nvPr/>
            </p:nvSpPr>
            <p:spPr>
              <a:xfrm flipH="1">
                <a:off x="4562067" y="2125260"/>
                <a:ext cx="836986" cy="1414206"/>
              </a:xfrm>
              <a:prstGeom prst="rect">
                <a:avLst/>
              </a:prstGeom>
              <a:noFill/>
            </p:spPr>
            <p:txBody>
              <a:bodyPr wrap="none" rtlCol="0">
                <a:spAutoFit/>
              </a:bodyPr>
              <a:lstStyle/>
              <a:p>
                <a:pPr algn="ctr"/>
                <a:r>
                  <a:rPr lang="en-GB" sz="1900" dirty="0"/>
                  <a:t>The</a:t>
                </a:r>
              </a:p>
              <a:p>
                <a:pPr algn="ctr"/>
                <a:r>
                  <a:rPr lang="en-GB" sz="1900" b="1" dirty="0"/>
                  <a:t>Agility</a:t>
                </a:r>
              </a:p>
              <a:p>
                <a:pPr algn="ctr"/>
                <a:r>
                  <a:rPr lang="en-GB" sz="1900" dirty="0"/>
                  <a:t>to </a:t>
                </a:r>
              </a:p>
              <a:p>
                <a:pPr algn="ctr"/>
                <a:r>
                  <a:rPr lang="en-GB" sz="1900" dirty="0"/>
                  <a:t>respond </a:t>
                </a:r>
              </a:p>
              <a:p>
                <a:pPr algn="ctr"/>
                <a:r>
                  <a:rPr lang="en-GB" sz="1900" dirty="0"/>
                  <a:t>to</a:t>
                </a:r>
              </a:p>
              <a:p>
                <a:pPr algn="ctr"/>
                <a:r>
                  <a:rPr lang="en-GB" sz="1900" b="1" dirty="0"/>
                  <a:t>Reality</a:t>
                </a:r>
              </a:p>
            </p:txBody>
          </p:sp>
          <p:sp>
            <p:nvSpPr>
              <p:cNvPr id="54" name="Pentagon 53"/>
              <p:cNvSpPr/>
              <p:nvPr/>
            </p:nvSpPr>
            <p:spPr>
              <a:xfrm rot="16200000">
                <a:off x="4200520" y="2307736"/>
                <a:ext cx="1554472" cy="772664"/>
              </a:xfrm>
              <a:prstGeom prst="homeP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7" name="Rectangle 96"/>
            <p:cNvSpPr/>
            <p:nvPr/>
          </p:nvSpPr>
          <p:spPr>
            <a:xfrm>
              <a:off x="5940152" y="2628699"/>
              <a:ext cx="188025" cy="979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9" name="Text Placeholder 3"/>
          <p:cNvSpPr txBox="1">
            <a:spLocks/>
          </p:cNvSpPr>
          <p:nvPr/>
        </p:nvSpPr>
        <p:spPr>
          <a:xfrm>
            <a:off x="3132138" y="5616575"/>
            <a:ext cx="2374900" cy="863600"/>
          </a:xfrm>
          <a:prstGeom prst="rect">
            <a:avLst/>
          </a:prstGeom>
        </p:spPr>
        <p:txBody>
          <a:bodyPr lIns="86402" tIns="43201" rIns="86402" bIns="43201"/>
          <a:lstStyle>
            <a:defPPr>
              <a:defRPr lang="en-GB"/>
            </a:defPPr>
            <a:lvl1pPr algn="l" defTabSz="852488" rtl="0" fontAlgn="base">
              <a:spcBef>
                <a:spcPct val="0"/>
              </a:spcBef>
              <a:spcAft>
                <a:spcPct val="0"/>
              </a:spcAft>
              <a:defRPr sz="1700" kern="1200">
                <a:solidFill>
                  <a:schemeClr val="tx1"/>
                </a:solidFill>
                <a:latin typeface="Arial" charset="0"/>
                <a:ea typeface="+mn-ea"/>
                <a:cs typeface="+mn-cs"/>
              </a:defRPr>
            </a:lvl1pPr>
            <a:lvl2pPr marL="425450" indent="31750" algn="l" defTabSz="852488" rtl="0" fontAlgn="base">
              <a:spcBef>
                <a:spcPct val="0"/>
              </a:spcBef>
              <a:spcAft>
                <a:spcPct val="0"/>
              </a:spcAft>
              <a:defRPr sz="1700" kern="1200">
                <a:solidFill>
                  <a:schemeClr val="tx1"/>
                </a:solidFill>
                <a:latin typeface="Arial" charset="0"/>
                <a:ea typeface="+mn-ea"/>
                <a:cs typeface="+mn-cs"/>
              </a:defRPr>
            </a:lvl2pPr>
            <a:lvl3pPr marL="852488" indent="61913" algn="l" defTabSz="852488" rtl="0" fontAlgn="base">
              <a:spcBef>
                <a:spcPct val="0"/>
              </a:spcBef>
              <a:spcAft>
                <a:spcPct val="0"/>
              </a:spcAft>
              <a:defRPr sz="1700" kern="1200">
                <a:solidFill>
                  <a:schemeClr val="tx1"/>
                </a:solidFill>
                <a:latin typeface="Arial" charset="0"/>
                <a:ea typeface="+mn-ea"/>
                <a:cs typeface="+mn-cs"/>
              </a:defRPr>
            </a:lvl3pPr>
            <a:lvl4pPr marL="1279525" indent="92075" algn="l" defTabSz="852488" rtl="0" fontAlgn="base">
              <a:spcBef>
                <a:spcPct val="0"/>
              </a:spcBef>
              <a:spcAft>
                <a:spcPct val="0"/>
              </a:spcAft>
              <a:defRPr sz="1700" kern="1200">
                <a:solidFill>
                  <a:schemeClr val="tx1"/>
                </a:solidFill>
                <a:latin typeface="Arial" charset="0"/>
                <a:ea typeface="+mn-ea"/>
                <a:cs typeface="+mn-cs"/>
              </a:defRPr>
            </a:lvl4pPr>
            <a:lvl5pPr marL="1706563" indent="122238" algn="l" defTabSz="852488" rtl="0" fontAlgn="base">
              <a:spcBef>
                <a:spcPct val="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pPr algn="ctr"/>
            <a:endParaRPr lang="en-GB" dirty="0" smtClean="0">
              <a:solidFill>
                <a:schemeClr val="bg2"/>
              </a:solidFill>
            </a:endParaRPr>
          </a:p>
          <a:p>
            <a:pPr algn="ctr"/>
            <a:r>
              <a:rPr lang="en-GB" dirty="0" smtClean="0">
                <a:solidFill>
                  <a:schemeClr val="bg2"/>
                </a:solidFill>
              </a:rPr>
              <a:t>OFFICIAL</a:t>
            </a:r>
            <a:endParaRPr lang="en-GB" dirty="0">
              <a:solidFill>
                <a:schemeClr val="bg2"/>
              </a:solidFill>
            </a:endParaRPr>
          </a:p>
        </p:txBody>
      </p:sp>
      <p:sp>
        <p:nvSpPr>
          <p:cNvPr id="140" name="Footer Placeholder 4"/>
          <p:cNvSpPr>
            <a:spLocks noGrp="1"/>
          </p:cNvSpPr>
          <p:nvPr>
            <p:ph type="ftr" sz="quarter" idx="4294967295"/>
          </p:nvPr>
        </p:nvSpPr>
        <p:spPr>
          <a:xfrm>
            <a:off x="1474788" y="6048375"/>
            <a:ext cx="1657350" cy="287338"/>
          </a:xfrm>
          <a:prstGeom prst="rect">
            <a:avLst/>
          </a:prstGeom>
        </p:spPr>
        <p:txBody>
          <a:bodyPr/>
          <a:lstStyle/>
          <a:p>
            <a:pPr>
              <a:defRPr/>
            </a:pPr>
            <a:r>
              <a:rPr lang="en-GB" sz="800" dirty="0" smtClean="0">
                <a:solidFill>
                  <a:schemeClr val="bg2"/>
                </a:solidFill>
              </a:rPr>
              <a:t>© Crown copyright </a:t>
            </a:r>
            <a:r>
              <a:rPr lang="en-GB" sz="800" dirty="0" smtClean="0">
                <a:solidFill>
                  <a:schemeClr val="bg2"/>
                </a:solidFill>
              </a:rPr>
              <a:t>2015 </a:t>
            </a:r>
            <a:r>
              <a:rPr lang="en-GB" sz="800" dirty="0" smtClean="0">
                <a:solidFill>
                  <a:schemeClr val="bg2"/>
                </a:solidFill>
              </a:rPr>
              <a:t>Dstl</a:t>
            </a:r>
            <a:endParaRPr lang="en-GB" sz="800" dirty="0">
              <a:solidFill>
                <a:schemeClr val="bg2"/>
              </a:solidFill>
            </a:endParaRPr>
          </a:p>
        </p:txBody>
      </p:sp>
      <p:sp>
        <p:nvSpPr>
          <p:cNvPr id="141" name="Date Placeholder 5"/>
          <p:cNvSpPr>
            <a:spLocks noGrp="1"/>
          </p:cNvSpPr>
          <p:nvPr>
            <p:ph type="dt" sz="half" idx="4294967295"/>
          </p:nvPr>
        </p:nvSpPr>
        <p:spPr>
          <a:xfrm>
            <a:off x="1474788" y="5761038"/>
            <a:ext cx="1657350" cy="287337"/>
          </a:xfrm>
          <a:prstGeom prst="rect">
            <a:avLst/>
          </a:prstGeom>
        </p:spPr>
        <p:txBody>
          <a:bodyPr/>
          <a:lstStyle/>
          <a:p>
            <a:pPr>
              <a:defRPr/>
            </a:pPr>
            <a:fld id="{9910E9E2-1F7A-4788-B90E-52324FA5E124}" type="datetime4">
              <a:rPr lang="en-GB" sz="800" smtClean="0">
                <a:solidFill>
                  <a:schemeClr val="bg2"/>
                </a:solidFill>
              </a:rPr>
              <a:pPr>
                <a:defRPr/>
              </a:pPr>
              <a:t>07 December 2015</a:t>
            </a:fld>
            <a:endParaRPr lang="en-GB" sz="800" dirty="0">
              <a:solidFill>
                <a:schemeClr val="bg2"/>
              </a:solidFill>
            </a:endParaRPr>
          </a:p>
        </p:txBody>
      </p:sp>
      <p:sp>
        <p:nvSpPr>
          <p:cNvPr id="4" name="TextBox 3"/>
          <p:cNvSpPr txBox="1"/>
          <p:nvPr/>
        </p:nvSpPr>
        <p:spPr>
          <a:xfrm>
            <a:off x="116724" y="71735"/>
            <a:ext cx="1505540" cy="557171"/>
          </a:xfrm>
          <a:prstGeom prst="rect">
            <a:avLst/>
          </a:prstGeom>
          <a:noFill/>
          <a:ln>
            <a:noFill/>
          </a:ln>
        </p:spPr>
        <p:txBody>
          <a:bodyPr wrap="none" rtlCol="0">
            <a:spAutoFit/>
          </a:bodyPr>
          <a:lstStyle/>
          <a:p>
            <a:pPr algn="ctr"/>
            <a:r>
              <a:rPr lang="en-GB" dirty="0" smtClean="0">
                <a:solidFill>
                  <a:schemeClr val="bg1">
                    <a:lumMod val="50000"/>
                  </a:schemeClr>
                </a:solidFill>
              </a:rPr>
              <a:t>The FUTURE</a:t>
            </a:r>
          </a:p>
          <a:p>
            <a:pPr algn="ctr"/>
            <a:r>
              <a:rPr lang="en-GB" dirty="0" smtClean="0">
                <a:solidFill>
                  <a:schemeClr val="bg1">
                    <a:lumMod val="50000"/>
                  </a:schemeClr>
                </a:solidFill>
              </a:rPr>
              <a:t>is</a:t>
            </a:r>
          </a:p>
          <a:p>
            <a:pPr algn="ctr"/>
            <a:r>
              <a:rPr lang="en-GB" dirty="0" smtClean="0">
                <a:solidFill>
                  <a:schemeClr val="bg1">
                    <a:lumMod val="50000"/>
                  </a:schemeClr>
                </a:solidFill>
              </a:rPr>
              <a:t>UNCERTAIN</a:t>
            </a:r>
            <a:endParaRPr lang="en-GB" dirty="0">
              <a:solidFill>
                <a:schemeClr val="bg1">
                  <a:lumMod val="50000"/>
                </a:schemeClr>
              </a:solidFill>
            </a:endParaRPr>
          </a:p>
        </p:txBody>
      </p:sp>
      <p:sp>
        <p:nvSpPr>
          <p:cNvPr id="13" name="TextBox 12"/>
          <p:cNvSpPr txBox="1"/>
          <p:nvPr/>
        </p:nvSpPr>
        <p:spPr>
          <a:xfrm>
            <a:off x="116724" y="4737941"/>
            <a:ext cx="1505540" cy="650095"/>
          </a:xfrm>
          <a:prstGeom prst="rect">
            <a:avLst/>
          </a:prstGeom>
          <a:noFill/>
          <a:ln>
            <a:noFill/>
          </a:ln>
        </p:spPr>
        <p:txBody>
          <a:bodyPr wrap="none" rtlCol="0">
            <a:spAutoFit/>
          </a:bodyPr>
          <a:lstStyle/>
          <a:p>
            <a:pPr algn="ctr"/>
            <a:r>
              <a:rPr lang="en-GB" dirty="0" smtClean="0">
                <a:solidFill>
                  <a:schemeClr val="bg1">
                    <a:lumMod val="50000"/>
                  </a:schemeClr>
                </a:solidFill>
              </a:rPr>
              <a:t>The FUTURE</a:t>
            </a:r>
          </a:p>
          <a:p>
            <a:pPr algn="ctr"/>
            <a:r>
              <a:rPr lang="en-GB" dirty="0" smtClean="0">
                <a:solidFill>
                  <a:schemeClr val="bg1">
                    <a:lumMod val="50000"/>
                  </a:schemeClr>
                </a:solidFill>
              </a:rPr>
              <a:t>is</a:t>
            </a:r>
          </a:p>
          <a:p>
            <a:pPr algn="ctr"/>
            <a:r>
              <a:rPr lang="en-GB" dirty="0" smtClean="0">
                <a:solidFill>
                  <a:schemeClr val="bg1">
                    <a:lumMod val="50000"/>
                  </a:schemeClr>
                </a:solidFill>
              </a:rPr>
              <a:t>UNCERTAIN</a:t>
            </a:r>
            <a:endParaRPr lang="en-GB" dirty="0">
              <a:solidFill>
                <a:schemeClr val="bg1">
                  <a:lumMod val="50000"/>
                </a:schemeClr>
              </a:solidFill>
            </a:endParaRPr>
          </a:p>
        </p:txBody>
      </p:sp>
      <p:sp>
        <p:nvSpPr>
          <p:cNvPr id="20" name="TextBox 19"/>
          <p:cNvSpPr txBox="1"/>
          <p:nvPr/>
        </p:nvSpPr>
        <p:spPr>
          <a:xfrm>
            <a:off x="6921232" y="90340"/>
            <a:ext cx="1505540" cy="629468"/>
          </a:xfrm>
          <a:prstGeom prst="rect">
            <a:avLst/>
          </a:prstGeom>
          <a:noFill/>
          <a:ln>
            <a:noFill/>
          </a:ln>
        </p:spPr>
        <p:txBody>
          <a:bodyPr wrap="none" rtlCol="0">
            <a:spAutoFit/>
          </a:bodyPr>
          <a:lstStyle/>
          <a:p>
            <a:pPr algn="ctr"/>
            <a:r>
              <a:rPr lang="en-GB" dirty="0" smtClean="0">
                <a:solidFill>
                  <a:schemeClr val="bg1">
                    <a:lumMod val="50000"/>
                  </a:schemeClr>
                </a:solidFill>
              </a:rPr>
              <a:t>The FUTURE</a:t>
            </a:r>
          </a:p>
          <a:p>
            <a:pPr algn="ctr"/>
            <a:r>
              <a:rPr lang="en-GB" dirty="0" smtClean="0">
                <a:solidFill>
                  <a:schemeClr val="bg1">
                    <a:lumMod val="50000"/>
                  </a:schemeClr>
                </a:solidFill>
              </a:rPr>
              <a:t>is</a:t>
            </a:r>
          </a:p>
          <a:p>
            <a:pPr algn="ctr"/>
            <a:r>
              <a:rPr lang="en-GB" dirty="0" smtClean="0">
                <a:solidFill>
                  <a:schemeClr val="bg1">
                    <a:lumMod val="50000"/>
                  </a:schemeClr>
                </a:solidFill>
              </a:rPr>
              <a:t>UNCERTAIN</a:t>
            </a:r>
            <a:endParaRPr lang="en-GB" dirty="0">
              <a:solidFill>
                <a:schemeClr val="bg1">
                  <a:lumMod val="50000"/>
                </a:schemeClr>
              </a:solidFill>
            </a:endParaRPr>
          </a:p>
        </p:txBody>
      </p:sp>
      <p:sp>
        <p:nvSpPr>
          <p:cNvPr id="16" name="TextBox 15"/>
          <p:cNvSpPr txBox="1"/>
          <p:nvPr/>
        </p:nvSpPr>
        <p:spPr>
          <a:xfrm>
            <a:off x="6921232" y="4680247"/>
            <a:ext cx="1505540" cy="696230"/>
          </a:xfrm>
          <a:prstGeom prst="rect">
            <a:avLst/>
          </a:prstGeom>
          <a:noFill/>
          <a:ln>
            <a:noFill/>
          </a:ln>
        </p:spPr>
        <p:txBody>
          <a:bodyPr wrap="none" rtlCol="0">
            <a:spAutoFit/>
          </a:bodyPr>
          <a:lstStyle/>
          <a:p>
            <a:pPr algn="ctr"/>
            <a:r>
              <a:rPr lang="en-GB" dirty="0" smtClean="0">
                <a:solidFill>
                  <a:schemeClr val="bg1">
                    <a:lumMod val="50000"/>
                  </a:schemeClr>
                </a:solidFill>
              </a:rPr>
              <a:t>The FUTURE</a:t>
            </a:r>
          </a:p>
          <a:p>
            <a:pPr algn="ctr"/>
            <a:r>
              <a:rPr lang="en-GB" dirty="0" smtClean="0">
                <a:solidFill>
                  <a:schemeClr val="bg1">
                    <a:lumMod val="50000"/>
                  </a:schemeClr>
                </a:solidFill>
              </a:rPr>
              <a:t>is</a:t>
            </a:r>
          </a:p>
          <a:p>
            <a:pPr algn="ctr"/>
            <a:r>
              <a:rPr lang="en-GB" dirty="0" smtClean="0">
                <a:solidFill>
                  <a:schemeClr val="bg1">
                    <a:lumMod val="50000"/>
                  </a:schemeClr>
                </a:solidFill>
              </a:rPr>
              <a:t>UNCERTAIN</a:t>
            </a:r>
            <a:endParaRPr lang="en-GB" dirty="0">
              <a:solidFill>
                <a:schemeClr val="bg1">
                  <a:lumMod val="50000"/>
                </a:schemeClr>
              </a:solidFill>
            </a:endParaRPr>
          </a:p>
        </p:txBody>
      </p:sp>
    </p:spTree>
    <p:extLst>
      <p:ext uri="{BB962C8B-B14F-4D97-AF65-F5344CB8AC3E}">
        <p14:creationId xmlns:p14="http://schemas.microsoft.com/office/powerpoint/2010/main" val="3532254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8" grpId="0" animBg="1"/>
      <p:bldP spid="43"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38" y="2016042"/>
            <a:ext cx="7775337" cy="1080029"/>
          </a:xfrm>
        </p:spPr>
        <p:txBody>
          <a:bodyPr/>
          <a:lstStyle/>
          <a:p>
            <a:pPr algn="ctr"/>
            <a:r>
              <a:rPr lang="en-GB" dirty="0" smtClean="0"/>
              <a:t>What you need to do</a:t>
            </a:r>
            <a:br>
              <a:rPr lang="en-GB" dirty="0" smtClean="0"/>
            </a:br>
            <a:r>
              <a:rPr lang="en-GB" dirty="0" smtClean="0"/>
              <a:t>good strategy…</a:t>
            </a:r>
            <a:endParaRPr lang="en-GB" dirty="0"/>
          </a:p>
        </p:txBody>
      </p:sp>
      <p:sp>
        <p:nvSpPr>
          <p:cNvPr id="4" name="Text Placeholder 3"/>
          <p:cNvSpPr>
            <a:spLocks noGrp="1"/>
          </p:cNvSpPr>
          <p:nvPr>
            <p:ph type="body" sz="quarter" idx="12"/>
          </p:nvPr>
        </p:nvSpPr>
        <p:spPr/>
        <p:txBody>
          <a:bodyPr/>
          <a:lstStyle/>
          <a:p>
            <a:r>
              <a:rPr lang="en-GB" dirty="0" smtClean="0"/>
              <a:t>OFFICIAL</a:t>
            </a:r>
            <a:endParaRPr lang="en-GB" dirty="0"/>
          </a:p>
        </p:txBody>
      </p:sp>
      <p:sp>
        <p:nvSpPr>
          <p:cNvPr id="5" name="Footer Placeholder 4"/>
          <p:cNvSpPr>
            <a:spLocks noGrp="1"/>
          </p:cNvSpPr>
          <p:nvPr>
            <p:ph type="ftr" sz="quarter" idx="13"/>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6" name="Date Placeholder 5"/>
          <p:cNvSpPr>
            <a:spLocks noGrp="1"/>
          </p:cNvSpPr>
          <p:nvPr>
            <p:ph type="dt" sz="half" idx="14"/>
          </p:nvPr>
        </p:nvSpPr>
        <p:spPr/>
        <p:txBody>
          <a:bodyPr/>
          <a:lstStyle/>
          <a:p>
            <a:pPr>
              <a:defRPr/>
            </a:pPr>
            <a:fld id="{9910E9E2-1F7A-4788-B90E-52324FA5E124}" type="datetime4">
              <a:rPr lang="en-GB" smtClean="0"/>
              <a:pPr>
                <a:defRPr/>
              </a:pPr>
              <a:t>07 December 2015</a:t>
            </a:fld>
            <a:endParaRPr lang="en-GB" dirty="0"/>
          </a:p>
        </p:txBody>
      </p:sp>
    </p:spTree>
    <p:extLst>
      <p:ext uri="{BB962C8B-B14F-4D97-AF65-F5344CB8AC3E}">
        <p14:creationId xmlns:p14="http://schemas.microsoft.com/office/powerpoint/2010/main" val="2181259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GB" dirty="0" smtClean="0"/>
              <a:t>OFFICIAL</a:t>
            </a:r>
            <a:endParaRPr lang="en-GB" dirty="0"/>
          </a:p>
        </p:txBody>
      </p:sp>
      <p:sp>
        <p:nvSpPr>
          <p:cNvPr id="5" name="Footer Placeholder 4"/>
          <p:cNvSpPr>
            <a:spLocks noGrp="1"/>
          </p:cNvSpPr>
          <p:nvPr>
            <p:ph type="ftr" sz="quarter" idx="13"/>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6" name="Date Placeholder 5"/>
          <p:cNvSpPr>
            <a:spLocks noGrp="1"/>
          </p:cNvSpPr>
          <p:nvPr>
            <p:ph type="dt" sz="half" idx="14"/>
          </p:nvPr>
        </p:nvSpPr>
        <p:spPr/>
        <p:txBody>
          <a:bodyPr/>
          <a:lstStyle/>
          <a:p>
            <a:pPr>
              <a:defRPr/>
            </a:pPr>
            <a:fld id="{9910E9E2-1F7A-4788-B90E-52324FA5E124}" type="datetime4">
              <a:rPr lang="en-GB" smtClean="0"/>
              <a:pPr>
                <a:defRPr/>
              </a:pPr>
              <a:t>07 December 2015</a:t>
            </a:fld>
            <a:endParaRPr lang="en-GB" dirty="0"/>
          </a:p>
        </p:txBody>
      </p:sp>
      <p:sp>
        <p:nvSpPr>
          <p:cNvPr id="8" name="Rectangle 7"/>
          <p:cNvSpPr/>
          <p:nvPr/>
        </p:nvSpPr>
        <p:spPr>
          <a:xfrm>
            <a:off x="215925" y="143743"/>
            <a:ext cx="4318000" cy="1107996"/>
          </a:xfrm>
          <a:prstGeom prst="rect">
            <a:avLst/>
          </a:prstGeom>
        </p:spPr>
        <p:txBody>
          <a:bodyPr>
            <a:spAutoFit/>
          </a:bodyPr>
          <a:lstStyle/>
          <a:p>
            <a:r>
              <a:rPr lang="en-GB" sz="1400" dirty="0" smtClean="0"/>
              <a:t>Slide by Jan </a:t>
            </a:r>
            <a:r>
              <a:rPr lang="en-GB" sz="1400" dirty="0" err="1" smtClean="0"/>
              <a:t>Polley</a:t>
            </a:r>
            <a:r>
              <a:rPr lang="en-GB" sz="1400" dirty="0" smtClean="0"/>
              <a:t>,</a:t>
            </a:r>
            <a:endParaRPr lang="en-GB" sz="1400" dirty="0"/>
          </a:p>
          <a:p>
            <a:r>
              <a:rPr lang="en-GB" sz="1400" b="1" dirty="0"/>
              <a:t>N</a:t>
            </a:r>
            <a:r>
              <a:rPr lang="en-GB" sz="1400" b="1" dirty="0" smtClean="0"/>
              <a:t>ational </a:t>
            </a:r>
            <a:r>
              <a:rPr lang="en-GB" sz="1400" b="1" dirty="0"/>
              <a:t>School </a:t>
            </a:r>
          </a:p>
          <a:p>
            <a:r>
              <a:rPr lang="en-GB" sz="1400" b="1" dirty="0"/>
              <a:t>of </a:t>
            </a:r>
            <a:r>
              <a:rPr lang="en-GB" sz="1400" b="1" dirty="0" smtClean="0"/>
              <a:t>Government.</a:t>
            </a:r>
          </a:p>
          <a:p>
            <a:r>
              <a:rPr lang="en-GB" sz="1200" dirty="0" smtClean="0"/>
              <a:t>Talk to the</a:t>
            </a:r>
          </a:p>
          <a:p>
            <a:r>
              <a:rPr lang="en-GB" sz="1200" dirty="0" smtClean="0"/>
              <a:t>FAN Club, Nov 2008</a:t>
            </a:r>
            <a:endParaRPr lang="en-GB" sz="1200" dirty="0"/>
          </a:p>
        </p:txBody>
      </p:sp>
      <p:sp>
        <p:nvSpPr>
          <p:cNvPr id="9" name="TextBox 8"/>
          <p:cNvSpPr txBox="1"/>
          <p:nvPr/>
        </p:nvSpPr>
        <p:spPr>
          <a:xfrm>
            <a:off x="5214599" y="557788"/>
            <a:ext cx="3210238" cy="954107"/>
          </a:xfrm>
          <a:prstGeom prst="rect">
            <a:avLst/>
          </a:prstGeom>
          <a:noFill/>
          <a:ln>
            <a:solidFill>
              <a:schemeClr val="tx1"/>
            </a:solidFill>
          </a:ln>
        </p:spPr>
        <p:txBody>
          <a:bodyPr wrap="none" rtlCol="0">
            <a:spAutoFit/>
          </a:bodyPr>
          <a:lstStyle/>
          <a:p>
            <a:r>
              <a:rPr lang="en-GB" sz="2800" i="1" dirty="0" smtClean="0"/>
              <a:t>To be strategic you</a:t>
            </a:r>
          </a:p>
          <a:p>
            <a:r>
              <a:rPr lang="en-GB" sz="2800" i="1" dirty="0" smtClean="0"/>
              <a:t>need …</a:t>
            </a:r>
            <a:endParaRPr lang="en-GB" sz="2800" i="1" dirty="0"/>
          </a:p>
        </p:txBody>
      </p:sp>
      <p:sp>
        <p:nvSpPr>
          <p:cNvPr id="12" name="TextBox 11"/>
          <p:cNvSpPr txBox="1"/>
          <p:nvPr/>
        </p:nvSpPr>
        <p:spPr>
          <a:xfrm>
            <a:off x="3384277" y="2462515"/>
            <a:ext cx="1710725" cy="1569660"/>
          </a:xfrm>
          <a:prstGeom prst="rect">
            <a:avLst/>
          </a:prstGeom>
          <a:noFill/>
          <a:ln>
            <a:solidFill>
              <a:schemeClr val="tx1"/>
            </a:solidFill>
          </a:ln>
        </p:spPr>
        <p:txBody>
          <a:bodyPr wrap="none" rtlCol="0">
            <a:spAutoFit/>
          </a:bodyPr>
          <a:lstStyle/>
          <a:p>
            <a:pPr algn="ctr">
              <a:spcBef>
                <a:spcPts val="0"/>
              </a:spcBef>
            </a:pPr>
            <a:r>
              <a:rPr lang="en-GB" sz="1600" b="1" dirty="0" smtClean="0">
                <a:latin typeface="Arial" pitchFamily="34" charset="0"/>
                <a:cs typeface="Arial" pitchFamily="34" charset="0"/>
              </a:rPr>
              <a:t>PRE-</a:t>
            </a:r>
          </a:p>
          <a:p>
            <a:pPr algn="ctr">
              <a:spcBef>
                <a:spcPts val="0"/>
              </a:spcBef>
            </a:pPr>
            <a:r>
              <a:rPr lang="en-GB" sz="1600" b="1" dirty="0" smtClean="0">
                <a:latin typeface="Arial" pitchFamily="34" charset="0"/>
                <a:cs typeface="Arial" pitchFamily="34" charset="0"/>
              </a:rPr>
              <a:t>CONDITIONS</a:t>
            </a:r>
          </a:p>
          <a:p>
            <a:pPr algn="ctr">
              <a:spcBef>
                <a:spcPts val="0"/>
              </a:spcBef>
            </a:pPr>
            <a:r>
              <a:rPr lang="en-GB" sz="1600" b="1" dirty="0" smtClean="0">
                <a:latin typeface="Arial" pitchFamily="34" charset="0"/>
                <a:cs typeface="Arial" pitchFamily="34" charset="0"/>
              </a:rPr>
              <a:t>for STRATEGY</a:t>
            </a:r>
          </a:p>
          <a:p>
            <a:pPr algn="ctr">
              <a:spcBef>
                <a:spcPts val="0"/>
              </a:spcBef>
            </a:pPr>
            <a:r>
              <a:rPr lang="en-GB" sz="1600" b="1" dirty="0" smtClean="0">
                <a:latin typeface="Arial" pitchFamily="34" charset="0"/>
                <a:cs typeface="Arial" pitchFamily="34" charset="0"/>
              </a:rPr>
              <a:t>IN</a:t>
            </a:r>
          </a:p>
          <a:p>
            <a:pPr algn="ctr">
              <a:spcBef>
                <a:spcPts val="0"/>
              </a:spcBef>
            </a:pPr>
            <a:r>
              <a:rPr lang="en-GB" sz="1600" b="1" dirty="0" smtClean="0">
                <a:latin typeface="Arial" pitchFamily="34" charset="0"/>
                <a:cs typeface="Arial" pitchFamily="34" charset="0"/>
              </a:rPr>
              <a:t>GOVERNMENT </a:t>
            </a:r>
          </a:p>
          <a:p>
            <a:pPr algn="ctr">
              <a:spcBef>
                <a:spcPts val="0"/>
              </a:spcBef>
            </a:pPr>
            <a:r>
              <a:rPr lang="en-GB" sz="1600" b="1" dirty="0" smtClean="0">
                <a:latin typeface="Arial" pitchFamily="34" charset="0"/>
                <a:cs typeface="Arial" pitchFamily="34" charset="0"/>
              </a:rPr>
              <a:t>ARE ..</a:t>
            </a:r>
          </a:p>
        </p:txBody>
      </p:sp>
      <p:sp>
        <p:nvSpPr>
          <p:cNvPr id="15" name="Rectangle 14"/>
          <p:cNvSpPr/>
          <p:nvPr/>
        </p:nvSpPr>
        <p:spPr>
          <a:xfrm>
            <a:off x="2404449" y="1857419"/>
            <a:ext cx="93249" cy="151216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rot="16200000">
            <a:off x="1645464" y="2566878"/>
            <a:ext cx="93249" cy="151216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4947212" y="287759"/>
            <a:ext cx="93249" cy="151216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rot="16200000">
            <a:off x="4188227" y="997218"/>
            <a:ext cx="93249" cy="151216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2882247" y="4017659"/>
            <a:ext cx="93249" cy="151216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rot="16200000">
            <a:off x="2123262" y="4727118"/>
            <a:ext cx="93249" cy="151216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7683516" y="4017659"/>
            <a:ext cx="93249" cy="151216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rot="16200000">
            <a:off x="6924531" y="4727118"/>
            <a:ext cx="93249" cy="151216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7706783" y="1871935"/>
            <a:ext cx="93249" cy="151216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rot="16200000">
            <a:off x="6947798" y="2581394"/>
            <a:ext cx="93249" cy="151216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746239" y="1727919"/>
            <a:ext cx="1658211" cy="1569660"/>
          </a:xfrm>
          <a:prstGeom prst="rect">
            <a:avLst/>
          </a:prstGeom>
          <a:solidFill>
            <a:schemeClr val="bg1"/>
          </a:solidFill>
          <a:ln>
            <a:solidFill>
              <a:schemeClr val="tx1"/>
            </a:solidFill>
          </a:ln>
        </p:spPr>
        <p:txBody>
          <a:bodyPr wrap="none" rtlCol="0">
            <a:spAutoFit/>
          </a:bodyPr>
          <a:lstStyle/>
          <a:p>
            <a:pPr algn="ctr">
              <a:spcBef>
                <a:spcPts val="0"/>
              </a:spcBef>
            </a:pPr>
            <a:endParaRPr lang="en-GB" sz="1600" b="1" dirty="0" smtClean="0">
              <a:latin typeface="Arial" pitchFamily="34" charset="0"/>
              <a:cs typeface="Arial" pitchFamily="34" charset="0"/>
            </a:endParaRPr>
          </a:p>
          <a:p>
            <a:pPr algn="ctr">
              <a:spcBef>
                <a:spcPts val="0"/>
              </a:spcBef>
            </a:pPr>
            <a:endParaRPr lang="en-GB" sz="1600" b="1" dirty="0">
              <a:latin typeface="Arial" pitchFamily="34" charset="0"/>
              <a:cs typeface="Arial" pitchFamily="34" charset="0"/>
            </a:endParaRPr>
          </a:p>
          <a:p>
            <a:pPr algn="ctr">
              <a:spcBef>
                <a:spcPts val="0"/>
              </a:spcBef>
            </a:pPr>
            <a:r>
              <a:rPr lang="en-GB" sz="1600" b="1" dirty="0" smtClean="0">
                <a:latin typeface="Arial" pitchFamily="34" charset="0"/>
                <a:cs typeface="Arial" pitchFamily="34" charset="0"/>
              </a:rPr>
              <a:t>A strong sense</a:t>
            </a:r>
          </a:p>
          <a:p>
            <a:pPr algn="ctr">
              <a:spcBef>
                <a:spcPts val="0"/>
              </a:spcBef>
            </a:pPr>
            <a:r>
              <a:rPr lang="en-GB" sz="1600" b="1" dirty="0" smtClean="0">
                <a:latin typeface="Arial" pitchFamily="34" charset="0"/>
                <a:cs typeface="Arial" pitchFamily="34" charset="0"/>
              </a:rPr>
              <a:t>of public value</a:t>
            </a:r>
          </a:p>
          <a:p>
            <a:pPr algn="ctr">
              <a:spcBef>
                <a:spcPts val="0"/>
              </a:spcBef>
            </a:pPr>
            <a:endParaRPr lang="en-GB" sz="1600" b="1" dirty="0" smtClean="0">
              <a:latin typeface="Arial" pitchFamily="34" charset="0"/>
              <a:cs typeface="Arial" pitchFamily="34" charset="0"/>
            </a:endParaRPr>
          </a:p>
          <a:p>
            <a:pPr algn="ctr">
              <a:spcBef>
                <a:spcPts val="0"/>
              </a:spcBef>
            </a:pPr>
            <a:endParaRPr lang="en-GB" sz="1600" b="1" dirty="0" smtClean="0">
              <a:latin typeface="Arial" pitchFamily="34" charset="0"/>
              <a:cs typeface="Arial" pitchFamily="34" charset="0"/>
            </a:endParaRPr>
          </a:p>
        </p:txBody>
      </p:sp>
      <p:sp>
        <p:nvSpPr>
          <p:cNvPr id="26" name="TextBox 25"/>
          <p:cNvSpPr txBox="1"/>
          <p:nvPr/>
        </p:nvSpPr>
        <p:spPr>
          <a:xfrm>
            <a:off x="1008013" y="3902675"/>
            <a:ext cx="1896673" cy="1569660"/>
          </a:xfrm>
          <a:prstGeom prst="rect">
            <a:avLst/>
          </a:prstGeom>
          <a:solidFill>
            <a:schemeClr val="bg1"/>
          </a:solidFill>
          <a:ln>
            <a:solidFill>
              <a:schemeClr val="tx1"/>
            </a:solidFill>
          </a:ln>
        </p:spPr>
        <p:txBody>
          <a:bodyPr wrap="none" rtlCol="0">
            <a:spAutoFit/>
          </a:bodyPr>
          <a:lstStyle/>
          <a:p>
            <a:pPr algn="ctr">
              <a:spcBef>
                <a:spcPts val="0"/>
              </a:spcBef>
            </a:pPr>
            <a:endParaRPr lang="en-GB" sz="1600" b="1" dirty="0" smtClean="0">
              <a:latin typeface="Arial" pitchFamily="34" charset="0"/>
              <a:cs typeface="Arial" pitchFamily="34" charset="0"/>
            </a:endParaRPr>
          </a:p>
          <a:p>
            <a:pPr algn="ctr">
              <a:spcBef>
                <a:spcPts val="0"/>
              </a:spcBef>
            </a:pPr>
            <a:r>
              <a:rPr lang="en-GB" sz="1600" b="1" dirty="0" smtClean="0">
                <a:latin typeface="Arial" pitchFamily="34" charset="0"/>
                <a:cs typeface="Arial" pitchFamily="34" charset="0"/>
              </a:rPr>
              <a:t>High quality and</a:t>
            </a:r>
          </a:p>
          <a:p>
            <a:pPr algn="ctr">
              <a:spcBef>
                <a:spcPts val="0"/>
              </a:spcBef>
            </a:pPr>
            <a:r>
              <a:rPr lang="en-GB" sz="1600" b="1" dirty="0" smtClean="0">
                <a:latin typeface="Arial" pitchFamily="34" charset="0"/>
                <a:cs typeface="Arial" pitchFamily="34" charset="0"/>
              </a:rPr>
              <a:t>diverse analytical</a:t>
            </a:r>
          </a:p>
          <a:p>
            <a:pPr algn="ctr">
              <a:spcBef>
                <a:spcPts val="0"/>
              </a:spcBef>
            </a:pPr>
            <a:r>
              <a:rPr lang="en-GB" sz="1600" b="1" dirty="0" smtClean="0">
                <a:latin typeface="Arial" pitchFamily="34" charset="0"/>
                <a:cs typeface="Arial" pitchFamily="34" charset="0"/>
              </a:rPr>
              <a:t>capability that</a:t>
            </a:r>
          </a:p>
          <a:p>
            <a:pPr algn="ctr">
              <a:spcBef>
                <a:spcPts val="0"/>
              </a:spcBef>
            </a:pPr>
            <a:r>
              <a:rPr lang="en-GB" sz="1600" b="1" dirty="0" smtClean="0">
                <a:latin typeface="Arial" pitchFamily="34" charset="0"/>
                <a:cs typeface="Arial" pitchFamily="34" charset="0"/>
              </a:rPr>
              <a:t>flexes</a:t>
            </a:r>
          </a:p>
          <a:p>
            <a:pPr algn="ctr">
              <a:spcBef>
                <a:spcPts val="0"/>
              </a:spcBef>
            </a:pPr>
            <a:endParaRPr lang="en-GB" sz="1600" b="1" dirty="0" smtClean="0">
              <a:latin typeface="Arial" pitchFamily="34" charset="0"/>
              <a:cs typeface="Arial" pitchFamily="34" charset="0"/>
            </a:endParaRPr>
          </a:p>
        </p:txBody>
      </p:sp>
      <p:sp>
        <p:nvSpPr>
          <p:cNvPr id="35" name="TextBox 34"/>
          <p:cNvSpPr txBox="1"/>
          <p:nvPr/>
        </p:nvSpPr>
        <p:spPr>
          <a:xfrm>
            <a:off x="6069414" y="1742435"/>
            <a:ext cx="1616533" cy="1569660"/>
          </a:xfrm>
          <a:prstGeom prst="rect">
            <a:avLst/>
          </a:prstGeom>
          <a:solidFill>
            <a:schemeClr val="bg1"/>
          </a:solidFill>
          <a:ln>
            <a:solidFill>
              <a:schemeClr val="tx1"/>
            </a:solidFill>
          </a:ln>
        </p:spPr>
        <p:txBody>
          <a:bodyPr wrap="none" rtlCol="0">
            <a:spAutoFit/>
          </a:bodyPr>
          <a:lstStyle/>
          <a:p>
            <a:pPr algn="ctr">
              <a:spcBef>
                <a:spcPts val="0"/>
              </a:spcBef>
            </a:pPr>
            <a:endParaRPr lang="en-GB" sz="1600" b="1" dirty="0" smtClean="0">
              <a:latin typeface="Arial" pitchFamily="34" charset="0"/>
              <a:cs typeface="Arial" pitchFamily="34" charset="0"/>
            </a:endParaRPr>
          </a:p>
          <a:p>
            <a:pPr algn="ctr">
              <a:spcBef>
                <a:spcPts val="0"/>
              </a:spcBef>
            </a:pPr>
            <a:endParaRPr lang="en-GB" sz="1600" b="1" dirty="0">
              <a:latin typeface="Arial" pitchFamily="34" charset="0"/>
              <a:cs typeface="Arial" pitchFamily="34" charset="0"/>
            </a:endParaRPr>
          </a:p>
          <a:p>
            <a:pPr algn="ctr">
              <a:spcBef>
                <a:spcPts val="0"/>
              </a:spcBef>
            </a:pPr>
            <a:r>
              <a:rPr lang="en-GB" sz="1600" b="1" dirty="0" smtClean="0">
                <a:latin typeface="Arial" pitchFamily="34" charset="0"/>
                <a:cs typeface="Arial" pitchFamily="34" charset="0"/>
              </a:rPr>
              <a:t>    An inclusive</a:t>
            </a:r>
          </a:p>
          <a:p>
            <a:pPr algn="ctr">
              <a:spcBef>
                <a:spcPts val="0"/>
              </a:spcBef>
            </a:pPr>
            <a:r>
              <a:rPr lang="en-GB" sz="1600" b="1" dirty="0" smtClean="0">
                <a:latin typeface="Arial" pitchFamily="34" charset="0"/>
                <a:cs typeface="Arial" pitchFamily="34" charset="0"/>
              </a:rPr>
              <a:t>process</a:t>
            </a:r>
          </a:p>
          <a:p>
            <a:pPr algn="ctr">
              <a:spcBef>
                <a:spcPts val="0"/>
              </a:spcBef>
            </a:pPr>
            <a:endParaRPr lang="en-GB" sz="1600" b="1" dirty="0">
              <a:latin typeface="Arial" pitchFamily="34" charset="0"/>
              <a:cs typeface="Arial" pitchFamily="34" charset="0"/>
            </a:endParaRPr>
          </a:p>
          <a:p>
            <a:pPr algn="ctr">
              <a:spcBef>
                <a:spcPts val="0"/>
              </a:spcBef>
            </a:pPr>
            <a:endParaRPr lang="en-GB" sz="1600" b="1" dirty="0" smtClean="0">
              <a:latin typeface="Arial" pitchFamily="34" charset="0"/>
              <a:cs typeface="Arial" pitchFamily="34" charset="0"/>
            </a:endParaRPr>
          </a:p>
        </p:txBody>
      </p:sp>
      <p:sp>
        <p:nvSpPr>
          <p:cNvPr id="22" name="TextBox 21"/>
          <p:cNvSpPr txBox="1"/>
          <p:nvPr/>
        </p:nvSpPr>
        <p:spPr>
          <a:xfrm>
            <a:off x="3096245" y="158259"/>
            <a:ext cx="1872628" cy="1569660"/>
          </a:xfrm>
          <a:prstGeom prst="rect">
            <a:avLst/>
          </a:prstGeom>
          <a:solidFill>
            <a:schemeClr val="bg1"/>
          </a:solidFill>
          <a:ln>
            <a:solidFill>
              <a:schemeClr val="tx1"/>
            </a:solidFill>
          </a:ln>
        </p:spPr>
        <p:txBody>
          <a:bodyPr wrap="none" rtlCol="0">
            <a:spAutoFit/>
          </a:bodyPr>
          <a:lstStyle/>
          <a:p>
            <a:pPr algn="ctr">
              <a:spcBef>
                <a:spcPts val="0"/>
              </a:spcBef>
            </a:pPr>
            <a:endParaRPr lang="en-GB" sz="1600" b="1" dirty="0" smtClean="0">
              <a:latin typeface="Arial" pitchFamily="34" charset="0"/>
              <a:cs typeface="Arial" pitchFamily="34" charset="0"/>
            </a:endParaRPr>
          </a:p>
          <a:p>
            <a:pPr algn="ctr">
              <a:spcBef>
                <a:spcPts val="0"/>
              </a:spcBef>
            </a:pPr>
            <a:endParaRPr lang="en-GB" sz="1600" b="1" dirty="0">
              <a:latin typeface="Arial" pitchFamily="34" charset="0"/>
              <a:cs typeface="Arial" pitchFamily="34" charset="0"/>
            </a:endParaRPr>
          </a:p>
          <a:p>
            <a:pPr algn="ctr">
              <a:spcBef>
                <a:spcPts val="0"/>
              </a:spcBef>
            </a:pPr>
            <a:r>
              <a:rPr lang="en-GB" sz="1600" b="1" dirty="0" smtClean="0">
                <a:latin typeface="Arial" pitchFamily="34" charset="0"/>
                <a:cs typeface="Arial" pitchFamily="34" charset="0"/>
              </a:rPr>
              <a:t>Demand from the</a:t>
            </a:r>
          </a:p>
          <a:p>
            <a:pPr algn="ctr">
              <a:spcBef>
                <a:spcPts val="0"/>
              </a:spcBef>
            </a:pPr>
            <a:r>
              <a:rPr lang="en-GB" sz="1600" b="1" dirty="0" smtClean="0">
                <a:latin typeface="Arial" pitchFamily="34" charset="0"/>
                <a:cs typeface="Arial" pitchFamily="34" charset="0"/>
              </a:rPr>
              <a:t>Top (elected</a:t>
            </a:r>
          </a:p>
          <a:p>
            <a:pPr algn="ctr">
              <a:spcBef>
                <a:spcPts val="0"/>
              </a:spcBef>
            </a:pPr>
            <a:r>
              <a:rPr lang="en-GB" sz="1600" b="1" dirty="0" smtClean="0">
                <a:latin typeface="Arial" pitchFamily="34" charset="0"/>
                <a:cs typeface="Arial" pitchFamily="34" charset="0"/>
              </a:rPr>
              <a:t>Officials/Boards</a:t>
            </a:r>
          </a:p>
          <a:p>
            <a:pPr algn="ctr">
              <a:spcBef>
                <a:spcPts val="0"/>
              </a:spcBef>
            </a:pPr>
            <a:endParaRPr lang="en-GB" sz="1600" b="1" dirty="0" smtClean="0">
              <a:latin typeface="Arial" pitchFamily="34" charset="0"/>
              <a:cs typeface="Arial" pitchFamily="34" charset="0"/>
            </a:endParaRPr>
          </a:p>
        </p:txBody>
      </p:sp>
      <p:sp>
        <p:nvSpPr>
          <p:cNvPr id="31" name="TextBox 30"/>
          <p:cNvSpPr txBox="1"/>
          <p:nvPr/>
        </p:nvSpPr>
        <p:spPr>
          <a:xfrm>
            <a:off x="5962980" y="3888159"/>
            <a:ext cx="1782859" cy="1569660"/>
          </a:xfrm>
          <a:prstGeom prst="rect">
            <a:avLst/>
          </a:prstGeom>
          <a:solidFill>
            <a:schemeClr val="bg1"/>
          </a:solidFill>
          <a:ln>
            <a:solidFill>
              <a:schemeClr val="tx1"/>
            </a:solidFill>
          </a:ln>
        </p:spPr>
        <p:txBody>
          <a:bodyPr wrap="none" rtlCol="0">
            <a:spAutoFit/>
          </a:bodyPr>
          <a:lstStyle/>
          <a:p>
            <a:pPr algn="ctr">
              <a:spcBef>
                <a:spcPts val="0"/>
              </a:spcBef>
            </a:pPr>
            <a:endParaRPr lang="en-GB" sz="1600" b="1" dirty="0" smtClean="0">
              <a:latin typeface="Arial" pitchFamily="34" charset="0"/>
              <a:cs typeface="Arial" pitchFamily="34" charset="0"/>
            </a:endParaRPr>
          </a:p>
          <a:p>
            <a:pPr algn="ctr">
              <a:spcBef>
                <a:spcPts val="0"/>
              </a:spcBef>
            </a:pPr>
            <a:r>
              <a:rPr lang="en-GB" sz="1600" b="1" dirty="0" smtClean="0">
                <a:latin typeface="Arial" pitchFamily="34" charset="0"/>
                <a:cs typeface="Arial" pitchFamily="34" charset="0"/>
              </a:rPr>
              <a:t>An organisation</a:t>
            </a:r>
          </a:p>
          <a:p>
            <a:pPr algn="ctr">
              <a:spcBef>
                <a:spcPts val="0"/>
              </a:spcBef>
            </a:pPr>
            <a:r>
              <a:rPr lang="en-GB" sz="1600" b="1" dirty="0" smtClean="0">
                <a:latin typeface="Arial" pitchFamily="34" charset="0"/>
                <a:cs typeface="Arial" pitchFamily="34" charset="0"/>
              </a:rPr>
              <a:t>that permits and</a:t>
            </a:r>
          </a:p>
          <a:p>
            <a:pPr algn="ctr">
              <a:spcBef>
                <a:spcPts val="0"/>
              </a:spcBef>
            </a:pPr>
            <a:r>
              <a:rPr lang="en-GB" sz="1600" b="1" dirty="0" smtClean="0">
                <a:latin typeface="Arial" pitchFamily="34" charset="0"/>
                <a:cs typeface="Arial" pitchFamily="34" charset="0"/>
              </a:rPr>
              <a:t>encourages</a:t>
            </a:r>
          </a:p>
          <a:p>
            <a:pPr algn="ctr">
              <a:spcBef>
                <a:spcPts val="0"/>
              </a:spcBef>
            </a:pPr>
            <a:r>
              <a:rPr lang="en-GB" sz="1600" b="1" dirty="0" smtClean="0">
                <a:latin typeface="Arial" pitchFamily="34" charset="0"/>
                <a:cs typeface="Arial" pitchFamily="34" charset="0"/>
              </a:rPr>
              <a:t>challenge</a:t>
            </a:r>
          </a:p>
          <a:p>
            <a:pPr algn="ctr">
              <a:spcBef>
                <a:spcPts val="0"/>
              </a:spcBef>
            </a:pPr>
            <a:endParaRPr lang="en-GB" sz="1600" b="1" dirty="0" smtClean="0">
              <a:latin typeface="Arial" pitchFamily="34" charset="0"/>
              <a:cs typeface="Arial" pitchFamily="34" charset="0"/>
            </a:endParaRPr>
          </a:p>
        </p:txBody>
      </p:sp>
      <p:cxnSp>
        <p:nvCxnSpPr>
          <p:cNvPr id="38" name="Straight Connector 37"/>
          <p:cNvCxnSpPr>
            <a:endCxn id="15" idx="3"/>
          </p:cNvCxnSpPr>
          <p:nvPr/>
        </p:nvCxnSpPr>
        <p:spPr>
          <a:xfrm flipH="1" flipV="1">
            <a:off x="2497698" y="2613503"/>
            <a:ext cx="886579" cy="33855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161994" y="2613503"/>
            <a:ext cx="886579" cy="33855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4680421" y="4032175"/>
            <a:ext cx="1224137" cy="33855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2880221" y="4053663"/>
            <a:ext cx="1224137" cy="33855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4176365" y="1785411"/>
            <a:ext cx="4788" cy="66258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32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1" grpId="0" animBg="1"/>
      <p:bldP spid="23" grpId="0" animBg="1"/>
      <p:bldP spid="25" grpId="0" animBg="1"/>
      <p:bldP spid="27" grpId="0" animBg="1"/>
      <p:bldP spid="30" grpId="0" animBg="1"/>
      <p:bldP spid="32" grpId="0" animBg="1"/>
      <p:bldP spid="34" grpId="0" animBg="1"/>
      <p:bldP spid="36" grpId="0" animBg="1"/>
      <p:bldP spid="13" grpId="0" animBg="1"/>
      <p:bldP spid="26" grpId="0" animBg="1"/>
      <p:bldP spid="35" grpId="0" animBg="1"/>
      <p:bldP spid="22"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38" y="2016042"/>
            <a:ext cx="7775337" cy="1080029"/>
          </a:xfrm>
        </p:spPr>
        <p:txBody>
          <a:bodyPr/>
          <a:lstStyle/>
          <a:p>
            <a:pPr algn="ctr"/>
            <a:r>
              <a:rPr lang="en-GB" dirty="0" smtClean="0"/>
              <a:t>How </a:t>
            </a:r>
            <a:r>
              <a:rPr lang="en-GB" sz="3200" dirty="0" smtClean="0"/>
              <a:t>(and how not)</a:t>
            </a:r>
            <a:r>
              <a:rPr lang="en-GB" dirty="0" smtClean="0"/>
              <a:t> to do</a:t>
            </a:r>
            <a:br>
              <a:rPr lang="en-GB" dirty="0" smtClean="0"/>
            </a:br>
            <a:r>
              <a:rPr lang="en-GB" dirty="0" smtClean="0"/>
              <a:t> good strategy…</a:t>
            </a:r>
            <a:endParaRPr lang="en-GB" dirty="0"/>
          </a:p>
        </p:txBody>
      </p:sp>
      <p:sp>
        <p:nvSpPr>
          <p:cNvPr id="4" name="Text Placeholder 3"/>
          <p:cNvSpPr>
            <a:spLocks noGrp="1"/>
          </p:cNvSpPr>
          <p:nvPr>
            <p:ph type="body" sz="quarter" idx="12"/>
          </p:nvPr>
        </p:nvSpPr>
        <p:spPr/>
        <p:txBody>
          <a:bodyPr/>
          <a:lstStyle/>
          <a:p>
            <a:r>
              <a:rPr lang="en-GB" dirty="0" smtClean="0"/>
              <a:t>OFFICIAL</a:t>
            </a:r>
            <a:endParaRPr lang="en-GB" dirty="0"/>
          </a:p>
        </p:txBody>
      </p:sp>
      <p:sp>
        <p:nvSpPr>
          <p:cNvPr id="5" name="Footer Placeholder 4"/>
          <p:cNvSpPr>
            <a:spLocks noGrp="1"/>
          </p:cNvSpPr>
          <p:nvPr>
            <p:ph type="ftr" sz="quarter" idx="13"/>
          </p:nvPr>
        </p:nvSpPr>
        <p:spPr/>
        <p:txBody>
          <a:bodyPr/>
          <a:lstStyle/>
          <a:p>
            <a:pPr>
              <a:defRPr/>
            </a:pPr>
            <a:r>
              <a:rPr lang="en-GB" dirty="0" smtClean="0"/>
              <a:t>© Crown copyright </a:t>
            </a:r>
            <a:r>
              <a:rPr lang="en-GB" dirty="0" smtClean="0"/>
              <a:t>2015 </a:t>
            </a:r>
            <a:r>
              <a:rPr lang="en-GB" dirty="0" smtClean="0"/>
              <a:t>Dstl</a:t>
            </a:r>
            <a:endParaRPr lang="en-GB" dirty="0"/>
          </a:p>
        </p:txBody>
      </p:sp>
      <p:sp>
        <p:nvSpPr>
          <p:cNvPr id="6" name="Date Placeholder 5"/>
          <p:cNvSpPr>
            <a:spLocks noGrp="1"/>
          </p:cNvSpPr>
          <p:nvPr>
            <p:ph type="dt" sz="half" idx="14"/>
          </p:nvPr>
        </p:nvSpPr>
        <p:spPr/>
        <p:txBody>
          <a:bodyPr/>
          <a:lstStyle/>
          <a:p>
            <a:pPr>
              <a:defRPr/>
            </a:pPr>
            <a:fld id="{9910E9E2-1F7A-4788-B90E-52324FA5E124}" type="datetime4">
              <a:rPr lang="en-GB" smtClean="0"/>
              <a:pPr>
                <a:defRPr/>
              </a:pPr>
              <a:t>07 December 2015</a:t>
            </a:fld>
            <a:endParaRPr lang="en-GB" dirty="0"/>
          </a:p>
        </p:txBody>
      </p:sp>
    </p:spTree>
    <p:extLst>
      <p:ext uri="{BB962C8B-B14F-4D97-AF65-F5344CB8AC3E}">
        <p14:creationId xmlns:p14="http://schemas.microsoft.com/office/powerpoint/2010/main" val="1729733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dstltemplatev13">
  <a:themeElements>
    <a:clrScheme name="Dstl">
      <a:dk1>
        <a:srgbClr val="005C7E"/>
      </a:dk1>
      <a:lt1>
        <a:sysClr val="window" lastClr="FFFFFF"/>
      </a:lt1>
      <a:dk2>
        <a:srgbClr val="005C7E"/>
      </a:dk2>
      <a:lt2>
        <a:srgbClr val="FFFFFF"/>
      </a:lt2>
      <a:accent1>
        <a:srgbClr val="F5821F"/>
      </a:accent1>
      <a:accent2>
        <a:srgbClr val="BDD73D"/>
      </a:accent2>
      <a:accent3>
        <a:srgbClr val="0092CF"/>
      </a:accent3>
      <a:accent4>
        <a:srgbClr val="EE3224"/>
      </a:accent4>
      <a:accent5>
        <a:srgbClr val="A7B1B7"/>
      </a:accent5>
      <a:accent6>
        <a:srgbClr val="506D15"/>
      </a:accent6>
      <a:hlink>
        <a:srgbClr val="0092CF"/>
      </a:hlink>
      <a:folHlink>
        <a:srgbClr val="7379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nSpc>
            <a:spcPts val="2850"/>
          </a:lnSpc>
          <a:spcBef>
            <a:spcPts val="2400"/>
          </a:spcBef>
          <a:defRPr sz="24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2830</TotalTime>
  <Words>4927</Words>
  <Application>Microsoft Office PowerPoint</Application>
  <PresentationFormat>Custom</PresentationFormat>
  <Paragraphs>562</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dstltemplatev13</vt:lpstr>
      <vt:lpstr>Public Strategy  -  the What? the Why? and the How?</vt:lpstr>
      <vt:lpstr>Strategy …….</vt:lpstr>
      <vt:lpstr>Why do strategy?</vt:lpstr>
      <vt:lpstr>PowerPoint Presentation</vt:lpstr>
      <vt:lpstr>What is strategy?</vt:lpstr>
      <vt:lpstr>3 views of strategy</vt:lpstr>
      <vt:lpstr>What you need to do good strategy…</vt:lpstr>
      <vt:lpstr>PowerPoint Presentation</vt:lpstr>
      <vt:lpstr>How (and how not) to do  good strategy…</vt:lpstr>
      <vt:lpstr>A common, flawed?, strategy process</vt:lpstr>
      <vt:lpstr>Futures and strategy : a resilient strategy</vt:lpstr>
      <vt:lpstr>Some tools for strategy : GO-Science Guidance Notes  NB The tools are called ‘strategic futures’ tools by the horizon scanners of GO-Science who wrote the Guidance Notes.  But many of the tools e.g. scenarios are also routinely used by many other analytical disciplines.  </vt:lpstr>
      <vt:lpstr>GO-Science (2009) Scenario Planning Guidance</vt:lpstr>
      <vt:lpstr>GO-Science (2009) Strategic Futures Guidance </vt:lpstr>
      <vt:lpstr>GO-Science (2009) Strategic Futures Guidance </vt:lpstr>
      <vt:lpstr>… from GO-Science (2009) Guidance</vt:lpstr>
      <vt:lpstr>… from GO-Science (2009) Guidance</vt:lpstr>
      <vt:lpstr>… from GO-Science (2009) Guidance</vt:lpstr>
      <vt:lpstr>… from GO-Science (2009) Guidance </vt:lpstr>
      <vt:lpstr>A good strategy solves a problem and has three stages</vt:lpstr>
      <vt:lpstr>“However beautiful the strategy, you should occasionally look at the results.”  Winston Churchill   </vt:lpstr>
      <vt:lpstr>Questions?</vt:lpstr>
    </vt:vector>
  </TitlesOfParts>
  <Company>Dstl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HJWOODROOF@dstl.gov.uk</dc:creator>
  <cp:lastModifiedBy>Jones Philip R</cp:lastModifiedBy>
  <cp:revision>162</cp:revision>
  <cp:lastPrinted>2015-12-04T11:27:44Z</cp:lastPrinted>
  <dcterms:created xsi:type="dcterms:W3CDTF">2014-04-18T14:47:49Z</dcterms:created>
  <dcterms:modified xsi:type="dcterms:W3CDTF">2015-12-07T10:39:14Z</dcterms:modified>
</cp:coreProperties>
</file>