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89" autoAdjust="0"/>
  </p:normalViewPr>
  <p:slideViewPr>
    <p:cSldViewPr>
      <p:cViewPr varScale="1">
        <p:scale>
          <a:sx n="64" d="100"/>
          <a:sy n="64" d="100"/>
        </p:scale>
        <p:origin x="-156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164DA-FE5A-402E-A1BE-70BBF2920947}" type="datetimeFigureOut">
              <a:rPr lang="en-US" smtClean="0"/>
              <a:t>11/26/2016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BB83C4-9EB4-44C6-90BF-7968E7DA1E0B}" type="slidenum">
              <a:rPr lang="en-US" smtClean="0"/>
              <a:t>‹#›</a:t>
            </a:fld>
            <a:endParaRPr lang="en-US"/>
          </a:p>
        </p:txBody>
      </p:sp>
    </p:spTree>
    <p:extLst>
      <p:ext uri="{BB962C8B-B14F-4D97-AF65-F5344CB8AC3E}">
        <p14:creationId xmlns:p14="http://schemas.microsoft.com/office/powerpoint/2010/main" val="9904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hand, arm, and endotracheal tube should be thoroughly lubricated with the animal’s saliva or a lubricant jelly (KY gel) before inserting them into the animal’s mouth. The endotracheal tube should be advanced into the trachea to about the middle of the neck. Care should be taken not to advance the tube too far because this could result in </a:t>
            </a:r>
            <a:r>
              <a:rPr lang="en-US" sz="1200" b="0" i="0" u="none" strike="noStrike" kern="1200" baseline="0" dirty="0" err="1" smtClean="0">
                <a:solidFill>
                  <a:schemeClr val="tx1"/>
                </a:solidFill>
                <a:latin typeface="+mn-lt"/>
                <a:ea typeface="+mn-ea"/>
                <a:cs typeface="+mn-cs"/>
              </a:rPr>
              <a:t>endobronchial</a:t>
            </a:r>
            <a:r>
              <a:rPr lang="en-US" sz="1200" b="0" i="0" u="none" strike="noStrike" kern="1200" baseline="0" dirty="0" smtClean="0">
                <a:solidFill>
                  <a:schemeClr val="tx1"/>
                </a:solidFill>
                <a:latin typeface="+mn-lt"/>
                <a:ea typeface="+mn-ea"/>
                <a:cs typeface="+mn-cs"/>
              </a:rPr>
              <a:t> intubation and hypoxemia.</a:t>
            </a:r>
            <a:endParaRPr lang="en-US" dirty="0"/>
          </a:p>
        </p:txBody>
      </p:sp>
      <p:sp>
        <p:nvSpPr>
          <p:cNvPr id="4" name="Slide Number Placeholder 3"/>
          <p:cNvSpPr>
            <a:spLocks noGrp="1"/>
          </p:cNvSpPr>
          <p:nvPr>
            <p:ph type="sldNum" sz="quarter" idx="10"/>
          </p:nvPr>
        </p:nvSpPr>
        <p:spPr/>
        <p:txBody>
          <a:bodyPr/>
          <a:lstStyle/>
          <a:p>
            <a:fld id="{26BB83C4-9EB4-44C6-90BF-7968E7DA1E0B}" type="slidenum">
              <a:rPr lang="en-US" smtClean="0"/>
              <a:t>3</a:t>
            </a:fld>
            <a:endParaRPr lang="en-US"/>
          </a:p>
        </p:txBody>
      </p:sp>
    </p:spTree>
    <p:extLst>
      <p:ext uri="{BB962C8B-B14F-4D97-AF65-F5344CB8AC3E}">
        <p14:creationId xmlns:p14="http://schemas.microsoft.com/office/powerpoint/2010/main" val="59919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 should be taken not to move the </a:t>
            </a:r>
            <a:r>
              <a:rPr lang="en-US" dirty="0" err="1" smtClean="0"/>
              <a:t>stylet</a:t>
            </a:r>
            <a:r>
              <a:rPr lang="en-US" dirty="0" smtClean="0"/>
              <a:t> once</a:t>
            </a:r>
            <a:r>
              <a:rPr lang="en-US" baseline="0" dirty="0" smtClean="0"/>
              <a:t> </a:t>
            </a:r>
            <a:r>
              <a:rPr lang="en-US" dirty="0" smtClean="0"/>
              <a:t>it has been positioned in the trachea to avoid unnecessary</a:t>
            </a:r>
            <a:r>
              <a:rPr lang="en-US" baseline="0" dirty="0" smtClean="0"/>
              <a:t> </a:t>
            </a:r>
            <a:r>
              <a:rPr lang="en-US" dirty="0" smtClean="0"/>
              <a:t>trauma and inadvertent puncture of the larynx or</a:t>
            </a:r>
            <a:r>
              <a:rPr lang="en-US" baseline="0" dirty="0" smtClean="0"/>
              <a:t> </a:t>
            </a:r>
            <a:r>
              <a:rPr lang="en-US" dirty="0" smtClean="0"/>
              <a:t>trachea.</a:t>
            </a:r>
            <a:endParaRPr lang="en-US" dirty="0"/>
          </a:p>
        </p:txBody>
      </p:sp>
      <p:sp>
        <p:nvSpPr>
          <p:cNvPr id="4" name="Slide Number Placeholder 3"/>
          <p:cNvSpPr>
            <a:spLocks noGrp="1"/>
          </p:cNvSpPr>
          <p:nvPr>
            <p:ph type="sldNum" sz="quarter" idx="10"/>
          </p:nvPr>
        </p:nvSpPr>
        <p:spPr/>
        <p:txBody>
          <a:bodyPr/>
          <a:lstStyle/>
          <a:p>
            <a:fld id="{26BB83C4-9EB4-44C6-90BF-7968E7DA1E0B}" type="slidenum">
              <a:rPr lang="en-US" smtClean="0"/>
              <a:t>6</a:t>
            </a:fld>
            <a:endParaRPr lang="en-US"/>
          </a:p>
        </p:txBody>
      </p:sp>
    </p:spTree>
    <p:extLst>
      <p:ext uri="{BB962C8B-B14F-4D97-AF65-F5344CB8AC3E}">
        <p14:creationId xmlns:p14="http://schemas.microsoft.com/office/powerpoint/2010/main" val="267720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ABDFA16-F276-4653-8025-E9A289AF3E5D}" type="datetimeFigureOut">
              <a:rPr lang="en-US" smtClean="0"/>
              <a:t>11/26/2016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0A04C0B-BC4C-40B0-AB0C-2DFA99E9D04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DFA16-F276-4653-8025-E9A289AF3E5D}"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04C0B-BC4C-40B0-AB0C-2DFA99E9D0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DFA16-F276-4653-8025-E9A289AF3E5D}"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04C0B-BC4C-40B0-AB0C-2DFA99E9D0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BDFA16-F276-4653-8025-E9A289AF3E5D}"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04C0B-BC4C-40B0-AB0C-2DFA99E9D0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BDFA16-F276-4653-8025-E9A289AF3E5D}"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04C0B-BC4C-40B0-AB0C-2DFA99E9D04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ABDFA16-F276-4653-8025-E9A289AF3E5D}" type="datetimeFigureOut">
              <a:rPr lang="en-US" smtClean="0"/>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04C0B-BC4C-40B0-AB0C-2DFA99E9D04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BDFA16-F276-4653-8025-E9A289AF3E5D}" type="datetimeFigureOut">
              <a:rPr lang="en-US" smtClean="0"/>
              <a:t>11/26/2016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A04C0B-BC4C-40B0-AB0C-2DFA99E9D0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BDFA16-F276-4653-8025-E9A289AF3E5D}" type="datetimeFigureOut">
              <a:rPr lang="en-US" smtClean="0"/>
              <a:t>11/26/2016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04C0B-BC4C-40B0-AB0C-2DFA99E9D0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DFA16-F276-4653-8025-E9A289AF3E5D}" type="datetimeFigureOut">
              <a:rPr lang="en-US" smtClean="0"/>
              <a:t>11/26/2016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A04C0B-BC4C-40B0-AB0C-2DFA99E9D0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ABDFA16-F276-4653-8025-E9A289AF3E5D}" type="datetimeFigureOut">
              <a:rPr lang="en-US" smtClean="0"/>
              <a:t>11/26/2016</a:t>
            </a:fld>
            <a:endParaRPr lang="en-US"/>
          </a:p>
        </p:txBody>
      </p:sp>
      <p:sp>
        <p:nvSpPr>
          <p:cNvPr id="7" name="Slide Number Placeholder 6"/>
          <p:cNvSpPr>
            <a:spLocks noGrp="1"/>
          </p:cNvSpPr>
          <p:nvPr>
            <p:ph type="sldNum" sz="quarter" idx="12"/>
          </p:nvPr>
        </p:nvSpPr>
        <p:spPr/>
        <p:txBody>
          <a:bodyPr/>
          <a:lstStyle/>
          <a:p>
            <a:fld id="{B0A04C0B-BC4C-40B0-AB0C-2DFA99E9D04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BDFA16-F276-4653-8025-E9A289AF3E5D}" type="datetimeFigureOut">
              <a:rPr lang="en-US" smtClean="0"/>
              <a:t>11/26/2016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0A04C0B-BC4C-40B0-AB0C-2DFA99E9D0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ABDFA16-F276-4653-8025-E9A289AF3E5D}" type="datetimeFigureOut">
              <a:rPr lang="en-US" smtClean="0"/>
              <a:t>11/26/2016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0A04C0B-BC4C-40B0-AB0C-2DFA99E9D0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Endotracheal</a:t>
            </a:r>
            <a:br>
              <a:rPr lang="en-US" dirty="0" smtClean="0"/>
            </a:br>
            <a:r>
              <a:rPr lang="en-US" dirty="0" smtClean="0"/>
              <a:t>Intubation </a:t>
            </a:r>
            <a:endParaRPr lang="en-US" dirty="0"/>
          </a:p>
        </p:txBody>
      </p:sp>
    </p:spTree>
    <p:extLst>
      <p:ext uri="{BB962C8B-B14F-4D97-AF65-F5344CB8AC3E}">
        <p14:creationId xmlns:p14="http://schemas.microsoft.com/office/powerpoint/2010/main" val="4019895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Cattle</a:t>
            </a:r>
            <a:endParaRPr lang="en-US" dirty="0"/>
          </a:p>
        </p:txBody>
      </p:sp>
      <p:sp>
        <p:nvSpPr>
          <p:cNvPr id="3" name="Content Placeholder 2"/>
          <p:cNvSpPr>
            <a:spLocks noGrp="1"/>
          </p:cNvSpPr>
          <p:nvPr>
            <p:ph idx="1"/>
          </p:nvPr>
        </p:nvSpPr>
        <p:spPr/>
        <p:txBody>
          <a:bodyPr/>
          <a:lstStyle/>
          <a:p>
            <a:r>
              <a:rPr lang="en-US" dirty="0"/>
              <a:t>Endotracheal intubation is performed digitally in </a:t>
            </a:r>
            <a:r>
              <a:rPr lang="en-US" dirty="0" smtClean="0"/>
              <a:t>adult cattle</a:t>
            </a:r>
            <a:r>
              <a:rPr lang="en-US" dirty="0"/>
              <a:t>. </a:t>
            </a:r>
            <a:endParaRPr lang="en-US" dirty="0" smtClean="0"/>
          </a:p>
          <a:p>
            <a:r>
              <a:rPr lang="en-US" dirty="0" smtClean="0"/>
              <a:t>A </a:t>
            </a:r>
            <a:r>
              <a:rPr lang="en-US" dirty="0"/>
              <a:t>speculum is placed in the animal’s mouth, </a:t>
            </a:r>
            <a:r>
              <a:rPr lang="en-US" dirty="0" smtClean="0"/>
              <a:t>and the </a:t>
            </a:r>
            <a:r>
              <a:rPr lang="en-US" dirty="0"/>
              <a:t>jaws are </a:t>
            </a:r>
            <a:r>
              <a:rPr lang="en-US" dirty="0" smtClean="0"/>
              <a:t>separated </a:t>
            </a:r>
            <a:r>
              <a:rPr lang="en-US" dirty="0"/>
              <a:t>as far as </a:t>
            </a:r>
            <a:r>
              <a:rPr lang="en-US" dirty="0" smtClean="0"/>
              <a:t>possible.</a:t>
            </a:r>
          </a:p>
          <a:p>
            <a:r>
              <a:rPr lang="en-US" dirty="0"/>
              <a:t>Care should be taken not to injure the tongue </a:t>
            </a:r>
            <a:r>
              <a:rPr lang="en-US" dirty="0" smtClean="0"/>
              <a:t>while positioning </a:t>
            </a:r>
            <a:r>
              <a:rPr lang="en-US" dirty="0"/>
              <a:t>and opening the mouth</a:t>
            </a:r>
            <a:r>
              <a:rPr lang="en-US" dirty="0" smtClean="0"/>
              <a:t>.</a:t>
            </a:r>
          </a:p>
          <a:p>
            <a:endParaRPr lang="en-US" dirty="0"/>
          </a:p>
        </p:txBody>
      </p:sp>
    </p:spTree>
    <p:extLst>
      <p:ext uri="{BB962C8B-B14F-4D97-AF65-F5344CB8AC3E}">
        <p14:creationId xmlns:p14="http://schemas.microsoft.com/office/powerpoint/2010/main" val="2174653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Cattle</a:t>
            </a:r>
            <a:endParaRPr lang="en-US" dirty="0"/>
          </a:p>
        </p:txBody>
      </p:sp>
      <p:sp>
        <p:nvSpPr>
          <p:cNvPr id="3" name="Content Placeholder 2"/>
          <p:cNvSpPr>
            <a:spLocks noGrp="1"/>
          </p:cNvSpPr>
          <p:nvPr>
            <p:ph idx="1"/>
          </p:nvPr>
        </p:nvSpPr>
        <p:spPr>
          <a:xfrm>
            <a:off x="1043492" y="2323652"/>
            <a:ext cx="7186108" cy="3508977"/>
          </a:xfrm>
        </p:spPr>
        <p:txBody>
          <a:bodyPr>
            <a:normAutofit fontScale="92500" lnSpcReduction="10000"/>
          </a:bodyPr>
          <a:lstStyle/>
          <a:p>
            <a:r>
              <a:rPr lang="en-US" dirty="0"/>
              <a:t>The left or </a:t>
            </a:r>
            <a:r>
              <a:rPr lang="en-US" dirty="0" smtClean="0"/>
              <a:t>right hand </a:t>
            </a:r>
            <a:r>
              <a:rPr lang="en-US" dirty="0"/>
              <a:t>is placed into </a:t>
            </a:r>
            <a:r>
              <a:rPr lang="en-US" dirty="0" smtClean="0"/>
              <a:t>the animal’s </a:t>
            </a:r>
            <a:r>
              <a:rPr lang="en-US" dirty="0"/>
              <a:t>mouth until the </a:t>
            </a:r>
            <a:r>
              <a:rPr lang="en-US" dirty="0" smtClean="0"/>
              <a:t>epiglottis can </a:t>
            </a:r>
            <a:r>
              <a:rPr lang="en-US" dirty="0"/>
              <a:t>be palpated. </a:t>
            </a:r>
            <a:endParaRPr lang="en-US" dirty="0" smtClean="0"/>
          </a:p>
          <a:p>
            <a:r>
              <a:rPr lang="en-US" dirty="0" smtClean="0"/>
              <a:t>The </a:t>
            </a:r>
            <a:r>
              <a:rPr lang="en-US" dirty="0"/>
              <a:t>other hand is used to insert </a:t>
            </a:r>
            <a:r>
              <a:rPr lang="en-US" dirty="0" smtClean="0"/>
              <a:t>an appropriately </a:t>
            </a:r>
            <a:r>
              <a:rPr lang="en-US" dirty="0"/>
              <a:t>sized </a:t>
            </a:r>
            <a:r>
              <a:rPr lang="en-US" dirty="0" smtClean="0"/>
              <a:t>cuffed </a:t>
            </a:r>
            <a:r>
              <a:rPr lang="en-US" dirty="0"/>
              <a:t>endotracheal </a:t>
            </a:r>
            <a:r>
              <a:rPr lang="en-US" dirty="0" smtClean="0"/>
              <a:t>tube</a:t>
            </a:r>
            <a:r>
              <a:rPr lang="en-US" dirty="0"/>
              <a:t> </a:t>
            </a:r>
            <a:r>
              <a:rPr lang="en-US" dirty="0" smtClean="0"/>
              <a:t>into </a:t>
            </a:r>
            <a:r>
              <a:rPr lang="en-US" dirty="0"/>
              <a:t>the animal’s mouth under the first hand and </a:t>
            </a:r>
            <a:r>
              <a:rPr lang="en-US" dirty="0" smtClean="0"/>
              <a:t>using the </a:t>
            </a:r>
            <a:r>
              <a:rPr lang="en-US" dirty="0"/>
              <a:t>first hand to guide it into the trachea</a:t>
            </a:r>
            <a:r>
              <a:rPr lang="en-US" dirty="0" smtClean="0"/>
              <a:t>.</a:t>
            </a:r>
          </a:p>
          <a:p>
            <a:r>
              <a:rPr lang="en-US" dirty="0"/>
              <a:t>The endotracheal tube </a:t>
            </a:r>
            <a:r>
              <a:rPr lang="en-US" dirty="0" smtClean="0"/>
              <a:t>can be </a:t>
            </a:r>
            <a:r>
              <a:rPr lang="en-US" dirty="0"/>
              <a:t>secured to the animal’s muzzle with gauze </a:t>
            </a:r>
            <a:r>
              <a:rPr lang="en-US" dirty="0" smtClean="0"/>
              <a:t>bandage or </a:t>
            </a:r>
            <a:r>
              <a:rPr lang="en-US" dirty="0"/>
              <a:t>tape to prevent it from becoming dislodged </a:t>
            </a:r>
            <a:r>
              <a:rPr lang="en-US" dirty="0" smtClean="0"/>
              <a:t>during the </a:t>
            </a:r>
            <a:r>
              <a:rPr lang="en-US" dirty="0"/>
              <a:t>operative procedure.</a:t>
            </a:r>
            <a:endParaRPr lang="en-US" dirty="0"/>
          </a:p>
        </p:txBody>
      </p:sp>
    </p:spTree>
    <p:extLst>
      <p:ext uri="{BB962C8B-B14F-4D97-AF65-F5344CB8AC3E}">
        <p14:creationId xmlns:p14="http://schemas.microsoft.com/office/powerpoint/2010/main" val="73776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Ruminants and Swine</a:t>
            </a:r>
            <a:endParaRPr lang="en-US" dirty="0"/>
          </a:p>
        </p:txBody>
      </p:sp>
      <p:sp>
        <p:nvSpPr>
          <p:cNvPr id="3" name="Content Placeholder 2"/>
          <p:cNvSpPr>
            <a:spLocks noGrp="1"/>
          </p:cNvSpPr>
          <p:nvPr>
            <p:ph idx="1"/>
          </p:nvPr>
        </p:nvSpPr>
        <p:spPr>
          <a:xfrm>
            <a:off x="1043492" y="2323652"/>
            <a:ext cx="6777317" cy="3772348"/>
          </a:xfrm>
        </p:spPr>
        <p:txBody>
          <a:bodyPr>
            <a:normAutofit/>
          </a:bodyPr>
          <a:lstStyle/>
          <a:p>
            <a:r>
              <a:rPr lang="en-US" dirty="0"/>
              <a:t>The animal should be positioned on </a:t>
            </a:r>
            <a:r>
              <a:rPr lang="en-US" dirty="0" smtClean="0"/>
              <a:t>its sternum</a:t>
            </a:r>
            <a:r>
              <a:rPr lang="en-US" dirty="0"/>
              <a:t>, and the head should be elevated and </a:t>
            </a:r>
            <a:r>
              <a:rPr lang="en-US" dirty="0" smtClean="0"/>
              <a:t>extended straight </a:t>
            </a:r>
            <a:r>
              <a:rPr lang="en-US" dirty="0"/>
              <a:t>up at a right angle to the body. </a:t>
            </a:r>
            <a:endParaRPr lang="en-US" dirty="0" smtClean="0"/>
          </a:p>
          <a:p>
            <a:r>
              <a:rPr lang="en-US" dirty="0" smtClean="0"/>
              <a:t>The laryngoscope is </a:t>
            </a:r>
            <a:r>
              <a:rPr lang="en-US" dirty="0"/>
              <a:t>advanced into the mouth until the larynx </a:t>
            </a:r>
            <a:r>
              <a:rPr lang="en-US" dirty="0" smtClean="0"/>
              <a:t>is observed </a:t>
            </a:r>
            <a:r>
              <a:rPr lang="en-US" dirty="0"/>
              <a:t>and its tip is then used to hold down </a:t>
            </a:r>
            <a:r>
              <a:rPr lang="en-US" dirty="0" smtClean="0"/>
              <a:t>the epiglottis</a:t>
            </a:r>
            <a:r>
              <a:rPr lang="en-US" dirty="0"/>
              <a:t>, visualizing the opening to the </a:t>
            </a:r>
            <a:r>
              <a:rPr lang="en-US" dirty="0" smtClean="0"/>
              <a:t>trachea.</a:t>
            </a:r>
          </a:p>
          <a:p>
            <a:endParaRPr lang="en-US" dirty="0"/>
          </a:p>
        </p:txBody>
      </p:sp>
    </p:spTree>
    <p:extLst>
      <p:ext uri="{BB962C8B-B14F-4D97-AF65-F5344CB8AC3E}">
        <p14:creationId xmlns:p14="http://schemas.microsoft.com/office/powerpoint/2010/main" val="2189532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Ruminants and Swine</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dirty="0" err="1" smtClean="0"/>
              <a:t>stylet</a:t>
            </a:r>
            <a:r>
              <a:rPr lang="en-US" dirty="0" smtClean="0"/>
              <a:t> </a:t>
            </a:r>
            <a:r>
              <a:rPr lang="en-US" dirty="0"/>
              <a:t>is </a:t>
            </a:r>
            <a:r>
              <a:rPr lang="en-US" dirty="0" smtClean="0"/>
              <a:t>placed through </a:t>
            </a:r>
            <a:r>
              <a:rPr lang="en-US" dirty="0"/>
              <a:t>and should extend approximately 20 cm </a:t>
            </a:r>
            <a:r>
              <a:rPr lang="en-US" dirty="0" smtClean="0"/>
              <a:t>beyond the </a:t>
            </a:r>
            <a:r>
              <a:rPr lang="en-US" dirty="0"/>
              <a:t>end of an appropriately sized (generally </a:t>
            </a:r>
            <a:r>
              <a:rPr lang="en-US" dirty="0" smtClean="0"/>
              <a:t>determined lubricated </a:t>
            </a:r>
            <a:r>
              <a:rPr lang="en-US" dirty="0"/>
              <a:t>(KY gel), </a:t>
            </a:r>
            <a:r>
              <a:rPr lang="en-US" dirty="0" smtClean="0"/>
              <a:t>cuffed endotracheal tube. </a:t>
            </a:r>
          </a:p>
          <a:p>
            <a:r>
              <a:rPr lang="en-US" dirty="0" smtClean="0"/>
              <a:t>The </a:t>
            </a:r>
            <a:r>
              <a:rPr lang="en-US" dirty="0" err="1" smtClean="0"/>
              <a:t>stylet</a:t>
            </a:r>
            <a:r>
              <a:rPr lang="en-US" dirty="0"/>
              <a:t> </a:t>
            </a:r>
            <a:r>
              <a:rPr lang="en-US" dirty="0" smtClean="0"/>
              <a:t>is </a:t>
            </a:r>
            <a:r>
              <a:rPr lang="en-US" dirty="0"/>
              <a:t>then placed into the mouth and visually </a:t>
            </a:r>
            <a:r>
              <a:rPr lang="en-US" dirty="0" smtClean="0"/>
              <a:t>guided through </a:t>
            </a:r>
            <a:r>
              <a:rPr lang="en-US" dirty="0"/>
              <a:t>the larynx</a:t>
            </a:r>
            <a:r>
              <a:rPr lang="en-US" dirty="0" smtClean="0"/>
              <a:t>.</a:t>
            </a:r>
          </a:p>
          <a:p>
            <a:r>
              <a:rPr lang="en-US" dirty="0"/>
              <a:t>It advances about 5 to 10 cm </a:t>
            </a:r>
            <a:r>
              <a:rPr lang="en-US" dirty="0" smtClean="0"/>
              <a:t>into the </a:t>
            </a:r>
            <a:r>
              <a:rPr lang="en-US" dirty="0"/>
              <a:t>trachea, depending upon the size of the animal. </a:t>
            </a:r>
            <a:endParaRPr lang="en-US" dirty="0" smtClean="0"/>
          </a:p>
          <a:p>
            <a:r>
              <a:rPr lang="en-US" dirty="0" smtClean="0"/>
              <a:t>The</a:t>
            </a:r>
            <a:r>
              <a:rPr lang="en-US" dirty="0"/>
              <a:t> </a:t>
            </a:r>
            <a:r>
              <a:rPr lang="en-US" dirty="0" smtClean="0"/>
              <a:t>endotracheal </a:t>
            </a:r>
            <a:r>
              <a:rPr lang="en-US" dirty="0"/>
              <a:t>tube is then slowly advanced over the </a:t>
            </a:r>
            <a:r>
              <a:rPr lang="en-US" dirty="0" err="1"/>
              <a:t>stylet</a:t>
            </a:r>
            <a:r>
              <a:rPr lang="en-US" dirty="0"/>
              <a:t>.</a:t>
            </a:r>
          </a:p>
          <a:p>
            <a:r>
              <a:rPr lang="en-US" dirty="0"/>
              <a:t>It is </a:t>
            </a:r>
            <a:r>
              <a:rPr lang="en-US" dirty="0" smtClean="0"/>
              <a:t>rotated </a:t>
            </a:r>
            <a:r>
              <a:rPr lang="en-US" dirty="0"/>
              <a:t>slowly as it approaches and passes </a:t>
            </a:r>
            <a:r>
              <a:rPr lang="en-US" dirty="0" smtClean="0"/>
              <a:t>the larynx</a:t>
            </a:r>
            <a:r>
              <a:rPr lang="en-US" dirty="0"/>
              <a:t>.</a:t>
            </a:r>
            <a:endParaRPr lang="en-US" dirty="0"/>
          </a:p>
        </p:txBody>
      </p:sp>
    </p:spTree>
    <p:extLst>
      <p:ext uri="{BB962C8B-B14F-4D97-AF65-F5344CB8AC3E}">
        <p14:creationId xmlns:p14="http://schemas.microsoft.com/office/powerpoint/2010/main" val="1918334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Ruminants and Swine</a:t>
            </a:r>
            <a:endParaRPr lang="en-US" dirty="0"/>
          </a:p>
        </p:txBody>
      </p:sp>
      <p:sp>
        <p:nvSpPr>
          <p:cNvPr id="3" name="Content Placeholder 2"/>
          <p:cNvSpPr>
            <a:spLocks noGrp="1"/>
          </p:cNvSpPr>
          <p:nvPr>
            <p:ph idx="1"/>
          </p:nvPr>
        </p:nvSpPr>
        <p:spPr/>
        <p:txBody>
          <a:bodyPr/>
          <a:lstStyle/>
          <a:p>
            <a:r>
              <a:rPr lang="en-US" dirty="0"/>
              <a:t>Once the endotracheal tube is positioned in </a:t>
            </a:r>
            <a:r>
              <a:rPr lang="en-US" dirty="0" smtClean="0"/>
              <a:t>the trachea</a:t>
            </a:r>
            <a:r>
              <a:rPr lang="en-US" dirty="0"/>
              <a:t>, the </a:t>
            </a:r>
            <a:r>
              <a:rPr lang="en-US" dirty="0" err="1"/>
              <a:t>stylet</a:t>
            </a:r>
            <a:r>
              <a:rPr lang="en-US" dirty="0"/>
              <a:t> is removed and the endotracheal </a:t>
            </a:r>
            <a:r>
              <a:rPr lang="en-US" dirty="0" smtClean="0"/>
              <a:t>tube cuff </a:t>
            </a:r>
            <a:r>
              <a:rPr lang="en-US" dirty="0"/>
              <a:t>inflated (until no air exits the mouth). </a:t>
            </a:r>
            <a:endParaRPr lang="en-US" dirty="0" smtClean="0"/>
          </a:p>
          <a:p>
            <a:r>
              <a:rPr lang="en-US" dirty="0" smtClean="0"/>
              <a:t>It </a:t>
            </a:r>
            <a:r>
              <a:rPr lang="en-US" dirty="0"/>
              <a:t>is </a:t>
            </a:r>
            <a:r>
              <a:rPr lang="en-US" dirty="0" smtClean="0"/>
              <a:t>secured to </a:t>
            </a:r>
            <a:r>
              <a:rPr lang="en-US" dirty="0"/>
              <a:t>the animal’s head or </a:t>
            </a:r>
            <a:r>
              <a:rPr lang="en-US" dirty="0" smtClean="0"/>
              <a:t>muzzle.</a:t>
            </a:r>
            <a:endParaRPr lang="en-US" dirty="0"/>
          </a:p>
        </p:txBody>
      </p:sp>
    </p:spTree>
    <p:extLst>
      <p:ext uri="{BB962C8B-B14F-4D97-AF65-F5344CB8AC3E}">
        <p14:creationId xmlns:p14="http://schemas.microsoft.com/office/powerpoint/2010/main" val="1481530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4220818"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8800" y="4267200"/>
            <a:ext cx="4343400" cy="2308324"/>
          </a:xfrm>
          <a:prstGeom prst="rect">
            <a:avLst/>
          </a:prstGeom>
          <a:noFill/>
        </p:spPr>
        <p:txBody>
          <a:bodyPr wrap="square" rtlCol="0">
            <a:spAutoFit/>
          </a:bodyPr>
          <a:lstStyle/>
          <a:p>
            <a:r>
              <a:rPr lang="en-US" dirty="0"/>
              <a:t>Endotracheal intubation in a calf. Note that </a:t>
            </a:r>
            <a:r>
              <a:rPr lang="en-US" dirty="0" smtClean="0"/>
              <a:t>the head </a:t>
            </a:r>
            <a:r>
              <a:rPr lang="en-US" dirty="0"/>
              <a:t>and neck are extended perpendicular to the body. A </a:t>
            </a:r>
            <a:r>
              <a:rPr lang="en-US" dirty="0" smtClean="0"/>
              <a:t>long </a:t>
            </a:r>
            <a:r>
              <a:rPr lang="en-US" dirty="0"/>
              <a:t>laryngoscope blade can be used to visualize the larynx</a:t>
            </a:r>
          </a:p>
          <a:p>
            <a:r>
              <a:rPr lang="en-US" dirty="0"/>
              <a:t>and deflect the epiglottis ventrally to provide a clear view </a:t>
            </a:r>
            <a:r>
              <a:rPr lang="en-US" dirty="0" smtClean="0"/>
              <a:t>of the </a:t>
            </a:r>
            <a:r>
              <a:rPr lang="en-US" dirty="0"/>
              <a:t>opening to the trachea</a:t>
            </a:r>
          </a:p>
        </p:txBody>
      </p:sp>
    </p:spTree>
    <p:extLst>
      <p:ext uri="{BB962C8B-B14F-4D97-AF65-F5344CB8AC3E}">
        <p14:creationId xmlns:p14="http://schemas.microsoft.com/office/powerpoint/2010/main" val="3936769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00200"/>
            <a:ext cx="278502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53000" y="1752600"/>
            <a:ext cx="3124200" cy="2862322"/>
          </a:xfrm>
          <a:prstGeom prst="rect">
            <a:avLst/>
          </a:prstGeom>
          <a:noFill/>
        </p:spPr>
        <p:txBody>
          <a:bodyPr wrap="square" rtlCol="0">
            <a:spAutoFit/>
          </a:bodyPr>
          <a:lstStyle/>
          <a:p>
            <a:r>
              <a:rPr lang="en-US" dirty="0"/>
              <a:t>Endotracheal intubation in a goat. Note that the</a:t>
            </a:r>
          </a:p>
          <a:p>
            <a:r>
              <a:rPr lang="en-US" dirty="0"/>
              <a:t>head and neck are extended perpendicularly to the body and</a:t>
            </a:r>
          </a:p>
          <a:p>
            <a:r>
              <a:rPr lang="en-US" dirty="0"/>
              <a:t>that a </a:t>
            </a:r>
            <a:r>
              <a:rPr lang="en-US" dirty="0" err="1"/>
              <a:t>stylet</a:t>
            </a:r>
            <a:r>
              <a:rPr lang="en-US" dirty="0"/>
              <a:t> is used to stiffen the endotracheal tube for placement</a:t>
            </a:r>
          </a:p>
          <a:p>
            <a:r>
              <a:rPr lang="en-US" dirty="0"/>
              <a:t>through the larynx into the trachea</a:t>
            </a:r>
          </a:p>
        </p:txBody>
      </p:sp>
    </p:spTree>
    <p:extLst>
      <p:ext uri="{BB962C8B-B14F-4D97-AF65-F5344CB8AC3E}">
        <p14:creationId xmlns:p14="http://schemas.microsoft.com/office/powerpoint/2010/main" val="1769478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4842029"/>
          </a:xfrm>
        </p:spPr>
        <p:txBody>
          <a:bodyPr>
            <a:normAutofit lnSpcReduction="10000"/>
          </a:bodyPr>
          <a:lstStyle/>
          <a:p>
            <a:r>
              <a:rPr lang="en-US" dirty="0"/>
              <a:t>Adult cattle, small ruminants, and swine are </a:t>
            </a:r>
            <a:r>
              <a:rPr lang="en-US" dirty="0" smtClean="0"/>
              <a:t>allowed to </a:t>
            </a:r>
            <a:r>
              <a:rPr lang="en-US" dirty="0"/>
              <a:t>breathe spontaneously unless there are signs of </a:t>
            </a:r>
            <a:r>
              <a:rPr lang="en-US" dirty="0" smtClean="0"/>
              <a:t>respiratory depression </a:t>
            </a:r>
            <a:r>
              <a:rPr lang="en-US" dirty="0"/>
              <a:t>(low rate or volume), </a:t>
            </a:r>
            <a:r>
              <a:rPr lang="en-US" dirty="0" smtClean="0"/>
              <a:t>hypoxemia(cyanosis</a:t>
            </a:r>
            <a:r>
              <a:rPr lang="en-US" dirty="0"/>
              <a:t>) or respiratory distress. </a:t>
            </a:r>
            <a:endParaRPr lang="en-US" dirty="0" smtClean="0"/>
          </a:p>
          <a:p>
            <a:r>
              <a:rPr lang="en-US" dirty="0" smtClean="0"/>
              <a:t>Ventilators </a:t>
            </a:r>
            <a:r>
              <a:rPr lang="en-US" dirty="0"/>
              <a:t>are </a:t>
            </a:r>
            <a:r>
              <a:rPr lang="en-US" dirty="0" smtClean="0"/>
              <a:t>useful for </a:t>
            </a:r>
            <a:r>
              <a:rPr lang="en-US" dirty="0"/>
              <a:t>longer (&gt;1hour) procedures; otherwise </a:t>
            </a:r>
            <a:r>
              <a:rPr lang="en-US" dirty="0" smtClean="0"/>
              <a:t>respiration can </a:t>
            </a:r>
            <a:r>
              <a:rPr lang="en-US" dirty="0"/>
              <a:t>be supported by manual inflation of the lungs (</a:t>
            </a:r>
            <a:r>
              <a:rPr lang="en-US" dirty="0" err="1" smtClean="0"/>
              <a:t>Ambu</a:t>
            </a:r>
            <a:r>
              <a:rPr lang="en-US" dirty="0" smtClean="0"/>
              <a:t> bag</a:t>
            </a:r>
            <a:r>
              <a:rPr lang="en-US" dirty="0"/>
              <a:t>, rebreathing bag) with the animal breathing 6 to </a:t>
            </a:r>
            <a:r>
              <a:rPr lang="en-US" dirty="0" smtClean="0"/>
              <a:t>10 times </a:t>
            </a:r>
            <a:r>
              <a:rPr lang="en-US" dirty="0"/>
              <a:t>per minute to an inspiratory pressure of 20 </a:t>
            </a:r>
            <a:r>
              <a:rPr lang="en-US" dirty="0" smtClean="0"/>
              <a:t>to 30cm </a:t>
            </a:r>
            <a:r>
              <a:rPr lang="en-US" dirty="0"/>
              <a:t>H20.</a:t>
            </a:r>
          </a:p>
        </p:txBody>
      </p:sp>
    </p:spTree>
    <p:extLst>
      <p:ext uri="{BB962C8B-B14F-4D97-AF65-F5344CB8AC3E}">
        <p14:creationId xmlns:p14="http://schemas.microsoft.com/office/powerpoint/2010/main" val="23699612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520</TotalTime>
  <Words>584</Words>
  <Application>Microsoft Office PowerPoint</Application>
  <PresentationFormat>On-screen Show (4:3)</PresentationFormat>
  <Paragraphs>33</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Austin</vt:lpstr>
      <vt:lpstr>Endotracheal Intubation </vt:lpstr>
      <vt:lpstr>Cattle</vt:lpstr>
      <vt:lpstr>Cattle</vt:lpstr>
      <vt:lpstr>Small Ruminants and Swine</vt:lpstr>
      <vt:lpstr>Small Ruminants and Swine</vt:lpstr>
      <vt:lpstr>Small Ruminants and Swine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Charles</dc:creator>
  <cp:lastModifiedBy>Alicia Charles</cp:lastModifiedBy>
  <cp:revision>8</cp:revision>
  <dcterms:created xsi:type="dcterms:W3CDTF">2016-11-20T20:27:59Z</dcterms:created>
  <dcterms:modified xsi:type="dcterms:W3CDTF">2016-11-27T00:50:41Z</dcterms:modified>
</cp:coreProperties>
</file>