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59" r:id="rId16"/>
    <p:sldId id="278" r:id="rId17"/>
    <p:sldId id="284" r:id="rId18"/>
    <p:sldId id="285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90" d="100"/>
          <a:sy n="90" d="100"/>
        </p:scale>
        <p:origin x="-804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C637-9CBF-4EB3-8B26-0C068F8D0CB7}" type="datetimeFigureOut">
              <a:rPr lang="es-ES" smtClean="0"/>
              <a:pPr/>
              <a:t>05/12/2016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BE70-8582-456F-BD01-482AC6813F0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C637-9CBF-4EB3-8B26-0C068F8D0CB7}" type="datetimeFigureOut">
              <a:rPr lang="es-ES" smtClean="0"/>
              <a:pPr/>
              <a:t>05/12/2016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BE70-8582-456F-BD01-482AC6813F0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C637-9CBF-4EB3-8B26-0C068F8D0CB7}" type="datetimeFigureOut">
              <a:rPr lang="es-ES" smtClean="0"/>
              <a:pPr/>
              <a:t>05/12/2016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BE70-8582-456F-BD01-482AC6813F0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C637-9CBF-4EB3-8B26-0C068F8D0CB7}" type="datetimeFigureOut">
              <a:rPr lang="es-ES" smtClean="0"/>
              <a:pPr/>
              <a:t>05/12/2016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BE70-8582-456F-BD01-482AC6813F0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C637-9CBF-4EB3-8B26-0C068F8D0CB7}" type="datetimeFigureOut">
              <a:rPr lang="es-ES" smtClean="0"/>
              <a:pPr/>
              <a:t>05/12/2016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BE70-8582-456F-BD01-482AC6813F0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C637-9CBF-4EB3-8B26-0C068F8D0CB7}" type="datetimeFigureOut">
              <a:rPr lang="es-ES" smtClean="0"/>
              <a:pPr/>
              <a:t>05/12/2016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BE70-8582-456F-BD01-482AC6813F0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C637-9CBF-4EB3-8B26-0C068F8D0CB7}" type="datetimeFigureOut">
              <a:rPr lang="es-ES" smtClean="0"/>
              <a:pPr/>
              <a:t>05/12/2016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BE70-8582-456F-BD01-482AC6813F0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C637-9CBF-4EB3-8B26-0C068F8D0CB7}" type="datetimeFigureOut">
              <a:rPr lang="es-ES" smtClean="0"/>
              <a:pPr/>
              <a:t>05/12/2016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BE70-8582-456F-BD01-482AC6813F0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C637-9CBF-4EB3-8B26-0C068F8D0CB7}" type="datetimeFigureOut">
              <a:rPr lang="es-ES" smtClean="0"/>
              <a:pPr/>
              <a:t>05/12/2016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BE70-8582-456F-BD01-482AC6813F0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C637-9CBF-4EB3-8B26-0C068F8D0CB7}" type="datetimeFigureOut">
              <a:rPr lang="es-ES" smtClean="0"/>
              <a:pPr/>
              <a:t>05/12/2016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BE70-8582-456F-BD01-482AC6813F0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C637-9CBF-4EB3-8B26-0C068F8D0CB7}" type="datetimeFigureOut">
              <a:rPr lang="es-ES" smtClean="0"/>
              <a:pPr/>
              <a:t>05/12/2016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BE70-8582-456F-BD01-482AC6813F0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C637-9CBF-4EB3-8B26-0C068F8D0CB7}" type="datetimeFigureOut">
              <a:rPr lang="es-ES" smtClean="0"/>
              <a:pPr/>
              <a:t>05/12/2016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BE70-8582-456F-BD01-482AC6813F0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785794"/>
            <a:ext cx="77867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Arial" pitchFamily="34" charset="0"/>
                <a:cs typeface="Arial" pitchFamily="34" charset="0"/>
              </a:rPr>
              <a:t>ISAE</a:t>
            </a:r>
            <a:r>
              <a:rPr lang="es-ES" sz="4800" dirty="0" smtClean="0"/>
              <a:t> </a:t>
            </a:r>
            <a:r>
              <a:rPr lang="es-ES" sz="4400" b="1" dirty="0" smtClean="0">
                <a:latin typeface="Arial" pitchFamily="34" charset="0"/>
                <a:cs typeface="Arial" pitchFamily="34" charset="0"/>
              </a:rPr>
              <a:t>UNIVERSIDAD</a:t>
            </a:r>
          </a:p>
          <a:p>
            <a:pPr algn="ctr"/>
            <a:endParaRPr lang="es-ES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4400" b="1" dirty="0" smtClean="0">
                <a:latin typeface="Arial" pitchFamily="34" charset="0"/>
                <a:cs typeface="Arial" pitchFamily="34" charset="0"/>
              </a:rPr>
              <a:t>Dirección de Extensión</a:t>
            </a:r>
          </a:p>
          <a:p>
            <a:pPr algn="ctr"/>
            <a:r>
              <a:rPr lang="es-ES" sz="4400" b="1" dirty="0" smtClean="0">
                <a:latin typeface="Arial" pitchFamily="34" charset="0"/>
                <a:cs typeface="Arial" pitchFamily="34" charset="0"/>
              </a:rPr>
              <a:t>Y Asuntos Estudiantiles</a:t>
            </a:r>
          </a:p>
          <a:p>
            <a:pPr algn="ctr"/>
            <a:endParaRPr lang="es-ES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4400" b="1" dirty="0" smtClean="0">
                <a:latin typeface="Arial" pitchFamily="34" charset="0"/>
                <a:cs typeface="Arial" pitchFamily="34" charset="0"/>
              </a:rPr>
              <a:t>CAMPAÑA INSTITUCIONAL</a:t>
            </a:r>
          </a:p>
          <a:p>
            <a:pPr algn="ctr"/>
            <a:r>
              <a:rPr lang="es-ES" sz="4400" b="1" dirty="0" smtClean="0">
                <a:latin typeface="Arial" pitchFamily="34" charset="0"/>
                <a:cs typeface="Arial" pitchFamily="34" charset="0"/>
              </a:rPr>
              <a:t>DE RECICLAJE</a:t>
            </a:r>
            <a:endParaRPr lang="es-ES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55576" y="836712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9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4800" b="1" dirty="0" smtClean="0">
                <a:latin typeface="Arial" pitchFamily="34" charset="0"/>
                <a:cs typeface="Arial" pitchFamily="34" charset="0"/>
              </a:rPr>
              <a:t>CALCOMANIA  PARA RECIPIENTE O CAJA “REUTILIZABLE”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agen de campaña.png"/>
          <p:cNvPicPr>
            <a:picLocks noChangeAspect="1" noChangeArrowheads="1"/>
          </p:cNvPicPr>
          <p:nvPr/>
        </p:nvPicPr>
        <p:blipFill>
          <a:blip r:embed="rId2" cstate="print"/>
          <a:srcRect t="11056"/>
          <a:stretch>
            <a:fillRect/>
          </a:stretch>
        </p:blipFill>
        <p:spPr bwMode="auto">
          <a:xfrm>
            <a:off x="214282" y="642918"/>
            <a:ext cx="4869912" cy="578647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143108" y="3643314"/>
            <a:ext cx="7000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PAPEL REUTILIZABLE</a:t>
            </a:r>
            <a:endParaRPr lang="es-E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6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55576" y="836712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9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4800" b="1" dirty="0" smtClean="0">
                <a:latin typeface="Arial" pitchFamily="34" charset="0"/>
                <a:cs typeface="Arial" pitchFamily="34" charset="0"/>
              </a:rPr>
              <a:t>CALCOMANIA  PARA RECIPIENTE O CAJA “RECICLADO”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pic>
        <p:nvPicPr>
          <p:cNvPr id="3" name="Picture 2" descr="G:\imagen de campaña.png"/>
          <p:cNvPicPr>
            <a:picLocks noChangeAspect="1" noChangeArrowheads="1"/>
          </p:cNvPicPr>
          <p:nvPr/>
        </p:nvPicPr>
        <p:blipFill>
          <a:blip r:embed="rId3" cstate="print"/>
          <a:srcRect t="11056"/>
          <a:stretch>
            <a:fillRect/>
          </a:stretch>
        </p:blipFill>
        <p:spPr bwMode="auto">
          <a:xfrm>
            <a:off x="214282" y="642918"/>
            <a:ext cx="4869912" cy="578647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143108" y="3500438"/>
            <a:ext cx="7000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PAPEL RECICLADO</a:t>
            </a:r>
            <a:endParaRPr lang="es-E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836712"/>
            <a:ext cx="961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7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7200" b="1" dirty="0" smtClean="0">
                <a:latin typeface="Arial" pitchFamily="34" charset="0"/>
                <a:cs typeface="Arial" pitchFamily="34" charset="0"/>
              </a:rPr>
              <a:t>GUÍA PRÁCTICA PARA</a:t>
            </a:r>
          </a:p>
          <a:p>
            <a:pPr algn="ctr"/>
            <a:r>
              <a:rPr lang="es-ES" sz="7200" b="1" dirty="0" smtClean="0">
                <a:latin typeface="Arial" pitchFamily="34" charset="0"/>
                <a:cs typeface="Arial" pitchFamily="34" charset="0"/>
              </a:rPr>
              <a:t>ADMINISTRATIVOS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pic>
        <p:nvPicPr>
          <p:cNvPr id="4" name="Picture 2" descr="G:\imagen de campaña.png"/>
          <p:cNvPicPr>
            <a:picLocks noChangeAspect="1" noChangeArrowheads="1"/>
          </p:cNvPicPr>
          <p:nvPr/>
        </p:nvPicPr>
        <p:blipFill>
          <a:blip r:embed="rId3" cstate="print"/>
          <a:srcRect t="11056"/>
          <a:stretch>
            <a:fillRect/>
          </a:stretch>
        </p:blipFill>
        <p:spPr bwMode="auto">
          <a:xfrm>
            <a:off x="5357818" y="0"/>
            <a:ext cx="3869780" cy="578647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71462"/>
            <a:ext cx="5786446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pr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ctica para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educir,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eutilizar y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eciclar hojas de papel en las oficinas de ISAE UNIVERSIDAD</a:t>
            </a: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educir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Imprimir solamente lo necesario y cuando tenga que hacerlo utilice ambos lados del papel.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Revise y corrija los documentos en pantalla.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.Imprima solo la versi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final, si es necesario.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Utilice el correo electr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nico, cuando no sea de estricto env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f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sico.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eutilizar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 arrugue, ni  rompa el papel, por la posibilidad que sea utilizado por el rev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Deposite las hojas de papel utilizadas en una sola cara en el recipiente o caja que dice: “PAPEL REUTILIZABLE”, que se encuentra al lado de la copiadora.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Antes de ubicar las p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ginas a reutilizar en la caja o recibiente designado para este fin, trace una l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nea suave diagonal en la cara que fue utilizada para indicar que la informaci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que ah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se encuentra ha sido anulada.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eciclar: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 el papel ya fue utilizado y reutilizado depos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telo en la caja que dice “PAPEL RECICLADO”, que se encuentra en el piso a un costado de la copiadora.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 personal de mantenimiento se encargar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depositarlo en otro contenedor m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grande.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55576" y="836712"/>
            <a:ext cx="6881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9600" dirty="0" smtClean="0"/>
          </a:p>
          <a:p>
            <a:pPr algn="ctr"/>
            <a:r>
              <a:rPr lang="es-ES" sz="7200" b="1" dirty="0" smtClean="0">
                <a:latin typeface="Arial" pitchFamily="34" charset="0"/>
                <a:cs typeface="Arial" pitchFamily="34" charset="0"/>
              </a:rPr>
              <a:t>GUÍA GENERAL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836712"/>
            <a:ext cx="9612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7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7200" b="1" dirty="0" smtClean="0">
                <a:latin typeface="Arial" pitchFamily="34" charset="0"/>
                <a:cs typeface="Arial" pitchFamily="34" charset="0"/>
              </a:rPr>
              <a:t>GUÍA PRÁCTICA PARA</a:t>
            </a:r>
          </a:p>
          <a:p>
            <a:pPr algn="ctr"/>
            <a:r>
              <a:rPr lang="es-ES" sz="7200" b="1" dirty="0" smtClean="0">
                <a:latin typeface="Arial" pitchFamily="34" charset="0"/>
                <a:cs typeface="Arial" pitchFamily="34" charset="0"/>
              </a:rPr>
              <a:t>ESTUDIANTES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pic>
        <p:nvPicPr>
          <p:cNvPr id="4" name="Picture 2" descr="G:\imagen de campaña.png"/>
          <p:cNvPicPr>
            <a:picLocks noChangeAspect="1" noChangeArrowheads="1"/>
          </p:cNvPicPr>
          <p:nvPr/>
        </p:nvPicPr>
        <p:blipFill>
          <a:blip r:embed="rId3" cstate="print"/>
          <a:srcRect t="11056"/>
          <a:stretch>
            <a:fillRect/>
          </a:stretch>
        </p:blipFill>
        <p:spPr bwMode="auto">
          <a:xfrm>
            <a:off x="5357818" y="0"/>
            <a:ext cx="3869780" cy="578647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43423"/>
            <a:ext cx="578644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GUÍA PRÁCTICA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PARA RECICLAR EN TU UNIVERSIDAD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Reduzca la cantidad de residuos sólidos que genera y reutilice lo más posible los envases y demás recipientes en el hogar, trabajo  e ISAE UNIVERSIDAD.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Imprime solo cuando se necesite, así evitas que ese papel se convierta en más basura y utiliza las dos carillas de la hoja. Las hojas usadas las puedes usar como borradores.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Cambia tus hábitos cuando hagas compras, adquiere productos que tengan envases reciclables.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Apagar la luz ayuda al ahorro y consumo de energía.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Utilice el agua con responsabilidad.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Cuando te encuentres en CUALQUIERA DE LAS SEDES de ISAE UNIVERSIDAD a nivel nacional deposita los desechos  en los recipientes designados para los diversos elementos , los están ubicados en lugares visibles dentro de cada instalación.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55576" y="836712"/>
            <a:ext cx="6881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9600" dirty="0" smtClean="0"/>
          </a:p>
          <a:p>
            <a:pPr algn="ctr"/>
            <a:r>
              <a:rPr lang="es-ES" sz="7200" b="1" dirty="0" smtClean="0">
                <a:latin typeface="Arial" pitchFamily="34" charset="0"/>
                <a:cs typeface="Arial" pitchFamily="34" charset="0"/>
              </a:rPr>
              <a:t>MURAL INFORMATIVO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14348" y="1000108"/>
            <a:ext cx="7242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>
                <a:latin typeface="Arial" pitchFamily="34" charset="0"/>
                <a:cs typeface="Arial" pitchFamily="34" charset="0"/>
              </a:rPr>
              <a:t>OBJETIVOS DE LA CAMPAÑA</a:t>
            </a:r>
            <a:endParaRPr lang="es-ES" sz="8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55576" y="836712"/>
            <a:ext cx="6881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9600" dirty="0" smtClean="0"/>
          </a:p>
          <a:p>
            <a:pPr algn="ctr"/>
            <a:r>
              <a:rPr lang="es-ES" sz="7200" b="1" dirty="0" smtClean="0">
                <a:latin typeface="Arial" pitchFamily="34" charset="0"/>
                <a:cs typeface="Arial" pitchFamily="34" charset="0"/>
              </a:rPr>
              <a:t>ACCIONES INMEDIATAS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55576" y="620688"/>
            <a:ext cx="6881988" cy="846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smtClean="0">
                <a:latin typeface="Arial" pitchFamily="34" charset="0"/>
                <a:cs typeface="Arial" pitchFamily="34" charset="0"/>
              </a:rPr>
              <a:t>Fase 1: APROBACIÓN</a:t>
            </a:r>
          </a:p>
          <a:p>
            <a:pPr algn="just"/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200" dirty="0" smtClean="0">
                <a:latin typeface="Arial" pitchFamily="34" charset="0"/>
                <a:cs typeface="Arial" pitchFamily="34" charset="0"/>
              </a:rPr>
              <a:t>Presentar el proyecto a consideración, ajustes y aprobación de Rectoría y Junta Directiva de ISAE UNIVERSIDAD.</a:t>
            </a:r>
          </a:p>
          <a:p>
            <a:pPr algn="just"/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200" b="1" dirty="0" smtClean="0">
                <a:latin typeface="Arial" pitchFamily="34" charset="0"/>
                <a:cs typeface="Arial" pitchFamily="34" charset="0"/>
              </a:rPr>
              <a:t>Fase 2: PRODUCCIÓN</a:t>
            </a:r>
          </a:p>
          <a:p>
            <a:pPr algn="just"/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Luego de la aprobación, realizar los ajustes señalados, si los hubiesen, proceder a mandar a confeccionar los elementos de la campaña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Producción de video que debe contener la guía general de reciclaje, la guía practica para administrativos y la guía práctica para estudiantes, imágenes y locución en off</a:t>
            </a:r>
          </a:p>
          <a:p>
            <a:pPr algn="just"/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200" b="1" dirty="0" smtClean="0">
                <a:latin typeface="Arial" pitchFamily="34" charset="0"/>
                <a:cs typeface="Arial" pitchFamily="34" charset="0"/>
              </a:rPr>
              <a:t>Fase 3: IMPLEMENTACIÓN</a:t>
            </a:r>
          </a:p>
          <a:p>
            <a:pPr algn="just"/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Colocar los recipientes señalados en los lugares destinados.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Dictar charlas a todo el personal administrativo (sede central) (guía práctica y guía general)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Dictar charlas a los estudiantes (sede central)  con presentaciones en power point de la guía general y la guía práctica para estudiantes.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Coordinar con empresas y fundaciones contactadas previamente los día y procedimientos para la comercialización y/o donación del material reciclado</a:t>
            </a:r>
            <a:r>
              <a:rPr lang="es-ES" sz="1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Proyección del video informativo en todas las TV que se encuentren en las áreas comunes de todas las sedes.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La Guía Práctica para estudiantes puede ser replicada y colada en la carpeta que Mercadeo entrega a cada nuevo estudiante al momento de inscribirse.</a:t>
            </a:r>
          </a:p>
          <a:p>
            <a:pPr algn="just">
              <a:buFont typeface="Wingdings" pitchFamily="2" charset="2"/>
              <a:buChar char="§"/>
            </a:pPr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200" b="1" dirty="0" smtClean="0">
                <a:latin typeface="Arial" pitchFamily="34" charset="0"/>
                <a:cs typeface="Arial" pitchFamily="34" charset="0"/>
              </a:rPr>
              <a:t>Fase 4: IMPLEMENTACIÓN EN TODASEDES DEL INTERIOR DEL PAÍS</a:t>
            </a:r>
          </a:p>
          <a:p>
            <a:pPr algn="just"/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200" dirty="0" smtClean="0">
                <a:latin typeface="Arial" pitchFamily="34" charset="0"/>
                <a:cs typeface="Arial" pitchFamily="34" charset="0"/>
              </a:rPr>
              <a:t>Se realizaran giras programadas  a las sedes para replicar la fase 3 de estas acciones.</a:t>
            </a:r>
          </a:p>
          <a:p>
            <a:pPr algn="just"/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200" b="1" dirty="0" smtClean="0">
                <a:latin typeface="Arial" pitchFamily="34" charset="0"/>
                <a:cs typeface="Arial" pitchFamily="34" charset="0"/>
              </a:rPr>
              <a:t>Fase 5: EVALUACIÓN</a:t>
            </a:r>
          </a:p>
          <a:p>
            <a:pPr algn="just"/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200" dirty="0" smtClean="0">
                <a:latin typeface="Arial" pitchFamily="34" charset="0"/>
                <a:cs typeface="Arial" pitchFamily="34" charset="0"/>
              </a:rPr>
              <a:t>La UTE, como expertos en fiscalización y procedimientos podrán realizar encuestas o los métodos que estimen más apropiados para evaluar los resultados de este programa.</a:t>
            </a:r>
          </a:p>
          <a:p>
            <a:pPr algn="just"/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55576" y="836712"/>
            <a:ext cx="68819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9600" dirty="0" smtClean="0"/>
          </a:p>
          <a:p>
            <a:pPr algn="ctr"/>
            <a:r>
              <a:rPr lang="es-ES" sz="6600" b="1" dirty="0" smtClean="0">
                <a:latin typeface="Arial" pitchFamily="34" charset="0"/>
                <a:cs typeface="Arial" pitchFamily="34" charset="0"/>
              </a:rPr>
              <a:t>ACCIONES SEGUNDARIAS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55576" y="836712"/>
            <a:ext cx="6881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9600" dirty="0" smtClean="0"/>
          </a:p>
          <a:p>
            <a:pPr algn="ctr"/>
            <a:endParaRPr lang="es-ES" sz="7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052736"/>
            <a:ext cx="770485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RESPONSABILIDAD SOCIAL</a:t>
            </a:r>
          </a:p>
          <a:p>
            <a:pPr algn="just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En coordinación con la Academia y los estudiantes en trabajo social se puede trasladar este proyecto a las comunidades para que la inversión y la campaña de reciclaje trasciendan los limites de nuestras sedes y poder ser reconocida a nivel nacional por la sociedad en general, como una Universidad que se preocupa por el medio ambiente y los individuos.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0" y="908720"/>
            <a:ext cx="86044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2000" b="1" dirty="0" smtClean="0">
                <a:latin typeface="Arial" pitchFamily="34" charset="0"/>
                <a:cs typeface="Arial" pitchFamily="34" charset="0"/>
              </a:rPr>
              <a:t>Sensibilizar 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a la comunidad universitaria a nivel nacional , de la importancia de las actuaciones a nivel individual para el cuidado del medio ambiente , centrándonos en la limitación de los  recursos naturales y la importancia del reciclaje de los residuos generados en todas nuestras sedes. </a:t>
            </a:r>
          </a:p>
          <a:p>
            <a:pPr algn="just"/>
            <a:endParaRPr lang="es-PA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A" sz="2000" b="1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el uso de las 3 R: </a:t>
            </a:r>
            <a:r>
              <a:rPr lang="es-P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educir, </a:t>
            </a:r>
            <a:r>
              <a:rPr lang="es-P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eutilizar y </a:t>
            </a:r>
            <a:r>
              <a:rPr lang="es-P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eciclar mediante prácticas sencillas pero significativas.</a:t>
            </a:r>
          </a:p>
          <a:p>
            <a:pPr algn="just"/>
            <a:endParaRPr lang="es-PA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A" sz="2000" b="1" dirty="0" smtClean="0"/>
              <a:t>Promover </a:t>
            </a:r>
            <a:r>
              <a:rPr lang="es-PA" sz="2000" dirty="0" smtClean="0"/>
              <a:t>el uso de los recipientes mediante charlas y material impreso  que informen de como los residuos allí depositados se trasforman en nuevos productos, logrando evitar el uso de los vertederos y reduciendo el consumo de los recursos naturales.</a:t>
            </a:r>
            <a:endParaRPr lang="es-P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14348" y="1000108"/>
            <a:ext cx="65939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>
                <a:latin typeface="Arial" pitchFamily="34" charset="0"/>
                <a:cs typeface="Arial" pitchFamily="34" charset="0"/>
              </a:rPr>
              <a:t>ELEMENTOS DE LA CAMPAÑA</a:t>
            </a:r>
            <a:endParaRPr lang="es-ES" sz="8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3672271"/>
            <a:ext cx="9144000" cy="100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Los elementos que proponemos para comunicar esta Campaña Institucional de Reciclaje </a:t>
            </a:r>
            <a:r>
              <a:rPr lang="es-PA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harán</a:t>
            </a:r>
            <a:r>
              <a:rPr kumimoji="0" lang="es-P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que el mensaje llegue de manera efectiva a toda la comunidad universitaria de ISAE UNIVERSIDAD, logrando así, y con efectividad, la implementación y éxito de la misma.</a:t>
            </a:r>
            <a:endParaRPr kumimoji="0" lang="es-P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Estos elementos son: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IMAGEN</a:t>
            </a: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SLOGAN</a:t>
            </a: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TROQUEL EN FOAN BOARD DE LA IMAGEN Y EL SLOGAN</a:t>
            </a: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BOTON (PIN CIRCULAR) CON LA IMAGEN Y EL SLOGAN</a:t>
            </a: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RECIPIENTES PARA COLOCAR LAS HOJAS DE PAPEL A REUTILIZAR Y RECICLAR</a:t>
            </a: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CALCOMANIAS PARA COLOCAR EN LOS RECIPIENTES Y ASI PODER DISTINGIRLOS CON FACILIDAD</a:t>
            </a: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CALCOMANIA PARA RECIPIENTE DE “REUTILIZAR” LLEVARÁ IMPRFESO EL TEXTO “PAPEL REUTILIZABABLE”</a:t>
            </a: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CALCOMANIA PARA RECIPIENTE DE “RECICLAR” LLEVARÁ IMPRFESO EL TEXTO “PAPEL RECICLADO”</a:t>
            </a: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AMBAS CALCOMANIAS LLEVARÁ ADEMAS DEL TEXTO EL LOGO DE ISAE UNIVERSIDAD , IMAGEN Y SLOGAN DE LA CAMPAÑA</a:t>
            </a: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GUÍA PRÁCTICA PARA REDUCIR, REUTILIZAR Y RECICLAR LAS HOJAS DE PAPEL</a:t>
            </a: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GUÍA GENERAL DE RECICLAJE</a:t>
            </a: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GUÍA PRÁCTICA DE RECICLAJE PARA EL ESTUDIANTE</a:t>
            </a: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MURAL INFORMATIVO</a:t>
            </a:r>
          </a:p>
          <a:p>
            <a:pPr lvl="0">
              <a:buFont typeface="Wingdings" pitchFamily="2" charset="2"/>
              <a:buChar char="ü"/>
            </a:pPr>
            <a:r>
              <a:rPr lang="es-PA" sz="1400" dirty="0" smtClean="0">
                <a:latin typeface="Arial" pitchFamily="34" charset="0"/>
                <a:cs typeface="Arial" pitchFamily="34" charset="0"/>
              </a:rPr>
              <a:t>VIDEO INFORMATIVO (GUÍA GENERAL DE RECICLAJE Y GUÍAS PRÁCTICAS</a:t>
            </a:r>
          </a:p>
          <a:p>
            <a:pPr>
              <a:buFont typeface="Wingdings" pitchFamily="2" charset="2"/>
              <a:buChar char="ü"/>
            </a:pPr>
            <a:endParaRPr lang="es-PA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14348" y="692696"/>
            <a:ext cx="68819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 smtClean="0">
                <a:latin typeface="Arial" pitchFamily="34" charset="0"/>
                <a:cs typeface="Arial" pitchFamily="34" charset="0"/>
              </a:rPr>
              <a:t>IMAGEN </a:t>
            </a:r>
          </a:p>
          <a:p>
            <a:pPr algn="ctr"/>
            <a:r>
              <a:rPr lang="es-ES" sz="8800" b="1" dirty="0" smtClean="0">
                <a:latin typeface="Arial" pitchFamily="34" charset="0"/>
                <a:cs typeface="Arial" pitchFamily="34" charset="0"/>
              </a:rPr>
              <a:t>Y </a:t>
            </a:r>
          </a:p>
          <a:p>
            <a:pPr algn="ctr"/>
            <a:r>
              <a:rPr lang="es-ES" sz="8800" b="1" dirty="0" smtClean="0">
                <a:latin typeface="Arial" pitchFamily="34" charset="0"/>
                <a:cs typeface="Arial" pitchFamily="34" charset="0"/>
              </a:rPr>
              <a:t>SOLGAN</a:t>
            </a:r>
            <a:endParaRPr lang="es-ES" sz="8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agen de campaña.png"/>
          <p:cNvPicPr>
            <a:picLocks noChangeAspect="1" noChangeArrowheads="1"/>
          </p:cNvPicPr>
          <p:nvPr/>
        </p:nvPicPr>
        <p:blipFill>
          <a:blip r:embed="rId2" cstate="print"/>
          <a:srcRect t="11056"/>
          <a:stretch>
            <a:fillRect/>
          </a:stretch>
        </p:blipFill>
        <p:spPr bwMode="auto">
          <a:xfrm>
            <a:off x="1691680" y="0"/>
            <a:ext cx="6840760" cy="6237312"/>
          </a:xfrm>
          <a:prstGeom prst="rect">
            <a:avLst/>
          </a:prstGeom>
          <a:noFill/>
        </p:spPr>
      </p:pic>
      <p:pic>
        <p:nvPicPr>
          <p:cNvPr id="6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5143512"/>
            <a:ext cx="2000232" cy="16966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55576" y="836712"/>
            <a:ext cx="6881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9600" dirty="0" smtClean="0"/>
          </a:p>
          <a:p>
            <a:pPr algn="ctr"/>
            <a:r>
              <a:rPr lang="es-ES" sz="7200" b="1" dirty="0" smtClean="0">
                <a:latin typeface="Arial" pitchFamily="34" charset="0"/>
                <a:cs typeface="Arial" pitchFamily="34" charset="0"/>
              </a:rPr>
              <a:t>BOTON (PIN)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Grupo"/>
          <p:cNvGrpSpPr/>
          <p:nvPr/>
        </p:nvGrpSpPr>
        <p:grpSpPr>
          <a:xfrm>
            <a:off x="1115616" y="285728"/>
            <a:ext cx="5904656" cy="5214974"/>
            <a:chOff x="1785918" y="1214422"/>
            <a:chExt cx="4071966" cy="5214974"/>
          </a:xfrm>
        </p:grpSpPr>
        <p:pic>
          <p:nvPicPr>
            <p:cNvPr id="4" name="Picture 2" descr="http://www.isaeuniversidad.ac.pa/wp-content/uploads/2016/05/ISAE-LOGO_PANTONCE-280C-705x598.png"/>
            <p:cNvPicPr>
              <a:picLocks noChangeAspect="1" noChangeArrowheads="1"/>
            </p:cNvPicPr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110768" y="2428868"/>
              <a:ext cx="3628413" cy="3317292"/>
            </a:xfrm>
            <a:prstGeom prst="rect">
              <a:avLst/>
            </a:prstGeom>
            <a:noFill/>
          </p:spPr>
        </p:pic>
        <p:pic>
          <p:nvPicPr>
            <p:cNvPr id="3" name="Picture 2" descr="G:\imagen de campaña.png"/>
            <p:cNvPicPr>
              <a:picLocks noChangeAspect="1" noChangeArrowheads="1"/>
            </p:cNvPicPr>
            <p:nvPr/>
          </p:nvPicPr>
          <p:blipFill>
            <a:blip r:embed="rId3" cstate="print"/>
            <a:srcRect t="11056"/>
            <a:stretch>
              <a:fillRect/>
            </a:stretch>
          </p:blipFill>
          <p:spPr bwMode="auto">
            <a:xfrm>
              <a:off x="1785918" y="1214422"/>
              <a:ext cx="4071966" cy="52149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pic>
        <p:nvPicPr>
          <p:cNvPr id="5" name="Picture 2" descr="http://www.isaeuniversidad.ac.pa/wp-content/uploads/2016/05/ISAE-LOGO_PANTONCE-280C-705x5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250" y="4941168"/>
            <a:ext cx="2238781" cy="189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900</Words>
  <Application>Microsoft Office PowerPoint</Application>
  <PresentationFormat>Presentación en pantalla (4:3)</PresentationFormat>
  <Paragraphs>147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dir.extension</cp:lastModifiedBy>
  <cp:revision>37</cp:revision>
  <dcterms:created xsi:type="dcterms:W3CDTF">2016-08-08T14:45:46Z</dcterms:created>
  <dcterms:modified xsi:type="dcterms:W3CDTF">2016-12-05T21:07:53Z</dcterms:modified>
</cp:coreProperties>
</file>