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2"/>
  </p:notesMasterIdLst>
  <p:sldIdLst>
    <p:sldId id="256" r:id="rId2"/>
    <p:sldId id="285" r:id="rId3"/>
    <p:sldId id="281" r:id="rId4"/>
    <p:sldId id="313" r:id="rId5"/>
    <p:sldId id="283" r:id="rId6"/>
    <p:sldId id="312" r:id="rId7"/>
    <p:sldId id="294" r:id="rId8"/>
    <p:sldId id="261" r:id="rId9"/>
    <p:sldId id="260" r:id="rId10"/>
    <p:sldId id="262" r:id="rId11"/>
    <p:sldId id="258" r:id="rId12"/>
    <p:sldId id="264" r:id="rId13"/>
    <p:sldId id="265" r:id="rId14"/>
    <p:sldId id="266" r:id="rId15"/>
    <p:sldId id="268" r:id="rId16"/>
    <p:sldId id="259" r:id="rId17"/>
    <p:sldId id="315" r:id="rId18"/>
    <p:sldId id="274" r:id="rId19"/>
    <p:sldId id="273" r:id="rId20"/>
    <p:sldId id="272" r:id="rId21"/>
    <p:sldId id="275" r:id="rId22"/>
    <p:sldId id="270" r:id="rId23"/>
    <p:sldId id="271" r:id="rId24"/>
    <p:sldId id="276" r:id="rId25"/>
    <p:sldId id="278" r:id="rId26"/>
    <p:sldId id="279" r:id="rId27"/>
    <p:sldId id="287" r:id="rId28"/>
    <p:sldId id="289" r:id="rId29"/>
    <p:sldId id="292" r:id="rId30"/>
    <p:sldId id="298" r:id="rId31"/>
    <p:sldId id="291" r:id="rId32"/>
    <p:sldId id="299" r:id="rId33"/>
    <p:sldId id="300" r:id="rId34"/>
    <p:sldId id="290" r:id="rId35"/>
    <p:sldId id="297" r:id="rId36"/>
    <p:sldId id="302" r:id="rId37"/>
    <p:sldId id="303" r:id="rId38"/>
    <p:sldId id="311" r:id="rId39"/>
    <p:sldId id="280" r:id="rId40"/>
    <p:sldId id="295" r:id="rId41"/>
    <p:sldId id="282" r:id="rId42"/>
    <p:sldId id="317" r:id="rId43"/>
    <p:sldId id="316" r:id="rId44"/>
    <p:sldId id="318" r:id="rId45"/>
    <p:sldId id="319" r:id="rId46"/>
    <p:sldId id="320" r:id="rId47"/>
    <p:sldId id="321" r:id="rId48"/>
    <p:sldId id="322" r:id="rId49"/>
    <p:sldId id="314" r:id="rId50"/>
    <p:sldId id="286"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p:scale>
          <a:sx n="80" d="100"/>
          <a:sy n="80" d="100"/>
        </p:scale>
        <p:origin x="-102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F0CF6-59E2-4F3D-8872-71B7F23C0357}" type="datetimeFigureOut">
              <a:rPr lang="it-IT" smtClean="0"/>
              <a:pPr/>
              <a:t>14/12/2012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2BE80-DB9A-443B-AE39-29A50D3ECCD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a:ln>
            <a:round/>
            <a:headEnd/>
            <a:tailEnd/>
          </a:ln>
        </p:spPr>
        <p:txBody>
          <a:bodyPr/>
          <a:lstStyle/>
          <a:p>
            <a:fld id="{1C7D429C-6CF7-4CDD-A087-4FB2CE56B716}" type="slidenum">
              <a:rPr lang="it-IT" smtClean="0"/>
              <a:pPr/>
              <a:t>13</a:t>
            </a:fld>
            <a:endParaRPr lang="it-IT" smtClean="0"/>
          </a:p>
        </p:txBody>
      </p:sp>
      <p:sp>
        <p:nvSpPr>
          <p:cNvPr id="60419" name="Rectangle 1"/>
          <p:cNvSpPr>
            <a:spLocks noGrp="1" noRot="1" noChangeAspect="1" noChangeArrowheads="1" noTextEdit="1"/>
          </p:cNvSpPr>
          <p:nvPr>
            <p:ph type="sldImg"/>
          </p:nvPr>
        </p:nvSpPr>
        <p:spPr>
          <a:xfrm>
            <a:off x="1144588" y="685800"/>
            <a:ext cx="4572000" cy="3429000"/>
          </a:xfrm>
          <a:ln/>
        </p:spPr>
      </p:sp>
      <p:sp>
        <p:nvSpPr>
          <p:cNvPr id="60420" name="Rectangle 2"/>
          <p:cNvSpPr>
            <a:spLocks noGrp="1" noChangeArrowheads="1"/>
          </p:cNvSpPr>
          <p:nvPr>
            <p:ph type="body" idx="1"/>
          </p:nvPr>
        </p:nvSpPr>
        <p:spPr>
          <a:xfrm>
            <a:off x="914400" y="4343582"/>
            <a:ext cx="5024438" cy="4110056"/>
          </a:xfrm>
          <a:noFill/>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852BE80-DB9A-443B-AE39-29A50D3ECCD7}" type="slidenum">
              <a:rPr lang="it-IT" smtClean="0"/>
              <a:pPr/>
              <a:t>17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Text Box 1"/>
          <p:cNvSpPr txBox="1">
            <a:spLocks noChangeArrowheads="1"/>
          </p:cNvSpPr>
          <p:nvPr/>
        </p:nvSpPr>
        <p:spPr bwMode="auto">
          <a:xfrm>
            <a:off x="2143425" y="694723"/>
            <a:ext cx="2571150" cy="3429731"/>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01059" name="Rectangle 2"/>
          <p:cNvSpPr>
            <a:spLocks noGrp="1" noChangeArrowheads="1"/>
          </p:cNvSpPr>
          <p:nvPr>
            <p:ph type="body"/>
          </p:nvPr>
        </p:nvSpPr>
        <p:spPr>
          <a:xfrm>
            <a:off x="685640" y="4343839"/>
            <a:ext cx="5478710" cy="4106902"/>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Text Box 1"/>
          <p:cNvSpPr txBox="1">
            <a:spLocks noChangeArrowheads="1"/>
          </p:cNvSpPr>
          <p:nvPr/>
        </p:nvSpPr>
        <p:spPr bwMode="auto">
          <a:xfrm>
            <a:off x="2143425" y="694723"/>
            <a:ext cx="2571150" cy="3429731"/>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02083" name="Rectangle 2"/>
          <p:cNvSpPr>
            <a:spLocks noGrp="1" noChangeArrowheads="1"/>
          </p:cNvSpPr>
          <p:nvPr>
            <p:ph type="body"/>
          </p:nvPr>
        </p:nvSpPr>
        <p:spPr>
          <a:xfrm>
            <a:off x="685640" y="4343839"/>
            <a:ext cx="5478710" cy="4106902"/>
          </a:xfrm>
          <a:noFill/>
          <a:ln/>
        </p:spPr>
        <p:txBody>
          <a:bodyPr wrap="none" anchor="ct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C810C0D4-7190-4C81-8A44-41BA3D768C58}" type="datetimeFigureOut">
              <a:rPr lang="it-IT" smtClean="0"/>
              <a:pPr/>
              <a:t>14/12/2012</a:t>
            </a:fld>
            <a:endParaRPr lang="it-IT"/>
          </a:p>
        </p:txBody>
      </p:sp>
      <p:sp>
        <p:nvSpPr>
          <p:cNvPr id="17" name="Segnaposto piè di pagina 16"/>
          <p:cNvSpPr>
            <a:spLocks noGrp="1"/>
          </p:cNvSpPr>
          <p:nvPr>
            <p:ph type="ftr" sz="quarter" idx="11"/>
          </p:nvPr>
        </p:nvSpPr>
        <p:spPr>
          <a:xfrm>
            <a:off x="2898648" y="6355080"/>
            <a:ext cx="3474720" cy="365760"/>
          </a:xfrm>
        </p:spPr>
        <p:txBody>
          <a:bodyPr/>
          <a:lstStyle/>
          <a:p>
            <a:endParaRPr lang="it-IT"/>
          </a:p>
        </p:txBody>
      </p:sp>
      <p:sp>
        <p:nvSpPr>
          <p:cNvPr id="29" name="Segnaposto numero diapositiva 28"/>
          <p:cNvSpPr>
            <a:spLocks noGrp="1"/>
          </p:cNvSpPr>
          <p:nvPr>
            <p:ph type="sldNum" sz="quarter" idx="12"/>
          </p:nvPr>
        </p:nvSpPr>
        <p:spPr>
          <a:xfrm>
            <a:off x="1216152" y="6355080"/>
            <a:ext cx="1219200" cy="365760"/>
          </a:xfrm>
        </p:spPr>
        <p:txBody>
          <a:bodyPr/>
          <a:lstStyle/>
          <a:p>
            <a:fld id="{9D8867C9-A73A-4EB4-A264-43B872A62C32}" type="slidenum">
              <a:rPr lang="it-IT" smtClean="0"/>
              <a:pPr/>
              <a:t>‹N›</a:t>
            </a:fld>
            <a:endParaRPr lang="it-IT"/>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867C9-A73A-4EB4-A264-43B872A62C3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867C9-A73A-4EB4-A264-43B872A62C32}"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867C9-A73A-4EB4-A264-43B872A62C32}" type="slidenum">
              <a:rPr lang="it-IT" smtClean="0"/>
              <a:pPr/>
              <a:t>‹N›</a:t>
            </a:fld>
            <a:endParaRPr lang="it-IT"/>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C810C0D4-7190-4C81-8A44-41BA3D768C58}" type="datetimeFigureOut">
              <a:rPr lang="it-IT" smtClean="0"/>
              <a:pPr/>
              <a:t>14/12/2012</a:t>
            </a:fld>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9D8867C9-A73A-4EB4-A264-43B872A62C32}"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867C9-A73A-4EB4-A264-43B872A62C32}"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D8867C9-A73A-4EB4-A264-43B872A62C32}"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D8867C9-A73A-4EB4-A264-43B872A62C32}"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D8867C9-A73A-4EB4-A264-43B872A62C32}"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867C9-A73A-4EB4-A264-43B872A62C32}"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810C0D4-7190-4C81-8A44-41BA3D768C58}" type="datetimeFigureOut">
              <a:rPr lang="it-IT" smtClean="0"/>
              <a:pPr/>
              <a:t>14/12/2012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867C9-A73A-4EB4-A264-43B872A62C32}"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10C0D4-7190-4C81-8A44-41BA3D768C58}" type="datetimeFigureOut">
              <a:rPr lang="it-IT" smtClean="0"/>
              <a:pPr/>
              <a:t>14/12/2012</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D8867C9-A73A-4EB4-A264-43B872A62C32}"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pprendereonline.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ekin.net/pekin108/wash/webquest/" TargetMode="External"/><Relationship Id="rId2" Type="http://schemas.openxmlformats.org/officeDocument/2006/relationships/hyperlink" Target="http://sites.google.com/site/ilgladiatoreromanoela/" TargetMode="External"/><Relationship Id="rId1" Type="http://schemas.openxmlformats.org/officeDocument/2006/relationships/slideLayout" Target="../slideLayouts/slideLayout2.xml"/><Relationship Id="rId6" Type="http://schemas.openxmlformats.org/officeDocument/2006/relationships/hyperlink" Target="http://questgarden.com/100/81/9/100411232530/index.htm" TargetMode="External"/><Relationship Id="rId5" Type="http://schemas.openxmlformats.org/officeDocument/2006/relationships/hyperlink" Target="http://sites.google.com/site/pubblicitaelettoraleierieoggi/" TargetMode="External"/><Relationship Id="rId4" Type="http://schemas.openxmlformats.org/officeDocument/2006/relationships/hyperlink" Target="http://sites.google.com/site/webquestgruppog/compit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questgarden.com/102/56/6/100428081719/index.htm" TargetMode="External"/><Relationship Id="rId7" Type="http://schemas.openxmlformats.org/officeDocument/2006/relationships/hyperlink" Target="http://sites.google.com/site/lasatirapolitica" TargetMode="External"/><Relationship Id="rId2" Type="http://schemas.openxmlformats.org/officeDocument/2006/relationships/hyperlink" Target="http://sites.google.com/site/salviamolaterrasite/" TargetMode="External"/><Relationship Id="rId1" Type="http://schemas.openxmlformats.org/officeDocument/2006/relationships/slideLayout" Target="../slideLayouts/slideLayout2.xml"/><Relationship Id="rId6" Type="http://schemas.openxmlformats.org/officeDocument/2006/relationships/hyperlink" Target="http://sites.google.com/site/ilsistemapoliticoitaliano" TargetMode="External"/><Relationship Id="rId5" Type="http://schemas.openxmlformats.org/officeDocument/2006/relationships/hyperlink" Target="http://sites.google.com/site/sindacoperunmese/" TargetMode="External"/><Relationship Id="rId4" Type="http://schemas.openxmlformats.org/officeDocument/2006/relationships/hyperlink" Target="http://questgarden.com/74/71/2/081203154509/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zunal.com/webquest.php?w=39921" TargetMode="External"/><Relationship Id="rId2" Type="http://schemas.openxmlformats.org/officeDocument/2006/relationships/hyperlink" Target="http://sites.google.com/site/wbcostituzioneitaliana/" TargetMode="External"/><Relationship Id="rId1" Type="http://schemas.openxmlformats.org/officeDocument/2006/relationships/slideLayout" Target="../slideLayouts/slideLayout2.xml"/><Relationship Id="rId5" Type="http://schemas.openxmlformats.org/officeDocument/2006/relationships/hyperlink" Target="http://www.zunal.com/webquest.php?w=57943" TargetMode="External"/><Relationship Id="rId4" Type="http://schemas.openxmlformats.org/officeDocument/2006/relationships/hyperlink" Target="http://projects.edtech.sandi.net/kroc/scimetho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ngelfire.com/folk/walkingrosie/ringoffire.html" TargetMode="External"/><Relationship Id="rId2" Type="http://schemas.openxmlformats.org/officeDocument/2006/relationships/hyperlink" Target="http://www.powayusd.com/projects/dolly/" TargetMode="External"/><Relationship Id="rId1" Type="http://schemas.openxmlformats.org/officeDocument/2006/relationships/slideLayout" Target="../slideLayouts/slideLayout2.xml"/><Relationship Id="rId6" Type="http://schemas.openxmlformats.org/officeDocument/2006/relationships/hyperlink" Target="http://www.zunal.com/tasks.php?w=63503" TargetMode="External"/><Relationship Id="rId5" Type="http://schemas.openxmlformats.org/officeDocument/2006/relationships/hyperlink" Target="http://tepserver.ucsd.edu/~mmchugh/sodawebquest.htm" TargetMode="External"/><Relationship Id="rId4" Type="http://schemas.openxmlformats.org/officeDocument/2006/relationships/hyperlink" Target="http://sites.google.com/site/costituzioneitalianaarticolo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cribblar.com/" TargetMode="External"/><Relationship Id="rId2" Type="http://schemas.openxmlformats.org/officeDocument/2006/relationships/hyperlink" Target="http://www.spiderscribe.net/app/?01f25d5bc7b7acb43e340f528b99870d"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mtClean="0"/>
              <a:t>Lim e strategie didattiche</a:t>
            </a:r>
            <a:endParaRPr lang="it-IT"/>
          </a:p>
        </p:txBody>
      </p:sp>
      <p:sp>
        <p:nvSpPr>
          <p:cNvPr id="3" name="Sottotitolo 2"/>
          <p:cNvSpPr>
            <a:spLocks noGrp="1"/>
          </p:cNvSpPr>
          <p:nvPr>
            <p:ph type="subTitle" idx="1"/>
          </p:nvPr>
        </p:nvSpPr>
        <p:spPr/>
        <p:txBody>
          <a:bodyPr/>
          <a:lstStyle/>
          <a:p>
            <a:r>
              <a:rPr lang="it-IT" smtClean="0"/>
              <a:t>Un primo approccio e qualche esempio</a:t>
            </a:r>
            <a:endParaRPr lang="it-IT"/>
          </a:p>
        </p:txBody>
      </p:sp>
      <p:sp>
        <p:nvSpPr>
          <p:cNvPr id="4" name="Rettangolo 3"/>
          <p:cNvSpPr/>
          <p:nvPr/>
        </p:nvSpPr>
        <p:spPr>
          <a:xfrm>
            <a:off x="2722743" y="3244334"/>
            <a:ext cx="3698513" cy="369332"/>
          </a:xfrm>
          <a:prstGeom prst="rect">
            <a:avLst/>
          </a:prstGeom>
        </p:spPr>
        <p:txBody>
          <a:bodyPr wrap="none">
            <a:spAutoFit/>
          </a:bodyPr>
          <a:lstStyle/>
          <a:p>
            <a:r>
              <a:rPr lang="it-IT" b="1" cap="all" smtClean="0"/>
              <a:t>L’approccio Strutturale</a:t>
            </a:r>
            <a:endParaRPr lang="it-IT"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Approccio metodologico: </a:t>
            </a:r>
            <a:br>
              <a:rPr lang="it-IT" smtClean="0"/>
            </a:br>
            <a:endParaRPr lang="it-IT"/>
          </a:p>
        </p:txBody>
      </p:sp>
      <p:sp>
        <p:nvSpPr>
          <p:cNvPr id="3" name="Segnaposto contenuto 2"/>
          <p:cNvSpPr>
            <a:spLocks noGrp="1"/>
          </p:cNvSpPr>
          <p:nvPr>
            <p:ph sz="quarter" idx="1"/>
          </p:nvPr>
        </p:nvSpPr>
        <p:spPr>
          <a:xfrm>
            <a:off x="395536" y="908720"/>
            <a:ext cx="8748464" cy="4525963"/>
          </a:xfrm>
        </p:spPr>
        <p:txBody>
          <a:bodyPr>
            <a:noAutofit/>
          </a:bodyPr>
          <a:lstStyle/>
          <a:p>
            <a:pPr marL="273050" lvl="1" indent="-273050">
              <a:spcBef>
                <a:spcPts val="0"/>
              </a:spcBef>
            </a:pPr>
            <a:r>
              <a:rPr lang="it-IT" sz="2400" smtClean="0"/>
              <a:t>Il Maestro deve fornire un “approggio metodologico”, ovvero , nel senso etimologico del termine suggerire “ la via da seguire”. </a:t>
            </a:r>
          </a:p>
          <a:p>
            <a:pPr marL="273050" lvl="1" indent="-273050">
              <a:spcBef>
                <a:spcPts val="0"/>
              </a:spcBef>
            </a:pPr>
            <a:r>
              <a:rPr lang="it-IT" sz="2400" smtClean="0"/>
              <a:t>L’approccio metodologico:</a:t>
            </a:r>
          </a:p>
          <a:p>
            <a:pPr lvl="1"/>
            <a:r>
              <a:rPr lang="it-IT" sz="2000" smtClean="0"/>
              <a:t>ha un effetto  rassicurante</a:t>
            </a:r>
          </a:p>
          <a:p>
            <a:pPr lvl="1"/>
            <a:r>
              <a:rPr lang="it-IT" sz="2000"/>
              <a:t> </a:t>
            </a:r>
            <a:r>
              <a:rPr lang="it-IT" sz="2000" smtClean="0"/>
              <a:t>consente di  risparmiare tempo ed  essere più efficaci</a:t>
            </a:r>
          </a:p>
          <a:p>
            <a:pPr lvl="1"/>
            <a:r>
              <a:rPr lang="it-IT" sz="2000" smtClean="0"/>
              <a:t>aiuta ad orientarsi fra  l’assenza e l’eccesso  di informazioni</a:t>
            </a:r>
          </a:p>
          <a:p>
            <a:pPr lvl="1"/>
            <a:r>
              <a:rPr lang="it-IT" sz="2000" smtClean="0"/>
              <a:t>permette il controllo e  la verifica del  percorso compiuto</a:t>
            </a:r>
          </a:p>
          <a:p>
            <a:pPr marL="273050" lvl="1" indent="-273050">
              <a:spcBef>
                <a:spcPts val="0"/>
              </a:spcBef>
            </a:pPr>
            <a:r>
              <a:rPr lang="it-IT" sz="2400" smtClean="0"/>
              <a:t>Il metodo non è una gabbia, è solo  </a:t>
            </a:r>
            <a:r>
              <a:rPr lang="it-IT" sz="2400"/>
              <a:t>uno  strumento, che deve essere ogni volta messo alla prova, adattato alle circostanze, re-inventato per rispondere  alle situazioni nuove</a:t>
            </a:r>
            <a:r>
              <a:rPr lang="it-IT" sz="2400" smtClean="0"/>
              <a:t>; Più </a:t>
            </a:r>
            <a:r>
              <a:rPr lang="it-IT" sz="2400"/>
              <a:t>che seguire un binario, si tratta di individuare un sentiero, la traccia di una  pista, tra la </a:t>
            </a:r>
            <a:r>
              <a:rPr lang="it-IT" sz="2400" smtClean="0"/>
              <a:t>vegetazione folta</a:t>
            </a:r>
            <a:r>
              <a:rPr lang="it-IT" sz="2400"/>
              <a:t>.</a:t>
            </a:r>
          </a:p>
          <a:p>
            <a:pPr marL="273050" lvl="1" indent="-273050">
              <a:spcBef>
                <a:spcPts val="0"/>
              </a:spcBef>
            </a:pPr>
            <a:r>
              <a:rPr lang="it-IT" sz="2400" smtClean="0"/>
              <a:t> </a:t>
            </a:r>
            <a:r>
              <a:rPr lang="it-IT" sz="2400"/>
              <a:t>Due i modelli pià diffusi: </a:t>
            </a:r>
          </a:p>
          <a:p>
            <a:pPr lvl="2">
              <a:spcBef>
                <a:spcPts val="0"/>
              </a:spcBef>
            </a:pPr>
            <a:r>
              <a:rPr lang="it-IT" smtClean="0"/>
              <a:t>Le BIG 6</a:t>
            </a:r>
          </a:p>
          <a:p>
            <a:pPr lvl="2">
              <a:spcBef>
                <a:spcPts val="0"/>
              </a:spcBef>
            </a:pPr>
            <a:r>
              <a:rPr lang="it-IT" smtClean="0"/>
              <a:t>Web Quest</a:t>
            </a:r>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Le BIG 6 – Modello di Eisenberg</a:t>
            </a:r>
            <a:br>
              <a:rPr lang="it-IT" b="1" smtClean="0"/>
            </a:br>
            <a:endParaRPr lang="it-IT"/>
          </a:p>
        </p:txBody>
      </p:sp>
      <p:sp>
        <p:nvSpPr>
          <p:cNvPr id="3" name="Segnaposto contenuto 2"/>
          <p:cNvSpPr>
            <a:spLocks noGrp="1"/>
          </p:cNvSpPr>
          <p:nvPr>
            <p:ph sz="quarter" idx="1"/>
          </p:nvPr>
        </p:nvSpPr>
        <p:spPr>
          <a:xfrm>
            <a:off x="395536" y="764704"/>
            <a:ext cx="8229600" cy="5073427"/>
          </a:xfrm>
        </p:spPr>
        <p:txBody>
          <a:bodyPr>
            <a:noAutofit/>
          </a:bodyPr>
          <a:lstStyle/>
          <a:p>
            <a:pPr marL="0" indent="0">
              <a:spcBef>
                <a:spcPts val="0"/>
              </a:spcBef>
              <a:buNone/>
            </a:pPr>
            <a:r>
              <a:rPr lang="it-IT" sz="1900" smtClean="0"/>
              <a:t>E un framework , un modello, una scaffalatura metacognitiva, una modalità per risolvere i problemi basati sull’informazione:  sequire queste sei fasi . </a:t>
            </a:r>
          </a:p>
          <a:p>
            <a:pPr marL="0" indent="0">
              <a:spcBef>
                <a:spcPts val="0"/>
              </a:spcBef>
              <a:buNone/>
            </a:pPr>
            <a:endParaRPr lang="it-IT" sz="1900"/>
          </a:p>
        </p:txBody>
      </p:sp>
      <p:sp>
        <p:nvSpPr>
          <p:cNvPr id="5" name="Rettangolo 4"/>
          <p:cNvSpPr/>
          <p:nvPr/>
        </p:nvSpPr>
        <p:spPr>
          <a:xfrm>
            <a:off x="6856386" y="6165304"/>
            <a:ext cx="2287614" cy="461665"/>
          </a:xfrm>
          <a:prstGeom prst="rect">
            <a:avLst/>
          </a:prstGeom>
        </p:spPr>
        <p:txBody>
          <a:bodyPr wrap="none">
            <a:spAutoFit/>
          </a:bodyPr>
          <a:lstStyle/>
          <a:p>
            <a:r>
              <a:rPr lang="it-IT" sz="2400" smtClean="0">
                <a:solidFill>
                  <a:srgbClr val="0070C0"/>
                </a:solidFill>
                <a:effectLst>
                  <a:outerShdw blurRad="38100" dist="38100" dir="2700000" algn="tl">
                    <a:srgbClr val="000000">
                      <a:alpha val="43137"/>
                    </a:srgbClr>
                  </a:outerShdw>
                </a:effectLst>
              </a:rPr>
              <a:t>http://big6.com/</a:t>
            </a:r>
            <a:endParaRPr lang="it-IT" sz="240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l="21303" t="16220" r="22247" b="18358"/>
          <a:stretch>
            <a:fillRect/>
          </a:stretch>
        </p:blipFill>
        <p:spPr bwMode="auto">
          <a:xfrm>
            <a:off x="971600" y="1772816"/>
            <a:ext cx="7344816" cy="4536504"/>
          </a:xfrm>
          <a:prstGeom prst="rect">
            <a:avLst/>
          </a:prstGeom>
          <a:noFill/>
          <a:ln w="9525">
            <a:noFill/>
            <a:miter lim="800000"/>
            <a:headEnd/>
            <a:tailEnd/>
          </a:ln>
        </p:spPr>
      </p:pic>
      <p:sp>
        <p:nvSpPr>
          <p:cNvPr id="6" name="Rettangolo arrotondato 5"/>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6 big: far nascere il problema</a:t>
            </a:r>
            <a:br>
              <a:rPr lang="it-IT" smtClean="0"/>
            </a:br>
            <a:endParaRPr lang="it-IT"/>
          </a:p>
        </p:txBody>
      </p:sp>
      <p:sp>
        <p:nvSpPr>
          <p:cNvPr id="3" name="Segnaposto contenuto 2"/>
          <p:cNvSpPr>
            <a:spLocks noGrp="1"/>
          </p:cNvSpPr>
          <p:nvPr>
            <p:ph sz="quarter" idx="1"/>
          </p:nvPr>
        </p:nvSpPr>
        <p:spPr/>
        <p:txBody>
          <a:bodyPr/>
          <a:lstStyle/>
          <a:p>
            <a:pPr marL="336550" lvl="0" indent="-336550">
              <a:spcBef>
                <a:spcPts val="800"/>
              </a:spcBef>
              <a:buClr>
                <a:srgbClr val="FFCC66"/>
              </a:buClr>
              <a:buSzPct val="90000"/>
              <a:buFont typeface="Symbol"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a:latin typeface="Comic Sans MS" pitchFamily="64" charset="0"/>
              </a:rPr>
              <a:t>INCIAMPARE NEL PROBLEMA</a:t>
            </a:r>
          </a:p>
          <a:p>
            <a:pPr marL="610870" lvl="1" indent="-336550">
              <a:spcBef>
                <a:spcPts val="800"/>
              </a:spcBef>
              <a:buClr>
                <a:srgbClr val="FFCC66"/>
              </a:buClr>
              <a:buSzPct val="90000"/>
              <a:buFont typeface="Symbol"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smtClean="0"/>
              <a:t>Ma </a:t>
            </a:r>
            <a:r>
              <a:rPr lang="it-IT"/>
              <a:t>come fa il camaleonte a cambiare </a:t>
            </a:r>
          </a:p>
          <a:p>
            <a:pPr marL="610870" lvl="1"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a:t>   colore</a:t>
            </a:r>
            <a:r>
              <a:rPr lang="it-IT" smtClean="0"/>
              <a:t>?</a:t>
            </a:r>
          </a:p>
          <a:p>
            <a:pPr marL="610870" lvl="1"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it-IT" smtClean="0"/>
          </a:p>
          <a:p>
            <a:pPr marL="610870" lvl="1" indent="-336550">
              <a:spcBef>
                <a:spcPts val="800"/>
              </a:spcBef>
              <a:buClr>
                <a:srgbClr val="FFCC66"/>
              </a:buClr>
              <a:buSzPct val="90000"/>
              <a:buFont typeface="Symbol"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smtClean="0"/>
              <a:t>Ma come fanno le rocce a sciogliersi? </a:t>
            </a:r>
          </a:p>
          <a:p>
            <a:pPr marL="610870" lvl="1" indent="-336550">
              <a:spcBef>
                <a:spcPts val="800"/>
              </a:spcBef>
              <a:buClr>
                <a:srgbClr val="FFCC66"/>
              </a:buClr>
              <a:buSzPct val="90000"/>
              <a:buFont typeface="Symbol"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it-IT" smtClean="0"/>
          </a:p>
          <a:p>
            <a:pPr marL="610870" lvl="1" indent="-336550">
              <a:spcBef>
                <a:spcPts val="800"/>
              </a:spcBef>
              <a:buClr>
                <a:srgbClr val="FFCC66"/>
              </a:buClr>
              <a:buSzPct val="90000"/>
              <a:buFont typeface="Symbol"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smtClean="0"/>
              <a:t>Perché nello spazio si galleggia?</a:t>
            </a:r>
          </a:p>
          <a:p>
            <a:pPr marL="336550"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it-IT" smtClean="0"/>
              <a:t>   </a:t>
            </a:r>
          </a:p>
          <a:p>
            <a:pPr marL="336550"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it-IT" smtClean="0"/>
          </a:p>
          <a:p>
            <a:pPr marL="336550"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it-IT" smtClean="0"/>
          </a:p>
          <a:p>
            <a:pPr marL="336550" indent="-336550">
              <a:spcBef>
                <a:spcPts val="800"/>
              </a:spcBef>
              <a:buClrTx/>
              <a:buSzPct val="9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it-IT"/>
          </a:p>
          <a:p>
            <a:endParaRPr lang="it-IT"/>
          </a:p>
        </p:txBody>
      </p:sp>
      <p:sp>
        <p:nvSpPr>
          <p:cNvPr id="4" name="Rectangle 1"/>
          <p:cNvSpPr txBox="1">
            <a:spLocks noChangeArrowheads="1"/>
          </p:cNvSpPr>
          <p:nvPr/>
        </p:nvSpPr>
        <p:spPr>
          <a:xfrm>
            <a:off x="1219200" y="304800"/>
            <a:ext cx="7772400" cy="12065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it-IT" sz="4000" b="0" i="0" u="none" strike="noStrike" kern="1200" cap="none" spc="0" normalizeH="0" baseline="0" noProof="0" dirty="0" smtClean="0">
              <a:ln>
                <a:noFill/>
              </a:ln>
              <a:solidFill>
                <a:schemeClr val="tx1"/>
              </a:solidFill>
              <a:effectLst/>
              <a:uLnTx/>
              <a:uFillTx/>
              <a:latin typeface="Comic Sans MS" pitchFamily="64" charset="0"/>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6084168" y="1484784"/>
            <a:ext cx="1092979" cy="1224136"/>
          </a:xfrm>
          <a:prstGeom prst="rect">
            <a:avLst/>
          </a:prstGeom>
          <a:noFill/>
          <a:ln w="9525">
            <a:noFill/>
            <a:round/>
            <a:headEnd/>
            <a:tailEnd/>
          </a:ln>
          <a:effectLst/>
        </p:spPr>
      </p:pic>
      <p:sp>
        <p:nvSpPr>
          <p:cNvPr id="7" name="Rettangolo arrotondato 6"/>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blinds(horizontal)">
                                      <p:cBhvr additive="repl">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14282" y="0"/>
            <a:ext cx="7840662" cy="825500"/>
          </a:xfrm>
          <a:prstGeom prst="rect">
            <a:avLst/>
          </a:prstGeom>
          <a:noFill/>
          <a:ln w="9525">
            <a:noFill/>
            <a:round/>
            <a:headEnd/>
            <a:tailEnd/>
          </a:ln>
          <a:effec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FFFFFF"/>
              </a:solidFill>
            </a:endParaRPr>
          </a:p>
        </p:txBody>
      </p:sp>
      <p:sp>
        <p:nvSpPr>
          <p:cNvPr id="4" name="Titolo 3"/>
          <p:cNvSpPr>
            <a:spLocks noGrp="1"/>
          </p:cNvSpPr>
          <p:nvPr>
            <p:ph type="title"/>
          </p:nvPr>
        </p:nvSpPr>
        <p:spPr/>
        <p:txBody>
          <a:bodyPr>
            <a:noAutofit/>
          </a:bodyPr>
          <a:lstStyle/>
          <a:p>
            <a:r>
              <a:rPr lang="it-IT" sz="2800" b="1" smtClean="0">
                <a:solidFill>
                  <a:schemeClr val="tx1"/>
                </a:solidFill>
              </a:rPr>
              <a:t>IL MODELLO PROPOSTO: THE BIG SIX SKIllS</a:t>
            </a:r>
            <a:endParaRPr lang="it-IT" sz="2800"/>
          </a:p>
        </p:txBody>
      </p:sp>
      <p:graphicFrame>
        <p:nvGraphicFramePr>
          <p:cNvPr id="6" name="Group 2"/>
          <p:cNvGraphicFramePr>
            <a:graphicFrameLocks noGrp="1"/>
          </p:cNvGraphicFramePr>
          <p:nvPr>
            <p:ph sz="quarter" idx="1"/>
          </p:nvPr>
        </p:nvGraphicFramePr>
        <p:xfrm>
          <a:off x="179512" y="1054099"/>
          <a:ext cx="8640960" cy="5810871"/>
        </p:xfrm>
        <a:graphic>
          <a:graphicData uri="http://schemas.openxmlformats.org/drawingml/2006/table">
            <a:tbl>
              <a:tblPr/>
              <a:tblGrid>
                <a:gridCol w="1667554"/>
                <a:gridCol w="6973406"/>
              </a:tblGrid>
              <a:tr h="1438797">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1 Definizione </a:t>
                      </a:r>
                      <a:r>
                        <a:rPr kumimoji="0" lang="it-IT" sz="1600" b="1" i="0" u="none" strike="noStrike" kern="1200" cap="none" normalizeH="0" baseline="0" dirty="0" smtClean="0">
                          <a:ln>
                            <a:noFill/>
                          </a:ln>
                          <a:solidFill>
                            <a:schemeClr val="tx1"/>
                          </a:solidFill>
                          <a:effectLst/>
                          <a:latin typeface="Times New Roman" pitchFamily="16" charset="0"/>
                          <a:ea typeface="+mn-ea"/>
                          <a:cs typeface="Times New Roman" pitchFamily="16" charset="0"/>
                        </a:rPr>
                        <a:t>del compito</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smtClean="0">
                          <a:ln>
                            <a:noFill/>
                          </a:ln>
                          <a:solidFill>
                            <a:schemeClr val="tx1"/>
                          </a:solidFill>
                          <a:effectLst/>
                          <a:latin typeface="Times New Roman" pitchFamily="16" charset="0"/>
                          <a:cs typeface="Times New Roman" pitchFamily="16" charset="0"/>
                        </a:rPr>
                        <a:t>Qual </a:t>
                      </a: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è l’argomento da trattare?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Cosa conosco in proposito? (brainstorming personale e </a:t>
                      </a:r>
                      <a:r>
                        <a:rPr kumimoji="0" lang="it-IT" sz="1600" b="0" i="0" u="none" strike="noStrike" cap="none" normalizeH="0" baseline="0" smtClean="0">
                          <a:ln>
                            <a:noFill/>
                          </a:ln>
                          <a:solidFill>
                            <a:schemeClr val="tx1"/>
                          </a:solidFill>
                          <a:effectLst/>
                          <a:latin typeface="Times New Roman" pitchFamily="16" charset="0"/>
                          <a:cs typeface="Times New Roman" pitchFamily="16" charset="0"/>
                        </a:rPr>
                        <a:t>di  </a:t>
                      </a: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gruppo)</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Scelgo il punto di vista secondo il quale trattare l’argomento</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Elaboro alcune domande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Formulo una o più ipotesi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Individuo alcune parole-chiave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00B050"/>
                          </a:solidFill>
                          <a:effectLst/>
                          <a:latin typeface="Times New Roman" pitchFamily="16" charset="0"/>
                          <a:cs typeface="Times New Roman" pitchFamily="16" charset="0"/>
                        </a:rPr>
                        <a:t>Rappresento graficamente il percorso svolto</a:t>
                      </a:r>
                    </a:p>
                  </a:txBody>
                  <a:tcPr marL="90000" marR="90000" marT="130032"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70346">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2. Strategie per la ricerca delle informazioni</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Individuo le possibili risorse per rispondere alle domande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Procedo ad una selezione delle fonti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00B050"/>
                          </a:solidFill>
                          <a:effectLst/>
                          <a:latin typeface="Times New Roman" pitchFamily="16" charset="0"/>
                          <a:cs typeface="Times New Roman" pitchFamily="16" charset="0"/>
                        </a:rPr>
                        <a:t>Elaboro un piano di lavoro</a:t>
                      </a:r>
                      <a:r>
                        <a:rPr kumimoji="0" lang="it-IT" sz="1800" b="0" i="0" u="none" strike="noStrike" cap="none" normalizeH="0" baseline="0" dirty="0" smtClean="0">
                          <a:ln>
                            <a:noFill/>
                          </a:ln>
                          <a:solidFill>
                            <a:srgbClr val="00B050"/>
                          </a:solidFill>
                          <a:effectLst/>
                          <a:latin typeface="Times New Roman" pitchFamily="16" charset="0"/>
                          <a:cs typeface="Times New Roman" pitchFamily="16" charset="0"/>
                        </a:rPr>
                        <a:t> </a:t>
                      </a:r>
                      <a:r>
                        <a:rPr kumimoji="0" lang="it-IT" sz="1100" b="0" i="0" u="none" strike="noStrike" cap="none" normalizeH="0" baseline="0" dirty="0" smtClean="0">
                          <a:ln>
                            <a:noFill/>
                          </a:ln>
                          <a:solidFill>
                            <a:srgbClr val="00B050"/>
                          </a:solidFill>
                          <a:effectLst/>
                          <a:latin typeface="Times New Roman" pitchFamily="16" charset="0"/>
                          <a:cs typeface="Times New Roman" pitchFamily="16" charset="0"/>
                        </a:rPr>
                        <a:t>(cosa devo fare e come)</a:t>
                      </a:r>
                    </a:p>
                  </a:txBody>
                  <a:tcPr marL="90000" marR="90000" marT="117935"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925513">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3. Localizzazione e accesso</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Localizzo le fonti</a:t>
                      </a:r>
                      <a:r>
                        <a:rPr kumimoji="0" lang="it-IT" sz="1800" b="0" i="0" u="none" strike="noStrike" cap="none" normalizeH="0" baseline="0" dirty="0" smtClean="0">
                          <a:ln>
                            <a:noFill/>
                          </a:ln>
                          <a:solidFill>
                            <a:schemeClr val="tx1"/>
                          </a:solidFill>
                          <a:effectLst/>
                          <a:latin typeface="Times New Roman" pitchFamily="16" charset="0"/>
                          <a:cs typeface="Times New Roman" pitchFamily="16" charset="0"/>
                        </a:rPr>
                        <a:t> </a:t>
                      </a:r>
                      <a:r>
                        <a:rPr kumimoji="0" lang="it-IT" sz="1100" b="0" i="0" u="none" strike="noStrike" cap="none" normalizeH="0" baseline="0" dirty="0" smtClean="0">
                          <a:ln>
                            <a:noFill/>
                          </a:ln>
                          <a:solidFill>
                            <a:schemeClr val="tx1"/>
                          </a:solidFill>
                          <a:effectLst/>
                          <a:latin typeface="Times New Roman" pitchFamily="16" charset="0"/>
                          <a:cs typeface="Times New Roman" pitchFamily="16" charset="0"/>
                        </a:rPr>
                        <a:t>(casa, biblioteca, </a:t>
                      </a:r>
                      <a:r>
                        <a:rPr kumimoji="0" lang="it-IT" sz="1100" b="0" i="0" u="none" strike="noStrike" cap="none" normalizeH="0" baseline="0" dirty="0" err="1" smtClean="0">
                          <a:ln>
                            <a:noFill/>
                          </a:ln>
                          <a:solidFill>
                            <a:schemeClr val="tx1"/>
                          </a:solidFill>
                          <a:effectLst/>
                          <a:latin typeface="Times New Roman" pitchFamily="16" charset="0"/>
                          <a:cs typeface="Times New Roman" pitchFamily="16" charset="0"/>
                        </a:rPr>
                        <a:t>internet…</a:t>
                      </a:r>
                      <a:r>
                        <a:rPr kumimoji="0" lang="it-IT" sz="1100" b="0" i="0" u="none" strike="noStrike" cap="none" normalizeH="0" baseline="0" dirty="0" smtClean="0">
                          <a:ln>
                            <a:noFill/>
                          </a:ln>
                          <a:solidFill>
                            <a:schemeClr val="tx1"/>
                          </a:solidFill>
                          <a:effectLst/>
                          <a:latin typeface="Times New Roman" pitchFamily="16" charset="0"/>
                          <a:cs typeface="Times New Roman" pitchFamily="16" charset="0"/>
                        </a:rPr>
                        <a:t>)</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Verifico la presenza delle informazioni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Valuto la pertinenza delle fonti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92D050"/>
                          </a:solidFill>
                          <a:effectLst/>
                          <a:latin typeface="Times New Roman" pitchFamily="16" charset="0"/>
                          <a:cs typeface="Times New Roman" pitchFamily="16" charset="0"/>
                        </a:rPr>
                        <a:t>Trascrivo alcuni dati bibliografici</a:t>
                      </a:r>
                    </a:p>
                  </a:txBody>
                  <a:tcPr marL="90000" marR="90000" marT="117935"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4. Uso delle informazioni</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Consulto i documenti sulla base del tema e delle parole-chiave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Redigo una lista dei documenti più importanti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92D050"/>
                          </a:solidFill>
                          <a:effectLst/>
                          <a:latin typeface="Times New Roman" pitchFamily="16" charset="0"/>
                          <a:cs typeface="Times New Roman" pitchFamily="16" charset="0"/>
                        </a:rPr>
                        <a:t>Estrapolo le </a:t>
                      </a:r>
                      <a:r>
                        <a:rPr kumimoji="0" lang="it-IT" sz="1600" b="0" i="0" u="none" strike="noStrike" cap="none" normalizeH="0" baseline="0" smtClean="0">
                          <a:ln>
                            <a:noFill/>
                          </a:ln>
                          <a:solidFill>
                            <a:srgbClr val="92D050"/>
                          </a:solidFill>
                          <a:effectLst/>
                          <a:latin typeface="Times New Roman" pitchFamily="16" charset="0"/>
                          <a:cs typeface="Times New Roman" pitchFamily="16" charset="0"/>
                        </a:rPr>
                        <a:t>informazioni pertinenti</a:t>
                      </a:r>
                      <a:endParaRPr kumimoji="0" lang="it-IT" sz="1600" b="0" i="0" u="none" strike="noStrike" cap="none" normalizeH="0" baseline="0" dirty="0" smtClean="0">
                        <a:ln>
                          <a:noFill/>
                        </a:ln>
                        <a:solidFill>
                          <a:srgbClr val="92D050"/>
                        </a:solidFill>
                        <a:effectLst/>
                        <a:latin typeface="Times New Roman" pitchFamily="16" charset="0"/>
                        <a:cs typeface="Times New Roman" pitchFamily="16" charset="0"/>
                      </a:endParaRPr>
                    </a:p>
                  </a:txBody>
                  <a:tcPr marL="90000" marR="90000" marT="117935"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1082675">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5, Sintesi</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Preparo schede ordinate delle </a:t>
                      </a:r>
                      <a:r>
                        <a:rPr kumimoji="0" lang="it-IT" sz="1600" b="0" i="0" u="none" strike="noStrike" cap="none" normalizeH="0" baseline="0" smtClean="0">
                          <a:ln>
                            <a:noFill/>
                          </a:ln>
                          <a:solidFill>
                            <a:schemeClr val="tx1"/>
                          </a:solidFill>
                          <a:effectLst/>
                          <a:latin typeface="Times New Roman" pitchFamily="16" charset="0"/>
                          <a:cs typeface="Times New Roman" pitchFamily="16" charset="0"/>
                        </a:rPr>
                        <a:t>informazioni utili </a:t>
                      </a:r>
                      <a:r>
                        <a:rPr kumimoji="0" lang="it-IT" sz="1600" b="0" i="0" u="none" strike="noStrike" cap="none" normalizeH="0" baseline="0" smtClean="0">
                          <a:ln>
                            <a:noFill/>
                          </a:ln>
                          <a:solidFill>
                            <a:srgbClr val="00B050"/>
                          </a:solidFill>
                          <a:effectLst/>
                          <a:latin typeface="Times New Roman" pitchFamily="16" charset="0"/>
                          <a:cs typeface="Times New Roman" pitchFamily="16" charset="0"/>
                        </a:rPr>
                        <a:t>(</a:t>
                      </a:r>
                      <a:r>
                        <a:rPr lang="it-IT" sz="1600" b="1" smtClean="0">
                          <a:solidFill>
                            <a:srgbClr val="00B050"/>
                          </a:solidFill>
                        </a:rPr>
                        <a:t>KWL)</a:t>
                      </a:r>
                      <a:endParaRPr kumimoji="0" lang="it-IT" sz="1600" b="0" i="0" u="none" strike="noStrike" cap="none" normalizeH="0" baseline="0" dirty="0" smtClean="0">
                        <a:ln>
                          <a:noFill/>
                        </a:ln>
                        <a:solidFill>
                          <a:srgbClr val="00B050"/>
                        </a:solidFill>
                        <a:effectLst/>
                        <a:latin typeface="Times New Roman" pitchFamily="16" charset="0"/>
                        <a:cs typeface="Times New Roman" pitchFamily="16" charset="0"/>
                      </a:endParaRP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Confronto le schede ed elimino dati superflui o simili</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chemeClr val="tx1"/>
                          </a:solidFill>
                          <a:effectLst/>
                          <a:latin typeface="Times New Roman" pitchFamily="16" charset="0"/>
                          <a:cs typeface="Times New Roman" pitchFamily="16" charset="0"/>
                        </a:rPr>
                        <a:t>Verifico se le informazioni sono equilibrate rispetto al tema da trattare</a:t>
                      </a:r>
                    </a:p>
                    <a:p>
                      <a:pPr marL="0" marR="0" lvl="0" indent="0" algn="l" defTabSz="449263" rtl="0" eaLnBrk="0" fontAlgn="base" latinLnBrk="0" hangingPunct="0">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00B050"/>
                          </a:solidFill>
                          <a:effectLst/>
                          <a:latin typeface="Times New Roman" pitchFamily="16" charset="0"/>
                          <a:cs typeface="Times New Roman" pitchFamily="16" charset="0"/>
                        </a:rPr>
                        <a:t>Provvedo alla redazione </a:t>
                      </a:r>
                      <a:r>
                        <a:rPr kumimoji="0" lang="it-IT" sz="1600" b="0" i="0" u="none" strike="noStrike" cap="none" normalizeH="0" baseline="0" smtClean="0">
                          <a:ln>
                            <a:noFill/>
                          </a:ln>
                          <a:solidFill>
                            <a:srgbClr val="00B050"/>
                          </a:solidFill>
                          <a:effectLst/>
                          <a:latin typeface="Times New Roman" pitchFamily="16" charset="0"/>
                          <a:cs typeface="Times New Roman" pitchFamily="16" charset="0"/>
                        </a:rPr>
                        <a:t>del prodotto </a:t>
                      </a:r>
                      <a:r>
                        <a:rPr kumimoji="0" lang="it-IT" sz="1100" b="0" i="0" u="none" strike="noStrike" cap="none" normalizeH="0" baseline="0" smtClean="0">
                          <a:ln>
                            <a:noFill/>
                          </a:ln>
                          <a:solidFill>
                            <a:schemeClr val="tx1"/>
                          </a:solidFill>
                          <a:effectLst/>
                          <a:latin typeface="Times New Roman" pitchFamily="16" charset="0"/>
                          <a:cs typeface="Times New Roman" pitchFamily="16" charset="0"/>
                        </a:rPr>
                        <a:t>(</a:t>
                      </a:r>
                      <a:r>
                        <a:rPr kumimoji="0" lang="it-IT" sz="1100" b="0" i="0" u="none" strike="noStrike" cap="none" normalizeH="0" baseline="0" dirty="0" smtClean="0">
                          <a:ln>
                            <a:noFill/>
                          </a:ln>
                          <a:solidFill>
                            <a:schemeClr val="tx1"/>
                          </a:solidFill>
                          <a:effectLst/>
                          <a:latin typeface="Times New Roman" pitchFamily="16" charset="0"/>
                          <a:cs typeface="Times New Roman" pitchFamily="16" charset="0"/>
                        </a:rPr>
                        <a:t>relazione, ipertesto, presentazione multimediale...)</a:t>
                      </a:r>
                    </a:p>
                  </a:txBody>
                  <a:tcPr marL="90000" marR="90000" marT="117935"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l" defTabSz="449263" rtl="0" eaLnBrk="1" fontAlgn="base" latinLnBrk="0" hangingPunct="1">
                        <a:lnSpc>
                          <a:spcPct val="82000"/>
                        </a:lnSpc>
                        <a:spcBef>
                          <a:spcPct val="0"/>
                        </a:spcBef>
                        <a:spcAft>
                          <a:spcPct val="0"/>
                        </a:spcAft>
                        <a:buClr>
                          <a:schemeClr val="bg2">
                            <a:lumMod val="75000"/>
                          </a:schemeClr>
                        </a:buClr>
                        <a:buSzPct val="100000"/>
                        <a:buFontTx/>
                        <a:buNone/>
                        <a:tabLst>
                          <a:tab pos="8255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it-IT" sz="1600" b="1" i="0" u="none" strike="noStrike" kern="1200" cap="none" normalizeH="0" baseline="0" smtClean="0">
                          <a:ln>
                            <a:noFill/>
                          </a:ln>
                          <a:solidFill>
                            <a:schemeClr val="tx1"/>
                          </a:solidFill>
                          <a:effectLst/>
                          <a:latin typeface="Times New Roman" pitchFamily="16" charset="0"/>
                          <a:ea typeface="+mn-ea"/>
                          <a:cs typeface="Times New Roman" pitchFamily="16" charset="0"/>
                        </a:rPr>
                        <a:t>6. Valutazione</a:t>
                      </a:r>
                    </a:p>
                  </a:txBody>
                  <a:tcPr marL="90000" marR="90000" marT="141408"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ct val="0"/>
                        </a:spcBef>
                        <a:spcAft>
                          <a:spcPct val="0"/>
                        </a:spcAft>
                        <a:buClr>
                          <a:srgbClr val="EAEAEA"/>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600" b="0" i="0" u="none" strike="noStrike" cap="none" normalizeH="0" baseline="0" dirty="0" smtClean="0">
                          <a:ln>
                            <a:noFill/>
                          </a:ln>
                          <a:solidFill>
                            <a:srgbClr val="00B050"/>
                          </a:solidFill>
                          <a:effectLst/>
                          <a:latin typeface="Times New Roman" pitchFamily="16" charset="0"/>
                          <a:cs typeface="Times New Roman" pitchFamily="16" charset="0"/>
                        </a:rPr>
                        <a:t>Valuto il lavoro svolto</a:t>
                      </a:r>
                      <a:r>
                        <a:rPr kumimoji="0" lang="it-IT" sz="1800" b="0" i="0" u="none" strike="noStrike" cap="none" normalizeH="0" baseline="0" dirty="0" smtClean="0">
                          <a:ln>
                            <a:noFill/>
                          </a:ln>
                          <a:solidFill>
                            <a:srgbClr val="00B050"/>
                          </a:solidFill>
                          <a:effectLst/>
                          <a:latin typeface="Times New Roman" pitchFamily="16" charset="0"/>
                          <a:cs typeface="Times New Roman" pitchFamily="16" charset="0"/>
                        </a:rPr>
                        <a:t> </a:t>
                      </a:r>
                      <a:r>
                        <a:rPr kumimoji="0" lang="it-IT" sz="1100" b="0" i="0" u="none" strike="noStrike" cap="none" normalizeH="0" baseline="0" dirty="0" smtClean="0">
                          <a:ln>
                            <a:noFill/>
                          </a:ln>
                          <a:solidFill>
                            <a:srgbClr val="00B050"/>
                          </a:solidFill>
                          <a:effectLst/>
                          <a:latin typeface="Times New Roman" pitchFamily="16" charset="0"/>
                          <a:cs typeface="Times New Roman" pitchFamily="16" charset="0"/>
                        </a:rPr>
                        <a:t>(ricostruzione del percorso, grado di apprezzamento della proposta, conoscenze e abilità apprese)</a:t>
                      </a:r>
                    </a:p>
                  </a:txBody>
                  <a:tcPr marL="90000" marR="90000" marT="117935"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ttangolo 4"/>
          <p:cNvSpPr/>
          <p:nvPr/>
        </p:nvSpPr>
        <p:spPr>
          <a:xfrm>
            <a:off x="6732240" y="764704"/>
            <a:ext cx="2101857" cy="319446"/>
          </a:xfrm>
          <a:prstGeom prst="rect">
            <a:avLst/>
          </a:prstGeom>
        </p:spPr>
        <p:txBody>
          <a:bodyPr wrap="none">
            <a:spAutoFit/>
          </a:bodyPr>
          <a:lstStyle/>
          <a:p>
            <a:pPr lvl="0" defTabSz="449263" fontAlgn="base">
              <a:lnSpc>
                <a:spcPct val="82000"/>
              </a:lnSpc>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i="1" smtClean="0">
                <a:solidFill>
                  <a:srgbClr val="FFC000"/>
                </a:solidFill>
                <a:latin typeface="Times New Roman" pitchFamily="16" charset="0"/>
                <a:ea typeface="Lucida Sans Unicode" charset="0"/>
                <a:cs typeface="Lucida Sans Unicode" charset="0"/>
              </a:rPr>
              <a:t>Compiti dell’alunno</a:t>
            </a:r>
            <a:endParaRPr lang="it-IT" b="1" i="1" dirty="0" smtClean="0">
              <a:solidFill>
                <a:srgbClr val="FFC000"/>
              </a:solidFill>
              <a:latin typeface="Times New Roman" pitchFamily="16" charset="0"/>
              <a:ea typeface="Lucida Sans Unicode" charset="0"/>
              <a:cs typeface="Lucida Sans Unicode" charset="0"/>
            </a:endParaRPr>
          </a:p>
        </p:txBody>
      </p:sp>
      <p:sp>
        <p:nvSpPr>
          <p:cNvPr id="7" name="Rettangolo arrotondato 6"/>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THE BIG SIX SKIllS: Strumenti</a:t>
            </a:r>
            <a:br>
              <a:rPr lang="it-IT" b="1" smtClean="0"/>
            </a:br>
            <a:endParaRPr lang="it-IT"/>
          </a:p>
        </p:txBody>
      </p:sp>
      <p:graphicFrame>
        <p:nvGraphicFramePr>
          <p:cNvPr id="7" name="Segnaposto contenuto 6"/>
          <p:cNvGraphicFramePr>
            <a:graphicFrameLocks noGrp="1"/>
          </p:cNvGraphicFramePr>
          <p:nvPr>
            <p:ph sz="quarter" idx="1"/>
          </p:nvPr>
        </p:nvGraphicFramePr>
        <p:xfrm>
          <a:off x="395536" y="2348880"/>
          <a:ext cx="8136903" cy="3931920"/>
        </p:xfrm>
        <a:graphic>
          <a:graphicData uri="http://schemas.openxmlformats.org/drawingml/2006/table">
            <a:tbl>
              <a:tblPr/>
              <a:tblGrid>
                <a:gridCol w="2157363"/>
                <a:gridCol w="2955291"/>
                <a:gridCol w="3024249"/>
              </a:tblGrid>
              <a:tr h="240734">
                <a:tc>
                  <a:txBody>
                    <a:bodyPr/>
                    <a:lstStyle/>
                    <a:p>
                      <a:pPr algn="ctr">
                        <a:spcAft>
                          <a:spcPts val="0"/>
                        </a:spcAft>
                        <a:tabLst>
                          <a:tab pos="1670050" algn="l"/>
                        </a:tabLst>
                      </a:pPr>
                      <a:r>
                        <a:rPr lang="it-IT" sz="1600" b="1">
                          <a:latin typeface="Arial"/>
                          <a:ea typeface="Times New Roman"/>
                        </a:rPr>
                        <a:t>K</a:t>
                      </a:r>
                      <a:r>
                        <a:rPr lang="it-IT" sz="1600" b="1">
                          <a:solidFill>
                            <a:srgbClr val="000000"/>
                          </a:solidFill>
                          <a:latin typeface="Arial"/>
                          <a:ea typeface="Times New Roman"/>
                        </a:rPr>
                        <a:t> </a:t>
                      </a:r>
                      <a:r>
                        <a:rPr lang="it-IT" sz="1400">
                          <a:solidFill>
                            <a:srgbClr val="000000"/>
                          </a:solidFill>
                          <a:latin typeface="Arial"/>
                          <a:ea typeface="Times New Roman"/>
                        </a:rPr>
                        <a:t>Cosa conosco (</a:t>
                      </a:r>
                      <a:r>
                        <a:rPr lang="it-IT" sz="1400" b="1" i="1">
                          <a:solidFill>
                            <a:srgbClr val="000000"/>
                          </a:solidFill>
                          <a:latin typeface="Arial"/>
                          <a:ea typeface="Times New Roman"/>
                        </a:rPr>
                        <a:t>K</a:t>
                      </a:r>
                      <a:r>
                        <a:rPr lang="it-IT" sz="1400" i="1">
                          <a:solidFill>
                            <a:srgbClr val="000000"/>
                          </a:solidFill>
                          <a:latin typeface="Arial"/>
                          <a:ea typeface="Times New Roman"/>
                        </a:rPr>
                        <a:t>now</a:t>
                      </a:r>
                      <a:r>
                        <a:rPr lang="it-IT" sz="1400">
                          <a:solidFill>
                            <a:srgbClr val="000000"/>
                          </a:solidFill>
                          <a:latin typeface="Arial"/>
                          <a:ea typeface="Times New Roman"/>
                        </a:rPr>
                        <a:t>)</a:t>
                      </a:r>
                      <a:endParaRPr lang="it-IT"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670050" algn="l"/>
                        </a:tabLst>
                      </a:pPr>
                      <a:r>
                        <a:rPr lang="it-IT" sz="1600" b="1">
                          <a:latin typeface="Arial"/>
                          <a:ea typeface="Times New Roman"/>
                        </a:rPr>
                        <a:t>W </a:t>
                      </a:r>
                      <a:r>
                        <a:rPr lang="it-IT" sz="1400">
                          <a:solidFill>
                            <a:srgbClr val="000000"/>
                          </a:solidFill>
                          <a:latin typeface="Arial"/>
                          <a:ea typeface="Times New Roman"/>
                        </a:rPr>
                        <a:t>Cosa voglio conoscere (</a:t>
                      </a:r>
                      <a:r>
                        <a:rPr lang="it-IT" sz="1400" b="1" i="1">
                          <a:solidFill>
                            <a:srgbClr val="000000"/>
                          </a:solidFill>
                          <a:latin typeface="Arial"/>
                          <a:ea typeface="Times New Roman"/>
                        </a:rPr>
                        <a:t>W</a:t>
                      </a:r>
                      <a:r>
                        <a:rPr lang="it-IT" sz="1400" i="1">
                          <a:solidFill>
                            <a:srgbClr val="000000"/>
                          </a:solidFill>
                          <a:latin typeface="Arial"/>
                          <a:ea typeface="Times New Roman"/>
                        </a:rPr>
                        <a:t>ant to Know)</a:t>
                      </a:r>
                      <a:endParaRPr lang="it-IT"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670050" algn="l"/>
                        </a:tabLst>
                      </a:pPr>
                      <a:r>
                        <a:rPr lang="it-IT" sz="2000" b="1">
                          <a:solidFill>
                            <a:srgbClr val="00B050"/>
                          </a:solidFill>
                          <a:latin typeface="Arial"/>
                          <a:ea typeface="Times New Roman"/>
                        </a:rPr>
                        <a:t>L</a:t>
                      </a:r>
                      <a:r>
                        <a:rPr lang="it-IT" sz="1600">
                          <a:solidFill>
                            <a:srgbClr val="00B050"/>
                          </a:solidFill>
                          <a:latin typeface="New York"/>
                          <a:ea typeface="Times New Roman"/>
                          <a:cs typeface="New York"/>
                        </a:rPr>
                        <a:t> </a:t>
                      </a:r>
                      <a:r>
                        <a:rPr lang="it-IT" sz="1400">
                          <a:solidFill>
                            <a:srgbClr val="00B050"/>
                          </a:solidFill>
                          <a:latin typeface="Arial"/>
                          <a:ea typeface="Times New Roman"/>
                        </a:rPr>
                        <a:t>Che cosa ho imparato (</a:t>
                      </a:r>
                      <a:r>
                        <a:rPr lang="it-IT" sz="1400" b="0" i="1">
                          <a:solidFill>
                            <a:srgbClr val="00B050"/>
                          </a:solidFill>
                          <a:latin typeface="Arial"/>
                          <a:ea typeface="Times New Roman"/>
                        </a:rPr>
                        <a:t>What I </a:t>
                      </a:r>
                      <a:r>
                        <a:rPr lang="it-IT" sz="1400" b="1" i="1">
                          <a:solidFill>
                            <a:srgbClr val="00B050"/>
                          </a:solidFill>
                          <a:latin typeface="Arial"/>
                          <a:ea typeface="Times New Roman"/>
                        </a:rPr>
                        <a:t>L</a:t>
                      </a:r>
                      <a:r>
                        <a:rPr lang="it-IT" sz="1400" b="0" i="1">
                          <a:solidFill>
                            <a:srgbClr val="00B050"/>
                          </a:solidFill>
                          <a:latin typeface="Arial"/>
                          <a:ea typeface="Times New Roman"/>
                        </a:rPr>
                        <a:t>earned</a:t>
                      </a:r>
                      <a:r>
                        <a:rPr lang="it-IT" sz="1400" b="0">
                          <a:solidFill>
                            <a:srgbClr val="00B050"/>
                          </a:solidFill>
                          <a:latin typeface="Arial"/>
                          <a:ea typeface="Times New Roman"/>
                        </a:rPr>
                        <a:t>)</a:t>
                      </a:r>
                      <a:endParaRPr lang="it-IT" sz="240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7345">
                <a:tc>
                  <a:txBody>
                    <a:bodyPr/>
                    <a:lstStyle/>
                    <a:p>
                      <a:pPr marL="342900" lvl="0" indent="-342900">
                        <a:spcAft>
                          <a:spcPts val="0"/>
                        </a:spcAft>
                        <a:buFont typeface="+mj-lt"/>
                        <a:buAutoNum type="arabicPeriod"/>
                      </a:pPr>
                      <a:r>
                        <a:rPr lang="it-IT" sz="1600">
                          <a:latin typeface="Arial"/>
                          <a:ea typeface="Times New Roman"/>
                        </a:rPr>
                        <a:t>Ci permette di galleggiare nello spazio.</a:t>
                      </a:r>
                      <a:endParaRPr lang="it-IT" sz="2400">
                        <a:latin typeface="Times New Roman"/>
                        <a:ea typeface="Times New Roman"/>
                      </a:endParaRPr>
                    </a:p>
                    <a:p>
                      <a:pPr marL="342900" lvl="0" indent="-342900">
                        <a:spcAft>
                          <a:spcPts val="0"/>
                        </a:spcAft>
                        <a:buFont typeface="+mj-lt"/>
                        <a:buAutoNum type="arabicPeriod"/>
                      </a:pPr>
                      <a:r>
                        <a:rPr lang="it-IT" sz="1600">
                          <a:latin typeface="Arial"/>
                          <a:ea typeface="Times New Roman"/>
                        </a:rPr>
                        <a:t>Fa cadere le cose per terra.</a:t>
                      </a:r>
                      <a:endParaRPr lang="it-IT" sz="2400">
                        <a:latin typeface="Times New Roman"/>
                        <a:ea typeface="Times New Roman"/>
                      </a:endParaRPr>
                    </a:p>
                    <a:p>
                      <a:pPr marL="342900" lvl="0" indent="-342900">
                        <a:spcAft>
                          <a:spcPts val="0"/>
                        </a:spcAft>
                        <a:buFont typeface="+mj-lt"/>
                        <a:buAutoNum type="arabicPeriod"/>
                      </a:pPr>
                      <a:r>
                        <a:rPr lang="it-IT" sz="1600">
                          <a:latin typeface="Arial"/>
                          <a:ea typeface="Times New Roman"/>
                        </a:rPr>
                        <a:t>Sulla Luna vi è una minore gravità </a:t>
                      </a:r>
                      <a:endParaRPr lang="it-IT" sz="2400">
                        <a:latin typeface="Times New Roman"/>
                        <a:ea typeface="Times New Roman"/>
                      </a:endParaRPr>
                    </a:p>
                    <a:p>
                      <a:pPr marL="342900" lvl="0" indent="-342900">
                        <a:spcAft>
                          <a:spcPts val="0"/>
                        </a:spcAft>
                        <a:buFont typeface="+mj-lt"/>
                        <a:buAutoNum type="arabicPeriod"/>
                      </a:pPr>
                      <a:r>
                        <a:rPr lang="it-IT" sz="1600">
                          <a:latin typeface="Arial"/>
                          <a:ea typeface="Times New Roman"/>
                        </a:rPr>
                        <a:t>Isaac Newton scoprì la gravità.</a:t>
                      </a:r>
                      <a:endParaRPr lang="it-IT"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a:spcAft>
                          <a:spcPts val="0"/>
                        </a:spcAft>
                        <a:tabLst>
                          <a:tab pos="1670050" algn="l"/>
                        </a:tabLst>
                      </a:pPr>
                      <a:r>
                        <a:rPr lang="it-IT" sz="1600">
                          <a:latin typeface="Arial"/>
                          <a:ea typeface="Times New Roman"/>
                        </a:rPr>
                        <a:t>1.  Che cos'è la gravità?</a:t>
                      </a:r>
                      <a:br>
                        <a:rPr lang="it-IT" sz="1600">
                          <a:latin typeface="Arial"/>
                          <a:ea typeface="Times New Roman"/>
                        </a:rPr>
                      </a:br>
                      <a:endParaRPr lang="it-IT" sz="2400">
                        <a:latin typeface="Times New Roman"/>
                        <a:ea typeface="Times New Roman"/>
                      </a:endParaRPr>
                    </a:p>
                    <a:p>
                      <a:pPr marL="39370">
                        <a:spcAft>
                          <a:spcPts val="0"/>
                        </a:spcAft>
                        <a:tabLst>
                          <a:tab pos="1670050" algn="l"/>
                        </a:tabLst>
                      </a:pPr>
                      <a:r>
                        <a:rPr lang="it-IT" sz="1600">
                          <a:latin typeface="Arial"/>
                          <a:ea typeface="Times New Roman"/>
                        </a:rPr>
                        <a:t>2.  Perché c'è minore gravità sulla luna?</a:t>
                      </a:r>
                      <a:br>
                        <a:rPr lang="it-IT" sz="1600">
                          <a:latin typeface="Arial"/>
                          <a:ea typeface="Times New Roman"/>
                        </a:rPr>
                      </a:br>
                      <a:endParaRPr lang="it-IT" sz="2400">
                        <a:latin typeface="Times New Roman"/>
                        <a:ea typeface="Times New Roman"/>
                      </a:endParaRPr>
                    </a:p>
                    <a:p>
                      <a:pPr marL="39370">
                        <a:spcAft>
                          <a:spcPts val="0"/>
                        </a:spcAft>
                        <a:tabLst>
                          <a:tab pos="1670050" algn="l"/>
                        </a:tabLst>
                      </a:pPr>
                      <a:r>
                        <a:rPr lang="it-IT" sz="1600">
                          <a:latin typeface="Arial"/>
                          <a:ea typeface="Times New Roman"/>
                        </a:rPr>
                        <a:t>3.  Come ha fatto Newton a scoprire la gravità?</a:t>
                      </a:r>
                      <a:br>
                        <a:rPr lang="it-IT" sz="1600">
                          <a:latin typeface="Arial"/>
                          <a:ea typeface="Times New Roman"/>
                        </a:rPr>
                      </a:br>
                      <a:r>
                        <a:rPr lang="it-IT" sz="700">
                          <a:latin typeface="Arial"/>
                          <a:ea typeface="Times New Roman"/>
                        </a:rPr>
                        <a:t> </a:t>
                      </a:r>
                      <a:endParaRPr lang="it-IT" sz="2400">
                        <a:latin typeface="Times New Roman"/>
                        <a:ea typeface="Times New Roman"/>
                      </a:endParaRPr>
                    </a:p>
                    <a:p>
                      <a:pPr marL="39370">
                        <a:spcAft>
                          <a:spcPts val="0"/>
                        </a:spcAft>
                        <a:tabLst>
                          <a:tab pos="1670050" algn="l"/>
                        </a:tabLst>
                      </a:pPr>
                      <a:r>
                        <a:rPr lang="it-IT" sz="1600">
                          <a:latin typeface="Arial"/>
                          <a:ea typeface="Times New Roman"/>
                        </a:rPr>
                        <a:t>4.  Che cosa determina la velocità di caduta di un corpo? (Domanda dell’insegnante)</a:t>
                      </a:r>
                      <a:endParaRPr lang="it-IT"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tabLst>
                          <a:tab pos="264795" algn="l"/>
                          <a:tab pos="1670050" algn="l"/>
                        </a:tabLst>
                      </a:pPr>
                      <a:r>
                        <a:rPr lang="it-IT" sz="1600">
                          <a:solidFill>
                            <a:srgbClr val="00B050"/>
                          </a:solidFill>
                          <a:latin typeface="Arial"/>
                          <a:ea typeface="Times New Roman"/>
                        </a:rPr>
                        <a:t>La gravità è la forza che attira gli oggetti verso la Terra.</a:t>
                      </a:r>
                      <a:endParaRPr lang="it-IT" sz="2400">
                        <a:solidFill>
                          <a:srgbClr val="00B050"/>
                        </a:solidFill>
                        <a:latin typeface="Times New Roman"/>
                        <a:ea typeface="Times New Roman"/>
                      </a:endParaRPr>
                    </a:p>
                    <a:p>
                      <a:pPr marL="342900" lvl="0" indent="-342900">
                        <a:spcAft>
                          <a:spcPts val="0"/>
                        </a:spcAft>
                        <a:buFont typeface="+mj-lt"/>
                        <a:buAutoNum type="arabicPeriod"/>
                        <a:tabLst>
                          <a:tab pos="264795" algn="l"/>
                          <a:tab pos="1670050" algn="l"/>
                        </a:tabLst>
                      </a:pPr>
                      <a:r>
                        <a:rPr lang="it-IT" sz="1600">
                          <a:solidFill>
                            <a:srgbClr val="00B050"/>
                          </a:solidFill>
                          <a:latin typeface="Arial"/>
                          <a:ea typeface="Times New Roman"/>
                        </a:rPr>
                        <a:t>L’entità della gravità  dipende dalla massa degli oggetti coinvolti. La luna è molto meno densa della Terra, per cui vi è minore gravità sulla luna che sulla terra.</a:t>
                      </a:r>
                      <a:endParaRPr lang="it-IT" sz="2400">
                        <a:solidFill>
                          <a:srgbClr val="00B050"/>
                        </a:solidFill>
                        <a:latin typeface="Times New Roman"/>
                        <a:ea typeface="Times New Roman"/>
                      </a:endParaRPr>
                    </a:p>
                    <a:p>
                      <a:pPr marL="342900" lvl="0" indent="-342900">
                        <a:spcAft>
                          <a:spcPts val="0"/>
                        </a:spcAft>
                        <a:buFont typeface="+mj-lt"/>
                        <a:buAutoNum type="arabicPeriod" startAt="4"/>
                        <a:tabLst>
                          <a:tab pos="264795" algn="l"/>
                        </a:tabLst>
                      </a:pPr>
                      <a:r>
                        <a:rPr lang="it-IT" sz="1600">
                          <a:solidFill>
                            <a:srgbClr val="00B050"/>
                          </a:solidFill>
                          <a:latin typeface="Arial"/>
                          <a:ea typeface="Times New Roman"/>
                        </a:rPr>
                        <a:t>La resistenza dell'aria determina quanto velocemente un corpo cadrà a terra.</a:t>
                      </a:r>
                      <a:endParaRPr lang="it-IT" sz="2400">
                        <a:solidFill>
                          <a:srgbClr val="00B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ttangolo 7"/>
          <p:cNvSpPr/>
          <p:nvPr/>
        </p:nvSpPr>
        <p:spPr>
          <a:xfrm>
            <a:off x="1115616" y="1556792"/>
            <a:ext cx="7560840" cy="461665"/>
          </a:xfrm>
          <a:prstGeom prst="rect">
            <a:avLst/>
          </a:prstGeom>
        </p:spPr>
        <p:txBody>
          <a:bodyPr wrap="square">
            <a:spAutoFit/>
          </a:bodyPr>
          <a:lstStyle/>
          <a:p>
            <a:r>
              <a:rPr lang="it-IT" sz="2400" smtClean="0"/>
              <a:t>La tabella </a:t>
            </a:r>
            <a:r>
              <a:rPr lang="it-IT" sz="2400" b="1" smtClean="0"/>
              <a:t>KWL™</a:t>
            </a:r>
            <a:r>
              <a:rPr lang="it-IT" sz="2400" smtClean="0"/>
              <a:t> riferita al topic:”Gravità”</a:t>
            </a:r>
            <a:endParaRPr lang="it-IT" sz="2400"/>
          </a:p>
        </p:txBody>
      </p:sp>
      <p:sp>
        <p:nvSpPr>
          <p:cNvPr id="5" name="Rettangolo arrotondato 4"/>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THE BIG SIX SKIllS: Strumenti</a:t>
            </a:r>
            <a:br>
              <a:rPr lang="it-IT" b="1" smtClean="0"/>
            </a:br>
            <a:endParaRPr lang="it-IT"/>
          </a:p>
        </p:txBody>
      </p:sp>
      <p:graphicFrame>
        <p:nvGraphicFramePr>
          <p:cNvPr id="4" name="Segnaposto contenuto 3"/>
          <p:cNvGraphicFramePr>
            <a:graphicFrameLocks noGrp="1"/>
          </p:cNvGraphicFramePr>
          <p:nvPr>
            <p:ph sz="quarter" idx="1"/>
          </p:nvPr>
        </p:nvGraphicFramePr>
        <p:xfrm>
          <a:off x="683568" y="1268760"/>
          <a:ext cx="7344816" cy="2194560"/>
        </p:xfrm>
        <a:graphic>
          <a:graphicData uri="http://schemas.openxmlformats.org/drawingml/2006/table">
            <a:tbl>
              <a:tblPr/>
              <a:tblGrid>
                <a:gridCol w="855793"/>
                <a:gridCol w="6489023"/>
              </a:tblGrid>
              <a:tr h="0">
                <a:tc gridSpan="2">
                  <a:txBody>
                    <a:bodyPr/>
                    <a:lstStyle/>
                    <a:p>
                      <a:pPr>
                        <a:spcAft>
                          <a:spcPts val="0"/>
                        </a:spcAft>
                      </a:pPr>
                      <a:r>
                        <a:rPr lang="it-IT" sz="1800" b="1">
                          <a:latin typeface="Arial"/>
                          <a:ea typeface="Times New Roman"/>
                        </a:rPr>
                        <a:t>Big6 - fase 6 - Valutazione (</a:t>
                      </a:r>
                      <a:r>
                        <a:rPr lang="it-IT" sz="1800" b="1" i="1">
                          <a:latin typeface="Arial"/>
                          <a:ea typeface="Times New Roman"/>
                        </a:rPr>
                        <a:t>Evaluation</a:t>
                      </a:r>
                      <a:r>
                        <a:rPr lang="it-IT" sz="1800" b="1">
                          <a:latin typeface="Arial"/>
                          <a:ea typeface="Times New Roman"/>
                        </a:rPr>
                        <a:t>) Corrispondenza alle richieste</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0">
                <a:tc gridSpan="2">
                  <a:txBody>
                    <a:bodyPr/>
                    <a:lstStyle/>
                    <a:p>
                      <a:pPr>
                        <a:spcAft>
                          <a:spcPts val="0"/>
                        </a:spcAft>
                      </a:pPr>
                      <a:r>
                        <a:rPr lang="it-IT" sz="1200">
                          <a:latin typeface="Arial"/>
                          <a:ea typeface="Times New Roman"/>
                        </a:rPr>
                        <a:t>Prima di consegnare il compito, è necessario verificare i risultati raggiunti</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Gli argomenti trattati nel compito corrispondono con quanto dichiarato nel Big6 #1</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informazioni trovate nel Big6 #4 corrispondono on quelle richieste nel Big6 #1</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fonti  delle risorse proposte sono affidabili</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Sono state rispettate le leggi del copyright ed il rispetto del lavoro degli altri</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Il lavoro è corretto, completo ed include l’intestazione</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ipotesi avanzate erano esatte o meno</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Il lavoro corrisponde alle consegne dei docenti ed alle aspettative degli studenti</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it-IT" sz="1100">
                          <a:latin typeface="Arial"/>
                          <a:ea typeface="Times New Roman"/>
                        </a:rPr>
                        <a:t>Sì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La presentazione del compito è stata efficace</a:t>
                      </a:r>
                      <a:endParaRPr lang="it-IT"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ella 4"/>
          <p:cNvGraphicFramePr>
            <a:graphicFrameLocks noGrp="1"/>
          </p:cNvGraphicFramePr>
          <p:nvPr/>
        </p:nvGraphicFramePr>
        <p:xfrm>
          <a:off x="683568" y="3501008"/>
          <a:ext cx="7344816" cy="3017520"/>
        </p:xfrm>
        <a:graphic>
          <a:graphicData uri="http://schemas.openxmlformats.org/drawingml/2006/table">
            <a:tbl>
              <a:tblPr/>
              <a:tblGrid>
                <a:gridCol w="855794"/>
                <a:gridCol w="6489022"/>
              </a:tblGrid>
              <a:tr h="192021">
                <a:tc gridSpan="2">
                  <a:txBody>
                    <a:bodyPr/>
                    <a:lstStyle/>
                    <a:p>
                      <a:pPr>
                        <a:spcAft>
                          <a:spcPts val="0"/>
                        </a:spcAft>
                      </a:pPr>
                      <a:r>
                        <a:rPr lang="it-IT" sz="1800" b="1">
                          <a:latin typeface="Arial"/>
                          <a:ea typeface="Times New Roman"/>
                        </a:rPr>
                        <a:t>Big6 – fase 6 - Valutazione (</a:t>
                      </a:r>
                      <a:r>
                        <a:rPr lang="it-IT" sz="1800" b="1" i="1">
                          <a:latin typeface="Arial"/>
                          <a:ea typeface="Times New Roman"/>
                        </a:rPr>
                        <a:t>Evaluation</a:t>
                      </a:r>
                      <a:r>
                        <a:rPr lang="it-IT" sz="1800" b="1">
                          <a:latin typeface="Arial"/>
                          <a:ea typeface="Times New Roman"/>
                        </a:rPr>
                        <a:t>)- Aspetti metacognitivi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60018">
                <a:tc gridSpan="2">
                  <a:txBody>
                    <a:bodyPr/>
                    <a:lstStyle/>
                    <a:p>
                      <a:pPr>
                        <a:spcAft>
                          <a:spcPts val="0"/>
                        </a:spcAft>
                      </a:pPr>
                      <a:r>
                        <a:rPr lang="it-IT" sz="1200">
                          <a:latin typeface="Arial"/>
                          <a:ea typeface="Times New Roman"/>
                        </a:rPr>
                        <a:t>Prima di consegnare il compito, è necessario verificare i risultati raggiunti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La realizzazione del compito ha incrementato le conoscenze e le abilità degli studenti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conoscenze apprese possono essere riutilizzate in altre materie o altri contesti </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abilità acquisite possono riutilizzare in altri contesti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Sono state incontrate particolari difficoltà</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informazioni trovate erano chiare;</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fonti citate erano corrette</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Si è soddisfatti dei risultati raggiunti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Le ipotesi formulate sono state convalidate o meno dalle informazioni reperite</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Il lavoro di gruppo è stato proficuo</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Sono state rispettate e tenute in conto le proposte di tutti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Si vorrebbe far vedere il proprio lavoro ad altri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Si vorrebbe ripetere l’esperienza con un altro compito</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Si potrebbe migliorare la ricerca delle informazioni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18">
                <a:tc>
                  <a:txBody>
                    <a:bodyPr/>
                    <a:lstStyle/>
                    <a:p>
                      <a:pPr>
                        <a:spcAft>
                          <a:spcPts val="0"/>
                        </a:spcAft>
                      </a:pPr>
                      <a:r>
                        <a:rPr lang="it-IT" sz="1100">
                          <a:latin typeface="Arial"/>
                          <a:ea typeface="Times New Roman"/>
                        </a:rPr>
                        <a:t>Sì  No</a:t>
                      </a: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200">
                          <a:latin typeface="Arial"/>
                          <a:ea typeface="Times New Roman"/>
                        </a:rPr>
                        <a:t>Si potrebbe migliorare la modalità di presentazione agli altri dei risultati raggiunti</a:t>
                      </a:r>
                      <a:endParaRPr lang="it-IT" sz="1800">
                        <a:latin typeface="Times New Roman"/>
                        <a:ea typeface="Times New Roman"/>
                      </a:endParaRPr>
                    </a:p>
                  </a:txBody>
                  <a:tcPr marL="67290" marR="67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ttangolo arrotondato 5"/>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a:t>
            </a:r>
            <a:br>
              <a:rPr lang="it-IT" smtClean="0"/>
            </a:br>
            <a:endParaRPr lang="it-IT"/>
          </a:p>
        </p:txBody>
      </p:sp>
      <p:sp>
        <p:nvSpPr>
          <p:cNvPr id="3" name="Segnaposto contenuto 2"/>
          <p:cNvSpPr>
            <a:spLocks noGrp="1"/>
          </p:cNvSpPr>
          <p:nvPr>
            <p:ph sz="quarter" idx="1"/>
          </p:nvPr>
        </p:nvSpPr>
        <p:spPr>
          <a:xfrm>
            <a:off x="395536" y="1196752"/>
            <a:ext cx="8229600" cy="4525963"/>
          </a:xfrm>
        </p:spPr>
        <p:txBody>
          <a:bodyPr>
            <a:noAutofit/>
          </a:bodyPr>
          <a:lstStyle/>
          <a:p>
            <a:r>
              <a:rPr lang="it-IT" sz="1800" b="1" smtClean="0"/>
              <a:t>Cosa è</a:t>
            </a:r>
            <a:r>
              <a:rPr lang="it-IT" sz="1800" smtClean="0"/>
              <a:t> strumento creato dall'insegnante per aiutare e guidare gli studenti nella ricerca di informazioni oppure nello svolgimento di un compito attraverso il Web. </a:t>
            </a:r>
          </a:p>
          <a:p>
            <a:r>
              <a:rPr lang="it-IT" sz="1800" b="1" smtClean="0"/>
              <a:t>Il Metodo</a:t>
            </a:r>
            <a:r>
              <a:rPr lang="it-IT" sz="1800" smtClean="0"/>
              <a:t>: Si tratta di una consegna di lavoro (che può essere trasferita o meno su di una pagina web)  che contiene una lista di domande e una serie di pagine web sulle quali gli allievi dovranno  trovare le risposte a tali quesiti.   L ‘analogia con la caccia al tesoro di tipo tradizionale nasce dal fatto che il percorso si conclude  con una “gran domanda finale”, la cui risposta non è reperibile in forma immediata e diretta  nelle risorse navigate, ma richiede agli allievi processi induttivi e/o inferenziali che consentano  loro di costruirla. </a:t>
            </a:r>
          </a:p>
          <a:p>
            <a:r>
              <a:rPr lang="it-IT" sz="1800" b="1" smtClean="0"/>
              <a:t>Setting formativo :  </a:t>
            </a:r>
            <a:r>
              <a:rPr lang="it-IT" sz="1800" smtClean="0"/>
              <a:t>Un Web Quest prevede sei fasi precise (Dodge):</a:t>
            </a:r>
          </a:p>
          <a:p>
            <a:pPr lvl="1"/>
            <a:r>
              <a:rPr lang="it-IT" sz="1400" smtClean="0"/>
              <a:t>- </a:t>
            </a:r>
            <a:r>
              <a:rPr lang="it-IT" sz="1400" b="1" smtClean="0"/>
              <a:t>Introduzione</a:t>
            </a:r>
            <a:r>
              <a:rPr lang="it-IT" sz="1400" smtClean="0"/>
              <a:t> (informazione sull’attività e sua impostazione  problematica); </a:t>
            </a:r>
          </a:p>
          <a:p>
            <a:pPr lvl="1"/>
            <a:r>
              <a:rPr lang="it-IT" sz="1400" smtClean="0"/>
              <a:t>- </a:t>
            </a:r>
            <a:r>
              <a:rPr lang="it-IT" sz="1400" b="1" smtClean="0"/>
              <a:t>Compito</a:t>
            </a:r>
            <a:r>
              <a:rPr lang="it-IT" sz="1400" smtClean="0"/>
              <a:t> (prodotto da presentare alla fine dell’attività, fattibile e interessante); </a:t>
            </a:r>
          </a:p>
          <a:p>
            <a:pPr lvl="1"/>
            <a:r>
              <a:rPr lang="it-IT" sz="1400" smtClean="0"/>
              <a:t>- </a:t>
            </a:r>
            <a:r>
              <a:rPr lang="it-IT" sz="1400" b="1" smtClean="0"/>
              <a:t>Procedimento</a:t>
            </a:r>
            <a:r>
              <a:rPr lang="it-IT" sz="1400" smtClean="0"/>
              <a:t> (azioni o passi che il docente suggerisce per realizzare il compito,  soprattutto l’organizzazione dei gruppi);  </a:t>
            </a:r>
          </a:p>
          <a:p>
            <a:pPr lvl="1"/>
            <a:r>
              <a:rPr lang="it-IT" sz="1400" smtClean="0"/>
              <a:t>- </a:t>
            </a:r>
            <a:r>
              <a:rPr lang="it-IT" sz="1400" b="1" smtClean="0"/>
              <a:t>Risorse</a:t>
            </a:r>
            <a:r>
              <a:rPr lang="it-IT" sz="1400" smtClean="0"/>
              <a:t> (indicazione dei siti Web o di altri materiali, preventivamente selezionati, con  descrizione degli stessi); </a:t>
            </a:r>
          </a:p>
          <a:p>
            <a:pPr lvl="1"/>
            <a:r>
              <a:rPr lang="it-IT" sz="1400" smtClean="0"/>
              <a:t>- </a:t>
            </a:r>
            <a:r>
              <a:rPr lang="it-IT" sz="1400" b="1" smtClean="0"/>
              <a:t>Consigli</a:t>
            </a:r>
            <a:r>
              <a:rPr lang="it-IT" sz="1400" smtClean="0"/>
              <a:t> (per organizzare l’informazione acquisita: domande guida, mappe concettuali,  diagrammi); </a:t>
            </a:r>
          </a:p>
          <a:p>
            <a:pPr lvl="1"/>
            <a:r>
              <a:rPr lang="it-IT" sz="1400" smtClean="0"/>
              <a:t>- </a:t>
            </a:r>
            <a:r>
              <a:rPr lang="it-IT" sz="1400" b="1" smtClean="0"/>
              <a:t>Valutazione</a:t>
            </a:r>
            <a:r>
              <a:rPr lang="it-IT" sz="1400" smtClean="0"/>
              <a:t> (tabella con indicazione degli indicatori di valutazione e relativa  graduazione);</a:t>
            </a: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Strumenti</a:t>
            </a:r>
            <a:br>
              <a:rPr lang="it-IT" smtClean="0"/>
            </a:br>
            <a:endParaRPr lang="it-IT"/>
          </a:p>
        </p:txBody>
      </p:sp>
      <p:graphicFrame>
        <p:nvGraphicFramePr>
          <p:cNvPr id="13" name="Segnaposto contenuto 12"/>
          <p:cNvGraphicFramePr>
            <a:graphicFrameLocks noGrp="1"/>
          </p:cNvGraphicFramePr>
          <p:nvPr>
            <p:ph sz="quarter" idx="1"/>
          </p:nvPr>
        </p:nvGraphicFramePr>
        <p:xfrm>
          <a:off x="395536" y="1340768"/>
          <a:ext cx="8352928" cy="4883826"/>
        </p:xfrm>
        <a:graphic>
          <a:graphicData uri="http://schemas.openxmlformats.org/drawingml/2006/table">
            <a:tbl>
              <a:tblPr/>
              <a:tblGrid>
                <a:gridCol w="6264696"/>
                <a:gridCol w="2088232"/>
              </a:tblGrid>
              <a:tr h="132865">
                <a:tc>
                  <a:txBody>
                    <a:bodyPr/>
                    <a:lstStyle/>
                    <a:p>
                      <a:pPr>
                        <a:lnSpc>
                          <a:spcPct val="115000"/>
                        </a:lnSpc>
                        <a:spcAft>
                          <a:spcPts val="0"/>
                        </a:spcAft>
                      </a:pPr>
                      <a:r>
                        <a:rPr lang="it-IT" sz="1400" b="1">
                          <a:latin typeface="Tahoma"/>
                          <a:ea typeface="Times New Roman"/>
                        </a:rPr>
                        <a:t>Fasi della Programmazione</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400" b="1">
                          <a:latin typeface="Tahoma"/>
                          <a:ea typeface="Times New Roman"/>
                        </a:rPr>
                        <a:t>Descrizione della Programmazione</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15">
                <a:tc>
                  <a:txBody>
                    <a:bodyPr/>
                    <a:lstStyle/>
                    <a:p>
                      <a:pPr>
                        <a:lnSpc>
                          <a:spcPct val="115000"/>
                        </a:lnSpc>
                        <a:spcAft>
                          <a:spcPts val="0"/>
                        </a:spcAft>
                      </a:pPr>
                      <a:r>
                        <a:rPr lang="it-IT" sz="1400" b="1" kern="0">
                          <a:latin typeface="Times New Roman"/>
                        </a:rPr>
                        <a:t>Titolo del WebQuest</a:t>
                      </a:r>
                      <a:endParaRPr lang="it-IT" sz="1200" b="1" kern="0">
                        <a:latin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908">
                <a:tc>
                  <a:txBody>
                    <a:bodyPr/>
                    <a:lstStyle/>
                    <a:p>
                      <a:pPr>
                        <a:lnSpc>
                          <a:spcPct val="115000"/>
                        </a:lnSpc>
                        <a:spcAft>
                          <a:spcPts val="0"/>
                        </a:spcAft>
                      </a:pPr>
                      <a:r>
                        <a:rPr lang="it-IT" sz="1100" b="1">
                          <a:latin typeface="Tahoma"/>
                          <a:ea typeface="Times New Roman"/>
                        </a:rPr>
                        <a:t>1.Introduzione</a:t>
                      </a:r>
                      <a:r>
                        <a:rPr lang="it-IT" sz="1100">
                          <a:latin typeface="Tahoma"/>
                          <a:ea typeface="Times New Roman"/>
                        </a:rPr>
                        <a:t>: introduce l'attività o la lezione agli studenti. Lo scopo dell'introduzione è quello di preparare il lettore e di tenere vivo il suo interesse. Possono essere previsti ruoli e scenari.</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890">
                <a:tc>
                  <a:txBody>
                    <a:bodyPr/>
                    <a:lstStyle/>
                    <a:p>
                      <a:pPr>
                        <a:lnSpc>
                          <a:spcPct val="115000"/>
                        </a:lnSpc>
                        <a:spcAft>
                          <a:spcPts val="0"/>
                        </a:spcAft>
                      </a:pPr>
                      <a:r>
                        <a:rPr lang="it-IT" sz="1100" b="1">
                          <a:latin typeface="Tahoma"/>
                          <a:ea typeface="Times New Roman"/>
                        </a:rPr>
                        <a:t>2.Compito</a:t>
                      </a:r>
                      <a:r>
                        <a:rPr lang="it-IT" sz="1100">
                          <a:latin typeface="Tahoma"/>
                          <a:ea typeface="Times New Roman"/>
                        </a:rPr>
                        <a:t>: descrive quale sarà il risultato delle attività degli studenti. Se il prodotto prevede l'utilizzo di alcuni strumenti (come ad esempio, Word, PowerPoint o Internet), in questa sezione ne troverai un'utile descrizione.</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71">
                <a:tc>
                  <a:txBody>
                    <a:bodyPr/>
                    <a:lstStyle/>
                    <a:p>
                      <a:pPr>
                        <a:lnSpc>
                          <a:spcPct val="115000"/>
                        </a:lnSpc>
                        <a:spcAft>
                          <a:spcPts val="0"/>
                        </a:spcAft>
                      </a:pPr>
                      <a:r>
                        <a:rPr lang="it-IT" sz="1100" b="1">
                          <a:latin typeface="Tahoma"/>
                          <a:ea typeface="Times New Roman"/>
                        </a:rPr>
                        <a:t>3.Processo</a:t>
                      </a:r>
                      <a:r>
                        <a:rPr lang="it-IT" sz="1100">
                          <a:latin typeface="Tahoma"/>
                          <a:ea typeface="Times New Roman"/>
                        </a:rPr>
                        <a:t>: sono i passaggi attraverso i quali gli studenti portano a termine il compito. Qui dovrebbero essere indicate anche le risorse (ad esempio, i siti web). Se gli studenti lavoreranno in gruppi, vanno elencati i passaggi che ciascun gruppo dovrà compiere. </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890">
                <a:tc>
                  <a:txBody>
                    <a:bodyPr/>
                    <a:lstStyle/>
                    <a:p>
                      <a:pPr>
                        <a:lnSpc>
                          <a:spcPct val="115000"/>
                        </a:lnSpc>
                        <a:spcAft>
                          <a:spcPts val="0"/>
                        </a:spcAft>
                      </a:pPr>
                      <a:r>
                        <a:rPr lang="it-IT" sz="1100" b="1">
                          <a:latin typeface="Tahoma"/>
                          <a:ea typeface="Times New Roman"/>
                        </a:rPr>
                        <a:t>4.Risorse</a:t>
                      </a:r>
                      <a:r>
                        <a:rPr lang="it-IT" sz="1100">
                          <a:latin typeface="Tahoma"/>
                          <a:ea typeface="Times New Roman"/>
                        </a:rPr>
                        <a:t> – sono soprattutto i siti web trovati in anticipo dall’insegnante, ma anche altre risorse come un documento, un libro, un film o il  classico CD, dei partners distanti raggiungibili per video conferenza.</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871">
                <a:tc>
                  <a:txBody>
                    <a:bodyPr/>
                    <a:lstStyle/>
                    <a:p>
                      <a:pPr>
                        <a:lnSpc>
                          <a:spcPct val="115000"/>
                        </a:lnSpc>
                        <a:spcAft>
                          <a:spcPts val="0"/>
                        </a:spcAft>
                      </a:pPr>
                      <a:r>
                        <a:rPr lang="it-IT" sz="1100" b="1">
                          <a:latin typeface="Tahoma"/>
                          <a:ea typeface="Times New Roman"/>
                        </a:rPr>
                        <a:t>5.Valutazione</a:t>
                      </a:r>
                      <a:r>
                        <a:rPr lang="it-IT" sz="1100">
                          <a:latin typeface="Tahoma"/>
                          <a:ea typeface="Times New Roman"/>
                        </a:rPr>
                        <a:t>: descrive il metodo di valutazione del risultato ottenuto dagli studenti. Specifica se il voto assegnato agli studenti sarà unico per tutto il gruppo oppure individuale. L'utilizzo di una rubrica è un modo efficace per valutare l'operato degli studenti.</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853">
                <a:tc>
                  <a:txBody>
                    <a:bodyPr/>
                    <a:lstStyle/>
                    <a:p>
                      <a:pPr>
                        <a:lnSpc>
                          <a:spcPct val="115000"/>
                        </a:lnSpc>
                        <a:spcAft>
                          <a:spcPts val="0"/>
                        </a:spcAft>
                      </a:pPr>
                      <a:r>
                        <a:rPr lang="it-IT" sz="1100" b="1">
                          <a:latin typeface="Tahoma"/>
                          <a:ea typeface="Times New Roman"/>
                        </a:rPr>
                        <a:t>6.Conclusione</a:t>
                      </a:r>
                      <a:r>
                        <a:rPr lang="it-IT" sz="1100">
                          <a:latin typeface="Tahoma"/>
                          <a:ea typeface="Times New Roman"/>
                        </a:rPr>
                        <a:t>: riepiloga l'attività portata a termine o ciò che gli studenti hanno appreso completando questa specifica attività. Si possono aggiungere delle domande di approfondimento o ulteriori collegamenti per incoraggiare gli studenti ad andare oltre il mero contenuto della WebQuest. </a:t>
                      </a:r>
                      <a:endParaRPr lang="it-IT" sz="14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it-IT" sz="1100">
                        <a:latin typeface="Tahoma"/>
                        <a:ea typeface="Times New Roman"/>
                      </a:endParaRPr>
                    </a:p>
                  </a:txBody>
                  <a:tcPr marL="29302" marR="29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ttangolo 13"/>
          <p:cNvSpPr/>
          <p:nvPr/>
        </p:nvSpPr>
        <p:spPr>
          <a:xfrm>
            <a:off x="1547664" y="6309320"/>
            <a:ext cx="7416824" cy="400110"/>
          </a:xfrm>
          <a:prstGeom prst="rect">
            <a:avLst/>
          </a:prstGeom>
        </p:spPr>
        <p:txBody>
          <a:bodyPr wrap="square">
            <a:spAutoFit/>
          </a:bodyPr>
          <a:lstStyle/>
          <a:p>
            <a:r>
              <a:rPr lang="it-IT" sz="2000" b="1" smtClean="0">
                <a:hlinkClick r:id="rId3"/>
              </a:rPr>
              <a:t>http://www.apprendereonline.it</a:t>
            </a:r>
            <a:r>
              <a:rPr lang="it-IT" sz="2000" b="1" smtClean="0"/>
              <a:t> per creare web quest on line</a:t>
            </a:r>
            <a:endParaRPr lang="it-IT" sz="2000" b="1"/>
          </a:p>
        </p:txBody>
      </p:sp>
      <p:sp>
        <p:nvSpPr>
          <p:cNvPr id="5" name="Rettangolo arrotondato 4"/>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tipi</a:t>
            </a:r>
            <a:br>
              <a:rPr lang="it-IT" smtClean="0"/>
            </a:br>
            <a:endParaRPr lang="it-IT"/>
          </a:p>
        </p:txBody>
      </p:sp>
      <p:sp>
        <p:nvSpPr>
          <p:cNvPr id="3" name="Segnaposto contenuto 2"/>
          <p:cNvSpPr>
            <a:spLocks noGrp="1"/>
          </p:cNvSpPr>
          <p:nvPr>
            <p:ph sz="quarter" idx="1"/>
          </p:nvPr>
        </p:nvSpPr>
        <p:spPr>
          <a:xfrm>
            <a:off x="539552" y="1268760"/>
            <a:ext cx="8229600" cy="4525963"/>
          </a:xfrm>
        </p:spPr>
        <p:txBody>
          <a:bodyPr>
            <a:noAutofit/>
          </a:bodyPr>
          <a:lstStyle/>
          <a:p>
            <a:r>
              <a:rPr lang="it-IT" sz="1400" b="1" u="sng" smtClean="0"/>
              <a:t>Compito: risolvere un mistero</a:t>
            </a:r>
            <a:r>
              <a:rPr lang="it-IT" sz="1400" smtClean="0"/>
              <a:t/>
            </a:r>
            <a:br>
              <a:rPr lang="it-IT" sz="1400" smtClean="0"/>
            </a:br>
            <a:r>
              <a:rPr lang="it-IT" sz="1400" smtClean="0"/>
              <a:t>Per risolvere il compito di una WQ di questo genere gli studenti indossano i panni dell'investigatore. Le informazioni e le risorse vengono presentate in modo da costruire il filo conduttore per risolvere un mistero. Ci si può basare su un mistero "reale" (un fatto/personaggio storico) oppure scegliere un tema e organizzare le risorse in modo che alla domanda centrale (il mistero) non sia posisbile dare una risposta attraverso la semplice consultazione di un sito ma ricostruendo i fatti e le informazioni presenti in diverse fonti. In questo modo gli studenti devono riassumere le informazioni da fonti diverse, fare generalizzazioni ed induzioni, discutere ed eliminare risposte apparentemente valide ma che, alla luce delle infromazioni raccolte, si rivelano non plausibili.</a:t>
            </a:r>
            <a:br>
              <a:rPr lang="it-IT" sz="1400" smtClean="0"/>
            </a:br>
            <a:r>
              <a:rPr lang="it-IT" sz="1400" smtClean="0"/>
              <a:t>Questa tipologia di WQ può risultare molto fittiva e di conseguenza - soprattutto con un pubblico di apprendenti adulti - non veramente motivante.   Ecco alcuni esempi di WQ basati su questa tipologia di compito:</a:t>
            </a:r>
            <a:br>
              <a:rPr lang="it-IT" sz="1400" smtClean="0"/>
            </a:br>
            <a:r>
              <a:rPr lang="it-IT" sz="1400" smtClean="0">
                <a:hlinkClick r:id="rId2"/>
              </a:rPr>
              <a:t>WQ Il Gladiatore romano</a:t>
            </a:r>
            <a:r>
              <a:rPr lang="it-IT" sz="1400" smtClean="0"/>
              <a:t> </a:t>
            </a:r>
            <a:br>
              <a:rPr lang="it-IT" sz="1400" smtClean="0"/>
            </a:br>
            <a:r>
              <a:rPr lang="it-IT" sz="1400" smtClean="0">
                <a:hlinkClick r:id="rId3"/>
              </a:rPr>
              <a:t>WQ King Tutankhamon, was it murder?</a:t>
            </a:r>
            <a:r>
              <a:rPr lang="it-IT" sz="1400" smtClean="0"/>
              <a:t> </a:t>
            </a:r>
            <a:br>
              <a:rPr lang="it-IT" sz="1400" smtClean="0"/>
            </a:br>
            <a:r>
              <a:rPr lang="it-IT" sz="1400" smtClean="0"/>
              <a:t/>
            </a:r>
            <a:br>
              <a:rPr lang="it-IT" sz="1400" smtClean="0"/>
            </a:br>
            <a:r>
              <a:rPr lang="it-IT" sz="1400" b="1" u="sng" smtClean="0"/>
              <a:t>Compito: svolgere un indagine giornalistica</a:t>
            </a:r>
            <a:r>
              <a:rPr lang="it-IT" sz="1400" smtClean="0"/>
              <a:t/>
            </a:r>
            <a:br>
              <a:rPr lang="it-IT" sz="1400" smtClean="0"/>
            </a:br>
            <a:r>
              <a:rPr lang="it-IT" sz="1400" smtClean="0"/>
              <a:t>Un WQ di tipo giornalistico si incentra su un tema particolare, possibilmente controverso, che gli studenti sono chiamati ad analizzare e valutare in maniera il più possibile oggettiva. Per indirizzare gli studenti in questo percorso verso l'obiettivitá è utile selezionare risorse in cui vi siano evidenti divergenze d'opinione. In questo modo la ricerca di oggettività impegnerá gli studenti in una discussione volta a indagare e marginalizzare il punto di vista personale per limitarsi ai fatti.</a:t>
            </a:r>
            <a:br>
              <a:rPr lang="it-IT" sz="1400" smtClean="0"/>
            </a:br>
            <a:r>
              <a:rPr lang="it-IT" sz="1400" smtClean="0"/>
              <a:t>Un compito di questo genere è realizzabile per/da studenti di qualsiasi livello.  Ecco alcuni esempi di WQ basati su questa tipologia di compito:</a:t>
            </a:r>
            <a:br>
              <a:rPr lang="it-IT" sz="1400" smtClean="0"/>
            </a:br>
            <a:r>
              <a:rPr lang="it-IT" sz="1400" smtClean="0">
                <a:hlinkClick r:id="rId4"/>
              </a:rPr>
              <a:t>WQ Luoghi comuni sugli italiani</a:t>
            </a:r>
            <a:r>
              <a:rPr lang="it-IT" sz="1400" smtClean="0"/>
              <a:t/>
            </a:r>
            <a:br>
              <a:rPr lang="it-IT" sz="1400" smtClean="0"/>
            </a:br>
            <a:r>
              <a:rPr lang="it-IT" sz="1400" smtClean="0">
                <a:hlinkClick r:id="rId5"/>
              </a:rPr>
              <a:t>WQ Pubblicità elettorale ieri ed oggi</a:t>
            </a:r>
            <a:r>
              <a:rPr lang="it-IT" sz="1400" smtClean="0"/>
              <a:t/>
            </a:r>
            <a:br>
              <a:rPr lang="it-IT" sz="1400" smtClean="0"/>
            </a:br>
            <a:r>
              <a:rPr lang="it-IT" sz="1400" smtClean="0">
                <a:hlinkClick r:id="rId6"/>
              </a:rPr>
              <a:t>WQ Reporting from Korea</a:t>
            </a:r>
            <a:r>
              <a:rPr lang="it-IT" sz="1400" smtClean="0"/>
              <a:t> </a:t>
            </a:r>
            <a:br>
              <a:rPr lang="it-IT" sz="1400" smtClean="0"/>
            </a:b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tipi</a:t>
            </a:r>
            <a:br>
              <a:rPr lang="it-IT" smtClean="0"/>
            </a:br>
            <a:endParaRPr lang="it-IT"/>
          </a:p>
        </p:txBody>
      </p:sp>
      <p:sp>
        <p:nvSpPr>
          <p:cNvPr id="3" name="Segnaposto contenuto 2"/>
          <p:cNvSpPr>
            <a:spLocks noGrp="1"/>
          </p:cNvSpPr>
          <p:nvPr>
            <p:ph sz="quarter" idx="1"/>
          </p:nvPr>
        </p:nvSpPr>
        <p:spPr/>
        <p:txBody>
          <a:bodyPr>
            <a:noAutofit/>
          </a:bodyPr>
          <a:lstStyle/>
          <a:p>
            <a:r>
              <a:rPr lang="it-IT" sz="1400" b="1" u="sng" smtClean="0"/>
              <a:t>Compito: realizzare un piano d'azione</a:t>
            </a:r>
            <a:r>
              <a:rPr lang="it-IT" sz="1400" smtClean="0"/>
              <a:t/>
            </a:r>
            <a:br>
              <a:rPr lang="it-IT" sz="1400" smtClean="0"/>
            </a:br>
            <a:r>
              <a:rPr lang="it-IT" sz="1400" smtClean="0"/>
              <a:t>Gli studenti sono chiamati in questo WQ ad analizzare una situazione con l'obiettivo di pianificare un intervento risolutivo. Un compito di questo tipo che sia ben progettato deve contenere tutti i paletti entro cui gli studenti si devono muovere per realizzarlo, ad esempio fornire un budget oppure un pubblico per cui il piano deve essere progettato. Un compito ttroppo generico in cui tutto è permesso è poco motivante e poco realistico. Per questo anche il porre come obiettivo la realizzazione di un piano che sia realistico aumenta la motivazione.</a:t>
            </a:r>
            <a:br>
              <a:rPr lang="it-IT" sz="1400" smtClean="0"/>
            </a:br>
            <a:r>
              <a:rPr lang="it-IT" sz="1400" smtClean="0"/>
              <a:t>Un compito di questo genere è realizzabile per/da studenti di qualsiasi livello. Ecco alcuni esempi</a:t>
            </a:r>
            <a:br>
              <a:rPr lang="it-IT" sz="1400" smtClean="0"/>
            </a:br>
            <a:r>
              <a:rPr lang="it-IT" sz="1400" smtClean="0">
                <a:hlinkClick r:id="rId2"/>
              </a:rPr>
              <a:t>WQ Salviamo la terra</a:t>
            </a:r>
            <a:r>
              <a:rPr lang="it-IT" sz="1400" smtClean="0"/>
              <a:t/>
            </a:r>
            <a:br>
              <a:rPr lang="it-IT" sz="1400" smtClean="0"/>
            </a:br>
            <a:r>
              <a:rPr lang="it-IT" sz="1400" smtClean="0">
                <a:hlinkClick r:id="rId3"/>
              </a:rPr>
              <a:t>WQ Let's fly away</a:t>
            </a:r>
            <a:r>
              <a:rPr lang="it-IT" sz="1400" smtClean="0"/>
              <a:t/>
            </a:r>
            <a:br>
              <a:rPr lang="it-IT" sz="1400" smtClean="0"/>
            </a:br>
            <a:r>
              <a:rPr lang="it-IT" sz="1400" smtClean="0">
                <a:hlinkClick r:id="rId4"/>
              </a:rPr>
              <a:t>WQ Business as usual in Costa Rica</a:t>
            </a:r>
            <a:r>
              <a:rPr lang="it-IT" sz="1400" smtClean="0"/>
              <a:t> </a:t>
            </a:r>
          </a:p>
          <a:p>
            <a:r>
              <a:rPr lang="it-IT" sz="1400" b="1" u="sng" smtClean="0"/>
              <a:t>Compito: produrre qualcosa di artistico</a:t>
            </a:r>
            <a:r>
              <a:rPr lang="it-IT" sz="1400" smtClean="0"/>
              <a:t/>
            </a:r>
            <a:br>
              <a:rPr lang="it-IT" sz="1400" smtClean="0"/>
            </a:br>
            <a:r>
              <a:rPr lang="it-IT" sz="1400" smtClean="0"/>
              <a:t>In questi WQ gli studenti hanno come compito la realizzazione di un prodotto creativo/artistico. Ad esempio una fotografia, una poesia od una storia. Sebbene anche in questo caso sia necessario precisare nel compito i paletti per limitare in parte il campo d'azione ed evitare che gli studenti nell'imbarazzo della scelta non riescano a procedere nella realizzazione del compito, questa tipologia di WQ lascia più spazio creativo per la realizzazione del prodotto finale rispetto al compito di pianificazione.</a:t>
            </a:r>
            <a:br>
              <a:rPr lang="it-IT" sz="1400" smtClean="0"/>
            </a:br>
            <a:r>
              <a:rPr lang="it-IT" sz="1400" smtClean="0"/>
              <a:t>Un compito di questo genere è particolarmente adatto per studenti principianti, soprattutto se il prodotto da realizzare convolge la trasformazione di codice (ad es. da testo scritto a disegno). Ecco alcuni esempi </a:t>
            </a:r>
            <a:br>
              <a:rPr lang="it-IT" sz="1400" smtClean="0"/>
            </a:br>
            <a:r>
              <a:rPr lang="it-IT" sz="1400" smtClean="0">
                <a:hlinkClick r:id="rId5"/>
              </a:rPr>
              <a:t>WQ Sindaco per un mese</a:t>
            </a:r>
            <a:r>
              <a:rPr lang="it-IT" sz="1400" smtClean="0"/>
              <a:t/>
            </a:r>
            <a:br>
              <a:rPr lang="it-IT" sz="1400" smtClean="0"/>
            </a:br>
            <a:r>
              <a:rPr lang="it-IT" sz="1400" smtClean="0">
                <a:hlinkClick r:id="rId6"/>
              </a:rPr>
              <a:t>WQ Il sistema politico italiano</a:t>
            </a:r>
            <a:r>
              <a:rPr lang="it-IT" sz="1400" smtClean="0"/>
              <a:t> </a:t>
            </a:r>
            <a:r>
              <a:rPr lang="it-IT" sz="1400" smtClean="0">
                <a:hlinkClick r:id="rId7"/>
              </a:rPr>
              <a:t>WQ "Disegno" di legge </a:t>
            </a:r>
            <a:r>
              <a:rPr lang="it-IT" sz="1400" smtClean="0"/>
              <a:t> (WQ analitico e creativo) </a:t>
            </a:r>
            <a:br>
              <a:rPr lang="it-IT" sz="1400" smtClean="0"/>
            </a:b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Lim e strategie didattiche</a:t>
            </a:r>
            <a:endParaRPr lang="it-IT"/>
          </a:p>
        </p:txBody>
      </p:sp>
      <p:pic>
        <p:nvPicPr>
          <p:cNvPr id="37890" name="Picture 2"/>
          <p:cNvPicPr>
            <a:picLocks noGrp="1" noChangeAspect="1" noChangeArrowheads="1"/>
          </p:cNvPicPr>
          <p:nvPr>
            <p:ph sz="quarter" idx="1"/>
          </p:nvPr>
        </p:nvPicPr>
        <p:blipFill>
          <a:blip r:embed="rId2" cstate="print"/>
          <a:stretch>
            <a:fillRect/>
          </a:stretch>
        </p:blipFill>
        <p:spPr bwMode="auto">
          <a:xfrm>
            <a:off x="0" y="2636912"/>
            <a:ext cx="8814676" cy="3744416"/>
          </a:xfrm>
          <a:prstGeom prst="rect">
            <a:avLst/>
          </a:prstGeom>
          <a:noFill/>
          <a:ln w="9525">
            <a:noFill/>
            <a:miter lim="800000"/>
            <a:headEnd/>
            <a:tailEnd/>
          </a:ln>
        </p:spPr>
      </p:pic>
      <p:sp>
        <p:nvSpPr>
          <p:cNvPr id="4" name="CasellaDiTesto 3"/>
          <p:cNvSpPr txBox="1"/>
          <p:nvPr/>
        </p:nvSpPr>
        <p:spPr>
          <a:xfrm>
            <a:off x="467544" y="1268760"/>
            <a:ext cx="8109656" cy="923330"/>
          </a:xfrm>
          <a:prstGeom prst="rect">
            <a:avLst/>
          </a:prstGeom>
          <a:noFill/>
        </p:spPr>
        <p:txBody>
          <a:bodyPr wrap="none" rtlCol="0">
            <a:spAutoFit/>
          </a:bodyPr>
          <a:lstStyle/>
          <a:p>
            <a:pPr>
              <a:buFont typeface="Wingdings" pitchFamily="2" charset="2"/>
              <a:buChar char="ü"/>
            </a:pPr>
            <a:r>
              <a:rPr lang="it-IT" smtClean="0"/>
              <a:t>La lim è una lente di ingrandimento e una porta di accesso al mondo digitale: </a:t>
            </a:r>
          </a:p>
          <a:p>
            <a:r>
              <a:rPr lang="it-IT" smtClean="0"/>
              <a:t>non è una panacea per risolvere tutti i mali</a:t>
            </a:r>
          </a:p>
          <a:p>
            <a:pPr>
              <a:buFont typeface="Wingdings" pitchFamily="2" charset="2"/>
              <a:buChar char="ü"/>
            </a:pPr>
            <a:r>
              <a:rPr lang="it-IT" smtClean="0"/>
              <a:t> Non innammoriamoci dello strumento, ma usiamolo (in modo critico e produttivo)</a:t>
            </a: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tipi</a:t>
            </a:r>
            <a:br>
              <a:rPr lang="it-IT" smtClean="0"/>
            </a:br>
            <a:endParaRPr lang="it-IT"/>
          </a:p>
        </p:txBody>
      </p:sp>
      <p:sp>
        <p:nvSpPr>
          <p:cNvPr id="3" name="Segnaposto contenuto 2"/>
          <p:cNvSpPr>
            <a:spLocks noGrp="1"/>
          </p:cNvSpPr>
          <p:nvPr>
            <p:ph sz="quarter" idx="1"/>
          </p:nvPr>
        </p:nvSpPr>
        <p:spPr/>
        <p:txBody>
          <a:bodyPr>
            <a:noAutofit/>
          </a:bodyPr>
          <a:lstStyle/>
          <a:p>
            <a:r>
              <a:rPr lang="it-IT" sz="1400" b="1" u="sng" smtClean="0"/>
              <a:t>Compito: analizzare un caso</a:t>
            </a:r>
            <a:r>
              <a:rPr lang="it-IT" sz="1400" smtClean="0"/>
              <a:t/>
            </a:r>
            <a:br>
              <a:rPr lang="it-IT" sz="1400" smtClean="0"/>
            </a:br>
            <a:r>
              <a:rPr lang="it-IT" sz="1400" smtClean="0"/>
              <a:t>WQ con questo compito richiedono l'analisi approfondita di un caso per determinare in che modo i fatti sono connessi l'uno all'altro, per trovare ed evidenziare similitudini e differenze tra le situazioni considerate e/o per capire le implicazioni che queste possono avere. Oltre alla semplice analisi il compito dovrebbe prevedere anche la formulazione di ipotesi o la speculazione sul perché si sia verificata la determinata situazione analizzata. </a:t>
            </a:r>
            <a:br>
              <a:rPr lang="it-IT" sz="1400" smtClean="0"/>
            </a:br>
            <a:r>
              <a:rPr lang="it-IT" sz="1400" smtClean="0"/>
              <a:t>Un WQ di questo tipo è adatto a qualsiasi livello, a seconda della difficoltà dei materiali proposti.</a:t>
            </a:r>
            <a:br>
              <a:rPr lang="it-IT" sz="1400" smtClean="0"/>
            </a:br>
            <a:r>
              <a:rPr lang="it-IT" sz="1400" smtClean="0"/>
              <a:t>Ecco alcuni esempi di WQ basati su questa tipologia di compito:</a:t>
            </a:r>
            <a:br>
              <a:rPr lang="it-IT" sz="1400" smtClean="0"/>
            </a:br>
            <a:r>
              <a:rPr lang="it-IT" sz="1400" smtClean="0">
                <a:hlinkClick r:id="rId2"/>
              </a:rPr>
              <a:t>WQ La costituzione italiana</a:t>
            </a:r>
            <a:r>
              <a:rPr lang="it-IT" sz="1400" smtClean="0"/>
              <a:t/>
            </a:r>
            <a:br>
              <a:rPr lang="it-IT" sz="1400" smtClean="0"/>
            </a:br>
            <a:r>
              <a:rPr lang="it-IT" sz="1400" smtClean="0">
                <a:hlinkClick r:id="rId3"/>
              </a:rPr>
              <a:t>WQ Global warming climate change</a:t>
            </a:r>
            <a:r>
              <a:rPr lang="it-IT" sz="1400" smtClean="0"/>
              <a:t> </a:t>
            </a:r>
            <a:br>
              <a:rPr lang="it-IT" sz="1400" smtClean="0"/>
            </a:br>
            <a:r>
              <a:rPr lang="it-IT" sz="1400" smtClean="0"/>
              <a:t/>
            </a:r>
            <a:br>
              <a:rPr lang="it-IT" sz="1400" smtClean="0"/>
            </a:br>
            <a:r>
              <a:rPr lang="it-IT" sz="1400" b="1" u="sng" smtClean="0"/>
              <a:t>Compito scientifico</a:t>
            </a:r>
            <a:r>
              <a:rPr lang="it-IT" sz="1400" smtClean="0"/>
              <a:t/>
            </a:r>
            <a:br>
              <a:rPr lang="it-IT" sz="1400" smtClean="0"/>
            </a:br>
            <a:r>
              <a:rPr lang="it-IT" sz="1400" smtClean="0"/>
              <a:t>L'utlima tipologia di compito richiede di analizzare una serie di dati di tipo scientifico reperibili sul Web e di formulare e/o validare possibili ipotesi che siano fondate su di essi. La compilazione di una relazione in linguaggio accademico oppure la preparazione di un intervento ad una conferenza (simulata) possono rappresentare delle ottime conclusione per un compito di questo tipo. Per la probabile difficoltà del linguaggio utilizzato nelle fonti, si tratta di un compito che si adatta di più a livelli intermedio-alti ed orientato ad un pubblico accademico.</a:t>
            </a:r>
            <a:br>
              <a:rPr lang="it-IT" sz="1400" smtClean="0"/>
            </a:br>
            <a:r>
              <a:rPr lang="it-IT" sz="1400" smtClean="0"/>
              <a:t/>
            </a:r>
            <a:br>
              <a:rPr lang="it-IT" sz="1400" smtClean="0"/>
            </a:br>
            <a:r>
              <a:rPr lang="it-IT" sz="1400" smtClean="0"/>
              <a:t>Ecco alcuni esempi di WQ basati su questa tipologia di compito:</a:t>
            </a:r>
            <a:br>
              <a:rPr lang="it-IT" sz="1400" smtClean="0"/>
            </a:br>
            <a:r>
              <a:rPr lang="it-IT" sz="1400" smtClean="0">
                <a:hlinkClick r:id="rId4"/>
              </a:rPr>
              <a:t>WQ Finding the Lighthouse Diamond Thief by Using the Scientific Method</a:t>
            </a:r>
            <a:r>
              <a:rPr lang="it-IT" sz="1400" smtClean="0"/>
              <a:t> (WQ scientifico-investigativa) </a:t>
            </a:r>
            <a:br>
              <a:rPr lang="it-IT" sz="1400" smtClean="0"/>
            </a:br>
            <a:r>
              <a:rPr lang="it-IT" sz="1400" smtClean="0">
                <a:hlinkClick r:id="rId5"/>
              </a:rPr>
              <a:t>WQ Early childhood nutrition</a:t>
            </a:r>
            <a:r>
              <a:rPr lang="it-IT" sz="1400" smtClean="0"/>
              <a:t> </a:t>
            </a:r>
            <a:br>
              <a:rPr lang="it-IT" sz="1400" smtClean="0"/>
            </a:b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tipi</a:t>
            </a:r>
            <a:br>
              <a:rPr lang="it-IT" smtClean="0"/>
            </a:br>
            <a:endParaRPr lang="it-IT"/>
          </a:p>
        </p:txBody>
      </p:sp>
      <p:sp>
        <p:nvSpPr>
          <p:cNvPr id="3" name="Segnaposto contenuto 2"/>
          <p:cNvSpPr>
            <a:spLocks noGrp="1"/>
          </p:cNvSpPr>
          <p:nvPr>
            <p:ph sz="quarter" idx="1"/>
          </p:nvPr>
        </p:nvSpPr>
        <p:spPr/>
        <p:txBody>
          <a:bodyPr>
            <a:noAutofit/>
          </a:bodyPr>
          <a:lstStyle/>
          <a:p>
            <a:r>
              <a:rPr lang="it-IT" sz="1400" b="1" u="sng" smtClean="0"/>
              <a:t>Compito: creare consenso</a:t>
            </a:r>
            <a:r>
              <a:rPr lang="it-IT" sz="1400" smtClean="0"/>
              <a:t/>
            </a:r>
            <a:br>
              <a:rPr lang="it-IT" sz="1400" smtClean="0"/>
            </a:br>
            <a:r>
              <a:rPr lang="it-IT" sz="1400" smtClean="0"/>
              <a:t>Questa tipologia di WQ ben si presta in classe di livello intermedio ed avanzato quando alla "semplice" capacità di esprimere opinioni si abbina anche quella di discutere per convincere il prossimo. Nella realizzazione del compito vieme proposta una situazione (ad esempio una decisione politica attuale) che possa destare differenze d'opinione. L'analisi delle diverse opinioni, l'adozione di un punto di vista, la discussione delle differenze per cercare una soluzione comune diventano quindi l'obiettivo da raggiungere. Affinché la conclusione di un simile WQ generi discussioni ma non degeneri in un litigio è necessario che l'insegnante ben valuti il tema da proporre e lo analizzi dapprima per capire se possa essere un tema su cui nella classe le opinioni si dividono o meno. Il rischio di proporre un tema su cui tutti la pensano nello stesso modo distrugge l'obiettivo del WQ.  Ecco alcuni esempi di WQ </a:t>
            </a:r>
            <a:br>
              <a:rPr lang="it-IT" sz="1400" smtClean="0"/>
            </a:br>
            <a:r>
              <a:rPr lang="it-IT" sz="1400" smtClean="0">
                <a:hlinkClick r:id="rId2"/>
              </a:rPr>
              <a:t>WQ Hello Dolly</a:t>
            </a:r>
            <a:r>
              <a:rPr lang="it-IT" sz="1400" smtClean="0"/>
              <a:t/>
            </a:r>
            <a:br>
              <a:rPr lang="it-IT" sz="1400" smtClean="0"/>
            </a:br>
            <a:r>
              <a:rPr lang="it-IT" sz="1400" smtClean="0">
                <a:hlinkClick r:id="rId3"/>
              </a:rPr>
              <a:t>WQ Ring of fire... The next disaster!</a:t>
            </a:r>
            <a:r>
              <a:rPr lang="it-IT" sz="1400" smtClean="0"/>
              <a:t> </a:t>
            </a:r>
            <a:br>
              <a:rPr lang="it-IT" sz="1400" smtClean="0"/>
            </a:br>
            <a:endParaRPr lang="it-IT" sz="1400" smtClean="0"/>
          </a:p>
          <a:p>
            <a:r>
              <a:rPr lang="it-IT" sz="1400" b="1" u="sng" smtClean="0"/>
              <a:t>Compito: persuadere</a:t>
            </a:r>
            <a:r>
              <a:rPr lang="it-IT" sz="1400" smtClean="0"/>
              <a:t> Come il compito precedente, anche in questo caso si tratta di WQ particolarmente adatte per livelli intermedi ed avanzati. A differenza della creazione di consenso in questo caso si tratta di persuadere il pubblico (=i membri degli altri gruppi) della bontà della propria posizione. Come sopra, anche qui è possibile partire dall'analisi di una situazione/di un contesto particolarmente attuale e identificare la tipologia di audience da persuadere. Un compito di questo genere può includere anche attività scritte come, ad esempio, stilare un editoriale o una lettera aperta ad un giornale.  Ecco alcuni esempi </a:t>
            </a:r>
            <a:br>
              <a:rPr lang="it-IT" sz="1400" smtClean="0"/>
            </a:br>
            <a:r>
              <a:rPr lang="it-IT" sz="1400" smtClean="0">
                <a:hlinkClick r:id="rId4"/>
              </a:rPr>
              <a:t>WQ Costituzione italiana: Articolo 1</a:t>
            </a:r>
            <a:r>
              <a:rPr lang="it-IT" sz="1400" smtClean="0"/>
              <a:t> </a:t>
            </a:r>
            <a:br>
              <a:rPr lang="it-IT" sz="1400" smtClean="0"/>
            </a:br>
            <a:r>
              <a:rPr lang="it-IT" sz="1400" smtClean="0">
                <a:hlinkClick r:id="rId5"/>
              </a:rPr>
              <a:t>WQ Soda in schools?</a:t>
            </a:r>
            <a:r>
              <a:rPr lang="it-IT" sz="1400" smtClean="0"/>
              <a:t/>
            </a:r>
            <a:br>
              <a:rPr lang="it-IT" sz="1400" smtClean="0"/>
            </a:br>
            <a:r>
              <a:rPr lang="it-IT" sz="1400" smtClean="0">
                <a:hlinkClick r:id="rId6"/>
              </a:rPr>
              <a:t>WQ Negociaciones</a:t>
            </a:r>
            <a:r>
              <a:rPr lang="it-IT" sz="1400" smtClean="0"/>
              <a:t> </a:t>
            </a:r>
            <a:br>
              <a:rPr lang="it-IT" sz="1400" smtClean="0"/>
            </a:b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WEB Quest: Strumenti:Griglia di valutazione del Web Quest</a:t>
            </a:r>
            <a:endParaRPr lang="it-IT"/>
          </a:p>
        </p:txBody>
      </p:sp>
      <p:graphicFrame>
        <p:nvGraphicFramePr>
          <p:cNvPr id="4" name="Segnaposto contenuto 3"/>
          <p:cNvGraphicFramePr>
            <a:graphicFrameLocks noGrp="1"/>
          </p:cNvGraphicFramePr>
          <p:nvPr>
            <p:ph sz="quarter" idx="1"/>
          </p:nvPr>
        </p:nvGraphicFramePr>
        <p:xfrm>
          <a:off x="467544" y="1600199"/>
          <a:ext cx="8352927" cy="6535136"/>
        </p:xfrm>
        <a:graphic>
          <a:graphicData uri="http://schemas.openxmlformats.org/drawingml/2006/table">
            <a:tbl>
              <a:tblPr/>
              <a:tblGrid>
                <a:gridCol w="969991"/>
                <a:gridCol w="2189747"/>
                <a:gridCol w="2100994"/>
                <a:gridCol w="2652359"/>
                <a:gridCol w="439836"/>
              </a:tblGrid>
              <a:tr h="113081">
                <a:tc>
                  <a:txBody>
                    <a:bodyPr/>
                    <a:lstStyle/>
                    <a:p>
                      <a:pPr algn="l">
                        <a:lnSpc>
                          <a:spcPct val="100000"/>
                        </a:lnSpc>
                        <a:spcAft>
                          <a:spcPts val="0"/>
                        </a:spcAft>
                      </a:pPr>
                      <a:endParaRPr lang="it-IT" sz="900">
                        <a:latin typeface="Arial Narrow"/>
                        <a:ea typeface="Times New Roman"/>
                        <a:cs typeface="Arial Narrow"/>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0000"/>
                        </a:lnSpc>
                        <a:spcAft>
                          <a:spcPts val="0"/>
                        </a:spcAft>
                      </a:pPr>
                      <a:r>
                        <a:rPr lang="it-IT" sz="900" b="1">
                          <a:latin typeface="Arial Narrow"/>
                          <a:ea typeface="Times New Roman"/>
                          <a:cs typeface="Arial Narrow"/>
                        </a:rPr>
                        <a:t>Principiante</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ctr">
                        <a:lnSpc>
                          <a:spcPct val="100000"/>
                        </a:lnSpc>
                        <a:spcAft>
                          <a:spcPts val="0"/>
                        </a:spcAft>
                      </a:pPr>
                      <a:r>
                        <a:rPr lang="it-IT" sz="900" b="1">
                          <a:latin typeface="Arial Narrow"/>
                          <a:ea typeface="Times New Roman"/>
                          <a:cs typeface="Arial Narrow"/>
                        </a:rPr>
                        <a:t>Maturo</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ctr">
                        <a:lnSpc>
                          <a:spcPct val="100000"/>
                        </a:lnSpc>
                        <a:spcAft>
                          <a:spcPts val="0"/>
                        </a:spcAft>
                      </a:pPr>
                      <a:r>
                        <a:rPr lang="it-IT" sz="900" b="1">
                          <a:latin typeface="Arial Narrow"/>
                          <a:ea typeface="Times New Roman"/>
                          <a:cs typeface="Arial Narrow"/>
                        </a:rPr>
                        <a:t>Esperto</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ctr">
                        <a:lnSpc>
                          <a:spcPct val="100000"/>
                        </a:lnSpc>
                        <a:spcAft>
                          <a:spcPts val="0"/>
                        </a:spcAft>
                      </a:pPr>
                      <a:endParaRPr lang="it-IT" sz="900">
                        <a:latin typeface="Arial Narrow"/>
                        <a:ea typeface="Times New Roman"/>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91894">
                <a:tc>
                  <a:txBody>
                    <a:bodyPr/>
                    <a:lstStyle/>
                    <a:p>
                      <a:pPr algn="l">
                        <a:lnSpc>
                          <a:spcPct val="100000"/>
                        </a:lnSpc>
                        <a:spcAft>
                          <a:spcPts val="0"/>
                        </a:spcAft>
                      </a:pPr>
                      <a:endParaRPr lang="it-IT" sz="900">
                        <a:latin typeface="Arial Narrow"/>
                        <a:ea typeface="Times New Roman"/>
                        <a:cs typeface="Arial Narrow"/>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00000"/>
                        </a:lnSpc>
                      </a:pPr>
                      <a:r>
                        <a:rPr lang="it-IT" sz="900" b="1">
                          <a:latin typeface="Arial Narrow"/>
                          <a:cs typeface="Arial Narrow"/>
                        </a:rPr>
                        <a:t>0/1 punto</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99"/>
                    </a:solidFill>
                  </a:tcPr>
                </a:tc>
                <a:tc>
                  <a:txBody>
                    <a:bodyPr/>
                    <a:lstStyle/>
                    <a:p>
                      <a:pPr algn="ctr">
                        <a:lnSpc>
                          <a:spcPct val="100000"/>
                        </a:lnSpc>
                        <a:spcAft>
                          <a:spcPts val="0"/>
                        </a:spcAft>
                      </a:pPr>
                      <a:r>
                        <a:rPr lang="it-IT" sz="900" b="1">
                          <a:latin typeface="Arial Narrow"/>
                          <a:ea typeface="Times New Roman"/>
                          <a:cs typeface="Arial Narrow"/>
                        </a:rPr>
                        <a:t>2/3 punti</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99"/>
                    </a:solidFill>
                  </a:tcPr>
                </a:tc>
                <a:tc>
                  <a:txBody>
                    <a:bodyPr/>
                    <a:lstStyle/>
                    <a:p>
                      <a:pPr algn="ctr">
                        <a:lnSpc>
                          <a:spcPct val="100000"/>
                        </a:lnSpc>
                        <a:spcAft>
                          <a:spcPts val="0"/>
                        </a:spcAft>
                      </a:pPr>
                      <a:r>
                        <a:rPr lang="it-IT" sz="900" b="1">
                          <a:latin typeface="Arial Narrow"/>
                          <a:ea typeface="Times New Roman"/>
                          <a:cs typeface="Arial Narrow"/>
                        </a:rPr>
                        <a:t>4/5 punti</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99"/>
                    </a:solidFill>
                  </a:tcPr>
                </a:tc>
                <a:tc>
                  <a:txBody>
                    <a:bodyPr/>
                    <a:lstStyle/>
                    <a:p>
                      <a:pPr algn="ctr">
                        <a:lnSpc>
                          <a:spcPct val="100000"/>
                        </a:lnSpc>
                        <a:spcAft>
                          <a:spcPts val="0"/>
                        </a:spcAft>
                      </a:pPr>
                      <a:r>
                        <a:rPr lang="it-IT" sz="900" b="1">
                          <a:latin typeface="Arial Narrow"/>
                          <a:ea typeface="Times New Roman"/>
                          <a:cs typeface="Arial Narrow"/>
                        </a:rPr>
                        <a:t>Punti</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99"/>
                    </a:solidFill>
                  </a:tcPr>
                </a:tc>
              </a:tr>
              <a:tr h="388929">
                <a:tc>
                  <a:txBody>
                    <a:bodyPr/>
                    <a:lstStyle/>
                    <a:p>
                      <a:pPr algn="r">
                        <a:lnSpc>
                          <a:spcPct val="100000"/>
                        </a:lnSpc>
                      </a:pPr>
                      <a:r>
                        <a:rPr lang="it-IT" sz="900" b="1">
                          <a:latin typeface="Arial Narrow"/>
                          <a:cs typeface="Arial Narrow"/>
                        </a:rPr>
                        <a:t>Estetica generale</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Non ci sono elementi grafici;</a:t>
                      </a:r>
                      <a:br>
                        <a:rPr lang="it-IT" sz="900">
                          <a:latin typeface="Arial Narrow"/>
                          <a:cs typeface="Arial Narrow"/>
                        </a:rPr>
                      </a:br>
                      <a:r>
                        <a:rPr lang="it-IT" sz="900">
                          <a:latin typeface="Arial Narrow"/>
                          <a:cs typeface="Arial Narrow"/>
                        </a:rPr>
                        <a:t>il colore è inadeguato e/o le variazioni tipografiche sono abusate. Lo sfondo interferisce con la leggibilità.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Ci sono elementi grafici, ma non sempre contribuiscono alla comprensione dei concetti. </a:t>
                      </a:r>
                      <a:br>
                        <a:rPr lang="it-IT" sz="900">
                          <a:latin typeface="Arial Narrow"/>
                          <a:cs typeface="Arial Narrow"/>
                        </a:rPr>
                      </a:b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Gli elementi grafici sono appropriati e  contribuiscono  alla comprensione dei concetti. Le variazioni di carattere, dimensione e colore sono usate in modo  coerente.</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317996">
                <a:tc>
                  <a:txBody>
                    <a:bodyPr/>
                    <a:lstStyle/>
                    <a:p>
                      <a:pPr algn="r">
                        <a:lnSpc>
                          <a:spcPct val="100000"/>
                        </a:lnSpc>
                        <a:spcAft>
                          <a:spcPts val="0"/>
                        </a:spcAft>
                      </a:pPr>
                      <a:r>
                        <a:rPr lang="it-IT" sz="900" b="1">
                          <a:latin typeface="Arial Narrow"/>
                          <a:ea typeface="Times New Roman"/>
                          <a:cs typeface="Arial Narrow"/>
                        </a:rPr>
                        <a:t>Navigazione</a:t>
                      </a:r>
                      <a:endParaRPr lang="it-IT" sz="1000">
                        <a:latin typeface="Times New Roman"/>
                        <a:ea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La navigazione è confusia. </a:t>
                      </a:r>
                      <a:br>
                        <a:rPr lang="it-IT" sz="900">
                          <a:latin typeface="Arial Narrow"/>
                          <a:cs typeface="Arial Narrow"/>
                        </a:rPr>
                      </a:br>
                      <a:r>
                        <a:rPr lang="it-IT" sz="900">
                          <a:latin typeface="Arial Narrow"/>
                          <a:cs typeface="Arial Narrow"/>
                        </a:rPr>
                        <a:t>Ci sono link non funzionanti, immagini perse, tabelle non correttamente posizionate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Ci sono alcuni punti in cui l'alunno potrebbe disorientarsi. </a:t>
                      </a:r>
                      <a:br>
                        <a:rPr lang="it-IT" sz="900">
                          <a:latin typeface="Arial Narrow"/>
                          <a:cs typeface="Arial Narrow"/>
                        </a:rPr>
                      </a:br>
                      <a:r>
                        <a:rPr lang="it-IT" sz="900">
                          <a:latin typeface="Arial Narrow"/>
                          <a:cs typeface="Arial Narrow"/>
                        </a:rPr>
                        <a:t>Ci sono alcuni link non funzionanti, immagini perse…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La navigazione è facile. </a:t>
                      </a:r>
                      <a:br>
                        <a:rPr lang="it-IT" sz="900">
                          <a:latin typeface="Arial Narrow"/>
                          <a:cs typeface="Arial Narrow"/>
                        </a:rPr>
                      </a:br>
                      <a:r>
                        <a:rPr lang="it-IT" sz="900">
                          <a:latin typeface="Arial Narrow"/>
                          <a:cs typeface="Arial Narrow"/>
                        </a:rPr>
                        <a:t>E' sempre chiaro all'alunno dove si trova e come proseguire.</a:t>
                      </a:r>
                      <a:br>
                        <a:rPr lang="it-IT" sz="900">
                          <a:latin typeface="Arial Narrow"/>
                          <a:cs typeface="Arial Narrow"/>
                        </a:rPr>
                      </a:br>
                      <a:r>
                        <a:rPr lang="it-IT" sz="900">
                          <a:latin typeface="Arial Narrow"/>
                          <a:cs typeface="Arial Narrow"/>
                        </a:rPr>
                        <a:t>Non vi sono link non funzionanti.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spcAft>
                          <a:spcPts val="0"/>
                        </a:spcAft>
                      </a:pPr>
                      <a:r>
                        <a:rPr lang="it-IT" sz="900">
                          <a:latin typeface="Arial Narrow"/>
                          <a:ea typeface="Times New Roman"/>
                          <a:cs typeface="Arial Narrow"/>
                        </a:rPr>
                        <a:t> </a:t>
                      </a:r>
                      <a:endParaRPr lang="it-IT" sz="1000">
                        <a:latin typeface="Times New Roman"/>
                        <a:ea typeface="Times New Roman"/>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13081">
                <a:tc gridSpan="5">
                  <a:txBody>
                    <a:bodyPr/>
                    <a:lstStyle/>
                    <a:p>
                      <a:pPr algn="l">
                        <a:lnSpc>
                          <a:spcPct val="100000"/>
                        </a:lnSpc>
                      </a:pPr>
                      <a:r>
                        <a:rPr lang="it-IT" sz="900" b="1">
                          <a:latin typeface="Arial Narrow"/>
                          <a:cs typeface="Arial Narrow"/>
                        </a:rPr>
                        <a:t>Introduzione</a:t>
                      </a:r>
                      <a:endParaRPr lang="it-IT" sz="1000">
                        <a:latin typeface="Times New Roman"/>
                      </a:endParaRPr>
                    </a:p>
                  </a:txBody>
                  <a:tcPr marL="17133" marR="17133" marT="17133" marB="17133"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17996">
                <a:tc>
                  <a:txBody>
                    <a:bodyPr/>
                    <a:lstStyle/>
                    <a:p>
                      <a:pPr algn="r">
                        <a:lnSpc>
                          <a:spcPct val="100000"/>
                        </a:lnSpc>
                      </a:pPr>
                      <a:r>
                        <a:rPr lang="it-IT" sz="900" b="1">
                          <a:latin typeface="Arial Narrow"/>
                          <a:cs typeface="Arial Narrow"/>
                        </a:rPr>
                        <a:t>Efficacia motivazionale </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Lo scenario proposto non tiene  conto in modo appropriato dei destinatari.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L'introduzione è in relazione con gli interessi degli studenti e/o descrive una questione avvincente o problema.</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L'introduzione attira il lettore mettendo in relazione i suoi interessi con l'obiettivo didattico o descrivendo in modo avvincente una questione o un problema.</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317996">
                <a:tc>
                  <a:txBody>
                    <a:bodyPr/>
                    <a:lstStyle/>
                    <a:p>
                      <a:pPr algn="r">
                        <a:lnSpc>
                          <a:spcPct val="100000"/>
                        </a:lnSpc>
                      </a:pPr>
                      <a:r>
                        <a:rPr lang="it-IT" sz="900" b="1">
                          <a:latin typeface="Arial Narrow"/>
                          <a:cs typeface="Arial Narrow"/>
                        </a:rPr>
                        <a:t>Efficacia cognitiva </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L'introduzione non prepara il lettore riguardo ciò che farà o costruirà oppure riguardo ciò che già conosce.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L'introduzione fa alcuni riferimenti alle conoscenze pregresse e anticipa i temi della webquest.</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L'introduzione è costruita sulle conoscenze pregresse degli studenti e prepara efficacemente gli studenti.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13081">
                <a:tc gridSpan="5">
                  <a:txBody>
                    <a:bodyPr/>
                    <a:lstStyle/>
                    <a:p>
                      <a:pPr algn="l">
                        <a:lnSpc>
                          <a:spcPct val="100000"/>
                        </a:lnSpc>
                      </a:pPr>
                      <a:r>
                        <a:rPr lang="it-IT" sz="900" b="1">
                          <a:latin typeface="Arial Narrow"/>
                          <a:cs typeface="Arial Narrow"/>
                        </a:rPr>
                        <a:t>Compito </a:t>
                      </a:r>
                      <a:endParaRPr lang="it-IT" sz="1000">
                        <a:latin typeface="Times New Roman"/>
                      </a:endParaRPr>
                    </a:p>
                  </a:txBody>
                  <a:tcPr marL="17133" marR="17133" marT="17133" marB="17133"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28335">
                <a:tc>
                  <a:txBody>
                    <a:bodyPr/>
                    <a:lstStyle/>
                    <a:p>
                      <a:pPr algn="r">
                        <a:lnSpc>
                          <a:spcPct val="100000"/>
                        </a:lnSpc>
                      </a:pPr>
                      <a:r>
                        <a:rPr lang="it-IT" sz="900" b="1">
                          <a:latin typeface="Arial Narrow"/>
                          <a:cs typeface="Arial Narrow"/>
                        </a:rPr>
                        <a:t>Connessione del compito con gli obiettivi </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Il compito non è connesso ad obiettivi della programmazione didattica.</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Il compito è riferito ad obiettivi ma non chiaramente connesso con ciò che gli studenti devono conoscere e saper fare.</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Il compito è riferito ad obiettivi ed è chiaramente indicato ciò che gli studenti devono sapere e saper fare al termine del percorso.</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388929">
                <a:tc>
                  <a:txBody>
                    <a:bodyPr/>
                    <a:lstStyle/>
                    <a:p>
                      <a:pPr algn="r">
                        <a:lnSpc>
                          <a:spcPct val="100000"/>
                        </a:lnSpc>
                      </a:pPr>
                      <a:r>
                        <a:rPr lang="it-IT" sz="900" b="1">
                          <a:latin typeface="Arial Narrow"/>
                          <a:cs typeface="Arial Narrow"/>
                        </a:rPr>
                        <a:t>Livello cognitivo del compito</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1E1E1"/>
                    </a:solidFill>
                  </a:tcPr>
                </a:tc>
                <a:tc>
                  <a:txBody>
                    <a:bodyPr/>
                    <a:lstStyle/>
                    <a:p>
                      <a:pPr algn="l">
                        <a:lnSpc>
                          <a:spcPct val="100000"/>
                        </a:lnSpc>
                      </a:pPr>
                      <a:r>
                        <a:rPr lang="it-IT" sz="900">
                          <a:latin typeface="Arial Narrow"/>
                          <a:cs typeface="Arial Narrow"/>
                        </a:rPr>
                        <a:t>Il compito richiede semplicemente di comprendere e riformulare le informazioni trovate in siti web e rispondere a domande poco significative.</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Il compito è realizzabile ma è ordinario o privo di significato. </a:t>
                      </a:r>
                      <a:br>
                        <a:rPr lang="it-IT" sz="900">
                          <a:latin typeface="Arial Narrow"/>
                          <a:cs typeface="Arial Narrow"/>
                        </a:rPr>
                      </a:br>
                      <a:r>
                        <a:rPr lang="it-IT" sz="900">
                          <a:latin typeface="Arial Narrow"/>
                          <a:cs typeface="Arial Narrow"/>
                        </a:rPr>
                        <a:t>Richiede la capacità  di analisi delle informazioni o sintetizzare informazioni da molte risorse.</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Il compito è accattivante, suscita idee che vanno oltre la semplice comprensione del testo. Richiede sintesi delle informazioni, generalizzazioni o ideazione di un prodotto creativo.</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spcAft>
                          <a:spcPts val="0"/>
                        </a:spcAft>
                      </a:pPr>
                      <a:endParaRPr lang="it-IT" sz="900">
                        <a:latin typeface="Arial Narrow"/>
                        <a:ea typeface="Times New Roman"/>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13081">
                <a:tc gridSpan="5">
                  <a:txBody>
                    <a:bodyPr/>
                    <a:lstStyle/>
                    <a:p>
                      <a:pPr algn="l">
                        <a:lnSpc>
                          <a:spcPct val="100000"/>
                        </a:lnSpc>
                      </a:pPr>
                      <a:r>
                        <a:rPr lang="it-IT" sz="900" b="1">
                          <a:latin typeface="Arial Narrow"/>
                          <a:cs typeface="Arial Narrow"/>
                        </a:rPr>
                        <a:t>Processo </a:t>
                      </a:r>
                      <a:endParaRPr lang="it-IT" sz="1000">
                        <a:latin typeface="Times New Roman"/>
                      </a:endParaRPr>
                    </a:p>
                  </a:txBody>
                  <a:tcPr marL="17133" marR="17133" marT="17133" marB="17133"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88929">
                <a:tc>
                  <a:txBody>
                    <a:bodyPr/>
                    <a:lstStyle/>
                    <a:p>
                      <a:pPr algn="r">
                        <a:lnSpc>
                          <a:spcPct val="100000"/>
                        </a:lnSpc>
                      </a:pPr>
                      <a:r>
                        <a:rPr lang="it-IT" sz="900" b="1">
                          <a:latin typeface="Arial Narrow"/>
                          <a:cs typeface="Arial Narrow"/>
                        </a:rPr>
                        <a:t>Chiarezza del processo</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Il processo non è chiaramente prefissato e spiegato. Mancano strategie e strumenti organizzativi necessari per  completarlo.</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Alcune direzioni sono date ma ci sono informazioni mancanti. Gli studenti potrebbero confondersi. </a:t>
                      </a:r>
                      <a:br>
                        <a:rPr lang="it-IT" sz="900">
                          <a:latin typeface="Arial Narrow"/>
                          <a:cs typeface="Arial Narrow"/>
                        </a:rPr>
                      </a:br>
                      <a:r>
                        <a:rPr lang="it-IT" sz="900">
                          <a:latin typeface="Arial Narrow"/>
                          <a:cs typeface="Arial Narrow"/>
                        </a:rPr>
                        <a:t>Strategie e strumenti organizzativi sono sufficienti.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Ogni azione è chiaramente indicata. </a:t>
                      </a:r>
                      <a:br>
                        <a:rPr lang="it-IT" sz="900">
                          <a:latin typeface="Arial Narrow"/>
                          <a:cs typeface="Arial Narrow"/>
                        </a:rPr>
                      </a:br>
                      <a:r>
                        <a:rPr lang="it-IT" sz="900">
                          <a:latin typeface="Arial Narrow"/>
                          <a:cs typeface="Arial Narrow"/>
                        </a:rPr>
                        <a:t>Il processo fornisce agli allievi  strategie e strumenti organizzativi per completare il compito.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270708">
                <a:tc>
                  <a:txBody>
                    <a:bodyPr/>
                    <a:lstStyle/>
                    <a:p>
                      <a:pPr algn="r">
                        <a:lnSpc>
                          <a:spcPct val="100000"/>
                        </a:lnSpc>
                        <a:spcAft>
                          <a:spcPts val="0"/>
                        </a:spcAft>
                      </a:pPr>
                      <a:r>
                        <a:rPr lang="it-IT" sz="900" b="1">
                          <a:latin typeface="Arial Narrow"/>
                          <a:cs typeface="Arial Narrow"/>
                        </a:rPr>
                        <a:t>Ricchezza del processo</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1E1E1"/>
                    </a:solidFill>
                  </a:tcPr>
                </a:tc>
                <a:tc>
                  <a:txBody>
                    <a:bodyPr/>
                    <a:lstStyle/>
                    <a:p>
                      <a:pPr algn="l">
                        <a:lnSpc>
                          <a:spcPct val="100000"/>
                        </a:lnSpc>
                      </a:pPr>
                      <a:r>
                        <a:rPr lang="it-IT" sz="900">
                          <a:latin typeface="Arial Narrow"/>
                          <a:cs typeface="Arial Narrow"/>
                        </a:rPr>
                        <a:t>Poche fasi senza assegnazione di ruoli.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l">
                        <a:lnSpc>
                          <a:spcPct val="100000"/>
                        </a:lnSpc>
                      </a:pPr>
                      <a:r>
                        <a:rPr lang="it-IT" sz="900">
                          <a:latin typeface="Arial Narrow"/>
                          <a:cs typeface="Arial Narrow"/>
                        </a:rPr>
                        <a:t>Alcuni compiti sono assegnati e dei ruoli definiti. </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l">
                        <a:lnSpc>
                          <a:spcPct val="100000"/>
                        </a:lnSpc>
                      </a:pPr>
                      <a:r>
                        <a:rPr lang="it-IT" sz="900">
                          <a:latin typeface="Arial Narrow"/>
                          <a:cs typeface="Arial Narrow"/>
                        </a:rPr>
                        <a:t>Ruoli differenti aiutano gli studenti a comprendere diverse prospettive e/o a condividere responsabilità.</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algn="l">
                        <a:lnSpc>
                          <a:spcPct val="100000"/>
                        </a:lnSpc>
                        <a:spcAft>
                          <a:spcPts val="0"/>
                        </a:spcAft>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r>
              <a:tr h="113081">
                <a:tc gridSpan="5">
                  <a:txBody>
                    <a:bodyPr/>
                    <a:lstStyle/>
                    <a:p>
                      <a:pPr algn="l">
                        <a:lnSpc>
                          <a:spcPct val="100000"/>
                        </a:lnSpc>
                        <a:spcAft>
                          <a:spcPts val="0"/>
                        </a:spcAft>
                      </a:pPr>
                      <a:r>
                        <a:rPr lang="it-IT" sz="900" b="1">
                          <a:latin typeface="Arial Narrow"/>
                          <a:cs typeface="Arial Narrow"/>
                        </a:rPr>
                        <a:t>Risorse </a:t>
                      </a:r>
                      <a:endParaRPr lang="it-IT" sz="1000">
                        <a:latin typeface="Times New Roman"/>
                      </a:endParaRPr>
                    </a:p>
                  </a:txBody>
                  <a:tcPr marL="17133" marR="17133" marT="17133" marB="17133"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0793">
                <a:tc>
                  <a:txBody>
                    <a:bodyPr/>
                    <a:lstStyle/>
                    <a:p>
                      <a:pPr algn="r">
                        <a:lnSpc>
                          <a:spcPct val="100000"/>
                        </a:lnSpc>
                        <a:spcAft>
                          <a:spcPts val="0"/>
                        </a:spcAft>
                      </a:pPr>
                      <a:r>
                        <a:rPr lang="it-IT" sz="900" b="1">
                          <a:latin typeface="Arial Narrow"/>
                          <a:cs typeface="Arial Narrow"/>
                        </a:rPr>
                        <a:t>Rilevanza e quantità delle risorse</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Le risorse non sono sufficienti per completare il compito, inoltre sono troppe perché possano essere visionate in un tempo ragionevole.</a:t>
                      </a:r>
                      <a:br>
                        <a:rPr lang="it-IT" sz="900">
                          <a:latin typeface="Arial Narrow"/>
                          <a:cs typeface="Arial Narrow"/>
                        </a:rPr>
                      </a:br>
                      <a:r>
                        <a:rPr lang="it-IT" sz="900">
                          <a:latin typeface="Arial Narrow"/>
                          <a:cs typeface="Arial Narrow"/>
                        </a:rPr>
                        <a:t>I link elencano informazioni che potrebbero essere trovate in un'enciclopedia.</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C'è poca correlazione tra le risorse e le informazioni di cui gli studenti hanno bisogno. Alcune risorse non aggiungono nulla di significativo alle precedenti. </a:t>
                      </a:r>
                      <a:br>
                        <a:rPr lang="it-IT" sz="900">
                          <a:latin typeface="Arial Narrow"/>
                          <a:cs typeface="Arial Narrow"/>
                        </a:rPr>
                      </a:br>
                      <a:r>
                        <a:rPr lang="it-IT" sz="900">
                          <a:latin typeface="Arial Narrow"/>
                          <a:cs typeface="Arial Narrow"/>
                        </a:rPr>
                        <a:t>Alcuni links danno informazioni non ordinarie.</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E' chiara e significativa la correlazione tra le risorse e le informazioni necessarie agli studenti.Ogni risorsa ha la sua specifica importanza. </a:t>
                      </a:r>
                      <a:br>
                        <a:rPr lang="it-IT" sz="900">
                          <a:latin typeface="Arial Narrow"/>
                          <a:cs typeface="Arial Narrow"/>
                        </a:rPr>
                      </a:br>
                      <a:r>
                        <a:rPr lang="it-IT" sz="900">
                          <a:latin typeface="Arial Narrow"/>
                          <a:cs typeface="Arial Narrow"/>
                        </a:rPr>
                        <a:t>I links fanno un eccellente uso delle opportunità del web.</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spcAft>
                          <a:spcPts val="0"/>
                        </a:spcAft>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13081">
                <a:tc gridSpan="5">
                  <a:txBody>
                    <a:bodyPr/>
                    <a:lstStyle/>
                    <a:p>
                      <a:pPr algn="l">
                        <a:lnSpc>
                          <a:spcPct val="100000"/>
                        </a:lnSpc>
                        <a:spcAft>
                          <a:spcPts val="0"/>
                        </a:spcAft>
                      </a:pPr>
                      <a:r>
                        <a:rPr lang="it-IT" sz="900" b="1">
                          <a:latin typeface="Arial Narrow"/>
                          <a:cs typeface="Arial Narrow"/>
                        </a:rPr>
                        <a:t>Valutazione</a:t>
                      </a:r>
                      <a:endParaRPr lang="it-IT" sz="1000">
                        <a:latin typeface="Times New Roman"/>
                      </a:endParaRPr>
                    </a:p>
                  </a:txBody>
                  <a:tcPr marL="17133" marR="17133" marT="17133" marB="17133" anchor="ctr">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91894">
                <a:tc>
                  <a:txBody>
                    <a:bodyPr/>
                    <a:lstStyle/>
                    <a:p>
                      <a:pPr algn="r">
                        <a:lnSpc>
                          <a:spcPct val="100000"/>
                        </a:lnSpc>
                        <a:spcAft>
                          <a:spcPts val="0"/>
                        </a:spcAft>
                      </a:pPr>
                      <a:r>
                        <a:rPr lang="it-IT" sz="900" b="1">
                          <a:latin typeface="Arial Narrow"/>
                          <a:cs typeface="Arial Narrow"/>
                        </a:rPr>
                        <a:t>Chiarezza dei criteri </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0E0E0"/>
                    </a:solidFill>
                  </a:tcPr>
                </a:tc>
                <a:tc>
                  <a:txBody>
                    <a:bodyPr/>
                    <a:lstStyle/>
                    <a:p>
                      <a:pPr algn="l">
                        <a:lnSpc>
                          <a:spcPct val="100000"/>
                        </a:lnSpc>
                      </a:pPr>
                      <a:r>
                        <a:rPr lang="it-IT" sz="900">
                          <a:latin typeface="Arial Narrow"/>
                          <a:cs typeface="Arial Narrow"/>
                        </a:rPr>
                        <a:t>I criteri per un lavoro ben eseguito non sono descritti.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 criteri di valutazione sono parzialmente descritti.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pPr>
                      <a:r>
                        <a:rPr lang="it-IT" sz="900">
                          <a:latin typeface="Arial Narrow"/>
                          <a:cs typeface="Arial Narrow"/>
                        </a:rPr>
                        <a:t>I criteri di valutazione sono chiaramente indicati.</a:t>
                      </a:r>
                      <a:endParaRPr lang="it-IT" sz="1000">
                        <a:latin typeface="Times New Roman"/>
                      </a:endParaRPr>
                    </a:p>
                  </a:txBody>
                  <a:tcPr marL="17133" marR="17133" marT="17133" marB="1713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l">
                        <a:lnSpc>
                          <a:spcPct val="100000"/>
                        </a:lnSpc>
                        <a:spcAft>
                          <a:spcPts val="0"/>
                        </a:spcAft>
                      </a:pPr>
                      <a:endParaRPr lang="it-IT" sz="900">
                        <a:latin typeface="Arial Narrow"/>
                        <a:cs typeface="Arial Narrow"/>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r>
              <a:tr h="113081">
                <a:tc gridSpan="4">
                  <a:txBody>
                    <a:bodyPr/>
                    <a:lstStyle/>
                    <a:p>
                      <a:pPr algn="l">
                        <a:lnSpc>
                          <a:spcPct val="100000"/>
                        </a:lnSpc>
                        <a:spcAft>
                          <a:spcPts val="0"/>
                        </a:spcAft>
                      </a:pPr>
                      <a:r>
                        <a:rPr lang="it-IT" sz="900" b="1">
                          <a:latin typeface="Arial Narrow"/>
                          <a:cs typeface="Arial Narrow"/>
                        </a:rPr>
                        <a:t>Punteggio totale</a:t>
                      </a:r>
                      <a:endParaRPr lang="it-IT" sz="1000">
                        <a:latin typeface="Times New Roman"/>
                      </a:endParaRPr>
                    </a:p>
                  </a:txBody>
                  <a:tcPr marL="17133" marR="17133" marT="17133" marB="17133"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lnSpc>
                          <a:spcPct val="100000"/>
                        </a:lnSpc>
                        <a:spcAft>
                          <a:spcPts val="0"/>
                        </a:spcAft>
                      </a:pPr>
                      <a:r>
                        <a:rPr lang="it-IT" sz="900">
                          <a:latin typeface="Arial Narrow"/>
                          <a:cs typeface="Arial Narrow"/>
                        </a:rPr>
                        <a:t>/</a:t>
                      </a:r>
                      <a:r>
                        <a:rPr lang="it-IT" sz="900" b="1">
                          <a:latin typeface="Arial Narrow"/>
                          <a:cs typeface="Arial Narrow"/>
                        </a:rPr>
                        <a:t>50</a:t>
                      </a:r>
                      <a:endParaRPr lang="it-IT" sz="1000">
                        <a:latin typeface="Times New Roman"/>
                      </a:endParaRPr>
                    </a:p>
                  </a:txBody>
                  <a:tcPr marL="17133" marR="17133" marT="17133" marB="17133"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smtClean="0"/>
              <a:t>WEB Quest: Strumenti Griglia di valutazione degli </a:t>
            </a:r>
            <a:r>
              <a:rPr lang="it-IT" sz="2000" u="sng" smtClean="0"/>
              <a:t>studenti</a:t>
            </a:r>
            <a:br>
              <a:rPr lang="it-IT" sz="2000" u="sng" smtClean="0"/>
            </a:br>
            <a:endParaRPr lang="it-IT" sz="2000" u="sng"/>
          </a:p>
        </p:txBody>
      </p:sp>
      <p:sp>
        <p:nvSpPr>
          <p:cNvPr id="5" name="Segnaposto contenuto 4"/>
          <p:cNvSpPr>
            <a:spLocks noGrp="1"/>
          </p:cNvSpPr>
          <p:nvPr>
            <p:ph sz="quarter" idx="1"/>
          </p:nvPr>
        </p:nvSpPr>
        <p:spPr>
          <a:xfrm>
            <a:off x="467544" y="1340768"/>
            <a:ext cx="8229600" cy="4525963"/>
          </a:xfrm>
        </p:spPr>
        <p:txBody>
          <a:bodyPr>
            <a:noAutofit/>
          </a:bodyPr>
          <a:lstStyle/>
          <a:p>
            <a:pPr>
              <a:spcBef>
                <a:spcPts val="0"/>
              </a:spcBef>
            </a:pPr>
            <a:r>
              <a:rPr lang="it-IT" sz="2000" b="1" smtClean="0"/>
              <a:t>Ricerca delle informazioni</a:t>
            </a:r>
            <a:r>
              <a:rPr lang="it-IT" sz="2000" smtClean="0"/>
              <a:t> </a:t>
            </a:r>
          </a:p>
          <a:p>
            <a:pPr lvl="1">
              <a:spcBef>
                <a:spcPts val="0"/>
              </a:spcBef>
            </a:pPr>
            <a:r>
              <a:rPr lang="it-IT" sz="1100" smtClean="0"/>
              <a:t>Informazioni approfondite su tutti i punti. (0)</a:t>
            </a:r>
          </a:p>
          <a:p>
            <a:pPr lvl="1">
              <a:spcBef>
                <a:spcPts val="0"/>
              </a:spcBef>
            </a:pPr>
            <a:r>
              <a:rPr lang="it-IT" sz="1100" smtClean="0"/>
              <a:t>Informazioni su tutti i punti, ma superficiali. (1)</a:t>
            </a:r>
          </a:p>
          <a:p>
            <a:pPr lvl="1">
              <a:spcBef>
                <a:spcPts val="0"/>
              </a:spcBef>
            </a:pPr>
            <a:r>
              <a:rPr lang="it-IT" sz="1100" smtClean="0"/>
              <a:t>informazioni solo su alcuni punti. (2)</a:t>
            </a:r>
          </a:p>
          <a:p>
            <a:pPr lvl="1">
              <a:spcBef>
                <a:spcPts val="0"/>
              </a:spcBef>
            </a:pPr>
            <a:r>
              <a:rPr lang="it-IT" sz="1100" smtClean="0"/>
              <a:t>nessuna informazione. (4)</a:t>
            </a:r>
          </a:p>
          <a:p>
            <a:pPr>
              <a:spcBef>
                <a:spcPts val="0"/>
              </a:spcBef>
            </a:pPr>
            <a:r>
              <a:rPr lang="it-IT" sz="2000" b="1" smtClean="0"/>
              <a:t>Partecipazione</a:t>
            </a:r>
            <a:endParaRPr lang="it-IT" sz="2000" smtClean="0"/>
          </a:p>
          <a:p>
            <a:pPr lvl="1">
              <a:spcBef>
                <a:spcPts val="0"/>
              </a:spcBef>
            </a:pPr>
            <a:r>
              <a:rPr lang="it-IT" sz="1100" smtClean="0"/>
              <a:t> Le indicazioni fornite sono state puntualmente seguite</a:t>
            </a:r>
          </a:p>
          <a:p>
            <a:pPr lvl="1">
              <a:spcBef>
                <a:spcPts val="0"/>
              </a:spcBef>
            </a:pPr>
            <a:r>
              <a:rPr lang="it-IT" sz="1100" smtClean="0"/>
              <a:t>Sono state seguite la maggior parte delle indicazioni fornite.</a:t>
            </a:r>
          </a:p>
          <a:p>
            <a:pPr lvl="1">
              <a:spcBef>
                <a:spcPts val="0"/>
              </a:spcBef>
            </a:pPr>
            <a:r>
              <a:rPr lang="it-IT" sz="1100" smtClean="0"/>
              <a:t>Sono state seguite solo alcune delle indicazioni fornite</a:t>
            </a:r>
          </a:p>
          <a:p>
            <a:pPr lvl="1">
              <a:spcBef>
                <a:spcPts val="0"/>
              </a:spcBef>
            </a:pPr>
            <a:r>
              <a:rPr lang="it-IT" sz="1100" smtClean="0"/>
              <a:t>Non sono state per niente seguite le indicazioni fornite. </a:t>
            </a:r>
          </a:p>
          <a:p>
            <a:pPr>
              <a:spcBef>
                <a:spcPts val="0"/>
              </a:spcBef>
            </a:pPr>
            <a:r>
              <a:rPr lang="it-IT" sz="2000" b="1" smtClean="0"/>
              <a:t>Atteggiamento durante il  lavoro </a:t>
            </a:r>
          </a:p>
          <a:p>
            <a:pPr lvl="1">
              <a:spcBef>
                <a:spcPts val="0"/>
              </a:spcBef>
            </a:pPr>
            <a:r>
              <a:rPr lang="it-IT" sz="1100" smtClean="0"/>
              <a:t>Lavoro portato avanti seriamente, senza distarsi o distrarre gli altri  e consegnato in tempo</a:t>
            </a:r>
          </a:p>
          <a:p>
            <a:pPr lvl="1">
              <a:spcBef>
                <a:spcPts val="0"/>
              </a:spcBef>
            </a:pPr>
            <a:r>
              <a:rPr lang="it-IT" sz="1100" smtClean="0"/>
              <a:t>Il lavoro è stato portato avanti in modo un po’ faticoso alternando alcunimomenti di attenzione a momenti di distrazione e dispersione</a:t>
            </a:r>
          </a:p>
          <a:p>
            <a:pPr lvl="1">
              <a:spcBef>
                <a:spcPts val="0"/>
              </a:spcBef>
            </a:pPr>
            <a:r>
              <a:rPr lang="it-IT" sz="1100" smtClean="0"/>
              <a:t>Il lavoro è andato avanti in modo discontinuo, con  momenti di distrazione e deviazioni da quanto assegnato.</a:t>
            </a:r>
          </a:p>
          <a:p>
            <a:pPr lvl="1">
              <a:spcBef>
                <a:spcPts val="0"/>
              </a:spcBef>
            </a:pPr>
            <a:r>
              <a:rPr lang="it-IT" sz="1100" smtClean="0"/>
              <a:t>Il lavoro si è svolto in modo molto frammentario, con tante interruzioni e deviazioni dai compiti assegnati.</a:t>
            </a:r>
          </a:p>
          <a:p>
            <a:pPr>
              <a:spcBef>
                <a:spcPts val="0"/>
              </a:spcBef>
            </a:pPr>
            <a:r>
              <a:rPr lang="it-IT" sz="2000" b="1" smtClean="0"/>
              <a:t>Scrittura del lavoro </a:t>
            </a:r>
          </a:p>
          <a:p>
            <a:pPr lvl="1">
              <a:spcBef>
                <a:spcPts val="0"/>
              </a:spcBef>
            </a:pPr>
            <a:r>
              <a:rPr lang="it-IT" sz="1100" smtClean="0"/>
              <a:t>Il lavoro è realizzato in forma italiana scorrevole, chiara e corretta.</a:t>
            </a:r>
          </a:p>
          <a:p>
            <a:pPr lvl="1">
              <a:spcBef>
                <a:spcPts val="0"/>
              </a:spcBef>
            </a:pPr>
            <a:r>
              <a:rPr lang="it-IT" sz="1100" smtClean="0"/>
              <a:t>Il lavoro è realizzato in forma grammaticalmente corretta, ma poco scorrevole.</a:t>
            </a:r>
          </a:p>
          <a:p>
            <a:pPr lvl="1">
              <a:spcBef>
                <a:spcPts val="0"/>
              </a:spcBef>
            </a:pPr>
            <a:r>
              <a:rPr lang="it-IT" sz="1100" smtClean="0"/>
              <a:t>Il lavoro è realizzato in forma non sempre scorrevole e chiara, con qualche errore di grammatica e ortografia.</a:t>
            </a:r>
          </a:p>
          <a:p>
            <a:pPr lvl="1">
              <a:spcBef>
                <a:spcPts val="0"/>
              </a:spcBef>
            </a:pPr>
            <a:r>
              <a:rPr lang="it-IT" sz="1100" smtClean="0"/>
              <a:t>Il lavoro è realizzato in forma poco chiara e poco scorrevole, e con molti errori.</a:t>
            </a:r>
          </a:p>
          <a:p>
            <a:pPr>
              <a:spcBef>
                <a:spcPts val="0"/>
              </a:spcBef>
            </a:pPr>
            <a:r>
              <a:rPr lang="it-IT" sz="2000" b="1" smtClean="0"/>
              <a:t>Presentazione del lavoro</a:t>
            </a:r>
            <a:endParaRPr lang="it-IT" sz="2000" smtClean="0"/>
          </a:p>
          <a:p>
            <a:pPr lvl="1">
              <a:spcBef>
                <a:spcPts val="0"/>
              </a:spcBef>
            </a:pPr>
            <a:r>
              <a:rPr lang="it-IT" sz="1100" smtClean="0"/>
              <a:t>Il lavoro si presenta ottimamente (documento di WORD o POWER POINT, a seconda di quanto richiesto scritto con caratteri e paragrafi omogenei e ordinati,  presenta, titoli, sottotitoli. Presenta schemi figure, tabelle (se necessario).</a:t>
            </a:r>
          </a:p>
          <a:p>
            <a:pPr lvl="1">
              <a:spcBef>
                <a:spcPts val="0"/>
              </a:spcBef>
            </a:pPr>
            <a:r>
              <a:rPr lang="it-IT" sz="1100" smtClean="0"/>
              <a:t>Il lavoro è nel complesso ben presentato, ma manca di alcune caratteristiche, es: carenza di titoli e sottotitoli, disomogeneo nella formattazione dei paragrafi, manca di qualche schema o tabella o figura (nel caso in cui queste siano necessarie)</a:t>
            </a:r>
          </a:p>
          <a:p>
            <a:pPr lvl="1">
              <a:spcBef>
                <a:spcPts val="0"/>
              </a:spcBef>
            </a:pPr>
            <a:r>
              <a:rPr lang="it-IT" sz="1100" smtClean="0"/>
              <a:t>Il lavoro è nel complesso disomogeneo, sia nei caratteri di scrittura, nella formattazione dei paragrafi, è assente ogni evidenziazione di titolo, sottotitolo, ogni schema o figura (qualora necessarie)</a:t>
            </a:r>
          </a:p>
          <a:p>
            <a:pPr lvl="1">
              <a:spcBef>
                <a:spcPts val="0"/>
              </a:spcBef>
            </a:pPr>
            <a:r>
              <a:rPr lang="it-IT" sz="1100" smtClean="0"/>
              <a:t>Il lavoro è presentato come appunti scritti a mano</a:t>
            </a:r>
          </a:p>
          <a:p>
            <a:pPr>
              <a:spcBef>
                <a:spcPts val="0"/>
              </a:spcBef>
              <a:buNone/>
            </a:pPr>
            <a:r>
              <a:rPr lang="it-IT" sz="2000" smtClean="0"/>
              <a:t/>
            </a:r>
            <a:br>
              <a:rPr lang="it-IT" sz="2000" smtClean="0"/>
            </a:br>
            <a:r>
              <a:rPr lang="it-IT" sz="2000" smtClean="0"/>
              <a:t/>
            </a:r>
            <a:br>
              <a:rPr lang="it-IT" sz="2000" smtClean="0"/>
            </a:br>
            <a:r>
              <a:rPr lang="it-IT" sz="2000" smtClean="0"/>
              <a:t> </a:t>
            </a:r>
          </a:p>
          <a:p>
            <a:pPr>
              <a:spcBef>
                <a:spcPts val="0"/>
              </a:spcBef>
            </a:pPr>
            <a:endParaRPr lang="it-IT" sz="20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Lim e Strategie di ricerca</a:t>
            </a:r>
            <a:br>
              <a:rPr lang="it-IT" smtClean="0"/>
            </a:br>
            <a:endParaRPr lang="it-IT"/>
          </a:p>
        </p:txBody>
      </p:sp>
      <p:sp>
        <p:nvSpPr>
          <p:cNvPr id="3" name="Segnaposto contenuto 2"/>
          <p:cNvSpPr>
            <a:spLocks noGrp="1"/>
          </p:cNvSpPr>
          <p:nvPr>
            <p:ph sz="quarter" idx="1"/>
          </p:nvPr>
        </p:nvSpPr>
        <p:spPr/>
        <p:txBody>
          <a:bodyPr/>
          <a:lstStyle/>
          <a:p>
            <a:r>
              <a:rPr lang="it-IT" smtClean="0"/>
              <a:t>La lim è utile:</a:t>
            </a:r>
          </a:p>
          <a:p>
            <a:pPr lvl="1"/>
            <a:r>
              <a:rPr lang="it-IT" smtClean="0"/>
              <a:t>Nella fase di definizione della consegna e di organizzazione del lavoro</a:t>
            </a:r>
          </a:p>
          <a:p>
            <a:pPr lvl="1"/>
            <a:r>
              <a:rPr lang="it-IT" smtClean="0"/>
              <a:t>Nella fase di presentazione del prodotto realizzato:  la discussione pubblica del prodotto finale permette una presentazione più al dettaglio, pure multimediale e favorisce la discussione e lo scambio nella classe</a:t>
            </a:r>
          </a:p>
          <a:p>
            <a:pPr lvl="1"/>
            <a:r>
              <a:rPr lang="it-IT" smtClean="0"/>
              <a:t>Nella fase di valutazione (eventualmente cooperatova) del prodotto realizzato: assegnazione e registrazione dei punteggi in colleggiale</a:t>
            </a:r>
          </a:p>
          <a:p>
            <a:r>
              <a:rPr lang="it-IT" smtClean="0"/>
              <a:t>La lim è un punto di partenza e di arrivo dell’attività</a:t>
            </a:r>
            <a:endParaRPr lang="it-IT"/>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a:t>
            </a:r>
            <a:r>
              <a:rPr lang="it-IT" b="1" smtClean="0"/>
              <a:t>apprendistato cognitivo</a:t>
            </a:r>
            <a:br>
              <a:rPr lang="it-IT" b="1" smtClean="0"/>
            </a:br>
            <a:endParaRPr lang="it-IT"/>
          </a:p>
        </p:txBody>
      </p:sp>
      <p:sp>
        <p:nvSpPr>
          <p:cNvPr id="3" name="Segnaposto contenuto 2"/>
          <p:cNvSpPr>
            <a:spLocks noGrp="1"/>
          </p:cNvSpPr>
          <p:nvPr>
            <p:ph sz="quarter" idx="1"/>
          </p:nvPr>
        </p:nvSpPr>
        <p:spPr>
          <a:xfrm>
            <a:off x="457200" y="1219200"/>
            <a:ext cx="8229600" cy="5378152"/>
          </a:xfrm>
        </p:spPr>
        <p:txBody>
          <a:bodyPr>
            <a:normAutofit fontScale="85000" lnSpcReduction="20000"/>
          </a:bodyPr>
          <a:lstStyle/>
          <a:p>
            <a:r>
              <a:rPr lang="it-IT" smtClean="0"/>
              <a:t>una proposta di organizzazione delle attività didattiche che riprende i principi dell'apprendistato tradizionale, della cosiddetta "</a:t>
            </a:r>
            <a:r>
              <a:rPr lang="it-IT" b="1" smtClean="0"/>
              <a:t>bottega artigiana" </a:t>
            </a:r>
            <a:r>
              <a:rPr lang="it-IT" smtClean="0"/>
              <a:t>di un tempo,</a:t>
            </a:r>
            <a:endParaRPr lang="it-IT" smtClean="0">
              <a:solidFill>
                <a:srgbClr val="080808"/>
              </a:solidFill>
              <a:effectLst>
                <a:outerShdw blurRad="38100" dist="38100" dir="2700000" algn="tl">
                  <a:srgbClr val="C0C0C0"/>
                </a:outerShdw>
              </a:effectLst>
            </a:endParaRPr>
          </a:p>
          <a:p>
            <a:r>
              <a:rPr lang="it-IT" smtClean="0">
                <a:solidFill>
                  <a:srgbClr val="080808"/>
                </a:solidFill>
              </a:rPr>
              <a:t>Prevede il confronto e la riflessione a partire da un modello di “competenza esperta” rispetto ad un compito/problema da affrontare</a:t>
            </a:r>
            <a:r>
              <a:rPr lang="it-IT" b="1" smtClean="0">
                <a:solidFill>
                  <a:srgbClr val="080808"/>
                </a:solidFill>
              </a:rPr>
              <a:t> </a:t>
            </a:r>
          </a:p>
          <a:p>
            <a:r>
              <a:rPr lang="it-IT" smtClean="0"/>
              <a:t>Il maestro diventa un individuo "esperto", che funge per l’allievo da modello: esibisce la propria prestazione, guida, orienta e conduce l'apprendista verso nuove competenze</a:t>
            </a:r>
            <a:r>
              <a:rPr lang="it-IT" baseline="30000" smtClean="0"/>
              <a:t>[</a:t>
            </a:r>
            <a:endParaRPr lang="it-IT" b="1" smtClean="0">
              <a:solidFill>
                <a:srgbClr val="080808"/>
              </a:solidFill>
              <a:effectLst>
                <a:outerShdw blurRad="38100" dist="38100" dir="2700000" algn="tl">
                  <a:srgbClr val="C0C0C0"/>
                </a:outerShdw>
              </a:effectLst>
            </a:endParaRPr>
          </a:p>
          <a:p>
            <a:pPr>
              <a:buNone/>
            </a:pPr>
            <a:endParaRPr lang="it-IT" b="1" smtClean="0">
              <a:latin typeface="Arial" pitchFamily="34" charset="0"/>
            </a:endParaRPr>
          </a:p>
          <a:p>
            <a:pPr>
              <a:buNone/>
            </a:pPr>
            <a:r>
              <a:rPr lang="it-IT" b="1" smtClean="0">
                <a:latin typeface="Arial" pitchFamily="34" charset="0"/>
              </a:rPr>
              <a:t>     DIVENTARE COMPETENTI</a:t>
            </a:r>
            <a:r>
              <a:rPr lang="it-IT" smtClean="0">
                <a:latin typeface="Arial" pitchFamily="34" charset="0"/>
              </a:rPr>
              <a:t>       </a:t>
            </a:r>
          </a:p>
          <a:p>
            <a:pPr>
              <a:buNone/>
            </a:pPr>
            <a:r>
              <a:rPr lang="it-IT" smtClean="0">
                <a:latin typeface="Arial" pitchFamily="34" charset="0"/>
              </a:rPr>
              <a:t>     vuol dire </a:t>
            </a:r>
            <a:r>
              <a:rPr lang="it-IT" u="sng" smtClean="0">
                <a:latin typeface="Arial" pitchFamily="34" charset="0"/>
              </a:rPr>
              <a:t>riflettere e costruire un modello mentale della “prestazione esperta”,</a:t>
            </a:r>
            <a:r>
              <a:rPr lang="it-IT" smtClean="0">
                <a:latin typeface="Arial" pitchFamily="34" charset="0"/>
              </a:rPr>
              <a:t> rendersi conto in cosa possa consistere.</a:t>
            </a:r>
          </a:p>
          <a:p>
            <a:pPr>
              <a:buNone/>
            </a:pPr>
            <a:endParaRPr lang="it-IT" smtClean="0">
              <a:latin typeface="Arial" pitchFamily="34" charset="0"/>
            </a:endParaRPr>
          </a:p>
          <a:p>
            <a:r>
              <a:rPr lang="it-IT" smtClean="0"/>
              <a:t>Il Metodo consiste nel rendere visibili i processi cognitivi e metacognitivi</a:t>
            </a:r>
          </a:p>
          <a:p>
            <a:pPr>
              <a:buNone/>
            </a:pPr>
            <a:endParaRPr lang="it-IT" smtClean="0">
              <a:latin typeface="Arial" pitchFamily="34" charset="0"/>
            </a:endParaRPr>
          </a:p>
          <a:p>
            <a:endParaRPr lang="it-IT"/>
          </a:p>
        </p:txBody>
      </p:sp>
      <p:sp>
        <p:nvSpPr>
          <p:cNvPr id="4" name="Rettangolo arrotondato 3"/>
          <p:cNvSpPr/>
          <p:nvPr/>
        </p:nvSpPr>
        <p:spPr>
          <a:xfrm>
            <a:off x="323528"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179512" y="4077072"/>
            <a:ext cx="8352928" cy="1512168"/>
          </a:xfrm>
          <a:prstGeom prst="roundRect">
            <a:avLst/>
          </a:prstGeom>
          <a:solidFill>
            <a:schemeClr val="accent2">
              <a:lumMod val="40000"/>
              <a:lumOff val="60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a:t>
            </a:r>
            <a:r>
              <a:rPr lang="it-IT" b="1" smtClean="0"/>
              <a:t>apprendistato cognitivo</a:t>
            </a:r>
            <a:br>
              <a:rPr lang="it-IT" b="1" smtClean="0"/>
            </a:br>
            <a:endParaRPr lang="it-IT"/>
          </a:p>
        </p:txBody>
      </p:sp>
      <p:sp>
        <p:nvSpPr>
          <p:cNvPr id="3" name="Segnaposto contenuto 2"/>
          <p:cNvSpPr>
            <a:spLocks noGrp="1"/>
          </p:cNvSpPr>
          <p:nvPr>
            <p:ph sz="quarter" idx="1"/>
          </p:nvPr>
        </p:nvSpPr>
        <p:spPr>
          <a:xfrm>
            <a:off x="467544" y="1484784"/>
            <a:ext cx="8568952" cy="4525963"/>
          </a:xfrm>
        </p:spPr>
        <p:txBody>
          <a:bodyPr>
            <a:noAutofit/>
          </a:bodyPr>
          <a:lstStyle/>
          <a:p>
            <a:r>
              <a:rPr lang="it-IT" sz="2000" b="1" smtClean="0">
                <a:latin typeface="Arial" pitchFamily="34" charset="0"/>
              </a:rPr>
              <a:t>Strategie per</a:t>
            </a:r>
            <a:r>
              <a:rPr lang="it-IT" sz="2000" b="1" u="sng" smtClean="0">
                <a:latin typeface="Arial" pitchFamily="34" charset="0"/>
              </a:rPr>
              <a:t> promuovere la competenza esperta</a:t>
            </a:r>
          </a:p>
          <a:p>
            <a:pPr>
              <a:buNone/>
            </a:pPr>
            <a:endParaRPr lang="it-IT" sz="2400" b="1" u="sng" smtClean="0">
              <a:effectLst>
                <a:outerShdw blurRad="38100" dist="38100" dir="2700000" algn="tl">
                  <a:srgbClr val="C0C0C0"/>
                </a:outerShdw>
              </a:effectLst>
            </a:endParaRPr>
          </a:p>
          <a:p>
            <a:r>
              <a:rPr lang="it-IT" sz="1600" b="1" smtClean="0">
                <a:latin typeface="Arial" pitchFamily="34" charset="0"/>
              </a:rPr>
              <a:t>MODELLING</a:t>
            </a:r>
            <a:r>
              <a:rPr lang="it-IT" sz="1600" smtClean="0">
                <a:latin typeface="Arial" pitchFamily="34" charset="0"/>
              </a:rPr>
              <a:t>           l’apprendista </a:t>
            </a:r>
            <a:r>
              <a:rPr lang="it-IT" sz="1600" u="sng" smtClean="0">
                <a:latin typeface="Arial" pitchFamily="34" charset="0"/>
              </a:rPr>
              <a:t>osserva </a:t>
            </a:r>
            <a:r>
              <a:rPr lang="it-IT" sz="1600" smtClean="0">
                <a:latin typeface="Arial" pitchFamily="34" charset="0"/>
              </a:rPr>
              <a:t>il maestro che dimostra come fare. Il</a:t>
            </a:r>
          </a:p>
          <a:p>
            <a:pPr>
              <a:buNone/>
            </a:pPr>
            <a:r>
              <a:rPr lang="it-IT" sz="1600" smtClean="0">
                <a:latin typeface="Arial" pitchFamily="34" charset="0"/>
              </a:rPr>
              <a:t>                                       maestro rende i  processi visibili, l’apprendista lo imita.</a:t>
            </a:r>
          </a:p>
          <a:p>
            <a:r>
              <a:rPr lang="it-IT" sz="1600" b="1" smtClean="0">
                <a:latin typeface="Arial" pitchFamily="34" charset="0"/>
              </a:rPr>
              <a:t>COACHING </a:t>
            </a:r>
            <a:r>
              <a:rPr lang="it-IT" sz="1600" smtClean="0">
                <a:latin typeface="Arial" pitchFamily="34" charset="0"/>
              </a:rPr>
              <a:t>            il maestro </a:t>
            </a:r>
            <a:r>
              <a:rPr lang="it-IT" sz="1600" u="sng" smtClean="0">
                <a:latin typeface="Arial" pitchFamily="34" charset="0"/>
              </a:rPr>
              <a:t>assiste </a:t>
            </a:r>
            <a:r>
              <a:rPr lang="it-IT" sz="1600" smtClean="0">
                <a:latin typeface="Arial" pitchFamily="34" charset="0"/>
              </a:rPr>
              <a:t>continuamente secondo  le necessità , dà </a:t>
            </a:r>
          </a:p>
          <a:p>
            <a:pPr>
              <a:buNone/>
            </a:pPr>
            <a:r>
              <a:rPr lang="it-IT" sz="1600" smtClean="0">
                <a:latin typeface="Arial" pitchFamily="34" charset="0"/>
              </a:rPr>
              <a:t>                                       feedback, agevola il lavoro.</a:t>
            </a:r>
          </a:p>
          <a:p>
            <a:r>
              <a:rPr lang="it-IT" sz="1600" b="1" smtClean="0">
                <a:latin typeface="Arial" pitchFamily="34" charset="0"/>
              </a:rPr>
              <a:t>SCAFFOLDING </a:t>
            </a:r>
            <a:r>
              <a:rPr lang="it-IT" sz="1600" smtClean="0">
                <a:latin typeface="Arial" pitchFamily="34" charset="0"/>
              </a:rPr>
              <a:t>      il maestro fornisce un </a:t>
            </a:r>
            <a:r>
              <a:rPr lang="it-IT" sz="1600" u="sng" smtClean="0">
                <a:latin typeface="Arial" pitchFamily="34" charset="0"/>
              </a:rPr>
              <a:t>appoggio </a:t>
            </a:r>
            <a:r>
              <a:rPr lang="it-IT" sz="1600" smtClean="0">
                <a:latin typeface="Arial" pitchFamily="34" charset="0"/>
              </a:rPr>
              <a:t>all’apprendista, uno stimolo,</a:t>
            </a:r>
          </a:p>
          <a:p>
            <a:pPr>
              <a:buNone/>
            </a:pPr>
            <a:r>
              <a:rPr lang="it-IT" sz="1600" smtClean="0">
                <a:latin typeface="Arial" pitchFamily="34" charset="0"/>
              </a:rPr>
              <a:t>                                       preimposta il lavoro</a:t>
            </a:r>
          </a:p>
          <a:p>
            <a:r>
              <a:rPr lang="it-IT" sz="1600" b="1" smtClean="0">
                <a:latin typeface="Arial" pitchFamily="34" charset="0"/>
              </a:rPr>
              <a:t>FADING </a:t>
            </a:r>
            <a:r>
              <a:rPr lang="it-IT" sz="1600" smtClean="0">
                <a:latin typeface="Arial" pitchFamily="34" charset="0"/>
              </a:rPr>
              <a:t>                  il maestro </a:t>
            </a:r>
            <a:r>
              <a:rPr lang="it-IT" sz="1600" u="sng" smtClean="0">
                <a:latin typeface="Arial" pitchFamily="34" charset="0"/>
              </a:rPr>
              <a:t>elimina</a:t>
            </a:r>
            <a:r>
              <a:rPr lang="it-IT" sz="1600" smtClean="0">
                <a:latin typeface="Arial" pitchFamily="34" charset="0"/>
              </a:rPr>
              <a:t> gradualmente il supporto, in modo da dare a chi</a:t>
            </a:r>
          </a:p>
          <a:p>
            <a:pPr>
              <a:buNone/>
            </a:pPr>
            <a:r>
              <a:rPr lang="it-IT" sz="1600" smtClean="0">
                <a:latin typeface="Arial" pitchFamily="34" charset="0"/>
              </a:rPr>
              <a:t>                                       apprende uno spazio progressivamente maggiore di responsabilità</a:t>
            </a:r>
            <a:r>
              <a:rPr lang="it-IT" sz="1800" smtClean="0">
                <a:latin typeface="Arial" pitchFamily="34" charset="0"/>
              </a:rPr>
              <a:t>.</a:t>
            </a:r>
          </a:p>
          <a:p>
            <a:endParaRPr lang="it-IT" sz="1600" smtClean="0">
              <a:latin typeface="Arial" pitchFamily="34" charset="0"/>
            </a:endParaRPr>
          </a:p>
          <a:p>
            <a:pPr>
              <a:buFont typeface="Wingdings" pitchFamily="2" charset="2"/>
              <a:buChar char="Ø"/>
            </a:pPr>
            <a:r>
              <a:rPr lang="it-IT" sz="1600" b="1" u="sng" smtClean="0">
                <a:latin typeface="Arial" pitchFamily="34" charset="0"/>
              </a:rPr>
              <a:t>PER RAGGIUNGERE L’OBIETTIVO</a:t>
            </a:r>
            <a:r>
              <a:rPr lang="it-IT" sz="1600" b="1" smtClean="0">
                <a:latin typeface="Arial" pitchFamily="34" charset="0"/>
              </a:rPr>
              <a:t>    è  necessario stimolare l’apprendista a:</a:t>
            </a:r>
          </a:p>
          <a:p>
            <a:pPr>
              <a:buFont typeface="Wingdings" pitchFamily="2" charset="2"/>
              <a:buNone/>
            </a:pPr>
            <a:r>
              <a:rPr lang="it-IT" sz="1600" b="1" smtClean="0">
                <a:latin typeface="Arial" pitchFamily="34" charset="0"/>
              </a:rPr>
              <a:t>                       ARTICOLARE    </a:t>
            </a:r>
            <a:r>
              <a:rPr lang="it-IT" sz="1600" smtClean="0">
                <a:latin typeface="Arial" pitchFamily="34" charset="0"/>
              </a:rPr>
              <a:t>verbalizzare ciò che sta facendo.</a:t>
            </a:r>
            <a:endParaRPr lang="it-IT" sz="1600" b="1" smtClean="0"/>
          </a:p>
          <a:p>
            <a:pPr>
              <a:buFont typeface="Wingdings" pitchFamily="2" charset="2"/>
              <a:buNone/>
            </a:pPr>
            <a:r>
              <a:rPr lang="it-IT" sz="1600" b="1" smtClean="0"/>
              <a:t>                             </a:t>
            </a:r>
            <a:r>
              <a:rPr lang="it-IT" sz="1600" b="1" smtClean="0">
                <a:latin typeface="Arial" pitchFamily="34" charset="0"/>
              </a:rPr>
              <a:t>RIFLETTERE</a:t>
            </a:r>
            <a:r>
              <a:rPr lang="it-IT" sz="1600" b="1" smtClean="0"/>
              <a:t> </a:t>
            </a:r>
            <a:r>
              <a:rPr lang="it-IT" sz="1600" smtClean="0"/>
              <a:t>      </a:t>
            </a:r>
            <a:r>
              <a:rPr lang="it-IT" sz="1600" smtClean="0">
                <a:latin typeface="Arial" pitchFamily="34" charset="0"/>
              </a:rPr>
              <a:t>riflettere durante l’azione e confrontarsi                                                   </a:t>
            </a:r>
          </a:p>
          <a:p>
            <a:pPr>
              <a:buFont typeface="Wingdings" pitchFamily="2" charset="2"/>
              <a:buNone/>
            </a:pPr>
            <a:r>
              <a:rPr lang="it-IT" sz="1600" b="1" smtClean="0">
                <a:latin typeface="Arial" pitchFamily="34" charset="0"/>
              </a:rPr>
              <a:t>                        ESPLORARE    </a:t>
            </a:r>
            <a:r>
              <a:rPr lang="it-IT" sz="1600" smtClean="0">
                <a:latin typeface="Arial" pitchFamily="34" charset="0"/>
              </a:rPr>
              <a:t> a porre domande. Risolvere quindi i</a:t>
            </a:r>
          </a:p>
          <a:p>
            <a:pPr>
              <a:buFont typeface="Wingdings" pitchFamily="2" charset="2"/>
              <a:buNone/>
            </a:pPr>
            <a:r>
              <a:rPr lang="it-IT" sz="1600" smtClean="0">
                <a:latin typeface="Arial" pitchFamily="34" charset="0"/>
              </a:rPr>
              <a:t>                                                      roblemi in forma nuova.</a:t>
            </a:r>
          </a:p>
          <a:p>
            <a:pPr algn="r"/>
            <a:r>
              <a:rPr lang="it-IT" sz="1100" i="1" smtClean="0"/>
              <a:t>             </a:t>
            </a:r>
            <a:r>
              <a:rPr lang="it-IT" sz="1100" smtClean="0"/>
              <a:t>(adattato Collins, Brown, Newman</a:t>
            </a:r>
          </a:p>
          <a:p>
            <a:endParaRPr lang="it-IT" sz="1100"/>
          </a:p>
        </p:txBody>
      </p:sp>
      <p:sp>
        <p:nvSpPr>
          <p:cNvPr id="4" name="Rettangolo arrotondato 3"/>
          <p:cNvSpPr/>
          <p:nvPr/>
        </p:nvSpPr>
        <p:spPr>
          <a:xfrm>
            <a:off x="323528"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apprendistato cognitivo</a:t>
            </a:r>
            <a:br>
              <a:rPr lang="it-IT" smtClean="0"/>
            </a:br>
            <a:endParaRPr lang="it-IT"/>
          </a:p>
        </p:txBody>
      </p:sp>
      <p:sp>
        <p:nvSpPr>
          <p:cNvPr id="3" name="Segnaposto contenuto 2"/>
          <p:cNvSpPr>
            <a:spLocks noGrp="1"/>
          </p:cNvSpPr>
          <p:nvPr>
            <p:ph sz="quarter" idx="1"/>
          </p:nvPr>
        </p:nvSpPr>
        <p:spPr/>
        <p:txBody>
          <a:bodyPr>
            <a:normAutofit fontScale="92500" lnSpcReduction="20000"/>
          </a:bodyPr>
          <a:lstStyle/>
          <a:p>
            <a:pPr>
              <a:buNone/>
            </a:pPr>
            <a:endParaRPr lang="it-IT" smtClean="0"/>
          </a:p>
          <a:p>
            <a:r>
              <a:rPr lang="it-IT" smtClean="0"/>
              <a:t>il docente esplicita i processi del suo pensiero (</a:t>
            </a:r>
            <a:r>
              <a:rPr lang="it-IT" i="1" smtClean="0"/>
              <a:t>pensando  a voce alta), </a:t>
            </a:r>
            <a:r>
              <a:rPr lang="it-IT" smtClean="0"/>
              <a:t> sia quelli cognitivi che quelli  meta cognitivi,  mentre cerca e trova il senso, dei testi che propone attraverso la sua lettura; mentre imposta la procedura pertinente e complessa di un testo scritto; mentre esplicita le connessioni e i processi soggiacenti al ragionamento matematico o geometrico, ponendosi come modello dotato di</a:t>
            </a:r>
            <a:r>
              <a:rPr lang="it-IT" i="1" smtClean="0"/>
              <a:t>expertise ,</a:t>
            </a:r>
            <a:r>
              <a:rPr lang="it-IT" smtClean="0"/>
              <a:t>sollecitando la simulazione. </a:t>
            </a:r>
          </a:p>
          <a:p>
            <a:r>
              <a:rPr lang="it-IT" smtClean="0"/>
              <a:t>Esempi:</a:t>
            </a:r>
          </a:p>
          <a:p>
            <a:pPr lvl="1"/>
            <a:r>
              <a:rPr lang="it-IT" smtClean="0"/>
              <a:t> l’ Insegnamento Reciproco della Lettura di Palincsar e Brown;</a:t>
            </a:r>
          </a:p>
          <a:p>
            <a:pPr lvl="1"/>
            <a:r>
              <a:rPr lang="it-IT" smtClean="0"/>
              <a:t>la Facilitazione Procedurale alla Scrittura di Bereiter a Scardamalia;</a:t>
            </a:r>
          </a:p>
          <a:p>
            <a:pPr lvl="1"/>
            <a:r>
              <a:rPr lang="it-IT" smtClean="0"/>
              <a:t>il metodo di Schoenfeld per insegnare la soluzione dei problemi di matematica.</a:t>
            </a:r>
          </a:p>
          <a:p>
            <a:pPr lvl="1"/>
            <a:r>
              <a:rPr lang="it-IT" smtClean="0"/>
              <a:t>Comunità di pratiche: Un esempio per la lettura</a:t>
            </a:r>
            <a:endParaRPr lang="it-IT"/>
          </a:p>
        </p:txBody>
      </p:sp>
      <p:sp>
        <p:nvSpPr>
          <p:cNvPr id="4" name="Rettangolo arrotondato 3"/>
          <p:cNvSpPr/>
          <p:nvPr/>
        </p:nvSpPr>
        <p:spPr>
          <a:xfrm>
            <a:off x="323528"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Insegnamento reciproco della lettura</a:t>
            </a:r>
            <a:br>
              <a:rPr lang="it-IT" smtClean="0"/>
            </a:br>
            <a:endParaRPr lang="it-IT"/>
          </a:p>
        </p:txBody>
      </p:sp>
      <p:sp>
        <p:nvSpPr>
          <p:cNvPr id="3" name="Segnaposto contenuto 2"/>
          <p:cNvSpPr>
            <a:spLocks noGrp="1"/>
          </p:cNvSpPr>
          <p:nvPr>
            <p:ph sz="quarter" idx="1"/>
          </p:nvPr>
        </p:nvSpPr>
        <p:spPr>
          <a:xfrm>
            <a:off x="467544" y="1196752"/>
            <a:ext cx="8229600" cy="4525963"/>
          </a:xfrm>
        </p:spPr>
        <p:txBody>
          <a:bodyPr>
            <a:noAutofit/>
          </a:bodyPr>
          <a:lstStyle/>
          <a:p>
            <a:pPr>
              <a:spcBef>
                <a:spcPts val="0"/>
              </a:spcBef>
              <a:buNone/>
            </a:pPr>
            <a:r>
              <a:rPr lang="it-IT" sz="2000" smtClean="0"/>
              <a:t>Su una proposta di testo scritto il docente</a:t>
            </a:r>
          </a:p>
          <a:p>
            <a:pPr lvl="1">
              <a:spcBef>
                <a:spcPts val="0"/>
              </a:spcBef>
            </a:pPr>
            <a:r>
              <a:rPr lang="it-IT" sz="1600" b="1" smtClean="0"/>
              <a:t>formula domande sul testo letto </a:t>
            </a:r>
            <a:r>
              <a:rPr lang="it-IT" sz="1600" smtClean="0"/>
              <a:t>per verificare se si è afferrato il senso (automonitoraggio)</a:t>
            </a:r>
          </a:p>
          <a:p>
            <a:pPr lvl="1">
              <a:spcBef>
                <a:spcPts val="0"/>
              </a:spcBef>
            </a:pPr>
            <a:r>
              <a:rPr lang="it-IT" sz="1600" b="1" smtClean="0"/>
              <a:t>riassume</a:t>
            </a:r>
            <a:r>
              <a:rPr lang="it-IT" sz="1600" smtClean="0"/>
              <a:t> (chiede di riassumere) , attività complessa che consiste nella processazione del testo (</a:t>
            </a:r>
            <a:r>
              <a:rPr lang="it-IT" sz="1600" b="1" smtClean="0"/>
              <a:t>suddivisione in sequenze</a:t>
            </a:r>
            <a:r>
              <a:rPr lang="it-IT" sz="1600" smtClean="0"/>
              <a:t>) scegliendo poi le sequenze senza le quali il senso del testo si perderebbe;</a:t>
            </a:r>
          </a:p>
          <a:p>
            <a:pPr lvl="1">
              <a:spcBef>
                <a:spcPts val="0"/>
              </a:spcBef>
            </a:pPr>
            <a:r>
              <a:rPr lang="it-IT" sz="1600" b="1" smtClean="0"/>
              <a:t>chiarisce le difficoltà </a:t>
            </a:r>
            <a:r>
              <a:rPr lang="it-IT" sz="1600" smtClean="0"/>
              <a:t>che il testo contiene, restringendo le zone e focalizzanodosi sul  significato di parole e di frasi (disambiguare il significato è strategia di lettori esperti).  Sappiamo tutti che gli studenti se incontrano una frase ambigua o la saltano o la  imparano a memoria…Accorgersi, fermarsi, interrogarsi ed eventualmente chiedere  aiuto è una strategia metacognitiva che va incoraggiata;</a:t>
            </a:r>
          </a:p>
          <a:p>
            <a:pPr lvl="1">
              <a:spcBef>
                <a:spcPts val="0"/>
              </a:spcBef>
            </a:pPr>
            <a:r>
              <a:rPr lang="it-IT" sz="1600" b="1" smtClean="0"/>
              <a:t>fa  (chiede di fare) previsioni </a:t>
            </a:r>
            <a:r>
              <a:rPr lang="it-IT" sz="1600" smtClean="0"/>
              <a:t>, consiste nell’ipotizzare ciò che l’autore del testo può aver scritto  subito dopo.  L’inclusione della previsione esplicita come la lettura competente implichi sviluppare  aspettative per poi valutarle in relazione al testo che segue.</a:t>
            </a:r>
          </a:p>
          <a:p>
            <a:pPr>
              <a:spcBef>
                <a:spcPts val="0"/>
              </a:spcBef>
            </a:pPr>
            <a:r>
              <a:rPr lang="it-IT" sz="2000" smtClean="0"/>
              <a:t>Le attività proposte aiutano gli sudenti a impare a leggere, ovvero a  comprendere il  testo; il docente illustra le strategie esperte  e gli  studenti, a turno, dopo l’esempio dell’esperto, si  metteranno alla prova sotto la guida di tutti gli altri e del docente stesso</a:t>
            </a:r>
            <a:endParaRPr lang="it-IT" sz="2000"/>
          </a:p>
        </p:txBody>
      </p:sp>
      <p:sp>
        <p:nvSpPr>
          <p:cNvPr id="4" name="Rettangolo arrotondato 3"/>
          <p:cNvSpPr/>
          <p:nvPr/>
        </p:nvSpPr>
        <p:spPr>
          <a:xfrm>
            <a:off x="323528"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Facilitazione Procedurale alla Scrittura</a:t>
            </a:r>
            <a:br>
              <a:rPr lang="it-IT" smtClean="0"/>
            </a:br>
            <a:endParaRPr lang="it-IT"/>
          </a:p>
        </p:txBody>
      </p:sp>
      <p:pic>
        <p:nvPicPr>
          <p:cNvPr id="6" name="Picture 2"/>
          <p:cNvPicPr>
            <a:picLocks noGrp="1" noChangeAspect="1" noChangeArrowheads="1"/>
          </p:cNvPicPr>
          <p:nvPr>
            <p:ph sz="quarter" idx="1"/>
          </p:nvPr>
        </p:nvPicPr>
        <p:blipFill>
          <a:blip r:embed="rId2" cstate="print"/>
          <a:srcRect l="27944" t="22846" r="29722" b="15886"/>
          <a:stretch>
            <a:fillRect/>
          </a:stretch>
        </p:blipFill>
        <p:spPr bwMode="auto">
          <a:xfrm>
            <a:off x="0" y="1268760"/>
            <a:ext cx="4211960" cy="3248698"/>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l="27391" t="17654" r="27227" b="22116"/>
          <a:stretch>
            <a:fillRect/>
          </a:stretch>
        </p:blipFill>
        <p:spPr bwMode="auto">
          <a:xfrm>
            <a:off x="4139952" y="2996952"/>
            <a:ext cx="4824536" cy="3412477"/>
          </a:xfrm>
          <a:prstGeom prst="rect">
            <a:avLst/>
          </a:prstGeom>
          <a:noFill/>
          <a:ln w="9525">
            <a:noFill/>
            <a:miter lim="800000"/>
            <a:headEnd/>
            <a:tailEnd/>
          </a:ln>
        </p:spPr>
      </p:pic>
      <p:sp>
        <p:nvSpPr>
          <p:cNvPr id="5" name="Rettangolo arrotondato 4"/>
          <p:cNvSpPr/>
          <p:nvPr/>
        </p:nvSpPr>
        <p:spPr>
          <a:xfrm>
            <a:off x="251520"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887416" y="1052736"/>
            <a:ext cx="5256584" cy="1754326"/>
          </a:xfrm>
          <a:prstGeom prst="rect">
            <a:avLst/>
          </a:prstGeom>
        </p:spPr>
        <p:txBody>
          <a:bodyPr wrap="square">
            <a:spAutoFit/>
          </a:bodyPr>
          <a:lstStyle/>
          <a:p>
            <a:r>
              <a:rPr lang="it-IT" smtClean="0"/>
              <a:t>NATURA PROCEDURALE DELLA SCRITTURA</a:t>
            </a:r>
          </a:p>
          <a:p>
            <a:r>
              <a:rPr lang="it-IT" smtClean="0"/>
              <a:t>•  Scrivere è un processo,cioè un insieme di </a:t>
            </a:r>
          </a:p>
          <a:p>
            <a:r>
              <a:rPr lang="it-IT" smtClean="0"/>
              <a:t>comportamenti  e di operazioni;</a:t>
            </a:r>
          </a:p>
          <a:p>
            <a:r>
              <a:rPr lang="it-IT" smtClean="0"/>
              <a:t>•  Per imparare a scrivere bisogna sviluppare la </a:t>
            </a:r>
          </a:p>
          <a:p>
            <a:r>
              <a:rPr lang="it-IT" smtClean="0"/>
              <a:t>riflessione  sul proprio processo di scrittura</a:t>
            </a:r>
          </a:p>
          <a:p>
            <a:r>
              <a:rPr lang="it-IT" smtClean="0"/>
              <a:t>(metacognizione)</a:t>
            </a: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Lim e Strategie Didattiche</a:t>
            </a:r>
            <a:endParaRPr lang="it-IT"/>
          </a:p>
        </p:txBody>
      </p:sp>
      <p:pic>
        <p:nvPicPr>
          <p:cNvPr id="36866" name="Picture 2"/>
          <p:cNvPicPr>
            <a:picLocks noGrp="1" noChangeAspect="1" noChangeArrowheads="1"/>
          </p:cNvPicPr>
          <p:nvPr>
            <p:ph sz="quarter" idx="1"/>
          </p:nvPr>
        </p:nvPicPr>
        <p:blipFill>
          <a:blip r:embed="rId2" cstate="print"/>
          <a:srcRect l="22306" t="16418" r="23445" b="4775"/>
          <a:stretch>
            <a:fillRect/>
          </a:stretch>
        </p:blipFill>
        <p:spPr bwMode="auto">
          <a:xfrm>
            <a:off x="827584" y="1268760"/>
            <a:ext cx="6138682" cy="4752528"/>
          </a:xfrm>
          <a:prstGeom prst="rect">
            <a:avLst/>
          </a:prstGeom>
          <a:noFill/>
          <a:ln w="9525">
            <a:noFill/>
            <a:miter lim="800000"/>
            <a:headEnd/>
            <a:tailEnd/>
          </a:ln>
        </p:spPr>
      </p:pic>
      <p:sp>
        <p:nvSpPr>
          <p:cNvPr id="5" name="Rettangolo arrotondato 4"/>
          <p:cNvSpPr/>
          <p:nvPr/>
        </p:nvSpPr>
        <p:spPr>
          <a:xfrm>
            <a:off x="5004048" y="2564904"/>
            <a:ext cx="2088232"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b="1" smtClean="0">
                <a:solidFill>
                  <a:schemeClr val="bg1">
                    <a:lumMod val="50000"/>
                  </a:schemeClr>
                </a:solidFill>
              </a:rPr>
              <a:t>Strategia Big6</a:t>
            </a:r>
            <a:endParaRPr lang="it-IT" sz="1600" b="1">
              <a:solidFill>
                <a:schemeClr val="bg1">
                  <a:lumMod val="50000"/>
                </a:schemeClr>
              </a:solidFill>
            </a:endParaRPr>
          </a:p>
        </p:txBody>
      </p:sp>
      <p:sp>
        <p:nvSpPr>
          <p:cNvPr id="6" name="CasellaDiTesto 5"/>
          <p:cNvSpPr txBox="1"/>
          <p:nvPr/>
        </p:nvSpPr>
        <p:spPr>
          <a:xfrm>
            <a:off x="7150313" y="2564904"/>
            <a:ext cx="1993687" cy="369332"/>
          </a:xfrm>
          <a:prstGeom prst="rect">
            <a:avLst/>
          </a:prstGeom>
          <a:noFill/>
        </p:spPr>
        <p:txBody>
          <a:bodyPr wrap="none" rtlCol="0">
            <a:spAutoFit/>
          </a:bodyPr>
          <a:lstStyle/>
          <a:p>
            <a:r>
              <a:rPr lang="it-IT" smtClean="0"/>
              <a:t>Educare alla ricerca</a:t>
            </a:r>
            <a:endParaRPr lang="it-IT"/>
          </a:p>
        </p:txBody>
      </p:sp>
      <p:sp>
        <p:nvSpPr>
          <p:cNvPr id="7" name="Parentesi graffa chiusa 6"/>
          <p:cNvSpPr/>
          <p:nvPr/>
        </p:nvSpPr>
        <p:spPr>
          <a:xfrm>
            <a:off x="6804248" y="2564904"/>
            <a:ext cx="360040" cy="86409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arrotondato 7"/>
          <p:cNvSpPr/>
          <p:nvPr/>
        </p:nvSpPr>
        <p:spPr>
          <a:xfrm>
            <a:off x="5004048" y="2564904"/>
            <a:ext cx="2088232" cy="504056"/>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4788024" y="2924944"/>
            <a:ext cx="2160240" cy="504056"/>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4716016" y="3717032"/>
            <a:ext cx="2160240" cy="504056"/>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4788024" y="4509120"/>
            <a:ext cx="2088232" cy="504056"/>
          </a:xfrm>
          <a:prstGeom prst="roundRect">
            <a:avLst/>
          </a:prstGeom>
          <a:solidFill>
            <a:srgbClr val="00B0F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4716016" y="5301208"/>
            <a:ext cx="2160240" cy="504056"/>
          </a:xfrm>
          <a:prstGeom prst="roundRect">
            <a:avLst/>
          </a:prstGeom>
          <a:solidFill>
            <a:srgbClr val="92D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6983760" y="2420888"/>
            <a:ext cx="2160240" cy="504056"/>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r>
              <a:rPr lang="it-IT" sz="2400"/>
              <a:t>Le fasi dello sviluppo della scrittura:</a:t>
            </a:r>
          </a:p>
          <a:p>
            <a:pPr lvl="1"/>
            <a:r>
              <a:rPr lang="it-IT" sz="2000"/>
              <a:t>1a-3a elementare: il bambino </a:t>
            </a:r>
            <a:r>
              <a:rPr lang="it-IT" sz="2000" u="sng"/>
              <a:t>sviluppa il processo di traduzione</a:t>
            </a:r>
            <a:r>
              <a:rPr lang="it-IT" sz="2000"/>
              <a:t>. La </a:t>
            </a:r>
            <a:r>
              <a:rPr lang="it-IT" sz="2000" b="1">
                <a:solidFill>
                  <a:schemeClr val="accent2"/>
                </a:solidFill>
              </a:rPr>
              <a:t>trascrizione</a:t>
            </a:r>
            <a:r>
              <a:rPr lang="it-IT" sz="2000" b="1"/>
              <a:t> </a:t>
            </a:r>
            <a:r>
              <a:rPr lang="it-IT" sz="2000"/>
              <a:t>del testo (conversione fonema-grafema) matura e il bambino riserva sempre maggiore attenzione alla </a:t>
            </a:r>
            <a:r>
              <a:rPr lang="it-IT" sz="2000" b="1">
                <a:solidFill>
                  <a:schemeClr val="accent2"/>
                </a:solidFill>
              </a:rPr>
              <a:t>generazione linguistica</a:t>
            </a:r>
            <a:r>
              <a:rPr lang="it-IT" sz="2000"/>
              <a:t> del testo. Emerge la pianificazione on-line;</a:t>
            </a:r>
          </a:p>
          <a:p>
            <a:pPr lvl="1"/>
            <a:r>
              <a:rPr lang="it-IT" sz="2000"/>
              <a:t>4a elementare-1a media: la trascrizione è automatizzata, la generazione del testo evolve, sino a comprendere diverse strutture discorsive e registri. Emergono </a:t>
            </a:r>
            <a:r>
              <a:rPr lang="it-IT" sz="2000" b="1">
                <a:solidFill>
                  <a:schemeClr val="accent2"/>
                </a:solidFill>
              </a:rPr>
              <a:t>revisione posticipata</a:t>
            </a:r>
            <a:r>
              <a:rPr lang="it-IT" sz="2000"/>
              <a:t> e </a:t>
            </a:r>
            <a:r>
              <a:rPr lang="it-IT" sz="2000" b="1">
                <a:solidFill>
                  <a:schemeClr val="accent2"/>
                </a:solidFill>
              </a:rPr>
              <a:t>pianificazione anticipata, </a:t>
            </a:r>
            <a:r>
              <a:rPr lang="it-IT" sz="2000"/>
              <a:t>ma quest’ultima non controlla ancora effettivamente e completamente la produzione;</a:t>
            </a:r>
          </a:p>
          <a:p>
            <a:pPr lvl="1"/>
            <a:r>
              <a:rPr lang="it-IT" sz="2000"/>
              <a:t>2a media-1a superiore: la </a:t>
            </a:r>
            <a:r>
              <a:rPr lang="it-IT" sz="2000" b="1">
                <a:solidFill>
                  <a:schemeClr val="accent2"/>
                </a:solidFill>
              </a:rPr>
              <a:t>pianificazione anticipata</a:t>
            </a:r>
            <a:r>
              <a:rPr lang="it-IT" sz="2000"/>
              <a:t> guida e regola effettivamente la produzione, tutti questi processi evolvono, la </a:t>
            </a:r>
            <a:r>
              <a:rPr lang="it-IT" sz="2000" b="1">
                <a:solidFill>
                  <a:schemeClr val="accent2"/>
                </a:solidFill>
              </a:rPr>
              <a:t>memoria di lavoro</a:t>
            </a:r>
            <a:r>
              <a:rPr lang="it-IT" sz="2000"/>
              <a:t> assume un carico sempre maggiore e il suo ruolo diviene più rilevante.       </a:t>
            </a:r>
          </a:p>
          <a:p>
            <a:pPr lvl="1"/>
            <a:endParaRPr lang="it-IT" sz="2000"/>
          </a:p>
        </p:txBody>
      </p:sp>
      <p:sp>
        <p:nvSpPr>
          <p:cNvPr id="82948" name="Rectangle 4"/>
          <p:cNvSpPr>
            <a:spLocks noGrp="1" noChangeArrowheads="1"/>
          </p:cNvSpPr>
          <p:nvPr>
            <p:ph type="title"/>
          </p:nvPr>
        </p:nvSpPr>
        <p:spPr>
          <a:noFill/>
          <a:ln/>
        </p:spPr>
        <p:txBody>
          <a:bodyPr>
            <a:normAutofit fontScale="90000"/>
          </a:bodyPr>
          <a:lstStyle/>
          <a:p>
            <a:r>
              <a:rPr lang="it-IT" sz="3600" b="1">
                <a:solidFill>
                  <a:schemeClr val="accent2"/>
                </a:solidFill>
                <a:effectLst>
                  <a:outerShdw blurRad="38100" dist="38100" dir="2700000" algn="tl">
                    <a:srgbClr val="C0C0C0"/>
                  </a:outerShdw>
                </a:effectLst>
              </a:rPr>
              <a:t>Lo sviluppo delle abilità di scrittura</a:t>
            </a:r>
            <a:br>
              <a:rPr lang="it-IT" sz="3600" b="1">
                <a:solidFill>
                  <a:schemeClr val="accent2"/>
                </a:solidFill>
                <a:effectLst>
                  <a:outerShdw blurRad="38100" dist="38100" dir="2700000" algn="tl">
                    <a:srgbClr val="C0C0C0"/>
                  </a:outerShdw>
                </a:effectLst>
              </a:rPr>
            </a:br>
            <a:r>
              <a:rPr lang="it-IT" sz="3600" b="1">
                <a:solidFill>
                  <a:schemeClr val="accent2"/>
                </a:solidFill>
                <a:effectLst>
                  <a:outerShdw blurRad="38100" dist="38100" dir="2700000" algn="tl">
                    <a:srgbClr val="C0C0C0"/>
                  </a:outerShdw>
                </a:effectLst>
              </a:rPr>
              <a:t>			Berninger et al. (1992)</a:t>
            </a:r>
            <a:endParaRPr lang="it-IT" b="1">
              <a:effectLst>
                <a:outerShdw blurRad="38100" dist="38100" dir="2700000" algn="tl">
                  <a:srgbClr val="C0C0C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Facilitazione Procedurale alla Scrittura</a:t>
            </a:r>
            <a:br>
              <a:rPr lang="it-IT" smtClean="0"/>
            </a:br>
            <a:endParaRPr lang="it-IT"/>
          </a:p>
        </p:txBody>
      </p:sp>
      <p:sp>
        <p:nvSpPr>
          <p:cNvPr id="3" name="Segnaposto contenuto 2"/>
          <p:cNvSpPr>
            <a:spLocks noGrp="1"/>
          </p:cNvSpPr>
          <p:nvPr>
            <p:ph sz="quarter" idx="1"/>
          </p:nvPr>
        </p:nvSpPr>
        <p:spPr/>
        <p:txBody>
          <a:bodyPr>
            <a:normAutofit fontScale="70000" lnSpcReduction="20000"/>
          </a:bodyPr>
          <a:lstStyle/>
          <a:p>
            <a:r>
              <a:rPr lang="it-IT" smtClean="0"/>
              <a:t>Inizio della scuola elementare:</a:t>
            </a:r>
          </a:p>
          <a:p>
            <a:pPr lvl="1"/>
            <a:r>
              <a:rPr lang="it-IT" smtClean="0"/>
              <a:t>I bambini adattano alla produzione scritta strategie utilizzate nella produzione orale</a:t>
            </a:r>
          </a:p>
          <a:p>
            <a:pPr lvl="1"/>
            <a:r>
              <a:rPr lang="it-IT" smtClean="0"/>
              <a:t>Usano una strategia associativa (knowledge telling): il testo viene pianificato e generato informazione per  informazione, o frase per frase, come in una  conversazione.</a:t>
            </a:r>
          </a:p>
          <a:p>
            <a:r>
              <a:rPr lang="it-IT" smtClean="0"/>
              <a:t>fine scuola elementare :</a:t>
            </a:r>
          </a:p>
          <a:p>
            <a:pPr lvl="1"/>
            <a:r>
              <a:rPr lang="it-IT" smtClean="0"/>
              <a:t>Compare la pianificazione anticipata del testo</a:t>
            </a:r>
          </a:p>
          <a:p>
            <a:pPr lvl="1"/>
            <a:r>
              <a:rPr lang="it-IT" i="1" smtClean="0"/>
              <a:t>knowledge transforming: </a:t>
            </a:r>
            <a:r>
              <a:rPr lang="it-IT" smtClean="0"/>
              <a:t>chi scrive adatta, organizza e trasforma i contenuti selezionati, allo scopo di generare un messaggio unitario e autonomo. </a:t>
            </a:r>
          </a:p>
          <a:p>
            <a:pPr lvl="1"/>
            <a:endParaRPr lang="it-IT" smtClean="0"/>
          </a:p>
          <a:p>
            <a:r>
              <a:rPr lang="it-IT" smtClean="0"/>
              <a:t>Il metoso insegnare a scrivere </a:t>
            </a:r>
            <a:r>
              <a:rPr lang="it-IT" b="1" smtClean="0"/>
              <a:t>sostenendo i processi  compositivi ,  e </a:t>
            </a:r>
            <a:r>
              <a:rPr lang="it-IT" smtClean="0"/>
              <a:t>quindi</a:t>
            </a:r>
            <a:r>
              <a:rPr lang="it-IT" b="1" smtClean="0"/>
              <a:t> </a:t>
            </a:r>
            <a:r>
              <a:rPr lang="it-IT" smtClean="0"/>
              <a:t>riducendo il carico cognitivo del  compito.</a:t>
            </a:r>
          </a:p>
          <a:p>
            <a:r>
              <a:rPr lang="it-IT" sz="2800" smtClean="0"/>
              <a:t>Un Tentativo di sottrarre la produzione scritta allo scopo tradizionale di “consegna all’insegnante” per orientarla al miglioramento del prodotto</a:t>
            </a:r>
          </a:p>
          <a:p>
            <a:pPr lvl="1"/>
            <a:r>
              <a:rPr lang="it-IT" smtClean="0"/>
              <a:t>co-costruzione del testo mediante lo svolgimento interattivo dei processi di scrittura  in interazione coi pari o con gli adulti, </a:t>
            </a:r>
          </a:p>
          <a:p>
            <a:pPr lvl="1"/>
            <a:r>
              <a:rPr lang="it-IT" smtClean="0"/>
              <a:t>apprendimento collaborativo di strategie grazie al feed-back ricevuto da insegnanti e compagni; </a:t>
            </a:r>
          </a:p>
          <a:p>
            <a:r>
              <a:rPr lang="it-IT" smtClean="0"/>
              <a:t>Utilizzo di Facilitatori: </a:t>
            </a:r>
            <a:r>
              <a:rPr lang="en-GB" smtClean="0">
                <a:solidFill>
                  <a:srgbClr val="000000"/>
                </a:solidFill>
              </a:rPr>
              <a:t>tecniche e supporti  mediante cui il carico cognitivo che l’alunno deve sostenere viene suddiviso e ridotto</a:t>
            </a:r>
            <a:endParaRPr lang="it-IT" smtClean="0"/>
          </a:p>
          <a:p>
            <a:pPr lvl="1"/>
            <a:endParaRPr lang="it-IT"/>
          </a:p>
        </p:txBody>
      </p:sp>
      <p:sp>
        <p:nvSpPr>
          <p:cNvPr id="4" name="Rettangolo arrotondato 3"/>
          <p:cNvSpPr/>
          <p:nvPr/>
        </p:nvSpPr>
        <p:spPr>
          <a:xfrm>
            <a:off x="323528"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371475" y="425450"/>
            <a:ext cx="7772400" cy="642938"/>
          </a:xfrm>
          <a:prstGeom prst="rect">
            <a:avLst/>
          </a:prstGeom>
          <a:noFill/>
          <a:ln w="9525">
            <a:noFill/>
            <a:round/>
            <a:headEnd/>
            <a:tailEnd/>
          </a:ln>
        </p:spPr>
        <p:txBody>
          <a:bodyPr anchor="ctr"/>
          <a:lstStyle/>
          <a:p>
            <a:pP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t>Esempi di </a:t>
            </a:r>
            <a:r>
              <a:rPr lang="en-GB" sz="3600" b="1" smtClean="0"/>
              <a:t>Facilitazione</a:t>
            </a:r>
          </a:p>
          <a:p>
            <a:pP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b="1"/>
          </a:p>
        </p:txBody>
      </p:sp>
      <p:sp>
        <p:nvSpPr>
          <p:cNvPr id="157699" name="Text Box 2"/>
          <p:cNvSpPr txBox="1">
            <a:spLocks noChangeArrowheads="1"/>
          </p:cNvSpPr>
          <p:nvPr/>
        </p:nvSpPr>
        <p:spPr bwMode="auto">
          <a:xfrm>
            <a:off x="500063" y="1428750"/>
            <a:ext cx="7689850" cy="4643438"/>
          </a:xfrm>
          <a:prstGeom prst="rect">
            <a:avLst/>
          </a:prstGeom>
          <a:noFill/>
          <a:ln w="9525">
            <a:noFill/>
            <a:round/>
            <a:headEnd/>
            <a:tailEnd/>
          </a:ln>
        </p:spPr>
        <p:txBody>
          <a:bodyPr/>
          <a:lstStyle/>
          <a:p>
            <a:pPr marL="336550" indent="-336550">
              <a:lnSpc>
                <a:spcPct val="100000"/>
              </a:lnSpc>
              <a:spcBef>
                <a:spcPts val="500"/>
              </a:spcBef>
              <a:buClr>
                <a:srgbClr val="996666"/>
              </a:buClr>
              <a:buSzPct val="80000"/>
              <a:buFont typeface="Wingdings" pitchFamily="2" charset="2"/>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b="1">
                <a:solidFill>
                  <a:schemeClr val="accent2"/>
                </a:solidFill>
                <a:latin typeface="Times New Roman" pitchFamily="18" charset="0"/>
                <a:cs typeface="Times New Roman" pitchFamily="18" charset="0"/>
              </a:rPr>
              <a:t>Pianificazione</a:t>
            </a: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Generazione di idee/contenuti (oralmente)</a:t>
            </a:r>
            <a:r>
              <a:rPr lang="ar-SA" sz="2000">
                <a:solidFill>
                  <a:srgbClr val="000000"/>
                </a:solidFill>
                <a:latin typeface="Times New Roman" pitchFamily="18" charset="0"/>
                <a:cs typeface="Times New Roman" pitchFamily="18" charset="0"/>
              </a:rPr>
              <a:t>‏</a:t>
            </a:r>
            <a:endParaRPr lang="en-GB" sz="2000">
              <a:solidFill>
                <a:srgbClr val="000000"/>
              </a:solidFill>
              <a:latin typeface="Times New Roman" pitchFamily="18" charset="0"/>
              <a:cs typeface="Times New Roman" pitchFamily="18" charset="0"/>
            </a:endParaRP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Trascrizione o registrazione da parte dell’insegnante</a:t>
            </a: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smtClean="0">
                <a:solidFill>
                  <a:srgbClr val="000000"/>
                </a:solidFill>
                <a:latin typeface="Times New Roman" pitchFamily="18" charset="0"/>
                <a:cs typeface="Times New Roman" pitchFamily="18" charset="0"/>
              </a:rPr>
              <a:t>Organizzazione in mappe (eventualmente)</a:t>
            </a:r>
            <a:endParaRPr lang="en-GB" sz="2000">
              <a:solidFill>
                <a:srgbClr val="000000"/>
              </a:solidFill>
              <a:latin typeface="Times New Roman" pitchFamily="18" charset="0"/>
              <a:cs typeface="Times New Roman" pitchFamily="18" charset="0"/>
            </a:endParaRP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Traduzione delle idee e trascrizione</a:t>
            </a:r>
          </a:p>
          <a:p>
            <a:pPr marL="336550" indent="-336550">
              <a:lnSpc>
                <a:spcPct val="100000"/>
              </a:lnSpc>
              <a:spcBef>
                <a:spcPts val="600"/>
              </a:spcBef>
              <a:buClr>
                <a:srgbClr val="996666"/>
              </a:buClr>
              <a:buSzPct val="80000"/>
              <a:buFont typeface="Wingdings" pitchFamily="2" charset="2"/>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b="1">
                <a:solidFill>
                  <a:schemeClr val="accent2"/>
                </a:solidFill>
                <a:latin typeface="Times New Roman" pitchFamily="18" charset="0"/>
                <a:cs typeface="Times New Roman" pitchFamily="18" charset="0"/>
              </a:rPr>
              <a:t>Revisione</a:t>
            </a: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Produrre un periodo</a:t>
            </a:r>
          </a:p>
          <a:p>
            <a:pPr marL="336550" indent="-336550">
              <a:lnSpc>
                <a:spcPct val="100000"/>
              </a:lnSpc>
              <a:spcBef>
                <a:spcPts val="5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Esame del periodo in relazione a criteri dati dall’insegnante: forma, contenuto, etc. </a:t>
            </a:r>
          </a:p>
          <a:p>
            <a:pPr marL="336550" indent="-336550">
              <a:lnSpc>
                <a:spcPct val="100000"/>
              </a:lnSpc>
              <a:spcBef>
                <a:spcPts val="600"/>
              </a:spcBef>
              <a:buClr>
                <a:srgbClr val="996666"/>
              </a:buClr>
              <a:buSzPct val="8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sz="2000">
                <a:solidFill>
                  <a:srgbClr val="000000"/>
                </a:solidFill>
                <a:latin typeface="Times New Roman" pitchFamily="18" charset="0"/>
                <a:cs typeface="Times New Roman" pitchFamily="18" charset="0"/>
              </a:rPr>
              <a:t>Operazione di revisione: scegliere tra varie opzioni di revisione date dall’insegnante: mantenere il periodo come è stato scritto, aggiungere un esempio, eliminare il periodo, chiarirlo, etc.</a:t>
            </a:r>
            <a:r>
              <a:rPr lang="en-GB">
                <a:solidFill>
                  <a:srgbClr val="000000"/>
                </a:solidFill>
                <a:latin typeface="Times New Roman" pitchFamily="18" charset="0"/>
                <a:cs typeface="Times New Roman" pitchFamily="18" charset="0"/>
              </a:rPr>
              <a:t>     </a:t>
            </a:r>
          </a:p>
        </p:txBody>
      </p:sp>
      <p:sp>
        <p:nvSpPr>
          <p:cNvPr id="157700" name="Text Box 3"/>
          <p:cNvSpPr txBox="1">
            <a:spLocks noChangeArrowheads="1"/>
          </p:cNvSpPr>
          <p:nvPr/>
        </p:nvSpPr>
        <p:spPr bwMode="auto">
          <a:xfrm>
            <a:off x="3124200" y="6248400"/>
            <a:ext cx="2894013" cy="455613"/>
          </a:xfrm>
          <a:prstGeom prst="rect">
            <a:avLst/>
          </a:prstGeom>
          <a:noFill/>
          <a:ln w="9525">
            <a:noFill/>
            <a:round/>
            <a:headEnd/>
            <a:tailEnd/>
          </a:ln>
        </p:spPr>
        <p:txBody>
          <a:bodyPr anchor="b"/>
          <a:lstStyle/>
          <a:p>
            <a:pPr algn="ct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ea typeface="Arial Unicode MS" pitchFamily="34" charset="-128"/>
                <a:cs typeface="Arial Unicode MS" pitchFamily="34" charset="-128"/>
              </a:rPr>
              <a:t>Dott.ssa Barbara Arfé - DPAC</a:t>
            </a:r>
          </a:p>
        </p:txBody>
      </p:sp>
      <p:sp>
        <p:nvSpPr>
          <p:cNvPr id="5" name="Rettangolo arrotondato 4"/>
          <p:cNvSpPr/>
          <p:nvPr/>
        </p:nvSpPr>
        <p:spPr>
          <a:xfrm>
            <a:off x="251520"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0" y="244475"/>
            <a:ext cx="8643938" cy="969963"/>
          </a:xfrm>
          <a:prstGeom prst="rect">
            <a:avLst/>
          </a:prstGeom>
          <a:noFill/>
          <a:ln w="9525">
            <a:noFill/>
            <a:round/>
            <a:headEnd/>
            <a:tailEnd/>
          </a:ln>
        </p:spPr>
        <p:txBody>
          <a:bodyPr anchor="ctr"/>
          <a:lstStyle/>
          <a:p>
            <a:pP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t>Facilitazione </a:t>
            </a:r>
            <a:r>
              <a:rPr lang="en-GB" sz="3200"/>
              <a:t>della Pianificazione </a:t>
            </a:r>
            <a:endParaRPr lang="en-GB" sz="3200" smtClean="0"/>
          </a:p>
          <a:p>
            <a:pP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200"/>
          </a:p>
        </p:txBody>
      </p:sp>
      <p:sp>
        <p:nvSpPr>
          <p:cNvPr id="47106" name="Text Box 2"/>
          <p:cNvSpPr txBox="1">
            <a:spLocks noChangeArrowheads="1"/>
          </p:cNvSpPr>
          <p:nvPr/>
        </p:nvSpPr>
        <p:spPr bwMode="auto">
          <a:xfrm>
            <a:off x="909638" y="6858000"/>
            <a:ext cx="8234362" cy="1373188"/>
          </a:xfrm>
          <a:prstGeom prst="rect">
            <a:avLst/>
          </a:prstGeom>
          <a:noFill/>
          <a:ln w="9525">
            <a:noFill/>
            <a:round/>
            <a:headEnd/>
            <a:tailEnd/>
          </a:ln>
          <a:effectLst/>
        </p:spPr>
        <p:txBody>
          <a:bodyPr lIns="90000" tIns="46800" rIns="90000" bIns="46800">
            <a:spAutoFit/>
          </a:bodyPr>
          <a:lstStyle/>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a:solidFill>
                <a:srgbClr val="FFFFFF"/>
              </a:solidFill>
              <a:effectLst>
                <a:outerShdw blurRad="38100" dist="38100" dir="2700000" algn="tl">
                  <a:srgbClr val="C0C0C0"/>
                </a:outerShdw>
              </a:effectLst>
              <a:latin typeface="Arial Narrow" pitchFamily="34" charset="0"/>
              <a:cs typeface="Lucida Sans Unicode" pitchFamily="34" charset="0"/>
            </a:endParaRPr>
          </a:p>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a:solidFill>
                <a:srgbClr val="FFFFFF"/>
              </a:solidFill>
              <a:effectLst>
                <a:outerShdw blurRad="38100" dist="38100" dir="2700000" algn="tl">
                  <a:srgbClr val="C0C0C0"/>
                </a:outerShdw>
              </a:effectLst>
              <a:latin typeface="Arial Narrow" pitchFamily="34" charset="0"/>
              <a:cs typeface="Lucida Sans Unicode" pitchFamily="34" charset="0"/>
            </a:endParaRPr>
          </a:p>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a:solidFill>
                <a:srgbClr val="FFFFFF"/>
              </a:solidFill>
              <a:effectLst>
                <a:outerShdw blurRad="38100" dist="38100" dir="2700000" algn="tl">
                  <a:srgbClr val="C0C0C0"/>
                </a:outerShdw>
              </a:effectLst>
              <a:latin typeface="Arial Narrow" pitchFamily="34" charset="0"/>
              <a:cs typeface="Lucida Sans Unicode" pitchFamily="34" charset="0"/>
            </a:endParaRPr>
          </a:p>
        </p:txBody>
      </p:sp>
      <p:grpSp>
        <p:nvGrpSpPr>
          <p:cNvPr id="2" name="Group 3"/>
          <p:cNvGrpSpPr>
            <a:grpSpLocks/>
          </p:cNvGrpSpPr>
          <p:nvPr/>
        </p:nvGrpSpPr>
        <p:grpSpPr bwMode="auto">
          <a:xfrm>
            <a:off x="179388" y="1651000"/>
            <a:ext cx="8677275" cy="4987925"/>
            <a:chOff x="113" y="1040"/>
            <a:chExt cx="5466" cy="3142"/>
          </a:xfrm>
        </p:grpSpPr>
        <p:sp>
          <p:nvSpPr>
            <p:cNvPr id="47108" name="Rectangle 4"/>
            <p:cNvSpPr>
              <a:spLocks noChangeArrowheads="1"/>
            </p:cNvSpPr>
            <p:nvPr/>
          </p:nvSpPr>
          <p:spPr bwMode="auto">
            <a:xfrm>
              <a:off x="113" y="1040"/>
              <a:ext cx="2863" cy="580"/>
            </a:xfrm>
            <a:prstGeom prst="rect">
              <a:avLst/>
            </a:prstGeom>
            <a:solidFill>
              <a:srgbClr val="ADADEB"/>
            </a:solidFill>
            <a:ln w="9360">
              <a:solidFill>
                <a:srgbClr val="FFFFFF"/>
              </a:solidFill>
              <a:miter lim="800000"/>
              <a:headEnd/>
              <a:tailEnd/>
            </a:ln>
            <a:effectLst/>
          </p:spPr>
          <p:txBody>
            <a:bodyPr wrap="none" lIns="90000" tIns="46800" rIns="90000" bIns="46800" anchor="ctr"/>
            <a:lstStyle/>
            <a:p>
              <a:pPr algn="ctr">
                <a:lnSpc>
                  <a:spcPct val="100000"/>
                </a:lnSpc>
                <a:buClr>
                  <a:srgbClr val="006600"/>
                </a:buClr>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FFFF"/>
                  </a:solidFill>
                  <a:effectLst>
                    <a:outerShdw blurRad="38100" dist="38100" dir="2700000" algn="tl">
                      <a:srgbClr val="000000"/>
                    </a:outerShdw>
                  </a:effectLst>
                  <a:latin typeface="Arial" pitchFamily="34" charset="0"/>
                  <a:cs typeface="Lucida Sans Unicode" pitchFamily="34" charset="0"/>
                </a:rPr>
                <a:t>Generazione dei contenuti</a:t>
              </a:r>
            </a:p>
          </p:txBody>
        </p:sp>
        <p:sp>
          <p:nvSpPr>
            <p:cNvPr id="158727" name="Text Box 5"/>
            <p:cNvSpPr txBox="1">
              <a:spLocks noChangeArrowheads="1"/>
            </p:cNvSpPr>
            <p:nvPr/>
          </p:nvSpPr>
          <p:spPr bwMode="auto">
            <a:xfrm>
              <a:off x="315" y="2060"/>
              <a:ext cx="2655" cy="1404"/>
            </a:xfrm>
            <a:prstGeom prst="rect">
              <a:avLst/>
            </a:prstGeom>
            <a:noFill/>
            <a:ln w="9525">
              <a:noFill/>
              <a:round/>
              <a:headEnd/>
              <a:tailEnd/>
            </a:ln>
          </p:spPr>
          <p:txBody>
            <a:bodyPr lIns="90000" tIns="46800" rIns="90000" bIns="46800">
              <a:spAutoFit/>
            </a:bodyPr>
            <a:lstStyle/>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Chiedere all’alunno di produrre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ad “alta voce” le idee che vuole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inserire nel testo, mano a mano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che gli vengono alla mente.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Le idee vengono “fedelmente”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riportate su cartoncini distinti,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 stampatello. </a:t>
              </a:r>
            </a:p>
          </p:txBody>
        </p:sp>
        <p:sp>
          <p:nvSpPr>
            <p:cNvPr id="47110" name="Rectangle 6"/>
            <p:cNvSpPr>
              <a:spLocks noChangeArrowheads="1"/>
            </p:cNvSpPr>
            <p:nvPr/>
          </p:nvSpPr>
          <p:spPr bwMode="auto">
            <a:xfrm>
              <a:off x="3030" y="1044"/>
              <a:ext cx="2550" cy="576"/>
            </a:xfrm>
            <a:prstGeom prst="rect">
              <a:avLst/>
            </a:prstGeom>
            <a:solidFill>
              <a:srgbClr val="ADADEB"/>
            </a:solidFill>
            <a:ln w="9360">
              <a:solidFill>
                <a:srgbClr val="FFFFFF"/>
              </a:solidFill>
              <a:miter lim="800000"/>
              <a:headEnd/>
              <a:tailEnd/>
            </a:ln>
            <a:effectLst/>
          </p:spPr>
          <p:txBody>
            <a:bodyPr wrap="none" lIns="90000" tIns="46800" rIns="90000" bIns="46800" anchor="ctr"/>
            <a:lstStyle/>
            <a:p>
              <a:pPr algn="ctr">
                <a:lnSpc>
                  <a:spcPct val="100000"/>
                </a:lnSpc>
                <a:buClr>
                  <a:srgbClr val="006600"/>
                </a:buClr>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FFFF"/>
                  </a:solidFill>
                  <a:effectLst>
                    <a:outerShdw blurRad="38100" dist="38100" dir="2700000" algn="tl">
                      <a:srgbClr val="000000"/>
                    </a:outerShdw>
                  </a:effectLst>
                  <a:latin typeface="Arial" pitchFamily="34" charset="0"/>
                  <a:cs typeface="Lucida Sans Unicode" pitchFamily="34" charset="0"/>
                </a:rPr>
                <a:t>Trascrizione del testo</a:t>
              </a:r>
            </a:p>
          </p:txBody>
        </p:sp>
        <p:sp>
          <p:nvSpPr>
            <p:cNvPr id="158729" name="Text Box 7"/>
            <p:cNvSpPr txBox="1">
              <a:spLocks noChangeArrowheads="1"/>
            </p:cNvSpPr>
            <p:nvPr/>
          </p:nvSpPr>
          <p:spPr bwMode="auto">
            <a:xfrm>
              <a:off x="3150" y="2077"/>
              <a:ext cx="2250" cy="1020"/>
            </a:xfrm>
            <a:prstGeom prst="rect">
              <a:avLst/>
            </a:prstGeom>
            <a:noFill/>
            <a:ln w="9525">
              <a:noFill/>
              <a:round/>
              <a:headEnd/>
              <a:tailEnd/>
            </a:ln>
          </p:spPr>
          <p:txBody>
            <a:bodyPr lIns="90000" tIns="46800" rIns="90000" bIns="46800">
              <a:spAutoFit/>
            </a:bodyPr>
            <a:lstStyle/>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I cartoncini vengono dati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all’alunno con la richiesta di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usarli per produrre il testo.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Il testo viene prodotto su un </a:t>
              </a:r>
            </a:p>
            <a:p>
              <a:pPr algn="ct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foglio distinto. </a:t>
              </a:r>
            </a:p>
          </p:txBody>
        </p:sp>
        <p:sp>
          <p:nvSpPr>
            <p:cNvPr id="47112" name="Text Box 8"/>
            <p:cNvSpPr txBox="1">
              <a:spLocks noChangeArrowheads="1"/>
            </p:cNvSpPr>
            <p:nvPr/>
          </p:nvSpPr>
          <p:spPr bwMode="auto">
            <a:xfrm>
              <a:off x="2126" y="3645"/>
              <a:ext cx="1654" cy="328"/>
            </a:xfrm>
            <a:prstGeom prst="rect">
              <a:avLst/>
            </a:prstGeom>
            <a:noFill/>
            <a:ln w="9525">
              <a:noFill/>
              <a:round/>
              <a:headEnd/>
              <a:tailEnd/>
            </a:ln>
            <a:effectLst/>
          </p:spPr>
          <p:txBody>
            <a:bodyPr wrap="none" lIns="90000" tIns="46800" rIns="90000" bIns="46800">
              <a:spAutoFit/>
            </a:bodyPr>
            <a:lstStyle/>
            <a:p>
              <a:pPr>
                <a:lnSpc>
                  <a:spcPct val="100000"/>
                </a:lnSpc>
                <a:buClr>
                  <a:srgbClr val="FFFFB7"/>
                </a:buClr>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3333CC"/>
                  </a:solidFill>
                  <a:effectLst>
                    <a:outerShdw blurRad="38100" dist="38100" dir="2700000" algn="tl">
                      <a:srgbClr val="C0C0C0"/>
                    </a:outerShdw>
                  </a:effectLst>
                  <a:latin typeface="Arial Narrow" pitchFamily="34" charset="0"/>
                  <a:cs typeface="Lucida Sans Unicode" pitchFamily="34" charset="0"/>
                </a:rPr>
                <a:t>Quali operazioni?</a:t>
              </a:r>
            </a:p>
          </p:txBody>
        </p:sp>
        <p:sp>
          <p:nvSpPr>
            <p:cNvPr id="158731" name="AutoShape 9"/>
            <p:cNvSpPr>
              <a:spLocks noChangeArrowheads="1"/>
            </p:cNvSpPr>
            <p:nvPr/>
          </p:nvSpPr>
          <p:spPr bwMode="auto">
            <a:xfrm>
              <a:off x="2224" y="3465"/>
              <a:ext cx="1536" cy="240"/>
            </a:xfrm>
            <a:prstGeom prst="rightArrow">
              <a:avLst>
                <a:gd name="adj1" fmla="val 50000"/>
                <a:gd name="adj2" fmla="val 160000"/>
              </a:avLst>
            </a:prstGeom>
            <a:solidFill>
              <a:srgbClr val="3333CC"/>
            </a:solidFill>
            <a:ln w="9360">
              <a:solidFill>
                <a:srgbClr val="FFFFFF"/>
              </a:solidFill>
              <a:prstDash val="sysDot"/>
              <a:miter lim="800000"/>
              <a:headEnd/>
              <a:tailEnd/>
            </a:ln>
          </p:spPr>
          <p:txBody>
            <a:bodyPr wrap="none" anchor="ctr"/>
            <a:lstStyle/>
            <a:p>
              <a:endParaRPr lang="it-IT"/>
            </a:p>
          </p:txBody>
        </p:sp>
        <p:sp>
          <p:nvSpPr>
            <p:cNvPr id="158732" name="Text Box 10"/>
            <p:cNvSpPr txBox="1">
              <a:spLocks noChangeArrowheads="1"/>
            </p:cNvSpPr>
            <p:nvPr/>
          </p:nvSpPr>
          <p:spPr bwMode="auto">
            <a:xfrm>
              <a:off x="4221" y="3951"/>
              <a:ext cx="1120" cy="232"/>
            </a:xfrm>
            <a:prstGeom prst="rect">
              <a:avLst/>
            </a:prstGeom>
            <a:noFill/>
            <a:ln w="9525">
              <a:noFill/>
              <a:round/>
              <a:headEnd/>
              <a:tailEnd/>
            </a:ln>
          </p:spPr>
          <p:txBody>
            <a:bodyPr wrap="none" lIns="90000" tIns="46800" rIns="90000" bIns="46800">
              <a:spAutoFit/>
            </a:bodyPr>
            <a:lstStyle/>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a:solidFill>
                    <a:srgbClr val="000000"/>
                  </a:solidFill>
                </a:rPr>
                <a:t>Boscolo (1990) </a:t>
              </a:r>
            </a:p>
          </p:txBody>
        </p:sp>
        <p:sp>
          <p:nvSpPr>
            <p:cNvPr id="47115" name="AutoShape 11"/>
            <p:cNvSpPr>
              <a:spLocks noChangeArrowheads="1"/>
            </p:cNvSpPr>
            <p:nvPr/>
          </p:nvSpPr>
          <p:spPr bwMode="auto">
            <a:xfrm>
              <a:off x="1260" y="1710"/>
              <a:ext cx="360" cy="360"/>
            </a:xfrm>
            <a:prstGeom prst="downArrow">
              <a:avLst>
                <a:gd name="adj1" fmla="val 50000"/>
                <a:gd name="adj2" fmla="val 31269"/>
              </a:avLst>
            </a:prstGeom>
            <a:solidFill>
              <a:srgbClr val="3333CC"/>
            </a:solidFill>
            <a:ln w="9360">
              <a:solidFill>
                <a:srgbClr val="FFFFFF"/>
              </a:solidFill>
              <a:miter lim="800000"/>
              <a:headEnd/>
              <a:tailEnd/>
            </a:ln>
            <a:effectLst>
              <a:outerShdw dist="119334" dir="1510411" algn="ctr" rotWithShape="0">
                <a:srgbClr val="D6D6F5"/>
              </a:outerShdw>
            </a:effectLst>
          </p:spPr>
          <p:txBody>
            <a:bodyPr wrap="none" anchor="ctr"/>
            <a:lstStyle/>
            <a:p>
              <a:pPr>
                <a:defRPr/>
              </a:pPr>
              <a:endParaRPr lang="it-IT">
                <a:latin typeface="Arial" pitchFamily="34" charset="0"/>
              </a:endParaRPr>
            </a:p>
          </p:txBody>
        </p:sp>
        <p:sp>
          <p:nvSpPr>
            <p:cNvPr id="47116" name="AutoShape 12"/>
            <p:cNvSpPr>
              <a:spLocks noChangeArrowheads="1"/>
            </p:cNvSpPr>
            <p:nvPr/>
          </p:nvSpPr>
          <p:spPr bwMode="auto">
            <a:xfrm>
              <a:off x="4140" y="1710"/>
              <a:ext cx="360" cy="360"/>
            </a:xfrm>
            <a:prstGeom prst="downArrow">
              <a:avLst>
                <a:gd name="adj1" fmla="val 50000"/>
                <a:gd name="adj2" fmla="val 31269"/>
              </a:avLst>
            </a:prstGeom>
            <a:solidFill>
              <a:srgbClr val="3333CC"/>
            </a:solidFill>
            <a:ln w="9360">
              <a:solidFill>
                <a:srgbClr val="FFFFFF"/>
              </a:solidFill>
              <a:miter lim="800000"/>
              <a:headEnd/>
              <a:tailEnd/>
            </a:ln>
            <a:effectLst>
              <a:outerShdw dist="119334" dir="1510411" algn="ctr" rotWithShape="0">
                <a:srgbClr val="D6D6F5"/>
              </a:outerShdw>
            </a:effectLst>
          </p:spPr>
          <p:txBody>
            <a:bodyPr wrap="none" anchor="ctr"/>
            <a:lstStyle/>
            <a:p>
              <a:pPr>
                <a:defRPr/>
              </a:pPr>
              <a:endParaRPr lang="it-IT">
                <a:latin typeface="Arial" pitchFamily="34" charset="0"/>
              </a:endParaRPr>
            </a:p>
          </p:txBody>
        </p:sp>
      </p:grpSp>
      <p:sp>
        <p:nvSpPr>
          <p:cNvPr id="158725" name="Text Box 13"/>
          <p:cNvSpPr txBox="1">
            <a:spLocks noChangeArrowheads="1"/>
          </p:cNvSpPr>
          <p:nvPr/>
        </p:nvSpPr>
        <p:spPr bwMode="auto">
          <a:xfrm>
            <a:off x="3124200" y="6286500"/>
            <a:ext cx="2894013" cy="455613"/>
          </a:xfrm>
          <a:prstGeom prst="rect">
            <a:avLst/>
          </a:prstGeom>
          <a:noFill/>
          <a:ln w="9525">
            <a:noFill/>
            <a:round/>
            <a:headEnd/>
            <a:tailEnd/>
          </a:ln>
        </p:spPr>
        <p:txBody>
          <a:bodyPr anchor="b"/>
          <a:lstStyle/>
          <a:p>
            <a:pPr algn="ct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ea typeface="Arial Unicode MS" pitchFamily="34" charset="-128"/>
                <a:cs typeface="Arial Unicode MS" pitchFamily="34" charset="-128"/>
              </a:rPr>
              <a:t>Dott.ssa Barbara Arfé - DPAC</a:t>
            </a:r>
          </a:p>
        </p:txBody>
      </p:sp>
      <p:sp>
        <p:nvSpPr>
          <p:cNvPr id="15" name="Rettangolo arrotondato 14"/>
          <p:cNvSpPr/>
          <p:nvPr/>
        </p:nvSpPr>
        <p:spPr>
          <a:xfrm>
            <a:off x="251520" y="260648"/>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facilitazione della revisione</a:t>
            </a:r>
            <a:br>
              <a:rPr lang="it-IT" smtClean="0"/>
            </a:br>
            <a:endParaRPr lang="it-IT"/>
          </a:p>
        </p:txBody>
      </p:sp>
      <p:sp>
        <p:nvSpPr>
          <p:cNvPr id="3" name="Segnaposto contenuto 2"/>
          <p:cNvSpPr>
            <a:spLocks noGrp="1"/>
          </p:cNvSpPr>
          <p:nvPr>
            <p:ph sz="quarter" idx="1"/>
          </p:nvPr>
        </p:nvSpPr>
        <p:spPr>
          <a:xfrm>
            <a:off x="251520" y="1219200"/>
            <a:ext cx="8435280" cy="4937760"/>
          </a:xfrm>
        </p:spPr>
        <p:txBody>
          <a:bodyPr>
            <a:normAutofit fontScale="77500" lnSpcReduction="20000"/>
          </a:bodyPr>
          <a:lstStyle/>
          <a:p>
            <a:r>
              <a:rPr lang="it-IT" b="1" smtClean="0"/>
              <a:t>I facilitatori:  La Revisione del testo e il processo CDO</a:t>
            </a:r>
          </a:p>
          <a:p>
            <a:r>
              <a:rPr lang="it-IT" smtClean="0"/>
              <a:t>Durante l‟attività di scrittura, nella mente dello scrittore si creano due tipi di rappresentazione mentale: il testo realmente scritto fino a quel  punto e il testo che si ha intenzione di scrivere.</a:t>
            </a:r>
          </a:p>
          <a:p>
            <a:r>
              <a:rPr lang="it-IT" smtClean="0"/>
              <a:t>quando lo scrittore si accorge  che  sussiste  una  divergenza  tra  le  due  rappresentazioni:  si  interrompono  i  processi  compositivi  e  inizia  il  lavoro  di  confronto  tra  le  due  rappresentazioni. </a:t>
            </a:r>
          </a:p>
          <a:p>
            <a:r>
              <a:rPr lang="it-IT" smtClean="0"/>
              <a:t>la  prima  fase: CONFRONTA: lo scrittore, attraverso un‟attenta rilettura del testo scritto fino a quel momento, cerca di individuare ciò che non funziona. </a:t>
            </a:r>
          </a:p>
          <a:p>
            <a:r>
              <a:rPr lang="it-IT" smtClean="0"/>
              <a:t>fase successiva,: DIAGNOSTICA, lo scrittore deve dcomprendere le  cause  che  hanno  generato  la  divergenza  tra  le  due  rappresentazioni. </a:t>
            </a:r>
          </a:p>
          <a:p>
            <a:r>
              <a:rPr lang="it-IT" smtClean="0"/>
              <a:t>la fase successiva: OPERA, è caratterizzata da due componenti: </a:t>
            </a:r>
          </a:p>
          <a:p>
            <a:pPr lvl="1"/>
            <a:r>
              <a:rPr lang="it-IT" smtClean="0"/>
              <a:t>la prima, SCEGLI LA TATTICA, individua un tipo generale di modifica testuale (ad esempio cancellare o aggiungere parole); </a:t>
            </a:r>
          </a:p>
          <a:p>
            <a:pPr lvl="1"/>
            <a:r>
              <a:rPr lang="it-IT" smtClean="0"/>
              <a:t>se la tattica scelta richiede delle modifiche al testo ecco che viene attivata anche la seconda componente, GENERA MODIFICHE, che comporta l‟intervento sul testo. Gli aiuti sono di due categorie</a:t>
            </a:r>
          </a:p>
          <a:p>
            <a:endParaRPr lang="it-IT"/>
          </a:p>
        </p:txBody>
      </p:sp>
      <p:sp>
        <p:nvSpPr>
          <p:cNvPr id="4" name="Rettangolo arrotondato 3"/>
          <p:cNvSpPr/>
          <p:nvPr/>
        </p:nvSpPr>
        <p:spPr>
          <a:xfrm>
            <a:off x="503040" y="188640"/>
            <a:ext cx="8640960" cy="576064"/>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facilitazione procedurale della scrittura:</a:t>
            </a:r>
            <a:br>
              <a:rPr lang="it-IT" smtClean="0"/>
            </a:br>
            <a:r>
              <a:rPr lang="it-IT" smtClean="0"/>
              <a:t>lo strumento di revisione e i facilitatori</a:t>
            </a:r>
            <a:endParaRPr lang="it-IT"/>
          </a:p>
        </p:txBody>
      </p:sp>
      <p:sp>
        <p:nvSpPr>
          <p:cNvPr id="3" name="Segnaposto contenuto 2"/>
          <p:cNvSpPr>
            <a:spLocks noGrp="1"/>
          </p:cNvSpPr>
          <p:nvPr>
            <p:ph sz="quarter" idx="1"/>
          </p:nvPr>
        </p:nvSpPr>
        <p:spPr>
          <a:xfrm>
            <a:off x="251520" y="980728"/>
            <a:ext cx="8435280" cy="4937760"/>
          </a:xfrm>
        </p:spPr>
        <p:txBody>
          <a:bodyPr>
            <a:normAutofit/>
          </a:bodyPr>
          <a:lstStyle/>
          <a:p>
            <a:r>
              <a:rPr lang="it-IT" sz="2000" smtClean="0"/>
              <a:t> aiuti  (cartoncini con domande) in  due  categorie che legate alle  fasi  del  processo  CDO: </a:t>
            </a:r>
          </a:p>
          <a:p>
            <a:pPr lvl="1"/>
            <a:r>
              <a:rPr lang="it-IT" sz="1800" smtClean="0"/>
              <a:t> </a:t>
            </a:r>
            <a:r>
              <a:rPr lang="it-IT" sz="1800" b="1" smtClean="0"/>
              <a:t>confronta</a:t>
            </a:r>
            <a:r>
              <a:rPr lang="it-IT" sz="1800" smtClean="0"/>
              <a:t>  (valutazioni  che  permettono  di  facilitare  l‟operazione di confronto del testo con la propria rappresentazione mentale) </a:t>
            </a:r>
          </a:p>
          <a:p>
            <a:pPr lvl="1"/>
            <a:r>
              <a:rPr lang="it-IT" sz="1800" b="1" smtClean="0"/>
              <a:t>opera</a:t>
            </a:r>
            <a:r>
              <a:rPr lang="it-IT" sz="1800" smtClean="0"/>
              <a:t> (direttive che indirizzano il bambino a scegliere una tattica per revisionare al meglio il testo)</a:t>
            </a:r>
          </a:p>
        </p:txBody>
      </p:sp>
      <p:sp>
        <p:nvSpPr>
          <p:cNvPr id="4" name="Rettangolo arrotondato 3"/>
          <p:cNvSpPr/>
          <p:nvPr/>
        </p:nvSpPr>
        <p:spPr>
          <a:xfrm>
            <a:off x="251520" y="260648"/>
            <a:ext cx="8640960" cy="792088"/>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 Box 3"/>
          <p:cNvSpPr txBox="1">
            <a:spLocks noChangeArrowheads="1"/>
          </p:cNvSpPr>
          <p:nvPr/>
        </p:nvSpPr>
        <p:spPr bwMode="auto">
          <a:xfrm>
            <a:off x="467544" y="2954555"/>
            <a:ext cx="3528392" cy="648512"/>
          </a:xfrm>
          <a:prstGeom prst="rect">
            <a:avLst/>
          </a:prstGeom>
          <a:solidFill>
            <a:schemeClr val="accent2">
              <a:lumMod val="20000"/>
              <a:lumOff val="80000"/>
            </a:schemeClr>
          </a:solidFill>
          <a:ln w="9525">
            <a:noFill/>
            <a:round/>
            <a:headEnd/>
            <a:tailEnd/>
          </a:ln>
          <a:effectLst/>
        </p:spPr>
        <p:txBody>
          <a:bodyPr wrap="square" lIns="90000" tIns="46800" rIns="90000" bIns="46800">
            <a:spAutoFit/>
          </a:bodyPr>
          <a:lstStyle/>
          <a:p>
            <a:pPr>
              <a:lnSpc>
                <a:spcPct val="100000"/>
              </a:lnSpc>
              <a:buClr>
                <a:srgbClr val="FFFF66"/>
              </a:buClr>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000000"/>
                </a:solidFill>
                <a:effectLst>
                  <a:outerShdw blurRad="38100" dist="38100" dir="2700000" algn="tl">
                    <a:srgbClr val="C0C0C0"/>
                  </a:outerShdw>
                </a:effectLst>
                <a:latin typeface="Arial" pitchFamily="34" charset="0"/>
                <a:cs typeface="Lucida Sans Unicode" pitchFamily="34" charset="0"/>
              </a:rPr>
              <a:t>Elaborazione linguistica</a:t>
            </a:r>
          </a:p>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latin typeface="Arial" pitchFamily="34" charset="0"/>
                <a:cs typeface="Lucida Sans Unicode" pitchFamily="34" charset="0"/>
              </a:rPr>
              <a:t>delle produzioni </a:t>
            </a:r>
            <a:r>
              <a:rPr lang="en-GB" smtClean="0">
                <a:solidFill>
                  <a:srgbClr val="000000"/>
                </a:solidFill>
                <a:latin typeface="Arial" pitchFamily="34" charset="0"/>
                <a:cs typeface="Lucida Sans Unicode" pitchFamily="34" charset="0"/>
              </a:rPr>
              <a:t>scritte</a:t>
            </a:r>
            <a:endParaRPr lang="en-GB">
              <a:solidFill>
                <a:srgbClr val="000000"/>
              </a:solidFill>
              <a:latin typeface="Arial" pitchFamily="34" charset="0"/>
              <a:cs typeface="Lucida Sans Unicode" pitchFamily="34" charset="0"/>
            </a:endParaRPr>
          </a:p>
        </p:txBody>
      </p:sp>
      <p:sp>
        <p:nvSpPr>
          <p:cNvPr id="9" name="Text Box 4"/>
          <p:cNvSpPr txBox="1">
            <a:spLocks noChangeArrowheads="1"/>
          </p:cNvSpPr>
          <p:nvPr/>
        </p:nvSpPr>
        <p:spPr bwMode="auto">
          <a:xfrm>
            <a:off x="4355976" y="2882547"/>
            <a:ext cx="4464496" cy="648512"/>
          </a:xfrm>
          <a:prstGeom prst="rect">
            <a:avLst/>
          </a:prstGeom>
          <a:solidFill>
            <a:schemeClr val="accent4">
              <a:lumMod val="40000"/>
              <a:lumOff val="60000"/>
            </a:schemeClr>
          </a:solidFill>
          <a:ln w="9525">
            <a:noFill/>
            <a:round/>
            <a:headEnd/>
            <a:tailEnd/>
          </a:ln>
          <a:effectLst/>
        </p:spPr>
        <p:txBody>
          <a:bodyPr wrap="square" lIns="90000" tIns="46800" rIns="90000" bIns="46800">
            <a:spAutoFit/>
          </a:bodyPr>
          <a:lstStyle/>
          <a:p>
            <a:pPr>
              <a:lnSpc>
                <a:spcPct val="100000"/>
              </a:lnSpc>
              <a:buClr>
                <a:srgbClr val="FFFF66"/>
              </a:buClr>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000000"/>
                </a:solidFill>
                <a:effectLst>
                  <a:outerShdw blurRad="38100" dist="38100" dir="2700000" algn="tl">
                    <a:srgbClr val="C0C0C0"/>
                  </a:outerShdw>
                </a:effectLst>
                <a:latin typeface="Arial" pitchFamily="34" charset="0"/>
                <a:cs typeface="Lucida Sans Unicode" pitchFamily="34" charset="0"/>
              </a:rPr>
              <a:t>Operazioni cognitive </a:t>
            </a:r>
          </a:p>
          <a:p>
            <a:pPr>
              <a:lnSpc>
                <a:spcPct val="100000"/>
              </a:lnSpc>
              <a:buFont typeface="Arial Narrow"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latin typeface="Arial" pitchFamily="34" charset="0"/>
                <a:cs typeface="Lucida Sans Unicode" pitchFamily="34" charset="0"/>
              </a:rPr>
              <a:t>compiute sui contenuti </a:t>
            </a:r>
            <a:r>
              <a:rPr lang="en-GB" smtClean="0">
                <a:solidFill>
                  <a:srgbClr val="000000"/>
                </a:solidFill>
                <a:latin typeface="Arial" pitchFamily="34" charset="0"/>
                <a:cs typeface="Lucida Sans Unicode" pitchFamily="34" charset="0"/>
              </a:rPr>
              <a:t>generati</a:t>
            </a:r>
            <a:endParaRPr lang="en-GB">
              <a:solidFill>
                <a:srgbClr val="000000"/>
              </a:solidFill>
              <a:latin typeface="Arial" pitchFamily="34" charset="0"/>
              <a:cs typeface="Lucida Sans Unicode" pitchFamily="34" charset="0"/>
            </a:endParaRPr>
          </a:p>
        </p:txBody>
      </p:sp>
      <p:sp>
        <p:nvSpPr>
          <p:cNvPr id="10" name="AutoShape 5"/>
          <p:cNvSpPr>
            <a:spLocks noChangeArrowheads="1"/>
          </p:cNvSpPr>
          <p:nvPr/>
        </p:nvSpPr>
        <p:spPr bwMode="auto">
          <a:xfrm rot="18780000">
            <a:off x="6923528" y="2682512"/>
            <a:ext cx="571500" cy="574683"/>
          </a:xfrm>
          <a:prstGeom prst="downArrow">
            <a:avLst>
              <a:gd name="adj1" fmla="val 50000"/>
              <a:gd name="adj2" fmla="val 31263"/>
            </a:avLst>
          </a:prstGeom>
          <a:solidFill>
            <a:srgbClr val="3333CC"/>
          </a:solidFill>
          <a:ln w="9360">
            <a:solidFill>
              <a:srgbClr val="FFFFFF"/>
            </a:solidFill>
            <a:miter lim="800000"/>
            <a:headEnd/>
            <a:tailEnd/>
          </a:ln>
          <a:effectLst>
            <a:outerShdw dist="119334" dir="1510411" algn="ctr" rotWithShape="0">
              <a:srgbClr val="D6D6F5"/>
            </a:outerShdw>
          </a:effectLst>
        </p:spPr>
        <p:txBody>
          <a:bodyPr wrap="none" anchor="ctr"/>
          <a:lstStyle/>
          <a:p>
            <a:pPr>
              <a:defRPr/>
            </a:pPr>
            <a:endParaRPr lang="it-IT">
              <a:latin typeface="Arial" pitchFamily="34" charset="0"/>
            </a:endParaRPr>
          </a:p>
        </p:txBody>
      </p:sp>
      <p:sp>
        <p:nvSpPr>
          <p:cNvPr id="11" name="AutoShape 6"/>
          <p:cNvSpPr>
            <a:spLocks noChangeArrowheads="1"/>
          </p:cNvSpPr>
          <p:nvPr/>
        </p:nvSpPr>
        <p:spPr bwMode="auto">
          <a:xfrm rot="19234677">
            <a:off x="3212610" y="2766142"/>
            <a:ext cx="571500" cy="459132"/>
          </a:xfrm>
          <a:prstGeom prst="downArrow">
            <a:avLst>
              <a:gd name="adj1" fmla="val 50000"/>
              <a:gd name="adj2" fmla="val 31263"/>
            </a:avLst>
          </a:prstGeom>
          <a:solidFill>
            <a:srgbClr val="3333CC"/>
          </a:solidFill>
          <a:ln w="9360">
            <a:solidFill>
              <a:srgbClr val="FFFFFF"/>
            </a:solidFill>
            <a:miter lim="800000"/>
            <a:headEnd/>
            <a:tailEnd/>
          </a:ln>
          <a:effectLst>
            <a:outerShdw dist="119334" dir="1510411" algn="ctr" rotWithShape="0">
              <a:srgbClr val="D6D6F5"/>
            </a:outerShdw>
          </a:effectLst>
        </p:spPr>
        <p:txBody>
          <a:bodyPr wrap="none" anchor="ctr"/>
          <a:lstStyle/>
          <a:p>
            <a:pPr>
              <a:defRPr/>
            </a:pPr>
            <a:endParaRPr lang="it-IT">
              <a:latin typeface="Arial" pitchFamily="34" charset="0"/>
            </a:endParaRPr>
          </a:p>
        </p:txBody>
      </p:sp>
      <p:sp>
        <p:nvSpPr>
          <p:cNvPr id="12" name="Rettangolo 11"/>
          <p:cNvSpPr/>
          <p:nvPr/>
        </p:nvSpPr>
        <p:spPr>
          <a:xfrm>
            <a:off x="4355976" y="3530619"/>
            <a:ext cx="4536504" cy="3354765"/>
          </a:xfrm>
          <a:prstGeom prst="rect">
            <a:avLst/>
          </a:prstGeom>
          <a:solidFill>
            <a:schemeClr val="accent4">
              <a:lumMod val="40000"/>
              <a:lumOff val="60000"/>
            </a:schemeClr>
          </a:solidFill>
        </p:spPr>
        <p:txBody>
          <a:bodyPr wrap="square">
            <a:spAutoFit/>
          </a:bodyPr>
          <a:lstStyle/>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600" smtClean="0">
                <a:solidFill>
                  <a:srgbClr val="FFFFB7"/>
                </a:solidFill>
                <a:latin typeface="Arial Narrow" pitchFamily="34" charset="0"/>
              </a:rPr>
              <a:t> </a:t>
            </a:r>
            <a:r>
              <a:rPr lang="en-GB" sz="1400" b="1" smtClean="0">
                <a:latin typeface="Times New Roman" pitchFamily="18" charset="0"/>
                <a:cs typeface="Times New Roman" pitchFamily="18" charset="0"/>
              </a:rPr>
              <a:t>Eliminazione</a:t>
            </a:r>
            <a:r>
              <a:rPr lang="en-GB" sz="1400"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una unità di informazione generata oralmente viene eliminata alla 	trascrizione, e quindi non compare nel testo scritto</a:t>
            </a:r>
          </a:p>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400" smtClean="0">
                <a:solidFill>
                  <a:srgbClr val="FF0000"/>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Inversione</a:t>
            </a:r>
            <a:r>
              <a:rPr lang="en-GB" sz="1400" b="1" smtClean="0">
                <a:solidFill>
                  <a:schemeClr val="accent2"/>
                </a:solidFill>
                <a:latin typeface="Times New Roman" pitchFamily="18" charset="0"/>
                <a:cs typeface="Times New Roman" pitchFamily="18" charset="0"/>
              </a:rPr>
              <a:t>:</a:t>
            </a:r>
            <a:r>
              <a:rPr lang="en-GB" sz="1400"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l’ordine delle unità di informazione viene invertito</a:t>
            </a:r>
          </a:p>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400" smtClean="0">
                <a:solidFill>
                  <a:srgbClr val="FF0000"/>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Ripetizione</a:t>
            </a:r>
            <a:r>
              <a:rPr lang="en-GB" sz="1400"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una unità di contenuto viene ripetuta nel testo finale con pochi o nessun  cambiamento</a:t>
            </a:r>
          </a:p>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400" smtClean="0">
                <a:solidFill>
                  <a:srgbClr val="FF0000"/>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Elaborazione</a:t>
            </a:r>
            <a:r>
              <a:rPr lang="en-GB" sz="1400"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l’unità di contenuto viene elaborata con cambiamenti sostanziali nel    testo finale rispetto alla fase di generazione</a:t>
            </a:r>
          </a:p>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400" smtClean="0">
                <a:solidFill>
                  <a:srgbClr val="FF0000"/>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Aggiunta</a:t>
            </a:r>
            <a:r>
              <a:rPr lang="en-GB" sz="1400" smtClean="0">
                <a:solidFill>
                  <a:schemeClr val="accent2"/>
                </a:solidFill>
                <a:latin typeface="Times New Roman" pitchFamily="18" charset="0"/>
                <a:cs typeface="Times New Roman" pitchFamily="18" charset="0"/>
              </a:rPr>
              <a:t>:</a:t>
            </a:r>
            <a:r>
              <a:rPr lang="en-GB" sz="1400" i="1"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una unità di contenuto su un sotto-argomento non considerato nella fase  generazione viene aggiunta nella fase di trascrizione</a:t>
            </a:r>
          </a:p>
          <a:p>
            <a:pPr>
              <a:lnSpc>
                <a:spcPct val="100000"/>
              </a:lnSpc>
              <a:buClr>
                <a:srgbClr val="3333CC"/>
              </a:buClr>
              <a:buFont typeface="Arial" charset="0"/>
              <a:buChar char="•"/>
              <a:tabLst>
                <a:tab pos="444500" algn="l"/>
                <a:tab pos="893763" algn="l"/>
                <a:tab pos="1343025" algn="l"/>
                <a:tab pos="1792288" algn="l"/>
                <a:tab pos="2241550" algn="l"/>
                <a:tab pos="2690813" algn="l"/>
                <a:tab pos="3140075" algn="l"/>
                <a:tab pos="3589338" algn="l"/>
                <a:tab pos="4038600" algn="l"/>
                <a:tab pos="4487863" algn="l"/>
                <a:tab pos="4937125" algn="l"/>
                <a:tab pos="5389563" algn="l"/>
                <a:tab pos="5835650" algn="l"/>
                <a:tab pos="6284913" algn="l"/>
                <a:tab pos="6734175" algn="l"/>
                <a:tab pos="7183438" algn="l"/>
                <a:tab pos="7632700" algn="l"/>
                <a:tab pos="8081963" algn="l"/>
                <a:tab pos="8531225" algn="l"/>
                <a:tab pos="8980488" algn="l"/>
                <a:tab pos="8982075" algn="l"/>
                <a:tab pos="9431338" algn="l"/>
                <a:tab pos="9880600" algn="l"/>
                <a:tab pos="10329863" algn="l"/>
                <a:tab pos="10779125" algn="l"/>
                <a:tab pos="10780713" algn="l"/>
              </a:tabLst>
            </a:pPr>
            <a:r>
              <a:rPr lang="en-GB" sz="1400" smtClean="0">
                <a:solidFill>
                  <a:srgbClr val="FF0000"/>
                </a:solidFill>
                <a:latin typeface="Times New Roman" pitchFamily="18" charset="0"/>
                <a:cs typeface="Times New Roman" pitchFamily="18" charset="0"/>
              </a:rPr>
              <a:t>  </a:t>
            </a:r>
            <a:r>
              <a:rPr lang="en-GB" sz="1400" b="1" smtClean="0">
                <a:latin typeface="Times New Roman" pitchFamily="18" charset="0"/>
                <a:cs typeface="Times New Roman" pitchFamily="18" charset="0"/>
              </a:rPr>
              <a:t>Integrazione</a:t>
            </a:r>
            <a:r>
              <a:rPr lang="en-GB" sz="1400" smtClean="0">
                <a:solidFill>
                  <a:schemeClr val="accent2"/>
                </a:solidFill>
                <a:latin typeface="Times New Roman" pitchFamily="18" charset="0"/>
                <a:cs typeface="Times New Roman" pitchFamily="18" charset="0"/>
              </a:rPr>
              <a:t>:  </a:t>
            </a:r>
            <a:r>
              <a:rPr lang="en-GB" sz="1400" smtClean="0">
                <a:solidFill>
                  <a:srgbClr val="000000"/>
                </a:solidFill>
                <a:latin typeface="Times New Roman" pitchFamily="18" charset="0"/>
                <a:cs typeface="Times New Roman" pitchFamily="18" charset="0"/>
              </a:rPr>
              <a:t>due o più unità di informazione generate separatamente vengono  combinate nel testo scritto </a:t>
            </a:r>
            <a:endParaRPr lang="it-IT" sz="1400"/>
          </a:p>
        </p:txBody>
      </p:sp>
      <p:sp>
        <p:nvSpPr>
          <p:cNvPr id="13" name="Rettangolo 12"/>
          <p:cNvSpPr/>
          <p:nvPr/>
        </p:nvSpPr>
        <p:spPr>
          <a:xfrm>
            <a:off x="395536" y="3530619"/>
            <a:ext cx="3600400" cy="3231654"/>
          </a:xfrm>
          <a:prstGeom prst="rect">
            <a:avLst/>
          </a:prstGeom>
          <a:solidFill>
            <a:schemeClr val="accent2">
              <a:lumMod val="20000"/>
              <a:lumOff val="80000"/>
            </a:schemeClr>
          </a:solidFill>
        </p:spPr>
        <p:txBody>
          <a:bodyPr wrap="square">
            <a:spAutoFit/>
          </a:bodyPr>
          <a:lstStyle/>
          <a:p>
            <a:pPr marL="82550" lvl="1"/>
            <a:r>
              <a:rPr lang="it-IT" sz="1200" b="1" smtClean="0"/>
              <a:t>Gli errori</a:t>
            </a:r>
          </a:p>
          <a:p>
            <a:pPr marL="82550" lvl="1"/>
            <a:r>
              <a:rPr lang="it-IT" sz="1200" smtClean="0"/>
              <a:t>Sintassi</a:t>
            </a:r>
          </a:p>
          <a:p>
            <a:pPr marL="539750" lvl="3"/>
            <a:r>
              <a:rPr lang="it-IT" sz="1200" smtClean="0"/>
              <a:t>- posizione scorretta all‟interno del periodo </a:t>
            </a:r>
          </a:p>
          <a:p>
            <a:pPr marL="82550" lvl="1"/>
            <a:r>
              <a:rPr lang="it-IT" sz="1200" smtClean="0"/>
              <a:t>Coerenza </a:t>
            </a:r>
          </a:p>
          <a:p>
            <a:pPr marL="539750" lvl="3"/>
            <a:r>
              <a:rPr lang="it-IT" sz="1200" smtClean="0"/>
              <a:t>-  legami logici tra i veri enunciati </a:t>
            </a:r>
          </a:p>
          <a:p>
            <a:pPr marL="539750" lvl="3"/>
            <a:r>
              <a:rPr lang="it-IT" sz="1200" smtClean="0"/>
              <a:t>-  rispetto del genere testuale </a:t>
            </a:r>
          </a:p>
          <a:p>
            <a:pPr marL="82550" lvl="1"/>
            <a:r>
              <a:rPr lang="it-IT" sz="1200" smtClean="0"/>
              <a:t>Coesione </a:t>
            </a:r>
          </a:p>
          <a:p>
            <a:pPr marL="539750" lvl="3"/>
            <a:r>
              <a:rPr lang="it-IT" sz="1200" smtClean="0"/>
              <a:t>concordanza aggettivo/soggetto </a:t>
            </a:r>
          </a:p>
          <a:p>
            <a:pPr marL="539750" lvl="3"/>
            <a:r>
              <a:rPr lang="it-IT" sz="1200" smtClean="0"/>
              <a:t>concordanza maschile/femminile</a:t>
            </a:r>
          </a:p>
          <a:p>
            <a:pPr marL="539750" lvl="3"/>
            <a:r>
              <a:rPr lang="it-IT" sz="1200" smtClean="0"/>
              <a:t>concordanza aggettivo/soggetto</a:t>
            </a:r>
          </a:p>
          <a:p>
            <a:pPr marL="539750" lvl="3"/>
            <a:r>
              <a:rPr lang="it-IT" sz="1200" smtClean="0"/>
              <a:t>concordanza articolo/nome </a:t>
            </a:r>
          </a:p>
          <a:p>
            <a:pPr marL="539750" lvl="3"/>
            <a:r>
              <a:rPr lang="it-IT" sz="1200" smtClean="0"/>
              <a:t>referenza pronominale </a:t>
            </a:r>
          </a:p>
          <a:p>
            <a:pPr marL="539750" lvl="3"/>
            <a:r>
              <a:rPr lang="it-IT" sz="1200" smtClean="0"/>
              <a:t>concordanza soggetto verbo</a:t>
            </a:r>
          </a:p>
          <a:p>
            <a:pPr marL="539750" lvl="3"/>
            <a:r>
              <a:rPr lang="it-IT" sz="1200" smtClean="0"/>
              <a:t>Concordanza  tempi verbali </a:t>
            </a:r>
          </a:p>
          <a:p>
            <a:pPr marL="539750" lvl="3"/>
            <a:r>
              <a:rPr lang="it-IT" sz="1200" smtClean="0"/>
              <a:t>ridondanza del verbo </a:t>
            </a:r>
          </a:p>
          <a:p>
            <a:pPr marL="539750" lvl="3"/>
            <a:r>
              <a:rPr lang="it-IT" sz="1200" smtClean="0"/>
              <a:t>mancanza del verbo </a:t>
            </a:r>
          </a:p>
          <a:p>
            <a:pPr marL="539750" lvl="3"/>
            <a:r>
              <a:rPr lang="it-IT" sz="1200" smtClean="0"/>
              <a:t> connettivi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facilitazione procedurale della scrittura:</a:t>
            </a:r>
            <a:br>
              <a:rPr lang="it-IT" smtClean="0"/>
            </a:br>
            <a:r>
              <a:rPr lang="it-IT" smtClean="0"/>
              <a:t>lo strumento di revisione e i facilitatori</a:t>
            </a:r>
            <a:endParaRPr lang="it-IT"/>
          </a:p>
        </p:txBody>
      </p:sp>
      <p:sp>
        <p:nvSpPr>
          <p:cNvPr id="3" name="Segnaposto contenuto 2"/>
          <p:cNvSpPr>
            <a:spLocks noGrp="1"/>
          </p:cNvSpPr>
          <p:nvPr>
            <p:ph sz="quarter" idx="1"/>
          </p:nvPr>
        </p:nvSpPr>
        <p:spPr/>
        <p:txBody>
          <a:bodyPr>
            <a:normAutofit/>
          </a:bodyPr>
          <a:lstStyle/>
          <a:p>
            <a:r>
              <a:rPr lang="it-IT" sz="2000" smtClean="0"/>
              <a:t>utilizzare di foglietti (eventualmente dividerli nella classe) sui quali sono stati scritti suggerimenti o“domande” da rivolgere al testo per monitorarlo, valutarne la coerenza, la chiarezza ed eventualmente modificarlo.</a:t>
            </a:r>
          </a:p>
        </p:txBody>
      </p:sp>
      <p:sp>
        <p:nvSpPr>
          <p:cNvPr id="4" name="Rettangolo arrotondato 3"/>
          <p:cNvSpPr/>
          <p:nvPr/>
        </p:nvSpPr>
        <p:spPr>
          <a:xfrm>
            <a:off x="251520" y="260648"/>
            <a:ext cx="8640960" cy="792088"/>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umetto 4 13"/>
          <p:cNvSpPr/>
          <p:nvPr/>
        </p:nvSpPr>
        <p:spPr>
          <a:xfrm>
            <a:off x="971600" y="2132856"/>
            <a:ext cx="2486050" cy="1628800"/>
          </a:xfrm>
          <a:prstGeom prst="cloudCallou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i="1" dirty="0">
                <a:solidFill>
                  <a:srgbClr val="002060"/>
                </a:solidFill>
              </a:rPr>
              <a:t>“Ho ripetuto troppo questa parola</a:t>
            </a:r>
            <a:r>
              <a:rPr lang="it-IT" sz="1200" b="1" i="1">
                <a:solidFill>
                  <a:srgbClr val="002060"/>
                </a:solidFill>
              </a:rPr>
              <a:t>, </a:t>
            </a:r>
            <a:r>
              <a:rPr lang="it-IT" sz="1200" b="1" i="1" smtClean="0">
                <a:solidFill>
                  <a:srgbClr val="002060"/>
                </a:solidFill>
              </a:rPr>
              <a:t>? </a:t>
            </a:r>
          </a:p>
          <a:p>
            <a:pPr algn="ctr" fontAlgn="auto">
              <a:spcBef>
                <a:spcPts val="0"/>
              </a:spcBef>
              <a:spcAft>
                <a:spcPts val="0"/>
              </a:spcAft>
              <a:defRPr/>
            </a:pPr>
            <a:r>
              <a:rPr lang="it-IT" sz="1200" b="1" i="1" smtClean="0">
                <a:solidFill>
                  <a:srgbClr val="002060"/>
                </a:solidFill>
              </a:rPr>
              <a:t>Devo cercare </a:t>
            </a:r>
            <a:r>
              <a:rPr lang="it-IT" sz="1200" b="1" i="1" dirty="0">
                <a:solidFill>
                  <a:srgbClr val="002060"/>
                </a:solidFill>
              </a:rPr>
              <a:t>dei sinonimi?”</a:t>
            </a:r>
          </a:p>
          <a:p>
            <a:pPr algn="ctr" fontAlgn="auto">
              <a:spcBef>
                <a:spcPts val="0"/>
              </a:spcBef>
              <a:spcAft>
                <a:spcPts val="0"/>
              </a:spcAft>
              <a:defRPr/>
            </a:pPr>
            <a:endParaRPr lang="it-IT" sz="1100" dirty="0"/>
          </a:p>
        </p:txBody>
      </p:sp>
      <p:sp>
        <p:nvSpPr>
          <p:cNvPr id="15" name="Fumetto 4 14"/>
          <p:cNvSpPr/>
          <p:nvPr/>
        </p:nvSpPr>
        <p:spPr>
          <a:xfrm>
            <a:off x="5364088" y="2420888"/>
            <a:ext cx="2437304" cy="1332655"/>
          </a:xfrm>
          <a:prstGeom prst="cloudCallout">
            <a:avLst/>
          </a:prstGeom>
          <a:solidFill>
            <a:srgbClr val="92D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1200" b="1" i="1" dirty="0">
                <a:solidFill>
                  <a:srgbClr val="002060"/>
                </a:solidFill>
              </a:rPr>
              <a:t>“Questo punto del testo è importante, ma scritto così il lettore lo capirà?”</a:t>
            </a:r>
          </a:p>
        </p:txBody>
      </p:sp>
      <p:sp>
        <p:nvSpPr>
          <p:cNvPr id="16" name="Fumetto 4 15"/>
          <p:cNvSpPr/>
          <p:nvPr/>
        </p:nvSpPr>
        <p:spPr>
          <a:xfrm>
            <a:off x="611560" y="4005064"/>
            <a:ext cx="2339811" cy="1727515"/>
          </a:xfrm>
          <a:prstGeom prst="cloudCallout">
            <a:avLst/>
          </a:prstGeom>
          <a:solidFill>
            <a:srgbClr val="D8168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i="1" dirty="0">
                <a:solidFill>
                  <a:srgbClr val="002060"/>
                </a:solidFill>
              </a:rPr>
              <a:t>“Le parti del </a:t>
            </a:r>
            <a:r>
              <a:rPr lang="it-IT" sz="1200" b="1" i="1">
                <a:solidFill>
                  <a:srgbClr val="002060"/>
                </a:solidFill>
              </a:rPr>
              <a:t>testo </a:t>
            </a:r>
            <a:r>
              <a:rPr lang="it-IT" sz="1200" b="1" i="1" smtClean="0">
                <a:solidFill>
                  <a:srgbClr val="002060"/>
                </a:solidFill>
              </a:rPr>
              <a:t>sono </a:t>
            </a:r>
            <a:r>
              <a:rPr lang="it-IT" sz="1200" b="1" i="1" dirty="0">
                <a:solidFill>
                  <a:srgbClr val="002060"/>
                </a:solidFill>
              </a:rPr>
              <a:t>ben collegate tra </a:t>
            </a:r>
            <a:r>
              <a:rPr lang="it-IT" sz="1200" b="1" i="1">
                <a:solidFill>
                  <a:srgbClr val="002060"/>
                </a:solidFill>
              </a:rPr>
              <a:t>loro</a:t>
            </a:r>
            <a:r>
              <a:rPr lang="it-IT" sz="1200" b="1" i="1" smtClean="0">
                <a:solidFill>
                  <a:srgbClr val="002060"/>
                </a:solidFill>
              </a:rPr>
              <a:t>!?”</a:t>
            </a:r>
            <a:endParaRPr lang="it-IT" sz="1200" b="1" i="1" dirty="0">
              <a:solidFill>
                <a:srgbClr val="002060"/>
              </a:solidFill>
            </a:endParaRPr>
          </a:p>
        </p:txBody>
      </p:sp>
      <p:sp>
        <p:nvSpPr>
          <p:cNvPr id="17" name="Fumetto 4 16"/>
          <p:cNvSpPr/>
          <p:nvPr/>
        </p:nvSpPr>
        <p:spPr>
          <a:xfrm>
            <a:off x="5364088" y="4077072"/>
            <a:ext cx="2339811" cy="1628800"/>
          </a:xfrm>
          <a:prstGeom prst="cloudCallout">
            <a:avLst/>
          </a:prstGeom>
          <a:solidFill>
            <a:schemeClr val="accent4">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i="1" dirty="0">
                <a:solidFill>
                  <a:srgbClr val="002060"/>
                </a:solidFill>
              </a:rPr>
              <a:t>“L’ordine che ho seguito nella presentazione delle </a:t>
            </a:r>
            <a:r>
              <a:rPr lang="it-IT" sz="1200" b="1" i="1">
                <a:solidFill>
                  <a:srgbClr val="002060"/>
                </a:solidFill>
              </a:rPr>
              <a:t>idee </a:t>
            </a:r>
            <a:r>
              <a:rPr lang="it-IT" sz="1200" b="1" i="1" smtClean="0">
                <a:solidFill>
                  <a:srgbClr val="002060"/>
                </a:solidFill>
              </a:rPr>
              <a:t>è logico”? </a:t>
            </a:r>
          </a:p>
          <a:p>
            <a:pPr algn="ctr" fontAlgn="auto">
              <a:spcBef>
                <a:spcPts val="0"/>
              </a:spcBef>
              <a:spcAft>
                <a:spcPts val="0"/>
              </a:spcAft>
              <a:defRPr/>
            </a:pPr>
            <a:endParaRPr lang="it-IT" sz="1200" b="1" i="1" dirty="0">
              <a:solidFill>
                <a:srgbClr val="002060"/>
              </a:solidFill>
            </a:endParaRPr>
          </a:p>
        </p:txBody>
      </p:sp>
      <p:sp>
        <p:nvSpPr>
          <p:cNvPr id="18" name="Fumetto 4 17"/>
          <p:cNvSpPr/>
          <p:nvPr/>
        </p:nvSpPr>
        <p:spPr>
          <a:xfrm>
            <a:off x="1547664" y="5085184"/>
            <a:ext cx="2242319" cy="1530085"/>
          </a:xfrm>
          <a:prstGeom prst="cloudCallout">
            <a:avLst/>
          </a:prstGeom>
          <a:solidFill>
            <a:srgbClr val="D81685">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i="1" dirty="0">
                <a:solidFill>
                  <a:srgbClr val="002060"/>
                </a:solidFill>
              </a:rPr>
              <a:t>“Mi serve una frase e/o una parola di collegamento!”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AFC323E9-B0A9-4070-8163-21F211543601}" type="slidenum">
              <a:rPr lang="it-IT"/>
              <a:pPr/>
              <a:t>37</a:t>
            </a:fld>
            <a:endParaRPr lang="it-IT"/>
          </a:p>
        </p:txBody>
      </p:sp>
      <p:sp>
        <p:nvSpPr>
          <p:cNvPr id="101378" name="Rectangle 2"/>
          <p:cNvSpPr>
            <a:spLocks noGrp="1" noChangeArrowheads="1"/>
          </p:cNvSpPr>
          <p:nvPr>
            <p:ph type="title"/>
          </p:nvPr>
        </p:nvSpPr>
        <p:spPr/>
        <p:txBody>
          <a:bodyPr/>
          <a:lstStyle/>
          <a:p>
            <a:r>
              <a:rPr lang="it-IT" sz="4000"/>
              <a:t>Comunità di pratiche</a:t>
            </a:r>
          </a:p>
        </p:txBody>
      </p:sp>
      <p:sp>
        <p:nvSpPr>
          <p:cNvPr id="101379" name="Rectangle 3"/>
          <p:cNvSpPr>
            <a:spLocks noGrp="1" noChangeArrowheads="1"/>
          </p:cNvSpPr>
          <p:nvPr>
            <p:ph type="body" idx="1"/>
          </p:nvPr>
        </p:nvSpPr>
        <p:spPr/>
        <p:txBody>
          <a:bodyPr/>
          <a:lstStyle/>
          <a:p>
            <a:endParaRPr lang="it-IT" sz="2400"/>
          </a:p>
          <a:p>
            <a:r>
              <a:rPr lang="it-IT" sz="2400"/>
              <a:t>Il “pensiero esperto” è altamente flessibile: affronta e risolve il problema non solo applicando conoscenze, ma anche considerando le specificità del contesto</a:t>
            </a:r>
          </a:p>
          <a:p>
            <a:r>
              <a:rPr lang="it-IT" sz="2400" b="1" i="1" smtClean="0"/>
              <a:t>Esperto </a:t>
            </a:r>
            <a:r>
              <a:rPr lang="it-IT" sz="2400" b="1" i="1"/>
              <a:t>è chi dispone di un repertorio di modi per definire e risolvere un problema</a:t>
            </a:r>
          </a:p>
          <a:p>
            <a:r>
              <a:rPr lang="it-IT" sz="2400" smtClean="0"/>
              <a:t>Esperto </a:t>
            </a:r>
            <a:r>
              <a:rPr lang="it-IT" sz="2400"/>
              <a:t>è chi – di fronte a un problema - utilizza le risorse contestuali; il novizio fa riferimento a “quello che ha in testa</a:t>
            </a:r>
            <a:r>
              <a:rPr lang="it-IT" sz="2400" smtClean="0"/>
              <a:t>”</a:t>
            </a:r>
          </a:p>
          <a:p>
            <a:endParaRPr lang="it-IT" sz="2400" smtClean="0"/>
          </a:p>
          <a:p>
            <a:r>
              <a:rPr lang="it-IT" sz="2400" smtClean="0"/>
              <a:t>Mentre impara, l’apprendista entra a fare parte di una “comunità”: Gruppo che condivide l’interesse per un argomento/problema e lo tratta seguendo certe convenzioni</a:t>
            </a:r>
          </a:p>
          <a:p>
            <a:endParaRPr lang="it-IT" sz="2400"/>
          </a:p>
        </p:txBody>
      </p:sp>
      <p:sp>
        <p:nvSpPr>
          <p:cNvPr id="6" name="Rettangolo arrotondato 5"/>
          <p:cNvSpPr/>
          <p:nvPr/>
        </p:nvSpPr>
        <p:spPr>
          <a:xfrm>
            <a:off x="251520" y="260648"/>
            <a:ext cx="8640960" cy="792088"/>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3B6E588-D10B-4D06-AFA9-6B4124D6ECCE}" type="slidenum">
              <a:rPr lang="it-IT"/>
              <a:pPr/>
              <a:t>38</a:t>
            </a:fld>
            <a:endParaRPr lang="it-IT"/>
          </a:p>
        </p:txBody>
      </p:sp>
      <p:sp>
        <p:nvSpPr>
          <p:cNvPr id="69634" name="Rectangle 2"/>
          <p:cNvSpPr>
            <a:spLocks noGrp="1" noChangeArrowheads="1"/>
          </p:cNvSpPr>
          <p:nvPr>
            <p:ph type="title"/>
          </p:nvPr>
        </p:nvSpPr>
        <p:spPr/>
        <p:txBody>
          <a:bodyPr/>
          <a:lstStyle/>
          <a:p>
            <a:r>
              <a:rPr lang="it-IT" sz="4000" smtClean="0"/>
              <a:t>Comunità di pratiche</a:t>
            </a:r>
            <a:endParaRPr lang="it-IT" sz="4000"/>
          </a:p>
        </p:txBody>
      </p:sp>
      <p:sp>
        <p:nvSpPr>
          <p:cNvPr id="69635" name="Rectangle 3"/>
          <p:cNvSpPr>
            <a:spLocks noGrp="1" noChangeArrowheads="1"/>
          </p:cNvSpPr>
          <p:nvPr>
            <p:ph type="body" idx="1"/>
          </p:nvPr>
        </p:nvSpPr>
        <p:spPr/>
        <p:txBody>
          <a:bodyPr>
            <a:noAutofit/>
          </a:bodyPr>
          <a:lstStyle/>
          <a:p>
            <a:pPr>
              <a:spcBef>
                <a:spcPts val="0"/>
              </a:spcBef>
            </a:pPr>
            <a:r>
              <a:rPr lang="it-IT" sz="2000">
                <a:solidFill>
                  <a:schemeClr val="accent2"/>
                </a:solidFill>
              </a:rPr>
              <a:t>Contesti di </a:t>
            </a:r>
            <a:r>
              <a:rPr lang="it-IT" sz="2000" smtClean="0">
                <a:solidFill>
                  <a:schemeClr val="accent2"/>
                </a:solidFill>
              </a:rPr>
              <a:t>lettura: “</a:t>
            </a:r>
            <a:r>
              <a:rPr lang="it-IT" sz="2000" i="1">
                <a:solidFill>
                  <a:schemeClr val="accent2"/>
                </a:solidFill>
              </a:rPr>
              <a:t>Lettori alla scoperta di un testo</a:t>
            </a:r>
            <a:r>
              <a:rPr lang="it-IT" sz="2000">
                <a:solidFill>
                  <a:schemeClr val="accent2"/>
                </a:solidFill>
              </a:rPr>
              <a:t>” </a:t>
            </a:r>
            <a:r>
              <a:rPr lang="it-IT" sz="1600">
                <a:solidFill>
                  <a:schemeClr val="accent2"/>
                </a:solidFill>
              </a:rPr>
              <a:t>(Tolchinky, Pipkin</a:t>
            </a:r>
            <a:r>
              <a:rPr lang="it-IT" sz="1600" smtClean="0">
                <a:solidFill>
                  <a:schemeClr val="accent2"/>
                </a:solidFill>
              </a:rPr>
              <a:t>)</a:t>
            </a:r>
            <a:endParaRPr lang="it-IT" sz="2000"/>
          </a:p>
          <a:p>
            <a:pPr>
              <a:lnSpc>
                <a:spcPct val="85000"/>
              </a:lnSpc>
              <a:spcBef>
                <a:spcPts val="0"/>
              </a:spcBef>
            </a:pPr>
            <a:r>
              <a:rPr lang="it-IT" sz="2000"/>
              <a:t>Si tratta di “mettere in scena” i processi cognitivi e metacognitivi che </a:t>
            </a:r>
            <a:r>
              <a:rPr lang="it-IT" sz="2000" smtClean="0"/>
              <a:t>si attivano </a:t>
            </a:r>
            <a:r>
              <a:rPr lang="it-IT" sz="2000"/>
              <a:t>nella comprensione di un testo</a:t>
            </a:r>
            <a:r>
              <a:rPr lang="it-IT" sz="2000" smtClean="0"/>
              <a:t>;</a:t>
            </a:r>
            <a:r>
              <a:rPr lang="it-IT" sz="2800" smtClean="0"/>
              <a:t> </a:t>
            </a:r>
          </a:p>
          <a:p>
            <a:pPr>
              <a:spcBef>
                <a:spcPts val="0"/>
              </a:spcBef>
            </a:pPr>
            <a:r>
              <a:rPr lang="it-IT" sz="1800" smtClean="0"/>
              <a:t>Procedura</a:t>
            </a:r>
          </a:p>
          <a:p>
            <a:pPr lvl="1">
              <a:spcBef>
                <a:spcPts val="0"/>
              </a:spcBef>
            </a:pPr>
            <a:r>
              <a:rPr lang="it-IT" sz="1800" smtClean="0"/>
              <a:t>La classe è divisa in gruppi di lettura, all’interno dei quali ogni alunno ha un compito:</a:t>
            </a:r>
          </a:p>
          <a:p>
            <a:pPr lvl="2">
              <a:spcBef>
                <a:spcPts val="0"/>
              </a:spcBef>
              <a:buFontTx/>
              <a:buChar char="-"/>
            </a:pPr>
            <a:r>
              <a:rPr lang="it-IT" sz="1600" smtClean="0"/>
              <a:t>Il lettore </a:t>
            </a:r>
            <a:r>
              <a:rPr lang="it-IT" sz="1100" smtClean="0"/>
              <a:t>(decodifica e primi collegamenti con il mondo-in-mente)</a:t>
            </a:r>
            <a:r>
              <a:rPr lang="it-IT" sz="1600" smtClean="0"/>
              <a:t>,</a:t>
            </a:r>
          </a:p>
          <a:p>
            <a:pPr lvl="2">
              <a:spcBef>
                <a:spcPts val="0"/>
              </a:spcBef>
              <a:buFontTx/>
              <a:buChar char="-"/>
            </a:pPr>
            <a:r>
              <a:rPr lang="it-IT" sz="1600" smtClean="0"/>
              <a:t>Il detective </a:t>
            </a:r>
            <a:r>
              <a:rPr lang="it-IT" sz="1100" smtClean="0"/>
              <a:t>(le attribuzioni di significato),</a:t>
            </a:r>
          </a:p>
          <a:p>
            <a:pPr lvl="2">
              <a:spcBef>
                <a:spcPts val="0"/>
              </a:spcBef>
              <a:buFontTx/>
              <a:buChar char="-"/>
            </a:pPr>
            <a:r>
              <a:rPr lang="it-IT" sz="1600" smtClean="0"/>
              <a:t>Il curiosone </a:t>
            </a:r>
            <a:r>
              <a:rPr lang="it-IT" sz="1100" smtClean="0"/>
              <a:t>(le inferenze),</a:t>
            </a:r>
          </a:p>
          <a:p>
            <a:pPr lvl="2">
              <a:spcBef>
                <a:spcPts val="0"/>
              </a:spcBef>
              <a:buFontTx/>
              <a:buChar char="-"/>
            </a:pPr>
            <a:r>
              <a:rPr lang="it-IT" sz="1600" smtClean="0"/>
              <a:t>Il saggio </a:t>
            </a:r>
            <a:r>
              <a:rPr lang="it-IT" sz="1100" smtClean="0"/>
              <a:t>(richiamare e rendere disponibili le conoscenze pregresse)</a:t>
            </a:r>
            <a:r>
              <a:rPr lang="it-IT" sz="1600" smtClean="0"/>
              <a:t>,</a:t>
            </a:r>
          </a:p>
          <a:p>
            <a:pPr lvl="2">
              <a:spcBef>
                <a:spcPts val="0"/>
              </a:spcBef>
              <a:buFontTx/>
              <a:buChar char="-"/>
            </a:pPr>
            <a:r>
              <a:rPr lang="it-IT" sz="1600" smtClean="0"/>
              <a:t>L’indovino </a:t>
            </a:r>
            <a:r>
              <a:rPr lang="it-IT" sz="1100" smtClean="0"/>
              <a:t>(il ruolo delle aspettative),</a:t>
            </a:r>
          </a:p>
          <a:p>
            <a:pPr lvl="2">
              <a:spcBef>
                <a:spcPts val="0"/>
              </a:spcBef>
              <a:buFontTx/>
              <a:buChar char="-"/>
            </a:pPr>
            <a:r>
              <a:rPr lang="it-IT" sz="1600" smtClean="0"/>
              <a:t>Il giornalista </a:t>
            </a:r>
            <a:r>
              <a:rPr lang="it-IT" sz="1100" smtClean="0"/>
              <a:t>(il messaggio del testo e la sua comunicazione)</a:t>
            </a:r>
          </a:p>
          <a:p>
            <a:pPr>
              <a:spcBef>
                <a:spcPts val="0"/>
              </a:spcBef>
            </a:pPr>
            <a:r>
              <a:rPr lang="it-IT" sz="2000" smtClean="0"/>
              <a:t>pratica didattica che  aiuta gli alunni a formarsi un “modello concettuale” dell’attività di lettura</a:t>
            </a:r>
          </a:p>
          <a:p>
            <a:pPr lvl="1">
              <a:spcBef>
                <a:spcPts val="0"/>
              </a:spcBef>
            </a:pPr>
            <a:r>
              <a:rPr lang="it-IT" sz="1800" smtClean="0"/>
              <a:t>Imparano che la comprensione è il risultato di molti processi contemporanei e ricorsivi</a:t>
            </a:r>
          </a:p>
          <a:p>
            <a:pPr lvl="1">
              <a:spcBef>
                <a:spcPts val="0"/>
              </a:spcBef>
            </a:pPr>
            <a:r>
              <a:rPr lang="it-IT" sz="1800" smtClean="0"/>
              <a:t>Imparano che la comprensione dipende dalle azioni che il lettore realizza sul testo</a:t>
            </a:r>
          </a:p>
          <a:p>
            <a:pPr lvl="1">
              <a:spcBef>
                <a:spcPts val="0"/>
              </a:spcBef>
            </a:pPr>
            <a:r>
              <a:rPr lang="it-IT" sz="2000" smtClean="0"/>
              <a:t>Imparano che </a:t>
            </a:r>
            <a:r>
              <a:rPr lang="it-IT" sz="1800" i="1" smtClean="0"/>
              <a:t>Ciò che prima è agito socialmente poi è pensato individualmente</a:t>
            </a:r>
          </a:p>
        </p:txBody>
      </p:sp>
      <p:sp>
        <p:nvSpPr>
          <p:cNvPr id="7" name="Rettangolo arrotondato 6"/>
          <p:cNvSpPr/>
          <p:nvPr/>
        </p:nvSpPr>
        <p:spPr>
          <a:xfrm>
            <a:off x="179512" y="404664"/>
            <a:ext cx="8640960" cy="792088"/>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Lim e Apprendistato cognitivo</a:t>
            </a:r>
            <a:endParaRPr lang="it-IT"/>
          </a:p>
        </p:txBody>
      </p:sp>
      <p:sp>
        <p:nvSpPr>
          <p:cNvPr id="3" name="Segnaposto contenuto 2"/>
          <p:cNvSpPr>
            <a:spLocks noGrp="1"/>
          </p:cNvSpPr>
          <p:nvPr>
            <p:ph sz="quarter" idx="1"/>
          </p:nvPr>
        </p:nvSpPr>
        <p:spPr/>
        <p:txBody>
          <a:bodyPr>
            <a:normAutofit fontScale="85000" lnSpcReduction="20000"/>
          </a:bodyPr>
          <a:lstStyle/>
          <a:p>
            <a:r>
              <a:rPr lang="it-IT" smtClean="0"/>
              <a:t>Sulla Lim sono possibili</a:t>
            </a:r>
          </a:p>
          <a:p>
            <a:r>
              <a:rPr lang="it-IT" smtClean="0"/>
              <a:t>Riproduzioni virtuali di contesti non disponibili</a:t>
            </a:r>
          </a:p>
          <a:p>
            <a:r>
              <a:rPr lang="it-IT" smtClean="0"/>
              <a:t>Insegnamento reciproco della lettura</a:t>
            </a:r>
          </a:p>
          <a:p>
            <a:pPr lvl="1"/>
            <a:r>
              <a:rPr lang="it-IT" smtClean="0"/>
              <a:t>Presentazione collettiva del testo ed annotazione a mano (per chiarire significato,  per soffermersi sul senso)</a:t>
            </a:r>
          </a:p>
          <a:p>
            <a:pPr lvl="1"/>
            <a:r>
              <a:rPr lang="it-IT" smtClean="0"/>
              <a:t>Presentazione esercizi di riordinamento</a:t>
            </a:r>
          </a:p>
          <a:p>
            <a:pPr lvl="1"/>
            <a:r>
              <a:rPr lang="it-IT" smtClean="0"/>
              <a:t>Presentazione di questionari di comprensione</a:t>
            </a:r>
          </a:p>
          <a:p>
            <a:r>
              <a:rPr lang="it-IT" smtClean="0"/>
              <a:t>Facilitazione procedurale della scrittura</a:t>
            </a:r>
          </a:p>
          <a:p>
            <a:pPr marL="548640" lvl="2">
              <a:spcBef>
                <a:spcPts val="600"/>
              </a:spcBef>
              <a:buClr>
                <a:schemeClr val="accent1"/>
              </a:buClr>
            </a:pPr>
            <a:r>
              <a:rPr lang="it-IT" smtClean="0"/>
              <a:t>Brainstorming di gruppo e creazione di mappe (fase di pianificazione) </a:t>
            </a:r>
          </a:p>
          <a:p>
            <a:pPr lvl="1"/>
            <a:r>
              <a:rPr lang="it-IT" smtClean="0"/>
              <a:t>Manipolazioni testuali : esempio caccia all’errore di testi preconfigurati (fase di revisione)</a:t>
            </a:r>
          </a:p>
          <a:p>
            <a:pPr lvl="1"/>
            <a:r>
              <a:rPr lang="it-IT" smtClean="0"/>
              <a:t>Riscritture di testi realizzati dagli allievi</a:t>
            </a:r>
          </a:p>
          <a:p>
            <a:r>
              <a:rPr lang="it-IT" smtClean="0"/>
              <a:t>scrittura collettiva </a:t>
            </a:r>
          </a:p>
          <a:p>
            <a:pPr lvl="1"/>
            <a:r>
              <a:rPr lang="it-IT" smtClean="0"/>
              <a:t>qualcuno alla lavagna, e tutti a  suggerire con un mediatore che filtra soluzioni e  informazioni);</a:t>
            </a:r>
          </a:p>
          <a:p>
            <a:pPr lvl="1"/>
            <a:endParaRPr lang="it-IT" smtClean="0"/>
          </a:p>
          <a:p>
            <a:pPr lvl="1"/>
            <a:endParaRPr lang="it-IT" smtClean="0"/>
          </a:p>
        </p:txBody>
      </p:sp>
      <p:sp>
        <p:nvSpPr>
          <p:cNvPr id="4" name="Rettangolo arrotondato 3"/>
          <p:cNvSpPr/>
          <p:nvPr/>
        </p:nvSpPr>
        <p:spPr>
          <a:xfrm>
            <a:off x="251520" y="260648"/>
            <a:ext cx="8640960" cy="792088"/>
          </a:xfrm>
          <a:prstGeom prst="round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971600" y="6093296"/>
            <a:ext cx="6192688" cy="830997"/>
          </a:xfrm>
          <a:prstGeom prst="rect">
            <a:avLst/>
          </a:prstGeom>
        </p:spPr>
        <p:txBody>
          <a:bodyPr wrap="square">
            <a:spAutoFit/>
          </a:bodyPr>
          <a:lstStyle/>
          <a:p>
            <a:r>
              <a:rPr lang="it-IT" sz="2400" i="1" smtClean="0">
                <a:solidFill>
                  <a:srgbClr val="00B050"/>
                </a:solidFill>
                <a:effectLst>
                  <a:outerShdw blurRad="38100" dist="38100" dir="2700000" algn="tl">
                    <a:srgbClr val="000000">
                      <a:alpha val="43137"/>
                    </a:srgbClr>
                  </a:outerShdw>
                </a:effectLst>
              </a:rPr>
              <a:t>Esempio: strumenti musicali (ultime pagine)</a:t>
            </a:r>
          </a:p>
          <a:p>
            <a:r>
              <a:rPr lang="it-IT" sz="2400" i="1" smtClean="0">
                <a:solidFill>
                  <a:srgbClr val="00B050"/>
                </a:solidFill>
                <a:effectLst>
                  <a:outerShdw blurRad="38100" dist="38100" dir="2700000" algn="tl">
                    <a:srgbClr val="000000">
                      <a:alpha val="43137"/>
                    </a:srgbClr>
                  </a:outerShdw>
                </a:effectLst>
              </a:rPr>
              <a:t>L’identità (documentazione del lavoro fatto)</a:t>
            </a:r>
            <a:endParaRPr lang="it-IT" sz="2400" i="1">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La programmazione</a:t>
            </a:r>
            <a:endParaRPr lang="it-IT"/>
          </a:p>
        </p:txBody>
      </p:sp>
      <p:sp>
        <p:nvSpPr>
          <p:cNvPr id="3" name="Segnaposto contenuto 2"/>
          <p:cNvSpPr>
            <a:spLocks noGrp="1"/>
          </p:cNvSpPr>
          <p:nvPr>
            <p:ph sz="quarter" idx="1"/>
          </p:nvPr>
        </p:nvSpPr>
        <p:spPr/>
        <p:txBody>
          <a:bodyPr>
            <a:normAutofit fontScale="62500" lnSpcReduction="20000"/>
          </a:bodyPr>
          <a:lstStyle/>
          <a:p>
            <a:r>
              <a:rPr lang="it-IT" sz="2900" smtClean="0"/>
              <a:t>La lezione va ideata e progettata. </a:t>
            </a:r>
          </a:p>
          <a:p>
            <a:r>
              <a:rPr lang="it-IT" sz="2900" smtClean="0"/>
              <a:t>La progettazione coinvolge tre fattori:</a:t>
            </a:r>
          </a:p>
          <a:p>
            <a:r>
              <a:rPr lang="it-IT" sz="2900" smtClean="0"/>
              <a:t>L’individuazione delle strategie: </a:t>
            </a:r>
          </a:p>
          <a:p>
            <a:pPr lvl="1"/>
            <a:r>
              <a:rPr lang="it-IT" sz="2600" smtClean="0"/>
              <a:t>Spesso la soluzione più efficace non è applicare una sola strategia, ma che è più conveniente utilizzare una combinazione di diverse strategie per raggiungere gli obiettivi, come ad esempio la ricerca avanzata di informazioni, le mappe concettuali per la riorganizzazione delle conoscenze, il metodo dell'esagono per indagare, mediante le sei domande focali (chi, come, quando, perché, che cosa, quanto),  sui soggetti, le modalità, i tempi, le motivazioni, gli avvenimenti, le quantità di un processo o di un avvenimento storico, l'organizzatore grafico KWL per valutare le conoscenze possedute, ricercate e acquisite.</a:t>
            </a:r>
          </a:p>
          <a:p>
            <a:r>
              <a:rPr lang="it-IT" sz="2800" smtClean="0"/>
              <a:t>La progettazione/ realizzazione dei materiali: </a:t>
            </a:r>
          </a:p>
          <a:p>
            <a:pPr lvl="1"/>
            <a:r>
              <a:rPr lang="it-IT" sz="2500" smtClean="0"/>
              <a:t>L'offerta di materiali ad alto grado di leggibilità e di chiarezza, scelti opportunamente rinforza, la spiegazione e facilita la comprensione. La suddivisione in più pagine dell'argomento da svolgere e da visualizzare sullo schermo, permette di dosare la quantità d'informazione da fornire e di ripartire i contenuti in sequenze logiche, che possono essere di riferimento o complemento alla comunicazione fatta a voce o letta sul libro di testo.</a:t>
            </a:r>
          </a:p>
          <a:p>
            <a:r>
              <a:rPr lang="it-IT" sz="2900" smtClean="0"/>
              <a:t>La scelta di un setting d’aula</a:t>
            </a:r>
            <a:endParaRPr lang="it-IT" sz="2900" u="sng" baseline="30000" smtClean="0"/>
          </a:p>
          <a:p>
            <a:pPr lvl="1"/>
            <a:r>
              <a:rPr lang="it-IT" smtClean="0"/>
              <a:t> </a:t>
            </a:r>
            <a:r>
              <a:rPr lang="it-IT" sz="2600" smtClean="0"/>
              <a:t>L’individuazione di una soluzione logistica dell’ambiente fisico, inteso come realtà strutturale della propria aula</a:t>
            </a:r>
            <a:endParaRPr lang="it-IT" smtClean="0"/>
          </a:p>
          <a:p>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Modello progettuale dell’esagono</a:t>
            </a:r>
            <a:br>
              <a:rPr lang="it-IT" smtClean="0"/>
            </a:br>
            <a:endParaRPr lang="it-IT"/>
          </a:p>
        </p:txBody>
      </p:sp>
      <p:sp>
        <p:nvSpPr>
          <p:cNvPr id="3" name="Segnaposto contenuto 2"/>
          <p:cNvSpPr>
            <a:spLocks noGrp="1"/>
          </p:cNvSpPr>
          <p:nvPr>
            <p:ph sz="quarter" idx="1"/>
          </p:nvPr>
        </p:nvSpPr>
        <p:spPr>
          <a:xfrm>
            <a:off x="457200" y="1219200"/>
            <a:ext cx="4042792" cy="4937760"/>
          </a:xfrm>
        </p:spPr>
        <p:txBody>
          <a:bodyPr>
            <a:noAutofit/>
          </a:bodyPr>
          <a:lstStyle/>
          <a:p>
            <a:pPr>
              <a:spcBef>
                <a:spcPts val="0"/>
              </a:spcBef>
            </a:pPr>
            <a:r>
              <a:rPr lang="it-IT" sz="1700" smtClean="0"/>
              <a:t>Metodologia del  lavoro per progetti</a:t>
            </a:r>
          </a:p>
          <a:p>
            <a:pPr>
              <a:spcBef>
                <a:spcPts val="0"/>
              </a:spcBef>
            </a:pPr>
            <a:r>
              <a:rPr lang="it-IT" sz="1700" smtClean="0"/>
              <a:t>l’esagono è bussola per orientarsi nella </a:t>
            </a:r>
            <a:r>
              <a:rPr lang="it-IT" sz="1700" b="1" smtClean="0"/>
              <a:t>progettazione e gestione di progetti</a:t>
            </a:r>
            <a:r>
              <a:rPr lang="it-IT" sz="1700" smtClean="0"/>
              <a:t>.</a:t>
            </a:r>
          </a:p>
          <a:p>
            <a:pPr>
              <a:spcBef>
                <a:spcPts val="0"/>
              </a:spcBef>
            </a:pPr>
            <a:r>
              <a:rPr lang="it-IT" sz="1700" smtClean="0"/>
              <a:t>Ai suoi  lati  sono  disposte  sei  domande guida che invitano a focalizzare  gli aspetti essenziali di un progetto, </a:t>
            </a:r>
          </a:p>
          <a:p>
            <a:pPr lvl="1">
              <a:spcBef>
                <a:spcPts val="0"/>
              </a:spcBef>
            </a:pPr>
            <a:r>
              <a:rPr lang="it-IT" sz="1400" smtClean="0"/>
              <a:t> i chi, i soggetti,</a:t>
            </a:r>
          </a:p>
          <a:p>
            <a:pPr lvl="1">
              <a:spcBef>
                <a:spcPts val="0"/>
              </a:spcBef>
            </a:pPr>
            <a:r>
              <a:rPr lang="it-IT" sz="1400" smtClean="0"/>
              <a:t>i dove, le condizioni di luogo, gli ambienti operativi, le risorse logistiche, </a:t>
            </a:r>
          </a:p>
          <a:p>
            <a:pPr lvl="1">
              <a:spcBef>
                <a:spcPts val="0"/>
              </a:spcBef>
            </a:pPr>
            <a:r>
              <a:rPr lang="it-IT" sz="1400" smtClean="0"/>
              <a:t> i quando, le questioni dei tempi, la durata, le risorse temporali,  </a:t>
            </a:r>
          </a:p>
          <a:p>
            <a:pPr lvl="1">
              <a:spcBef>
                <a:spcPts val="0"/>
              </a:spcBef>
            </a:pPr>
            <a:r>
              <a:rPr lang="it-IT" sz="1400" smtClean="0"/>
              <a:t>i  cosa,   gli  oggetti,  in  contenuti culturali e/o professionali, </a:t>
            </a:r>
          </a:p>
          <a:p>
            <a:pPr lvl="1">
              <a:spcBef>
                <a:spcPts val="0"/>
              </a:spcBef>
            </a:pPr>
            <a:r>
              <a:rPr lang="it-IT" sz="1400" smtClean="0"/>
              <a:t> i come, le modalità, quelle formative e quelle organizzative, </a:t>
            </a:r>
          </a:p>
          <a:p>
            <a:pPr lvl="1">
              <a:spcBef>
                <a:spcPts val="0"/>
              </a:spcBef>
            </a:pPr>
            <a:r>
              <a:rPr lang="it-IT" sz="1400" smtClean="0"/>
              <a:t> i quanto, le risorse finanziarie di sponibili/necessarie. </a:t>
            </a:r>
          </a:p>
          <a:p>
            <a:pPr lvl="1">
              <a:spcBef>
                <a:spcPts val="0"/>
              </a:spcBef>
            </a:pPr>
            <a:r>
              <a:rPr lang="it-IT" sz="1400" smtClean="0"/>
              <a:t>E al centro  domanda centrale…i perché ovvero  i  bisogni  e  le motivazioni, le finalità generali e specifiche attorno alle  quali  tutto  l’insieme deve gravitare con coeren-za.</a:t>
            </a:r>
          </a:p>
        </p:txBody>
      </p:sp>
      <p:sp>
        <p:nvSpPr>
          <p:cNvPr id="4" name="Rettangolo arrotondato 3"/>
          <p:cNvSpPr/>
          <p:nvPr/>
        </p:nvSpPr>
        <p:spPr>
          <a:xfrm>
            <a:off x="323528" y="260648"/>
            <a:ext cx="8640960" cy="576064"/>
          </a:xfrm>
          <a:prstGeom prst="roundRect">
            <a:avLst/>
          </a:prstGeom>
          <a:solidFill>
            <a:srgbClr val="00B0F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1" name="Picture 3"/>
          <p:cNvPicPr>
            <a:picLocks noChangeAspect="1" noChangeArrowheads="1"/>
          </p:cNvPicPr>
          <p:nvPr/>
        </p:nvPicPr>
        <p:blipFill>
          <a:blip r:embed="rId2" cstate="print"/>
          <a:srcRect/>
          <a:stretch>
            <a:fillRect/>
          </a:stretch>
        </p:blipFill>
        <p:spPr bwMode="auto">
          <a:xfrm>
            <a:off x="4716016" y="1196752"/>
            <a:ext cx="3672408" cy="2583540"/>
          </a:xfrm>
          <a:prstGeom prst="rect">
            <a:avLst/>
          </a:prstGeom>
          <a:noFill/>
          <a:ln w="9525">
            <a:noFill/>
            <a:miter lim="800000"/>
            <a:headEnd/>
            <a:tailEnd/>
          </a:ln>
        </p:spPr>
      </p:pic>
      <p:sp>
        <p:nvSpPr>
          <p:cNvPr id="7" name="CasellaDiTesto 6"/>
          <p:cNvSpPr txBox="1"/>
          <p:nvPr/>
        </p:nvSpPr>
        <p:spPr>
          <a:xfrm>
            <a:off x="4932040" y="3933056"/>
            <a:ext cx="4267066" cy="1384995"/>
          </a:xfrm>
          <a:prstGeom prst="rect">
            <a:avLst/>
          </a:prstGeom>
          <a:noFill/>
        </p:spPr>
        <p:txBody>
          <a:bodyPr wrap="none" rtlCol="0">
            <a:spAutoFit/>
          </a:bodyPr>
          <a:lstStyle/>
          <a:p>
            <a:r>
              <a:rPr lang="it-IT" sz="1400" smtClean="0"/>
              <a:t>Il singolo insegnante lo ha già usato, al di là della</a:t>
            </a:r>
          </a:p>
          <a:p>
            <a:r>
              <a:rPr lang="it-IT" sz="1400" smtClean="0"/>
              <a:t>sua  presentazione  grafica,  per  programmare una</a:t>
            </a:r>
          </a:p>
          <a:p>
            <a:r>
              <a:rPr lang="it-IT" sz="1400" smtClean="0"/>
              <a:t> singola unità di lavoro, o il lavoro quadrimestrale o</a:t>
            </a:r>
          </a:p>
          <a:p>
            <a:r>
              <a:rPr lang="it-IT" sz="1400" smtClean="0"/>
              <a:t> quello annuale. </a:t>
            </a:r>
          </a:p>
          <a:p>
            <a:r>
              <a:rPr lang="it-IT" sz="1400" smtClean="0"/>
              <a:t>Ma è opportuno esplicitarlo,  ed utilizzarlo con i ragazzi </a:t>
            </a:r>
          </a:p>
          <a:p>
            <a:r>
              <a:rPr lang="it-IT" sz="1400" smtClean="0"/>
              <a:t>Per realizzare insieme a loro un progetto, </a:t>
            </a:r>
          </a:p>
        </p:txBody>
      </p:sp>
      <p:sp>
        <p:nvSpPr>
          <p:cNvPr id="8" name="Rettangolo 7"/>
          <p:cNvSpPr/>
          <p:nvPr/>
        </p:nvSpPr>
        <p:spPr>
          <a:xfrm>
            <a:off x="4572000" y="5373216"/>
            <a:ext cx="4104456" cy="369332"/>
          </a:xfrm>
          <a:prstGeom prst="rect">
            <a:avLst/>
          </a:prstGeom>
        </p:spPr>
        <p:txBody>
          <a:bodyPr wrap="square">
            <a:spAutoFit/>
          </a:bodyPr>
          <a:lstStyle/>
          <a:p>
            <a:r>
              <a:rPr lang="it-IT" i="1" smtClean="0">
                <a:solidFill>
                  <a:srgbClr val="00B050"/>
                </a:solidFill>
                <a:effectLst>
                  <a:outerShdw blurRad="38100" dist="38100" dir="2700000" algn="tl">
                    <a:srgbClr val="000000">
                      <a:alpha val="43137"/>
                    </a:srgbClr>
                  </a:outerShdw>
                </a:effectLst>
              </a:rPr>
              <a:t>Esempio: Progettazione di una festa</a:t>
            </a:r>
            <a:endParaRPr lang="it-IT" i="1">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Strategia Laboratoriale</a:t>
            </a:r>
            <a:br>
              <a:rPr lang="it-IT" smtClean="0"/>
            </a:br>
            <a:endParaRPr lang="it-IT"/>
          </a:p>
        </p:txBody>
      </p:sp>
      <p:sp>
        <p:nvSpPr>
          <p:cNvPr id="3" name="Segnaposto contenuto 2"/>
          <p:cNvSpPr>
            <a:spLocks noGrp="1"/>
          </p:cNvSpPr>
          <p:nvPr>
            <p:ph sz="quarter" idx="1"/>
          </p:nvPr>
        </p:nvSpPr>
        <p:spPr/>
        <p:txBody>
          <a:bodyPr>
            <a:normAutofit/>
          </a:bodyPr>
          <a:lstStyle/>
          <a:p>
            <a:r>
              <a:rPr lang="it-IT" smtClean="0"/>
              <a:t>Utilizzata per mettere in atto la </a:t>
            </a:r>
            <a:r>
              <a:rPr lang="it-IT" b="1" smtClean="0"/>
              <a:t>scoperta guidata</a:t>
            </a:r>
            <a:r>
              <a:rPr lang="it-IT" smtClean="0"/>
              <a:t>, l’aula diventa uno “spazio mentale attrezzato” che coinvolge attivamente insegnanti e studenti in percorsi di ricerca, attraverso l’uso critico delle fonti. </a:t>
            </a:r>
          </a:p>
          <a:p>
            <a:r>
              <a:rPr lang="it-IT" smtClean="0"/>
              <a:t>Lo studente guidato dal docente:</a:t>
            </a:r>
          </a:p>
          <a:p>
            <a:pPr lvl="1"/>
            <a:r>
              <a:rPr lang="it-IT" smtClean="0"/>
              <a:t> affronta compiti di realtà dall’analisi dei contesti reali,</a:t>
            </a:r>
          </a:p>
          <a:p>
            <a:pPr lvl="1"/>
            <a:r>
              <a:rPr lang="it-IT" smtClean="0"/>
              <a:t> raggiunge un risultato concreto e realistico rappresentato dal compito</a:t>
            </a:r>
          </a:p>
          <a:p>
            <a:r>
              <a:rPr lang="it-IT" i="1" smtClean="0">
                <a:solidFill>
                  <a:srgbClr val="00B050"/>
                </a:solidFill>
                <a:effectLst>
                  <a:outerShdw blurRad="38100" dist="38100" dir="2700000" algn="tl">
                    <a:srgbClr val="000000">
                      <a:alpha val="43137"/>
                    </a:srgbClr>
                  </a:outerShdw>
                </a:effectLst>
              </a:rPr>
              <a:t>Esempio: Costruzione di un triangolo isoscele con geogebra</a:t>
            </a:r>
            <a:endParaRPr lang="it-IT" i="1">
              <a:solidFill>
                <a:srgbClr val="00B050"/>
              </a:solidFill>
              <a:effectLst>
                <a:outerShdw blurRad="38100" dist="38100" dir="2700000" algn="tl">
                  <a:srgbClr val="000000">
                    <a:alpha val="43137"/>
                  </a:srgbClr>
                </a:outerShdw>
              </a:effectLst>
            </a:endParaRPr>
          </a:p>
        </p:txBody>
      </p:sp>
      <p:sp>
        <p:nvSpPr>
          <p:cNvPr id="4" name="Rettangolo arrotondato 3"/>
          <p:cNvSpPr/>
          <p:nvPr/>
        </p:nvSpPr>
        <p:spPr>
          <a:xfrm>
            <a:off x="323528" y="260648"/>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990600"/>
          </a:xfrm>
        </p:spPr>
        <p:txBody>
          <a:bodyPr/>
          <a:lstStyle/>
          <a:p>
            <a:r>
              <a:rPr lang="it-IT" smtClean="0"/>
              <a:t>Strategia Laboratoriale</a:t>
            </a:r>
            <a:endParaRPr lang="it-IT"/>
          </a:p>
        </p:txBody>
      </p:sp>
      <p:sp>
        <p:nvSpPr>
          <p:cNvPr id="3" name="Segnaposto contenuto 2"/>
          <p:cNvSpPr>
            <a:spLocks noGrp="1"/>
          </p:cNvSpPr>
          <p:nvPr>
            <p:ph sz="quarter" idx="1"/>
          </p:nvPr>
        </p:nvSpPr>
        <p:spPr/>
        <p:txBody>
          <a:bodyPr>
            <a:normAutofit fontScale="70000" lnSpcReduction="20000"/>
          </a:bodyPr>
          <a:lstStyle/>
          <a:p>
            <a:r>
              <a:rPr lang="it-IT" b="1" cap="all" smtClean="0"/>
              <a:t>Learning Togheter</a:t>
            </a:r>
            <a:endParaRPr lang="it-IT" smtClean="0"/>
          </a:p>
          <a:p>
            <a:r>
              <a:rPr lang="it-IT" smtClean="0"/>
              <a:t>1. Il docente pone il tema della ricerca, gli studenti esaminano il materiale che hanno a disposizione, pongono le domande in relazione ad esso e le suddividono in categorie che diventano i sottoargomenti. Gli studenti formano i gruppi a ciascun gruppo è assegnato  iil sottoargomento da loro scelto;</a:t>
            </a:r>
            <a:br>
              <a:rPr lang="it-IT" smtClean="0"/>
            </a:br>
            <a:r>
              <a:rPr lang="it-IT" smtClean="0"/>
              <a:t>2. i gruppi pianificano le loro ricerche: decidono come condurre la ricerca e come dividersi il lavoro; </a:t>
            </a:r>
            <a:br>
              <a:rPr lang="it-IT" smtClean="0"/>
            </a:br>
            <a:r>
              <a:rPr lang="it-IT" smtClean="0"/>
              <a:t>3. i gruppi conducono le loro ricerche. I membri dei gruppi raccolgono, organizzano e analizzano le informazioni desunte da varie fonti. Riportano ciò che hanno scoperto e giungono a delle conclusioni</a:t>
            </a:r>
            <a:br>
              <a:rPr lang="it-IT" smtClean="0"/>
            </a:br>
            <a:r>
              <a:rPr lang="it-IT" smtClean="0"/>
              <a:t>4. i gruppi pianificano le loro presentazioni. I membri di ogni gruppo individuano l'idea principale emersa dalla loro ricerca. Pianificano come presentare gli esiti. I rappresentanti dei gruppi si incontrano come comitato guida per coordinare il progetto in vista della presentazione finale alla classe;</a:t>
            </a:r>
            <a:br>
              <a:rPr lang="it-IT" smtClean="0"/>
            </a:br>
            <a:r>
              <a:rPr lang="it-IT" smtClean="0"/>
              <a:t>5. i gruppi effettuano le loro presentazioni. Le presentazioni possono avvenire con le più diverse modalità (cartelloni, lucidi...). Chi assiste ne valuta la chiarezza e la capacità di coinvolgimento;</a:t>
            </a:r>
            <a:br>
              <a:rPr lang="it-IT" smtClean="0"/>
            </a:br>
            <a:r>
              <a:rPr lang="it-IT" smtClean="0"/>
              <a:t>6. insegnante e studenti valutano i progetti. </a:t>
            </a:r>
            <a:endParaRPr lang="it-IT"/>
          </a:p>
        </p:txBody>
      </p:sp>
      <p:sp>
        <p:nvSpPr>
          <p:cNvPr id="4" name="Rettangolo arrotondato 3"/>
          <p:cNvSpPr/>
          <p:nvPr/>
        </p:nvSpPr>
        <p:spPr>
          <a:xfrm>
            <a:off x="323528" y="260648"/>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990600"/>
          </a:xfrm>
        </p:spPr>
        <p:txBody>
          <a:bodyPr/>
          <a:lstStyle/>
          <a:p>
            <a:r>
              <a:rPr lang="it-IT" smtClean="0"/>
              <a:t>Strategia Laboratoriale</a:t>
            </a:r>
            <a:endParaRPr lang="it-IT"/>
          </a:p>
        </p:txBody>
      </p:sp>
      <p:sp>
        <p:nvSpPr>
          <p:cNvPr id="3" name="Segnaposto contenuto 2"/>
          <p:cNvSpPr>
            <a:spLocks noGrp="1"/>
          </p:cNvSpPr>
          <p:nvPr>
            <p:ph sz="quarter" idx="1"/>
          </p:nvPr>
        </p:nvSpPr>
        <p:spPr/>
        <p:txBody>
          <a:bodyPr>
            <a:normAutofit fontScale="70000" lnSpcReduction="20000"/>
          </a:bodyPr>
          <a:lstStyle/>
          <a:p>
            <a:r>
              <a:rPr lang="it-IT" b="1" cap="all" smtClean="0"/>
              <a:t>GROUP INVESTIGATION</a:t>
            </a:r>
            <a:endParaRPr lang="it-IT" smtClean="0"/>
          </a:p>
          <a:p>
            <a:r>
              <a:rPr lang="it-IT" smtClean="0"/>
              <a:t>1. Il docente pone il tema della ricerca, gli studenti esaminano il materiale che hanno a disposizione, pongono le domande in relazione ad esso e le suddividono in categorie che diventano i sottoargomenti. Gli studenti formano i gruppi a ciascun gruppo è assegnato  iil sottoargomento da loro scelto;</a:t>
            </a:r>
            <a:br>
              <a:rPr lang="it-IT" smtClean="0"/>
            </a:br>
            <a:r>
              <a:rPr lang="it-IT" smtClean="0"/>
              <a:t>2. i gruppi pianificano le loro ricerche: decidono come condurre la ricerca e come dividersi il lavoro; </a:t>
            </a:r>
            <a:br>
              <a:rPr lang="it-IT" smtClean="0"/>
            </a:br>
            <a:r>
              <a:rPr lang="it-IT" smtClean="0"/>
              <a:t>3. i gruppi conducono le loro ricerche. I membri dei gruppi raccolgono, organizzano e analizzano le informazioni desunte da varie fonti. Riportano ciò che hanno scoperto e giungono a delle conclusioni</a:t>
            </a:r>
            <a:br>
              <a:rPr lang="it-IT" smtClean="0"/>
            </a:br>
            <a:r>
              <a:rPr lang="it-IT" smtClean="0"/>
              <a:t>4. i gruppi pianificano le loro presentazioni. I membri di ogni gruppo individuano l'idea principale emersa dalla loro ricerca. Pianificano come presentare gli esiti. I rappresentanti dei gruppi si incontrano come comitato guida per coordinare il progetto in vista della presentazione finale alla classe;</a:t>
            </a:r>
            <a:br>
              <a:rPr lang="it-IT" smtClean="0"/>
            </a:br>
            <a:r>
              <a:rPr lang="it-IT" smtClean="0"/>
              <a:t>5. i gruppi effettuano le loro presentazioni. Le presentazioni possono avvenire con le più diverse modalità (cartelloni, lucidi...). Chi assiste ne valuta la chiarezza e la capacità di coinvolgimento;</a:t>
            </a:r>
            <a:br>
              <a:rPr lang="it-IT" smtClean="0"/>
            </a:br>
            <a:r>
              <a:rPr lang="it-IT" smtClean="0"/>
              <a:t>6. insegnante e studenti valutano i progetti. </a:t>
            </a:r>
            <a:endParaRPr lang="it-IT"/>
          </a:p>
        </p:txBody>
      </p:sp>
      <p:sp>
        <p:nvSpPr>
          <p:cNvPr id="4" name="Rettangolo arrotondato 3"/>
          <p:cNvSpPr/>
          <p:nvPr/>
        </p:nvSpPr>
        <p:spPr>
          <a:xfrm>
            <a:off x="323528" y="260648"/>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1400"/>
            <a:ext cx="8229600" cy="990600"/>
          </a:xfrm>
        </p:spPr>
        <p:txBody>
          <a:bodyPr/>
          <a:lstStyle/>
          <a:p>
            <a:r>
              <a:rPr lang="it-IT" smtClean="0"/>
              <a:t>Strategia Laboratoriale</a:t>
            </a:r>
            <a:endParaRPr lang="it-IT"/>
          </a:p>
        </p:txBody>
      </p:sp>
      <p:sp>
        <p:nvSpPr>
          <p:cNvPr id="3" name="Segnaposto contenuto 2"/>
          <p:cNvSpPr>
            <a:spLocks noGrp="1"/>
          </p:cNvSpPr>
          <p:nvPr>
            <p:ph sz="quarter" idx="1"/>
          </p:nvPr>
        </p:nvSpPr>
        <p:spPr/>
        <p:txBody>
          <a:bodyPr>
            <a:normAutofit fontScale="92500" lnSpcReduction="10000"/>
          </a:bodyPr>
          <a:lstStyle/>
          <a:p>
            <a:r>
              <a:rPr lang="it-IT" b="1" cap="all" smtClean="0"/>
              <a:t>L’approccio Strutturale</a:t>
            </a:r>
            <a:endParaRPr lang="it-IT" smtClean="0"/>
          </a:p>
          <a:p>
            <a:r>
              <a:rPr lang="it-IT" i="1" smtClean="0"/>
              <a:t>è basato sulla definizione e l'uso di molti e distinti modi, chiamati strutture, di organizzare l'interazione degli indivisui in classe. </a:t>
            </a:r>
          </a:p>
          <a:p>
            <a:r>
              <a:rPr lang="it-IT" i="1" smtClean="0"/>
              <a:t>Le strutture sono unità di costruzione per una lezione: esse sono combinate per formare lezioni multi-strutturali con risultati prevedibili. </a:t>
            </a:r>
          </a:p>
          <a:p>
            <a:r>
              <a:rPr lang="it-IT" smtClean="0"/>
              <a:t>l ruolo dell'insegnante risulta quindi quello di impadronirsi di queste strutture (cominciando da una per poi aumentare progressivamente il proprio repertorio), di trasformarle in attività e di coordinarle nello sviluppo di una lezione.</a:t>
            </a:r>
            <a:endParaRPr lang="it-IT" i="1" smtClean="0"/>
          </a:p>
          <a:p>
            <a:r>
              <a:rPr lang="it-IT" i="1" smtClean="0"/>
              <a:t>Molte persone hanno creato delle strutture; nuove strutture continuano ad essere sviluppate e vecchie strutture continuano ad evolvers</a:t>
            </a:r>
            <a:r>
              <a:rPr lang="it-IT" smtClean="0"/>
              <a:t>i".</a:t>
            </a:r>
            <a:endParaRPr lang="it-IT"/>
          </a:p>
        </p:txBody>
      </p:sp>
      <p:sp>
        <p:nvSpPr>
          <p:cNvPr id="4" name="Rettangolo arrotondato 3"/>
          <p:cNvSpPr/>
          <p:nvPr/>
        </p:nvSpPr>
        <p:spPr>
          <a:xfrm>
            <a:off x="503040" y="404664"/>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90600"/>
          </a:xfrm>
        </p:spPr>
        <p:txBody>
          <a:bodyPr/>
          <a:lstStyle/>
          <a:p>
            <a:pPr lvl="0">
              <a:defRPr/>
            </a:pPr>
            <a:r>
              <a:rPr lang="it-IT" smtClean="0"/>
              <a:t>Strategia Laboratoriale</a:t>
            </a:r>
            <a:endParaRPr lang="it-IT"/>
          </a:p>
        </p:txBody>
      </p:sp>
      <p:sp>
        <p:nvSpPr>
          <p:cNvPr id="5" name="Titolo 1"/>
          <p:cNvSpPr txBox="1">
            <a:spLocks/>
          </p:cNvSpPr>
          <p:nvPr/>
        </p:nvSpPr>
        <p:spPr>
          <a:xfrm>
            <a:off x="467544" y="-171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sz="3200" b="0" i="0" u="none" strike="noStrike" kern="1200" cap="none" spc="0" normalizeH="0" baseline="0" noProof="0">
              <a:ln>
                <a:noFill/>
              </a:ln>
              <a:solidFill>
                <a:schemeClr val="tx2"/>
              </a:solidFill>
              <a:effectLst/>
              <a:uLnTx/>
              <a:uFillTx/>
              <a:latin typeface="+mj-lt"/>
              <a:ea typeface="+mj-ea"/>
              <a:cs typeface="+mj-cs"/>
            </a:endParaRPr>
          </a:p>
        </p:txBody>
      </p:sp>
      <p:sp>
        <p:nvSpPr>
          <p:cNvPr id="6" name="Rettangolo arrotondato 5"/>
          <p:cNvSpPr/>
          <p:nvPr/>
        </p:nvSpPr>
        <p:spPr>
          <a:xfrm>
            <a:off x="503040" y="332656"/>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5" name="Picture 1"/>
          <p:cNvPicPr>
            <a:picLocks noChangeAspect="1" noChangeArrowheads="1"/>
          </p:cNvPicPr>
          <p:nvPr/>
        </p:nvPicPr>
        <p:blipFill>
          <a:blip r:embed="rId2" cstate="print"/>
          <a:srcRect l="19090" t="11423" r="19479" b="5896"/>
          <a:stretch>
            <a:fillRect/>
          </a:stretch>
        </p:blipFill>
        <p:spPr bwMode="auto">
          <a:xfrm>
            <a:off x="683568" y="1124744"/>
            <a:ext cx="7992888" cy="5733256"/>
          </a:xfrm>
          <a:prstGeom prst="rect">
            <a:avLst/>
          </a:prstGeom>
          <a:noFill/>
          <a:ln w="9525">
            <a:noFill/>
            <a:miter lim="800000"/>
            <a:headEnd/>
            <a:tailEnd/>
          </a:ln>
        </p:spPr>
      </p:pic>
      <p:sp>
        <p:nvSpPr>
          <p:cNvPr id="7" name="Rettangolo 6"/>
          <p:cNvSpPr/>
          <p:nvPr/>
        </p:nvSpPr>
        <p:spPr>
          <a:xfrm>
            <a:off x="5445487" y="476672"/>
            <a:ext cx="3698513" cy="369332"/>
          </a:xfrm>
          <a:prstGeom prst="rect">
            <a:avLst/>
          </a:prstGeom>
        </p:spPr>
        <p:txBody>
          <a:bodyPr wrap="none">
            <a:spAutoFit/>
          </a:bodyPr>
          <a:lstStyle/>
          <a:p>
            <a:r>
              <a:rPr lang="it-IT" b="1" cap="all" smtClean="0"/>
              <a:t>L’approccio Strutturale</a:t>
            </a:r>
            <a:endParaRPr lang="it-IT"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90600"/>
          </a:xfrm>
        </p:spPr>
        <p:txBody>
          <a:bodyPr/>
          <a:lstStyle/>
          <a:p>
            <a:pPr lvl="0">
              <a:defRPr/>
            </a:pPr>
            <a:r>
              <a:rPr lang="it-IT" smtClean="0"/>
              <a:t>Strategia Laboratoriale</a:t>
            </a:r>
            <a:endParaRPr lang="it-IT"/>
          </a:p>
        </p:txBody>
      </p:sp>
      <p:sp>
        <p:nvSpPr>
          <p:cNvPr id="5" name="Titolo 1"/>
          <p:cNvSpPr txBox="1">
            <a:spLocks/>
          </p:cNvSpPr>
          <p:nvPr/>
        </p:nvSpPr>
        <p:spPr>
          <a:xfrm>
            <a:off x="467544" y="-171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sz="3200" b="0" i="0" u="none" strike="noStrike" kern="1200" cap="none" spc="0" normalizeH="0" baseline="0" noProof="0">
              <a:ln>
                <a:noFill/>
              </a:ln>
              <a:solidFill>
                <a:schemeClr val="tx2"/>
              </a:solidFill>
              <a:effectLst/>
              <a:uLnTx/>
              <a:uFillTx/>
              <a:latin typeface="+mj-lt"/>
              <a:ea typeface="+mj-ea"/>
              <a:cs typeface="+mj-cs"/>
            </a:endParaRPr>
          </a:p>
        </p:txBody>
      </p:sp>
      <p:sp>
        <p:nvSpPr>
          <p:cNvPr id="6" name="Rettangolo arrotondato 5"/>
          <p:cNvSpPr/>
          <p:nvPr/>
        </p:nvSpPr>
        <p:spPr>
          <a:xfrm>
            <a:off x="503040" y="332656"/>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6562" name="Picture 2"/>
          <p:cNvPicPr>
            <a:picLocks noChangeAspect="1" noChangeArrowheads="1"/>
          </p:cNvPicPr>
          <p:nvPr/>
        </p:nvPicPr>
        <p:blipFill>
          <a:blip r:embed="rId2" cstate="print"/>
          <a:srcRect l="19090" t="15577" r="20586" b="17963"/>
          <a:stretch>
            <a:fillRect/>
          </a:stretch>
        </p:blipFill>
        <p:spPr bwMode="auto">
          <a:xfrm>
            <a:off x="395536" y="1340768"/>
            <a:ext cx="7848872" cy="4608512"/>
          </a:xfrm>
          <a:prstGeom prst="rect">
            <a:avLst/>
          </a:prstGeom>
          <a:noFill/>
          <a:ln w="9525">
            <a:noFill/>
            <a:miter lim="800000"/>
            <a:headEnd/>
            <a:tailEnd/>
          </a:ln>
        </p:spPr>
      </p:pic>
      <p:sp>
        <p:nvSpPr>
          <p:cNvPr id="7" name="Rettangolo 6"/>
          <p:cNvSpPr/>
          <p:nvPr/>
        </p:nvSpPr>
        <p:spPr>
          <a:xfrm>
            <a:off x="5445487" y="404664"/>
            <a:ext cx="3698513" cy="369332"/>
          </a:xfrm>
          <a:prstGeom prst="rect">
            <a:avLst/>
          </a:prstGeom>
        </p:spPr>
        <p:txBody>
          <a:bodyPr wrap="none">
            <a:spAutoFit/>
          </a:bodyPr>
          <a:lstStyle/>
          <a:p>
            <a:r>
              <a:rPr lang="it-IT" b="1" cap="all" smtClean="0"/>
              <a:t>L’approccio Strutturale</a:t>
            </a:r>
            <a:endParaRPr lang="it-IT"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990600"/>
          </a:xfrm>
        </p:spPr>
        <p:txBody>
          <a:bodyPr/>
          <a:lstStyle/>
          <a:p>
            <a:pPr lvl="0">
              <a:defRPr/>
            </a:pPr>
            <a:r>
              <a:rPr lang="it-IT" smtClean="0"/>
              <a:t>Strategia Laboratoriale</a:t>
            </a:r>
            <a:endParaRPr lang="it-IT"/>
          </a:p>
        </p:txBody>
      </p:sp>
      <p:sp>
        <p:nvSpPr>
          <p:cNvPr id="5" name="Titolo 1"/>
          <p:cNvSpPr txBox="1">
            <a:spLocks/>
          </p:cNvSpPr>
          <p:nvPr/>
        </p:nvSpPr>
        <p:spPr>
          <a:xfrm>
            <a:off x="467544" y="-171400"/>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sz="3200" b="0" i="0" u="none" strike="noStrike" kern="1200" cap="none" spc="0" normalizeH="0" baseline="0" noProof="0">
              <a:ln>
                <a:noFill/>
              </a:ln>
              <a:solidFill>
                <a:schemeClr val="tx2"/>
              </a:solidFill>
              <a:effectLst/>
              <a:uLnTx/>
              <a:uFillTx/>
              <a:latin typeface="+mj-lt"/>
              <a:ea typeface="+mj-ea"/>
              <a:cs typeface="+mj-cs"/>
            </a:endParaRPr>
          </a:p>
        </p:txBody>
      </p:sp>
      <p:sp>
        <p:nvSpPr>
          <p:cNvPr id="6" name="Rettangolo arrotondato 5"/>
          <p:cNvSpPr/>
          <p:nvPr/>
        </p:nvSpPr>
        <p:spPr>
          <a:xfrm>
            <a:off x="503040" y="332656"/>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6562" name="Picture 2"/>
          <p:cNvPicPr>
            <a:picLocks noChangeAspect="1" noChangeArrowheads="1"/>
          </p:cNvPicPr>
          <p:nvPr/>
        </p:nvPicPr>
        <p:blipFill>
          <a:blip r:embed="rId2" cstate="print"/>
          <a:srcRect l="19090" t="83075" r="20586" b="5502"/>
          <a:stretch>
            <a:fillRect/>
          </a:stretch>
        </p:blipFill>
        <p:spPr bwMode="auto">
          <a:xfrm>
            <a:off x="539552" y="1196752"/>
            <a:ext cx="7848872" cy="792088"/>
          </a:xfrm>
          <a:prstGeom prst="rect">
            <a:avLst/>
          </a:prstGeom>
          <a:noFill/>
          <a:ln w="9525">
            <a:noFill/>
            <a:miter lim="800000"/>
            <a:headEnd/>
            <a:tailEnd/>
          </a:ln>
        </p:spPr>
      </p:pic>
      <p:pic>
        <p:nvPicPr>
          <p:cNvPr id="67586" name="Picture 2"/>
          <p:cNvPicPr>
            <a:picLocks noChangeAspect="1" noChangeArrowheads="1"/>
          </p:cNvPicPr>
          <p:nvPr/>
        </p:nvPicPr>
        <p:blipFill>
          <a:blip r:embed="rId3" cstate="print"/>
          <a:srcRect l="17156" t="57758" r="19199" b="20435"/>
          <a:stretch>
            <a:fillRect/>
          </a:stretch>
        </p:blipFill>
        <p:spPr bwMode="auto">
          <a:xfrm>
            <a:off x="251520" y="1988840"/>
            <a:ext cx="8280920" cy="1512168"/>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srcRect l="18263" t="36346" r="19199" b="37693"/>
          <a:stretch>
            <a:fillRect/>
          </a:stretch>
        </p:blipFill>
        <p:spPr bwMode="auto">
          <a:xfrm>
            <a:off x="467544" y="3573016"/>
            <a:ext cx="8136904" cy="1800200"/>
          </a:xfrm>
          <a:prstGeom prst="rect">
            <a:avLst/>
          </a:prstGeom>
          <a:noFill/>
          <a:ln w="9525">
            <a:noFill/>
            <a:miter lim="800000"/>
            <a:headEnd/>
            <a:tailEnd/>
          </a:ln>
        </p:spPr>
      </p:pic>
      <p:sp>
        <p:nvSpPr>
          <p:cNvPr id="8" name="Rettangolo 7"/>
          <p:cNvSpPr/>
          <p:nvPr/>
        </p:nvSpPr>
        <p:spPr>
          <a:xfrm>
            <a:off x="5445487" y="404664"/>
            <a:ext cx="3698513" cy="369332"/>
          </a:xfrm>
          <a:prstGeom prst="rect">
            <a:avLst/>
          </a:prstGeom>
        </p:spPr>
        <p:txBody>
          <a:bodyPr wrap="none">
            <a:spAutoFit/>
          </a:bodyPr>
          <a:lstStyle/>
          <a:p>
            <a:r>
              <a:rPr lang="it-IT" b="1" cap="all" smtClean="0"/>
              <a:t>L’approccio Strutturale</a:t>
            </a:r>
            <a:endParaRPr lang="it-IT"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90600"/>
          </a:xfrm>
        </p:spPr>
        <p:txBody>
          <a:bodyPr>
            <a:normAutofit/>
          </a:bodyPr>
          <a:lstStyle/>
          <a:p>
            <a:r>
              <a:rPr lang="it-IT" smtClean="0"/>
              <a:t>Strategia Laboratoriale</a:t>
            </a:r>
            <a:endParaRPr lang="it-IT"/>
          </a:p>
        </p:txBody>
      </p:sp>
      <p:sp>
        <p:nvSpPr>
          <p:cNvPr id="3" name="Segnaposto contenuto 2"/>
          <p:cNvSpPr>
            <a:spLocks noGrp="1"/>
          </p:cNvSpPr>
          <p:nvPr>
            <p:ph sz="quarter" idx="1"/>
          </p:nvPr>
        </p:nvSpPr>
        <p:spPr/>
        <p:txBody>
          <a:bodyPr>
            <a:normAutofit fontScale="62500" lnSpcReduction="20000"/>
          </a:bodyPr>
          <a:lstStyle/>
          <a:p>
            <a:r>
              <a:rPr lang="it-IT" b="1" i="1" smtClean="0"/>
              <a:t>Peer tutoring (tutoraggio/insegnamento tra pari)?</a:t>
            </a:r>
            <a:endParaRPr lang="it-IT" smtClean="0"/>
          </a:p>
          <a:p>
            <a:r>
              <a:rPr lang="it-IT" smtClean="0"/>
              <a:t>Gli allievi vengono divisi in coppie o in piccoli gruppi e si sceglie di volta in volta uno di loro per svolgere il ruolo di docente e spiegare ai suoi colleghi il tema da trattare o aiutarlo a procedere di volta in volta con più indipendenza. </a:t>
            </a:r>
            <a:r>
              <a:rPr lang="it-IT" b="1" smtClean="0"/>
              <a:t/>
            </a:r>
            <a:br>
              <a:rPr lang="it-IT" b="1" smtClean="0"/>
            </a:br>
            <a:r>
              <a:rPr lang="it-IT" smtClean="0"/>
              <a:t>.............è rivolto a tutti gli studenti che possono contattare un proprio collega "più anziano" per consigli e suggerimenti sull’organizzazione dello studio </a:t>
            </a:r>
          </a:p>
          <a:p>
            <a:r>
              <a:rPr lang="it-IT" smtClean="0"/>
              <a:t>Il </a:t>
            </a:r>
            <a:r>
              <a:rPr lang="it-IT" b="1" smtClean="0"/>
              <a:t>peer collaboration</a:t>
            </a:r>
          </a:p>
          <a:p>
            <a:r>
              <a:rPr lang="it-IT" smtClean="0"/>
              <a:t> rappresenta una metodologia didattica secondo la quale gli allievi devono apprendere un contenuto o risolvere un problema aiutandosi 'alla pari', poiché nessuno dispone di maggiori conoscenze o abilità per conseguire l'obiettivo o eseguire il compito affidato.</a:t>
            </a:r>
          </a:p>
          <a:p>
            <a:r>
              <a:rPr lang="it-IT" smtClean="0"/>
              <a:t>Nel rivestire il ruolo di educatori, infatti, i futuri tutors hanno un'importante occasione per smettere gli abiti consueti dello studente "passivo" inoltre  la conoscenza delle nozioni da trasmettere ai propri compagni costituirà soltanto uno degli aspetti della loro esperienza di educatori: la struttura punta a  sviluppare e potenziare la capacità di relazionarsi con se stessi e con gli altri: prima che del cosa comunicare, si potrebbe dire, ci si preoccupa del come. Gli educatori fra pari, infatti, non possono essere dei semplici trasmettitori di informazioni precostituite: in questo caso non sarebbero che dei "sottoposti" alle direttive degli adulti. Devono piuttosto riconoscersi come dei soggetti liberi, responsabili, capaci di compiere autonomamente le loro osservazioni e rielaborazioni.</a:t>
            </a:r>
          </a:p>
          <a:p>
            <a:endParaRPr lang="it-IT" smtClean="0"/>
          </a:p>
          <a:p>
            <a:endParaRPr lang="it-IT"/>
          </a:p>
        </p:txBody>
      </p:sp>
      <p:sp>
        <p:nvSpPr>
          <p:cNvPr id="4" name="Rettangolo arrotondato 3"/>
          <p:cNvSpPr/>
          <p:nvPr/>
        </p:nvSpPr>
        <p:spPr>
          <a:xfrm>
            <a:off x="503040" y="332656"/>
            <a:ext cx="8640960" cy="576064"/>
          </a:xfrm>
          <a:prstGeom prst="roundRect">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445487" y="476672"/>
            <a:ext cx="3698513" cy="369332"/>
          </a:xfrm>
          <a:prstGeom prst="rect">
            <a:avLst/>
          </a:prstGeom>
        </p:spPr>
        <p:txBody>
          <a:bodyPr wrap="none">
            <a:spAutoFit/>
          </a:bodyPr>
          <a:lstStyle/>
          <a:p>
            <a:r>
              <a:rPr lang="it-IT" b="1" cap="all" smtClean="0"/>
              <a:t>L’approccio Strutturale</a:t>
            </a:r>
            <a:endParaRPr lang="it-IT"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t>Le tecnologie che integrano la LIM</a:t>
            </a:r>
            <a:endParaRPr lang="it-IT"/>
          </a:p>
        </p:txBody>
      </p:sp>
      <p:sp>
        <p:nvSpPr>
          <p:cNvPr id="3" name="Segnaposto contenuto 2"/>
          <p:cNvSpPr>
            <a:spLocks noGrp="1"/>
          </p:cNvSpPr>
          <p:nvPr>
            <p:ph sz="quarter" idx="1"/>
          </p:nvPr>
        </p:nvSpPr>
        <p:spPr>
          <a:xfrm>
            <a:off x="457200" y="1219200"/>
            <a:ext cx="3394720" cy="4937760"/>
          </a:xfrm>
        </p:spPr>
        <p:txBody>
          <a:bodyPr>
            <a:normAutofit fontScale="77500" lnSpcReduction="20000"/>
          </a:bodyPr>
          <a:lstStyle/>
          <a:p>
            <a:r>
              <a:rPr lang="it-IT" sz="2000" smtClean="0"/>
              <a:t>Le opportunità delle nuove tecnologie del web 2.0. </a:t>
            </a:r>
          </a:p>
          <a:p>
            <a:pPr fontAlgn="base"/>
            <a:r>
              <a:rPr lang="it-IT" sz="2000" b="1" smtClean="0"/>
              <a:t>Mappe tematiche e Brainstorming, </a:t>
            </a:r>
            <a:r>
              <a:rPr lang="it-IT" sz="2000" smtClean="0"/>
              <a:t>SpiderScrib; consente di connettere concetti, allegare documenti di testo o di altro genere,inserire immagini e mappe Google. </a:t>
            </a:r>
            <a:r>
              <a:rPr lang="it-IT" sz="2000" smtClean="0">
                <a:hlinkClick r:id="rId2" tooltip="Brainstorming su Ungaretti"/>
              </a:rPr>
              <a:t>Visualizza l’esempio</a:t>
            </a:r>
            <a:r>
              <a:rPr lang="it-IT" sz="2000" smtClean="0"/>
              <a:t>.</a:t>
            </a:r>
          </a:p>
          <a:p>
            <a:pPr fontAlgn="base"/>
            <a:r>
              <a:rPr lang="it-IT" sz="2000" b="1" smtClean="0"/>
              <a:t>Free Cloud Storage</a:t>
            </a:r>
            <a:r>
              <a:rPr lang="it-IT" sz="2000" smtClean="0"/>
              <a:t>, Dropbox,Google Document, skydrive</a:t>
            </a:r>
          </a:p>
          <a:p>
            <a:pPr fontAlgn="base"/>
            <a:r>
              <a:rPr lang="it-IT" sz="2000" b="1" smtClean="0"/>
              <a:t>Produzione di contenuti</a:t>
            </a:r>
            <a:r>
              <a:rPr lang="it-IT" sz="2000" smtClean="0"/>
              <a:t>, </a:t>
            </a:r>
          </a:p>
          <a:p>
            <a:pPr lvl="1" fontAlgn="base"/>
            <a:r>
              <a:rPr lang="it-IT" sz="1700" smtClean="0"/>
              <a:t>Blog: wordpress o blogger</a:t>
            </a:r>
          </a:p>
          <a:p>
            <a:pPr lvl="1" fontAlgn="base"/>
            <a:r>
              <a:rPr lang="it-IT" sz="1700" smtClean="0"/>
              <a:t>Presentazioni:  on line: SlideRoket</a:t>
            </a:r>
          </a:p>
          <a:p>
            <a:pPr fontAlgn="base"/>
            <a:r>
              <a:rPr lang="it-IT" sz="2000" b="1" smtClean="0"/>
              <a:t>Una Lavagna Interattiva direttamente on-line: </a:t>
            </a:r>
            <a:r>
              <a:rPr lang="it-IT" sz="2000" b="1" smtClean="0">
                <a:hlinkClick r:id="rId3"/>
              </a:rPr>
              <a:t>www.scribblar.com</a:t>
            </a:r>
            <a:r>
              <a:rPr lang="it-IT" sz="2000" smtClean="0"/>
              <a:t>  consente di lavorare sulla superficie della lavagna utilizzando uno strumento on line (se ad esempio abbiamo un tablet)</a:t>
            </a:r>
          </a:p>
          <a:p>
            <a:pPr fontAlgn="base"/>
            <a:endParaRPr lang="it-IT" sz="2000" smtClean="0"/>
          </a:p>
          <a:p>
            <a:endParaRPr lang="it-IT" sz="2000"/>
          </a:p>
        </p:txBody>
      </p:sp>
      <p:pic>
        <p:nvPicPr>
          <p:cNvPr id="1028" name="Picture 4" descr="http://carlomariani.files.wordpress.com/2012/09/social_network.jpg"/>
          <p:cNvPicPr>
            <a:picLocks noChangeAspect="1" noChangeArrowheads="1"/>
          </p:cNvPicPr>
          <p:nvPr/>
        </p:nvPicPr>
        <p:blipFill>
          <a:blip r:embed="rId4" cstate="print"/>
          <a:srcRect t="3614"/>
          <a:stretch>
            <a:fillRect/>
          </a:stretch>
        </p:blipFill>
        <p:spPr bwMode="auto">
          <a:xfrm>
            <a:off x="3923928" y="1097360"/>
            <a:ext cx="4946204" cy="57606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Strategia Trasmissiva potenziata  dalla LIM</a:t>
            </a:r>
            <a:endParaRPr lang="it-IT"/>
          </a:p>
        </p:txBody>
      </p:sp>
      <p:sp>
        <p:nvSpPr>
          <p:cNvPr id="3" name="Segnaposto contenuto 2"/>
          <p:cNvSpPr>
            <a:spLocks noGrp="1"/>
          </p:cNvSpPr>
          <p:nvPr>
            <p:ph sz="quarter" idx="1"/>
          </p:nvPr>
        </p:nvSpPr>
        <p:spPr/>
        <p:txBody>
          <a:bodyPr>
            <a:normAutofit/>
          </a:bodyPr>
          <a:lstStyle/>
          <a:p>
            <a:r>
              <a:rPr lang="it-IT" smtClean="0"/>
              <a:t>Utilizzata per gettare le basi del discorso disciplinare, </a:t>
            </a:r>
          </a:p>
          <a:p>
            <a:r>
              <a:rPr lang="it-IT" smtClean="0"/>
              <a:t>è potenziata dalle risorse offerte dal sistema lavagna </a:t>
            </a:r>
          </a:p>
          <a:p>
            <a:r>
              <a:rPr lang="it-IT" smtClean="0"/>
              <a:t>Consente al docente di:</a:t>
            </a:r>
          </a:p>
          <a:p>
            <a:pPr lvl="1"/>
            <a:r>
              <a:rPr lang="it-IT" smtClean="0"/>
              <a:t>attrarre l’attenzione</a:t>
            </a:r>
          </a:p>
          <a:p>
            <a:pPr lvl="1"/>
            <a:r>
              <a:rPr lang="it-IT" smtClean="0"/>
              <a:t>strutturare meglio e più in profondità il suo intervento educativo </a:t>
            </a:r>
          </a:p>
          <a:p>
            <a:pPr lvl="1"/>
            <a:r>
              <a:rPr lang="it-IT" smtClean="0"/>
              <a:t>fornire informazioni più ricche e complete  grazie alla multimedialità. </a:t>
            </a:r>
          </a:p>
          <a:p>
            <a:pPr lvl="1"/>
            <a:r>
              <a:rPr lang="it-IT" smtClean="0"/>
              <a:t>Arricchire le lezioni con attività interattive</a:t>
            </a:r>
          </a:p>
        </p:txBody>
      </p:sp>
      <p:sp>
        <p:nvSpPr>
          <p:cNvPr id="4" name="Rettangolo 3"/>
          <p:cNvSpPr/>
          <p:nvPr/>
        </p:nvSpPr>
        <p:spPr>
          <a:xfrm>
            <a:off x="827584" y="5373216"/>
            <a:ext cx="6984776" cy="923330"/>
          </a:xfrm>
          <a:prstGeom prst="rect">
            <a:avLst/>
          </a:prstGeom>
        </p:spPr>
        <p:txBody>
          <a:bodyPr wrap="square">
            <a:spAutoFit/>
          </a:bodyPr>
          <a:lstStyle/>
          <a:p>
            <a:r>
              <a:rPr lang="it-IT" i="1" smtClean="0">
                <a:solidFill>
                  <a:srgbClr val="00B050"/>
                </a:solidFill>
                <a:effectLst>
                  <a:outerShdw blurRad="38100" dist="38100" dir="2700000" algn="tl">
                    <a:srgbClr val="000000">
                      <a:alpha val="43137"/>
                    </a:srgbClr>
                  </a:outerShdw>
                </a:effectLst>
              </a:rPr>
              <a:t>Esempi: </a:t>
            </a:r>
          </a:p>
          <a:p>
            <a:r>
              <a:rPr lang="it-IT" i="1" smtClean="0">
                <a:solidFill>
                  <a:srgbClr val="00B050"/>
                </a:solidFill>
                <a:effectLst>
                  <a:outerShdw blurRad="38100" dist="38100" dir="2700000" algn="tl">
                    <a:srgbClr val="000000">
                      <a:alpha val="43137"/>
                    </a:srgbClr>
                  </a:outerShdw>
                </a:effectLst>
              </a:rPr>
              <a:t>Struttura dell’albero e della foglia</a:t>
            </a:r>
          </a:p>
          <a:p>
            <a:r>
              <a:rPr lang="it-IT" i="1" smtClean="0">
                <a:solidFill>
                  <a:srgbClr val="00B050"/>
                </a:solidFill>
                <a:effectLst>
                  <a:outerShdw blurRad="38100" dist="38100" dir="2700000" algn="tl">
                    <a:srgbClr val="000000">
                      <a:alpha val="43137"/>
                    </a:srgbClr>
                  </a:outerShdw>
                </a:effectLst>
              </a:rPr>
              <a:t>Acqua (santacroce) con programmazione</a:t>
            </a:r>
            <a:endParaRPr lang="it-IT" i="1">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La lim in classe</a:t>
            </a:r>
            <a:endParaRPr lang="it-IT"/>
          </a:p>
        </p:txBody>
      </p:sp>
      <p:pic>
        <p:nvPicPr>
          <p:cNvPr id="38914" name="Picture 2"/>
          <p:cNvPicPr>
            <a:picLocks noGrp="1" noChangeAspect="1" noChangeArrowheads="1"/>
          </p:cNvPicPr>
          <p:nvPr>
            <p:ph sz="quarter" idx="1"/>
          </p:nvPr>
        </p:nvPicPr>
        <p:blipFill>
          <a:blip r:embed="rId2" cstate="print"/>
          <a:stretch>
            <a:fillRect/>
          </a:stretch>
        </p:blipFill>
        <p:spPr bwMode="auto">
          <a:xfrm>
            <a:off x="179512" y="1052736"/>
            <a:ext cx="8373835"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t>Strategie collaborative - partecipative</a:t>
            </a:r>
            <a:endParaRPr lang="it-IT"/>
          </a:p>
        </p:txBody>
      </p:sp>
      <p:sp>
        <p:nvSpPr>
          <p:cNvPr id="3" name="Segnaposto contenuto 2"/>
          <p:cNvSpPr>
            <a:spLocks noGrp="1"/>
          </p:cNvSpPr>
          <p:nvPr>
            <p:ph sz="quarter" idx="1"/>
          </p:nvPr>
        </p:nvSpPr>
        <p:spPr/>
        <p:txBody>
          <a:bodyPr>
            <a:normAutofit/>
          </a:bodyPr>
          <a:lstStyle/>
          <a:p>
            <a:r>
              <a:rPr lang="it-IT" sz="2000" smtClean="0"/>
              <a:t>Le strategie collaborative/partecipative sono, però, quelle più efficaci per il successo formativo degli allievi</a:t>
            </a:r>
            <a:r>
              <a:rPr lang="it-IT" sz="2000" strike="sngStrike" smtClean="0"/>
              <a:t>,</a:t>
            </a:r>
            <a:r>
              <a:rPr lang="it-IT" sz="2000" smtClean="0"/>
              <a:t> ; con esse il focus della classe si sposta dal docente agli allievi che sono così coinvolti come attori nel processo di costruzione della loro conoscenza. L'allievo diventa un protagonista attivo nel suo viaggio cognitivo, alternando momenti di ricerca con momenti di rielaborazione, momenti di sintesi con momenti di allargamento della sua zona di sviluppo prossimale sia dal punto di vista cognitivo che creativo.</a:t>
            </a:r>
          </a:p>
          <a:p>
            <a:r>
              <a:rPr lang="it-IT" sz="2000" smtClean="0"/>
              <a:t>E’ possibile adottare strategie altamente strutturate:</a:t>
            </a:r>
          </a:p>
          <a:p>
            <a:pPr lvl="1"/>
            <a:r>
              <a:rPr lang="it-IT" sz="1700" smtClean="0"/>
              <a:t>Metodologie della ricerca: 6 big, web quest</a:t>
            </a:r>
          </a:p>
          <a:p>
            <a:pPr lvl="1"/>
            <a:r>
              <a:rPr lang="it-IT" sz="1700" smtClean="0"/>
              <a:t>Apprendistato cognitivo</a:t>
            </a:r>
          </a:p>
          <a:p>
            <a:pPr lvl="1"/>
            <a:r>
              <a:rPr lang="it-IT" sz="1700" smtClean="0"/>
              <a:t>Modello dell’esagono</a:t>
            </a:r>
          </a:p>
          <a:p>
            <a:pPr lvl="1"/>
            <a:r>
              <a:rPr lang="it-IT" sz="1700" smtClean="0"/>
              <a:t>Metodologia laboratoriale</a:t>
            </a:r>
          </a:p>
          <a:p>
            <a:r>
              <a:rPr lang="it-IT" sz="2000" smtClean="0"/>
              <a:t>Oppure utilizzare attività collaborative per rendere più motivante una lezione tradizionale</a:t>
            </a:r>
            <a:endParaRPr lang="it-IT" sz="2000"/>
          </a:p>
        </p:txBody>
      </p:sp>
      <p:sp>
        <p:nvSpPr>
          <p:cNvPr id="4" name="Rettangolo 3"/>
          <p:cNvSpPr/>
          <p:nvPr/>
        </p:nvSpPr>
        <p:spPr>
          <a:xfrm>
            <a:off x="755576" y="5877272"/>
            <a:ext cx="6984776" cy="646331"/>
          </a:xfrm>
          <a:prstGeom prst="rect">
            <a:avLst/>
          </a:prstGeom>
        </p:spPr>
        <p:txBody>
          <a:bodyPr wrap="square">
            <a:spAutoFit/>
          </a:bodyPr>
          <a:lstStyle/>
          <a:p>
            <a:r>
              <a:rPr lang="it-IT" i="1" smtClean="0">
                <a:solidFill>
                  <a:srgbClr val="00B050"/>
                </a:solidFill>
                <a:effectLst>
                  <a:outerShdw blurRad="38100" dist="38100" dir="2700000" algn="tl">
                    <a:srgbClr val="000000">
                      <a:alpha val="43137"/>
                    </a:srgbClr>
                  </a:outerShdw>
                </a:effectLst>
              </a:rPr>
              <a:t>Esempi: di attività collaborative </a:t>
            </a:r>
          </a:p>
          <a:p>
            <a:r>
              <a:rPr lang="it-IT" i="1" smtClean="0">
                <a:solidFill>
                  <a:srgbClr val="00B050"/>
                </a:solidFill>
                <a:effectLst>
                  <a:outerShdw blurRad="38100" dist="38100" dir="2700000" algn="tl">
                    <a:srgbClr val="000000">
                      <a:alpha val="43137"/>
                    </a:srgbClr>
                  </a:outerShdw>
                </a:effectLst>
              </a:rPr>
              <a:t>Acqua (santacroce) con programmazione</a:t>
            </a:r>
            <a:endParaRPr lang="it-IT" i="1">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Strategie della ricerca</a:t>
            </a:r>
            <a:br>
              <a:rPr lang="it-IT" smtClean="0"/>
            </a:br>
            <a:endParaRPr lang="it-IT"/>
          </a:p>
        </p:txBody>
      </p:sp>
      <p:sp>
        <p:nvSpPr>
          <p:cNvPr id="3" name="Segnaposto contenuto 2"/>
          <p:cNvSpPr>
            <a:spLocks noGrp="1"/>
          </p:cNvSpPr>
          <p:nvPr>
            <p:ph sz="quarter" idx="1"/>
          </p:nvPr>
        </p:nvSpPr>
        <p:spPr/>
        <p:txBody>
          <a:bodyPr>
            <a:normAutofit fontScale="92500" lnSpcReduction="20000"/>
          </a:bodyPr>
          <a:lstStyle/>
          <a:p>
            <a:r>
              <a:rPr lang="it-IT" smtClean="0"/>
              <a:t>Educare alla ricerca significa </a:t>
            </a:r>
          </a:p>
          <a:p>
            <a:pPr lvl="1"/>
            <a:r>
              <a:rPr lang="it-IT" smtClean="0"/>
              <a:t>trasmettere passione e curiosità per il conoscere</a:t>
            </a:r>
          </a:p>
          <a:p>
            <a:pPr lvl="1"/>
            <a:r>
              <a:rPr lang="it-IT" b="1" smtClean="0"/>
              <a:t>insegnare ad apprendere in  modo autonomo</a:t>
            </a:r>
          </a:p>
          <a:p>
            <a:r>
              <a:rPr lang="it-IT" smtClean="0"/>
              <a:t>Se si rispettano alcune Indicazioni pedagogiche didattiche</a:t>
            </a:r>
          </a:p>
          <a:p>
            <a:pPr lvl="1"/>
            <a:r>
              <a:rPr lang="it-IT" smtClean="0"/>
              <a:t>Far inciampare gli alunni nei problemi. </a:t>
            </a:r>
          </a:p>
          <a:p>
            <a:pPr lvl="1"/>
            <a:r>
              <a:rPr lang="it-IT" smtClean="0"/>
              <a:t>Rendere gli alunni consapevoli del carattere ipotetico della conoscenza. </a:t>
            </a:r>
          </a:p>
          <a:p>
            <a:pPr lvl="1"/>
            <a:r>
              <a:rPr lang="it-IT" smtClean="0"/>
              <a:t> Mostrare come i problemi possano essere affrontati da diversi punti di vista.</a:t>
            </a:r>
          </a:p>
          <a:p>
            <a:pPr lvl="1"/>
            <a:r>
              <a:rPr lang="it-IT" smtClean="0"/>
              <a:t>Educare alla positività dell’errore e alla falsificabilità  come criterio di legittimazione delle teorie accettate.</a:t>
            </a:r>
          </a:p>
          <a:p>
            <a:pPr lvl="1"/>
            <a:r>
              <a:rPr lang="it-IT" smtClean="0"/>
              <a:t> Mostrare la provvisorietà di ogni risultato e gli elementi incerti e dubbi delle teorie più accreditate e delle convinzioni più consolidate. </a:t>
            </a:r>
          </a:p>
          <a:p>
            <a:pPr lvl="1"/>
            <a:r>
              <a:rPr lang="it-IT" smtClean="0"/>
              <a:t>Rendere trasparenti i criteri di scelta e di selezione che soggiacciono alla preferenza accordata a una data teoria scientifica.</a:t>
            </a:r>
            <a:endParaRPr lang="it-IT"/>
          </a:p>
        </p:txBody>
      </p:sp>
      <p:sp>
        <p:nvSpPr>
          <p:cNvPr id="4" name="Rettangolo arrotondato 3"/>
          <p:cNvSpPr/>
          <p:nvPr/>
        </p:nvSpPr>
        <p:spPr>
          <a:xfrm>
            <a:off x="179512" y="188640"/>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Apprendere cercando:</a:t>
            </a:r>
            <a:br>
              <a:rPr lang="it-IT" smtClean="0"/>
            </a:br>
            <a:endParaRPr lang="it-IT"/>
          </a:p>
        </p:txBody>
      </p:sp>
      <p:sp>
        <p:nvSpPr>
          <p:cNvPr id="3" name="Segnaposto contenuto 2"/>
          <p:cNvSpPr>
            <a:spLocks noGrp="1"/>
          </p:cNvSpPr>
          <p:nvPr>
            <p:ph sz="quarter" idx="1"/>
          </p:nvPr>
        </p:nvSpPr>
        <p:spPr>
          <a:xfrm>
            <a:off x="467544" y="1340768"/>
            <a:ext cx="8229600" cy="4525963"/>
          </a:xfrm>
        </p:spPr>
        <p:txBody>
          <a:bodyPr>
            <a:normAutofit fontScale="77500" lnSpcReduction="20000"/>
          </a:bodyPr>
          <a:lstStyle/>
          <a:p>
            <a:r>
              <a:rPr lang="it-IT" smtClean="0"/>
              <a:t>La nostra pedagogia  per lo più consiste nel  riversare sui fanciulli  risposte senza che essi abbiano posto domande e, alle domande che pongono, non si dà  ascolto. (K. Popper, Il futuro è aperto)</a:t>
            </a:r>
          </a:p>
          <a:p>
            <a:r>
              <a:rPr lang="it-IT" smtClean="0"/>
              <a:t>I bambini vivono in mezzo alle domande, gli adulti in mezzo alle  risposte”.  (P. Bichsel,Al mondo ci sono più  zie che lettori)</a:t>
            </a:r>
          </a:p>
          <a:p>
            <a:r>
              <a:rPr lang="it-IT" smtClean="0"/>
              <a:t>Occorre passare dalle risposte alle domande, Dalla trasmissione di conoscenze e abilità astratte alla loro applicazione in </a:t>
            </a:r>
            <a:r>
              <a:rPr lang="it-IT" b="1" smtClean="0"/>
              <a:t>contesti di problem solving</a:t>
            </a:r>
          </a:p>
          <a:p>
            <a:r>
              <a:rPr lang="it-IT" smtClean="0"/>
              <a:t>“La profonda trasformazione in corso del  contesto scientifico e tecnico richiede che, nel suo rapporto con la conoscenza e  l’azione, l’individuo, anche se non mira ad una carriera di ricercatore, sia in grado di assimilare in un certo modo </a:t>
            </a:r>
            <a:r>
              <a:rPr lang="it-IT" b="1" smtClean="0"/>
              <a:t>i valori dell’attività di ricerca</a:t>
            </a:r>
            <a:r>
              <a:rPr lang="it-IT" smtClean="0"/>
              <a:t>: </a:t>
            </a:r>
          </a:p>
          <a:p>
            <a:pPr lvl="1"/>
            <a:r>
              <a:rPr lang="it-IT" smtClean="0"/>
              <a:t>valutare e scegliere  l’informazione in modo  critico e responsabile</a:t>
            </a:r>
          </a:p>
          <a:p>
            <a:pPr lvl="1"/>
            <a:r>
              <a:rPr lang="it-IT" smtClean="0"/>
              <a:t>essere creatore e non solo consumatore passivo di informazione</a:t>
            </a:r>
          </a:p>
          <a:p>
            <a:pPr lvl="1"/>
            <a:r>
              <a:rPr lang="it-IT" smtClean="0"/>
              <a:t>apprendere in modo  autonomo</a:t>
            </a:r>
            <a:endParaRPr lang="it-IT"/>
          </a:p>
          <a:p>
            <a:pPr algn="r">
              <a:buNone/>
            </a:pPr>
            <a:r>
              <a:rPr lang="it-IT" sz="2600" i="1" smtClean="0"/>
              <a:t>     Libro bianco su istruzione e formazione della  Commissione Europea, 1995</a:t>
            </a:r>
            <a:endParaRPr lang="it-IT" sz="2600" i="1"/>
          </a:p>
        </p:txBody>
      </p:sp>
      <p:sp>
        <p:nvSpPr>
          <p:cNvPr id="5" name="Rettangolo arrotondato 4"/>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La strategia della ricerca a scuola</a:t>
            </a:r>
            <a:br>
              <a:rPr lang="it-IT" smtClean="0"/>
            </a:br>
            <a:endParaRPr lang="it-IT"/>
          </a:p>
        </p:txBody>
      </p:sp>
      <p:sp>
        <p:nvSpPr>
          <p:cNvPr id="3" name="Segnaposto contenuto 2"/>
          <p:cNvSpPr>
            <a:spLocks noGrp="1"/>
          </p:cNvSpPr>
          <p:nvPr>
            <p:ph sz="quarter" idx="1"/>
          </p:nvPr>
        </p:nvSpPr>
        <p:spPr>
          <a:xfrm>
            <a:off x="0" y="1124744"/>
            <a:ext cx="8445624" cy="4929411"/>
          </a:xfrm>
        </p:spPr>
        <p:txBody>
          <a:bodyPr>
            <a:noAutofit/>
          </a:bodyPr>
          <a:lstStyle/>
          <a:p>
            <a:pPr>
              <a:spcBef>
                <a:spcPts val="0"/>
              </a:spcBef>
            </a:pPr>
            <a:r>
              <a:rPr lang="it-IT" sz="2100" smtClean="0"/>
              <a:t>l’informazione non è un prodotto,  ma un processo</a:t>
            </a:r>
          </a:p>
          <a:p>
            <a:pPr>
              <a:spcBef>
                <a:spcPts val="0"/>
              </a:spcBef>
            </a:pPr>
            <a:r>
              <a:rPr lang="it-IT" sz="2100" smtClean="0"/>
              <a:t>“Non sono i risultati  delle loro ricerche che  elevano e  arricchiscono  moralmente gli  uomini, ma è il loro  sforzo per capire, è il  lavoro intellettuale  fecondo e capace.”  (Albert Einstein) </a:t>
            </a:r>
          </a:p>
          <a:p>
            <a:pPr>
              <a:spcBef>
                <a:spcPts val="0"/>
              </a:spcBef>
            </a:pPr>
            <a:r>
              <a:rPr lang="it-IT" sz="2100" smtClean="0"/>
              <a:t>La ricerca è un’atteggiamento mentale teso ad individuare problemi rilevanti e congruenti procedure risolutive, nell’ambito di un processo che non giunge mai a conclusioni definitive(Buonfiglioli)</a:t>
            </a:r>
          </a:p>
          <a:p>
            <a:pPr>
              <a:spcBef>
                <a:spcPts val="0"/>
              </a:spcBef>
            </a:pPr>
            <a:r>
              <a:rPr lang="it-IT" sz="2100" b="1" smtClean="0"/>
              <a:t>Il Processo della ricerca ( e non il risultato) </a:t>
            </a:r>
            <a:r>
              <a:rPr lang="it-IT" sz="2100" smtClean="0"/>
              <a:t>è utile per promuovere apprendimenti significativi, purchè si rispettano le caratteristiche fondamenti : </a:t>
            </a:r>
          </a:p>
          <a:p>
            <a:pPr lvl="1">
              <a:spcBef>
                <a:spcPts val="0"/>
              </a:spcBef>
            </a:pPr>
            <a:r>
              <a:rPr lang="it-IT" sz="1600" b="1" smtClean="0"/>
              <a:t>Il caratttere problematico: </a:t>
            </a:r>
          </a:p>
          <a:p>
            <a:pPr lvl="2">
              <a:spcBef>
                <a:spcPts val="0"/>
              </a:spcBef>
            </a:pPr>
            <a:r>
              <a:rPr lang="it-IT" sz="1600" smtClean="0"/>
              <a:t>La</a:t>
            </a:r>
            <a:r>
              <a:rPr lang="it-IT" sz="1600" b="1" smtClean="0"/>
              <a:t> </a:t>
            </a:r>
            <a:r>
              <a:rPr lang="it-IT" sz="1600" smtClean="0"/>
              <a:t>ricerca non può iniziare  se non dal  riconoscimento di una  situazione problematica  e da un profondo “disagio cognitivo”. </a:t>
            </a:r>
            <a:r>
              <a:rPr lang="it-IT" sz="1600" b="1" smtClean="0"/>
              <a:t>Il punto di partenza </a:t>
            </a:r>
            <a:r>
              <a:rPr lang="it-IT" sz="1600" smtClean="0"/>
              <a:t>non deve essere un argomento costruito artificiosamente dall’insegnante ma un </a:t>
            </a:r>
            <a:r>
              <a:rPr lang="it-IT" sz="1600" b="1" smtClean="0"/>
              <a:t>problema avvertito come tale dagli student</a:t>
            </a:r>
            <a:r>
              <a:rPr lang="it-IT" sz="1600" smtClean="0"/>
              <a:t>i, grazie all’opera di problmetizzazione svolta dall’insegnate</a:t>
            </a:r>
          </a:p>
          <a:p>
            <a:pPr lvl="1">
              <a:spcBef>
                <a:spcPts val="0"/>
              </a:spcBef>
            </a:pPr>
            <a:r>
              <a:rPr lang="it-IT" sz="1600" b="1" smtClean="0"/>
              <a:t>Il caratttere Intenzionale: </a:t>
            </a:r>
            <a:endParaRPr lang="it-IT" sz="1600" smtClean="0"/>
          </a:p>
          <a:p>
            <a:pPr lvl="2">
              <a:spcBef>
                <a:spcPts val="0"/>
              </a:spcBef>
            </a:pPr>
            <a:r>
              <a:rPr lang="it-IT" sz="1600" smtClean="0"/>
              <a:t> processo di ricerca inizia  solo quando si determina la </a:t>
            </a:r>
            <a:r>
              <a:rPr lang="it-IT" sz="1600" b="1" smtClean="0"/>
              <a:t>volontà</a:t>
            </a:r>
            <a:r>
              <a:rPr lang="it-IT" sz="1600" smtClean="0"/>
              <a:t> </a:t>
            </a:r>
            <a:r>
              <a:rPr lang="it-IT" sz="1600" b="1" smtClean="0"/>
              <a:t>di implementare / ristrutturare il proprio  sistema cognitivo </a:t>
            </a:r>
            <a:r>
              <a:rPr lang="it-IT" sz="1600" smtClean="0"/>
              <a:t>per  risolvere una data  situazione problematica.</a:t>
            </a:r>
          </a:p>
          <a:p>
            <a:pPr lvl="1">
              <a:spcBef>
                <a:spcPts val="0"/>
              </a:spcBef>
            </a:pPr>
            <a:r>
              <a:rPr lang="it-IT" sz="1600" b="1"/>
              <a:t>La costante applicazione di un metodo</a:t>
            </a:r>
          </a:p>
          <a:p>
            <a:pPr lvl="1">
              <a:spcBef>
                <a:spcPts val="0"/>
              </a:spcBef>
            </a:pPr>
            <a:endParaRPr lang="it-IT" sz="1800"/>
          </a:p>
          <a:p>
            <a:pPr lvl="1">
              <a:spcBef>
                <a:spcPts val="0"/>
              </a:spcBef>
            </a:pPr>
            <a:endParaRPr lang="it-IT" sz="1800" smtClean="0"/>
          </a:p>
          <a:p>
            <a:pPr lvl="1">
              <a:spcBef>
                <a:spcPts val="0"/>
              </a:spcBef>
            </a:pPr>
            <a:endParaRPr lang="it-IT" sz="1800" smtClean="0"/>
          </a:p>
          <a:p>
            <a:pPr lvl="1">
              <a:spcBef>
                <a:spcPts val="0"/>
              </a:spcBef>
            </a:pPr>
            <a:endParaRPr lang="it-IT" sz="1400"/>
          </a:p>
        </p:txBody>
      </p:sp>
      <p:sp>
        <p:nvSpPr>
          <p:cNvPr id="4" name="Rettangolo arrotondato 3"/>
          <p:cNvSpPr/>
          <p:nvPr/>
        </p:nvSpPr>
        <p:spPr>
          <a:xfrm>
            <a:off x="323528" y="260648"/>
            <a:ext cx="8640960" cy="576064"/>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3436</TotalTime>
  <Words>4766</Words>
  <Application>Microsoft Office PowerPoint</Application>
  <PresentationFormat>Presentazione su schermo (4:3)</PresentationFormat>
  <Paragraphs>556</Paragraphs>
  <Slides>50</Slides>
  <Notes>4</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Satellite</vt:lpstr>
      <vt:lpstr>Lim e strategie didattiche</vt:lpstr>
      <vt:lpstr>Lim e strategie didattiche</vt:lpstr>
      <vt:lpstr>Lim e Strategie Didattiche</vt:lpstr>
      <vt:lpstr>La programmazione</vt:lpstr>
      <vt:lpstr>Strategia Trasmissiva potenziata  dalla LIM</vt:lpstr>
      <vt:lpstr>Strategie collaborative - partecipative</vt:lpstr>
      <vt:lpstr>Strategie della ricerca </vt:lpstr>
      <vt:lpstr>Apprendere cercando: </vt:lpstr>
      <vt:lpstr>La strategia della ricerca a scuola </vt:lpstr>
      <vt:lpstr>Approccio metodologico:  </vt:lpstr>
      <vt:lpstr>Le BIG 6 – Modello di Eisenberg </vt:lpstr>
      <vt:lpstr>6 big: far nascere il problema </vt:lpstr>
      <vt:lpstr>IL MODELLO PROPOSTO: THE BIG SIX SKIllS</vt:lpstr>
      <vt:lpstr>THE BIG SIX SKIllS: Strumenti </vt:lpstr>
      <vt:lpstr>THE BIG SIX SKIllS: Strumenti </vt:lpstr>
      <vt:lpstr>Web quest </vt:lpstr>
      <vt:lpstr>WEB Quest: Strumenti </vt:lpstr>
      <vt:lpstr>Web quest: tipi </vt:lpstr>
      <vt:lpstr>Web quest: tipi </vt:lpstr>
      <vt:lpstr>Web quest: tipi </vt:lpstr>
      <vt:lpstr>Web quest: tipi </vt:lpstr>
      <vt:lpstr>WEB Quest: Strumenti:Griglia di valutazione del Web Quest</vt:lpstr>
      <vt:lpstr>WEB Quest: Strumenti Griglia di valutazione degli studenti </vt:lpstr>
      <vt:lpstr>Lim e Strategie di ricerca </vt:lpstr>
      <vt:lpstr>L'apprendistato cognitivo </vt:lpstr>
      <vt:lpstr>L'apprendistato cognitivo </vt:lpstr>
      <vt:lpstr>apprendistato cognitivo </vt:lpstr>
      <vt:lpstr>Insegnamento reciproco della lettura </vt:lpstr>
      <vt:lpstr>Facilitazione Procedurale alla Scrittura </vt:lpstr>
      <vt:lpstr>Lo sviluppo delle abilità di scrittura    Berninger et al. (1992)</vt:lpstr>
      <vt:lpstr>Facilitazione Procedurale alla Scrittura </vt:lpstr>
      <vt:lpstr>Diapositiva 32</vt:lpstr>
      <vt:lpstr>Diapositiva 33</vt:lpstr>
      <vt:lpstr>facilitazione della revisione </vt:lpstr>
      <vt:lpstr>facilitazione procedurale della scrittura: lo strumento di revisione e i facilitatori</vt:lpstr>
      <vt:lpstr>facilitazione procedurale della scrittura: lo strumento di revisione e i facilitatori</vt:lpstr>
      <vt:lpstr>Comunità di pratiche</vt:lpstr>
      <vt:lpstr>Comunità di pratiche</vt:lpstr>
      <vt:lpstr>Lim e Apprendistato cognitivo</vt:lpstr>
      <vt:lpstr>Modello progettuale dell’esagono </vt:lpstr>
      <vt:lpstr>Strategia Laboratoriale </vt:lpstr>
      <vt:lpstr>Strategia Laboratoriale</vt:lpstr>
      <vt:lpstr>Strategia Laboratoriale</vt:lpstr>
      <vt:lpstr>Strategia Laboratoriale</vt:lpstr>
      <vt:lpstr>Strategia Laboratoriale</vt:lpstr>
      <vt:lpstr>Strategia Laboratoriale</vt:lpstr>
      <vt:lpstr>Strategia Laboratoriale</vt:lpstr>
      <vt:lpstr>Strategia Laboratoriale</vt:lpstr>
      <vt:lpstr>Le tecnologie che integrano la LIM</vt:lpstr>
      <vt:lpstr>La lim in classe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 e strategie didattche</dc:title>
  <dc:creator>kjhkjk</dc:creator>
  <cp:lastModifiedBy>kjhkjk</cp:lastModifiedBy>
  <cp:revision>135</cp:revision>
  <dcterms:created xsi:type="dcterms:W3CDTF">2012-11-14T12:07:13Z</dcterms:created>
  <dcterms:modified xsi:type="dcterms:W3CDTF">2012-12-14T03:41:17Z</dcterms:modified>
</cp:coreProperties>
</file>