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9" r:id="rId1"/>
  </p:sldMasterIdLst>
  <p:sldIdLst>
    <p:sldId id="257" r:id="rId2"/>
    <p:sldId id="258" r:id="rId3"/>
    <p:sldId id="259" r:id="rId4"/>
    <p:sldId id="260" r:id="rId5"/>
    <p:sldId id="263" r:id="rId6"/>
    <p:sldId id="264" r:id="rId7"/>
    <p:sldId id="262" r:id="rId8"/>
    <p:sldId id="265" r:id="rId9"/>
    <p:sldId id="266" r:id="rId10"/>
    <p:sldId id="267" r:id="rId11"/>
    <p:sldId id="256" r:id="rId12"/>
    <p:sldId id="268"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007533" y="0"/>
            <a:ext cx="7934348"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8941881"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2611808" y="3428998"/>
            <a:ext cx="5518066" cy="2268559"/>
          </a:xfrm>
        </p:spPr>
        <p:txBody>
          <a:bodyPr anchor="t">
            <a:normAutofit/>
          </a:bodyPr>
          <a:lstStyle>
            <a:lvl1pPr algn="r">
              <a:defRPr sz="6000"/>
            </a:lvl1pPr>
          </a:lstStyle>
          <a:p>
            <a:r>
              <a:rPr lang="en-US"/>
              <a:t>Click to edit Master title style</a:t>
            </a:r>
            <a:endParaRPr lang="en-US" dirty="0"/>
          </a:p>
        </p:txBody>
      </p:sp>
      <p:sp>
        <p:nvSpPr>
          <p:cNvPr id="3" name="Subtitle 2"/>
          <p:cNvSpPr>
            <a:spLocks noGrp="1"/>
          </p:cNvSpPr>
          <p:nvPr>
            <p:ph type="subTitle" idx="1"/>
          </p:nvPr>
        </p:nvSpPr>
        <p:spPr>
          <a:xfrm>
            <a:off x="2772274" y="2268786"/>
            <a:ext cx="5357600" cy="1160213"/>
          </a:xfrm>
        </p:spPr>
        <p:txBody>
          <a:bodyPr tIns="0" anchor="b">
            <a:normAutofit/>
          </a:bodyPr>
          <a:lstStyle>
            <a:lvl1pPr marL="0" indent="0" algn="r">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F010972-13E7-4215-B8F1-F56D097AC09F}" type="datetimeFigureOut">
              <a:rPr lang="en-TT" smtClean="0"/>
              <a:t>30/11/2017</a:t>
            </a:fld>
            <a:endParaRPr lang="en-TT"/>
          </a:p>
        </p:txBody>
      </p:sp>
      <p:sp>
        <p:nvSpPr>
          <p:cNvPr id="5" name="Footer Placeholder 4"/>
          <p:cNvSpPr>
            <a:spLocks noGrp="1"/>
          </p:cNvSpPr>
          <p:nvPr>
            <p:ph type="ftr" sz="quarter" idx="11"/>
          </p:nvPr>
        </p:nvSpPr>
        <p:spPr/>
        <p:txBody>
          <a:bodyPr/>
          <a:lstStyle/>
          <a:p>
            <a:endParaRPr lang="en-TT"/>
          </a:p>
        </p:txBody>
      </p:sp>
      <p:sp>
        <p:nvSpPr>
          <p:cNvPr id="6" name="Slide Number Placeholder 5"/>
          <p:cNvSpPr>
            <a:spLocks noGrp="1"/>
          </p:cNvSpPr>
          <p:nvPr>
            <p:ph type="sldNum" sz="quarter" idx="12"/>
          </p:nvPr>
        </p:nvSpPr>
        <p:spPr/>
        <p:txBody>
          <a:bodyPr rIns="45720"/>
          <a:lstStyle/>
          <a:p>
            <a:fld id="{DB708081-B696-4054-B229-B0D95F256147}" type="slidenum">
              <a:rPr lang="en-TT" smtClean="0"/>
              <a:t>‹#›</a:t>
            </a:fld>
            <a:endParaRPr lang="en-TT"/>
          </a:p>
        </p:txBody>
      </p:sp>
      <p:sp>
        <p:nvSpPr>
          <p:cNvPr id="13" name="TextBox 12"/>
          <p:cNvSpPr txBox="1"/>
          <p:nvPr/>
        </p:nvSpPr>
        <p:spPr>
          <a:xfrm>
            <a:off x="2191282" y="3262852"/>
            <a:ext cx="415636" cy="461665"/>
          </a:xfrm>
          <a:prstGeom prst="rect">
            <a:avLst/>
          </a:prstGeom>
          <a:noFill/>
        </p:spPr>
        <p:txBody>
          <a:bodyPr wrap="square" rtlCol="0">
            <a:spAutoFit/>
          </a:bodyPr>
          <a:lstStyle/>
          <a:p>
            <a:pPr algn="r"/>
            <a:r>
              <a:rPr lang="en-US" sz="2400" dirty="0">
                <a:solidFill>
                  <a:schemeClr val="accent6"/>
                </a:solidFill>
                <a:latin typeface="Wingdings 3" panose="05040102010807070707" pitchFamily="18" charset="2"/>
              </a:rPr>
              <a:t>z</a:t>
            </a:r>
            <a:endParaRPr lang="en-US" sz="2400" dirty="0">
              <a:solidFill>
                <a:schemeClr val="accent6"/>
              </a:solidFill>
              <a:latin typeface="MS Shell Dlg 2" panose="020B0604030504040204" pitchFamily="34" charset="0"/>
            </a:endParaRPr>
          </a:p>
        </p:txBody>
      </p:sp>
    </p:spTree>
    <p:extLst>
      <p:ext uri="{BB962C8B-B14F-4D97-AF65-F5344CB8AC3E}">
        <p14:creationId xmlns:p14="http://schemas.microsoft.com/office/powerpoint/2010/main" val="16409037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14" name="Rectangle 13"/>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p:cNvSpPr txBox="1"/>
          <p:nvPr/>
        </p:nvSpPr>
        <p:spPr>
          <a:xfrm>
            <a:off x="2194236" y="641225"/>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11808" y="808056"/>
            <a:ext cx="7954091" cy="1077229"/>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F010972-13E7-4215-B8F1-F56D097AC09F}" type="datetimeFigureOut">
              <a:rPr lang="en-TT" smtClean="0"/>
              <a:t>30/11/2017</a:t>
            </a:fld>
            <a:endParaRPr lang="en-TT"/>
          </a:p>
        </p:txBody>
      </p:sp>
      <p:sp>
        <p:nvSpPr>
          <p:cNvPr id="5" name="Footer Placeholder 4"/>
          <p:cNvSpPr>
            <a:spLocks noGrp="1"/>
          </p:cNvSpPr>
          <p:nvPr>
            <p:ph type="ftr" sz="quarter" idx="11"/>
          </p:nvPr>
        </p:nvSpPr>
        <p:spPr/>
        <p:txBody>
          <a:bodyPr/>
          <a:lstStyle/>
          <a:p>
            <a:endParaRPr lang="en-TT"/>
          </a:p>
        </p:txBody>
      </p:sp>
      <p:sp>
        <p:nvSpPr>
          <p:cNvPr id="6" name="Slide Number Placeholder 5"/>
          <p:cNvSpPr>
            <a:spLocks noGrp="1"/>
          </p:cNvSpPr>
          <p:nvPr>
            <p:ph type="sldNum" sz="quarter" idx="12"/>
          </p:nvPr>
        </p:nvSpPr>
        <p:spPr/>
        <p:txBody>
          <a:bodyPr/>
          <a:lstStyle/>
          <a:p>
            <a:fld id="{DB708081-B696-4054-B229-B0D95F256147}" type="slidenum">
              <a:rPr lang="en-TT" smtClean="0"/>
              <a:t>‹#›</a:t>
            </a:fld>
            <a:endParaRPr lang="en-TT"/>
          </a:p>
        </p:txBody>
      </p:sp>
    </p:spTree>
    <p:extLst>
      <p:ext uri="{BB962C8B-B14F-4D97-AF65-F5344CB8AC3E}">
        <p14:creationId xmlns:p14="http://schemas.microsoft.com/office/powerpoint/2010/main" val="31020521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5" name="Rectangle 14"/>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p:cNvSpPr txBox="1"/>
          <p:nvPr/>
        </p:nvSpPr>
        <p:spPr>
          <a:xfrm rot="5400000">
            <a:off x="10337141" y="416061"/>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Vertical Title 1"/>
          <p:cNvSpPr>
            <a:spLocks noGrp="1"/>
          </p:cNvSpPr>
          <p:nvPr>
            <p:ph type="title" orient="vert"/>
          </p:nvPr>
        </p:nvSpPr>
        <p:spPr>
          <a:xfrm>
            <a:off x="9239380" y="805818"/>
            <a:ext cx="1326519" cy="5244126"/>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2608751" y="970410"/>
            <a:ext cx="6466903" cy="507953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F010972-13E7-4215-B8F1-F56D097AC09F}" type="datetimeFigureOut">
              <a:rPr lang="en-TT" smtClean="0"/>
              <a:t>30/11/2017</a:t>
            </a:fld>
            <a:endParaRPr lang="en-TT"/>
          </a:p>
        </p:txBody>
      </p:sp>
      <p:sp>
        <p:nvSpPr>
          <p:cNvPr id="5" name="Footer Placeholder 4"/>
          <p:cNvSpPr>
            <a:spLocks noGrp="1"/>
          </p:cNvSpPr>
          <p:nvPr>
            <p:ph type="ftr" sz="quarter" idx="11"/>
          </p:nvPr>
        </p:nvSpPr>
        <p:spPr/>
        <p:txBody>
          <a:bodyPr/>
          <a:lstStyle/>
          <a:p>
            <a:endParaRPr lang="en-TT"/>
          </a:p>
        </p:txBody>
      </p:sp>
      <p:sp>
        <p:nvSpPr>
          <p:cNvPr id="6" name="Slide Number Placeholder 5"/>
          <p:cNvSpPr>
            <a:spLocks noGrp="1"/>
          </p:cNvSpPr>
          <p:nvPr>
            <p:ph type="sldNum" sz="quarter" idx="12"/>
          </p:nvPr>
        </p:nvSpPr>
        <p:spPr/>
        <p:txBody>
          <a:bodyPr/>
          <a:lstStyle/>
          <a:p>
            <a:fld id="{DB708081-B696-4054-B229-B0D95F256147}" type="slidenum">
              <a:rPr lang="en-TT" smtClean="0"/>
              <a:t>‹#›</a:t>
            </a:fld>
            <a:endParaRPr lang="en-TT"/>
          </a:p>
        </p:txBody>
      </p:sp>
    </p:spTree>
    <p:extLst>
      <p:ext uri="{BB962C8B-B14F-4D97-AF65-F5344CB8AC3E}">
        <p14:creationId xmlns:p14="http://schemas.microsoft.com/office/powerpoint/2010/main" val="6263771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9" name="Rectangle 28"/>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F010972-13E7-4215-B8F1-F56D097AC09F}" type="datetimeFigureOut">
              <a:rPr lang="en-TT" smtClean="0"/>
              <a:t>30/11/2017</a:t>
            </a:fld>
            <a:endParaRPr lang="en-TT"/>
          </a:p>
        </p:txBody>
      </p:sp>
      <p:sp>
        <p:nvSpPr>
          <p:cNvPr id="5" name="Footer Placeholder 4"/>
          <p:cNvSpPr>
            <a:spLocks noGrp="1"/>
          </p:cNvSpPr>
          <p:nvPr>
            <p:ph type="ftr" sz="quarter" idx="11"/>
          </p:nvPr>
        </p:nvSpPr>
        <p:spPr/>
        <p:txBody>
          <a:bodyPr/>
          <a:lstStyle/>
          <a:p>
            <a:endParaRPr lang="en-TT"/>
          </a:p>
        </p:txBody>
      </p:sp>
      <p:sp>
        <p:nvSpPr>
          <p:cNvPr id="6" name="Slide Number Placeholder 5"/>
          <p:cNvSpPr>
            <a:spLocks noGrp="1"/>
          </p:cNvSpPr>
          <p:nvPr>
            <p:ph type="sldNum" sz="quarter" idx="12"/>
          </p:nvPr>
        </p:nvSpPr>
        <p:spPr/>
        <p:txBody>
          <a:bodyPr/>
          <a:lstStyle/>
          <a:p>
            <a:fld id="{DB708081-B696-4054-B229-B0D95F256147}" type="slidenum">
              <a:rPr lang="en-TT" smtClean="0"/>
              <a:t>‹#›</a:t>
            </a:fld>
            <a:endParaRPr lang="en-TT"/>
          </a:p>
        </p:txBody>
      </p:sp>
      <p:sp>
        <p:nvSpPr>
          <p:cNvPr id="7" name="TextBox 6"/>
          <p:cNvSpPr txBox="1"/>
          <p:nvPr/>
        </p:nvSpPr>
        <p:spPr>
          <a:xfrm>
            <a:off x="2194943" y="641225"/>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extLst>
      <p:ext uri="{BB962C8B-B14F-4D97-AF65-F5344CB8AC3E}">
        <p14:creationId xmlns:p14="http://schemas.microsoft.com/office/powerpoint/2010/main" val="2737461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4" name="Rectangle 23"/>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TextBox 10"/>
          <p:cNvSpPr txBox="1"/>
          <p:nvPr/>
        </p:nvSpPr>
        <p:spPr>
          <a:xfrm>
            <a:off x="2191843" y="2962586"/>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09873" y="3147254"/>
            <a:ext cx="7956560" cy="1424746"/>
          </a:xfrm>
        </p:spPr>
        <p:txBody>
          <a:bodyPr anchor="t">
            <a:normAutofit/>
          </a:bodyPr>
          <a:lstStyle>
            <a:lvl1pPr algn="r">
              <a:defRPr sz="3200"/>
            </a:lvl1pPr>
          </a:lstStyle>
          <a:p>
            <a:r>
              <a:rPr lang="en-US"/>
              <a:t>Click to edit Master title style</a:t>
            </a:r>
            <a:endParaRPr lang="en-US" dirty="0"/>
          </a:p>
        </p:txBody>
      </p:sp>
      <p:sp>
        <p:nvSpPr>
          <p:cNvPr id="3" name="Text Placeholder 2"/>
          <p:cNvSpPr>
            <a:spLocks noGrp="1"/>
          </p:cNvSpPr>
          <p:nvPr>
            <p:ph type="body" idx="1"/>
          </p:nvPr>
        </p:nvSpPr>
        <p:spPr>
          <a:xfrm>
            <a:off x="2773968" y="2268786"/>
            <a:ext cx="7791931" cy="878468"/>
          </a:xfrm>
        </p:spPr>
        <p:txBody>
          <a:bodyPr tIns="0" anchor="b">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F010972-13E7-4215-B8F1-F56D097AC09F}" type="datetimeFigureOut">
              <a:rPr lang="en-TT" smtClean="0"/>
              <a:t>30/11/2017</a:t>
            </a:fld>
            <a:endParaRPr lang="en-TT"/>
          </a:p>
        </p:txBody>
      </p:sp>
      <p:sp>
        <p:nvSpPr>
          <p:cNvPr id="5" name="Footer Placeholder 4"/>
          <p:cNvSpPr>
            <a:spLocks noGrp="1"/>
          </p:cNvSpPr>
          <p:nvPr>
            <p:ph type="ftr" sz="quarter" idx="11"/>
          </p:nvPr>
        </p:nvSpPr>
        <p:spPr/>
        <p:txBody>
          <a:bodyPr/>
          <a:lstStyle/>
          <a:p>
            <a:endParaRPr lang="en-TT"/>
          </a:p>
        </p:txBody>
      </p:sp>
      <p:sp>
        <p:nvSpPr>
          <p:cNvPr id="6" name="Slide Number Placeholder 5"/>
          <p:cNvSpPr>
            <a:spLocks noGrp="1"/>
          </p:cNvSpPr>
          <p:nvPr>
            <p:ph type="sldNum" sz="quarter" idx="12"/>
          </p:nvPr>
        </p:nvSpPr>
        <p:spPr/>
        <p:txBody>
          <a:bodyPr/>
          <a:lstStyle/>
          <a:p>
            <a:fld id="{DB708081-B696-4054-B229-B0D95F256147}" type="slidenum">
              <a:rPr lang="en-TT" smtClean="0"/>
              <a:t>‹#›</a:t>
            </a:fld>
            <a:endParaRPr lang="en-TT"/>
          </a:p>
        </p:txBody>
      </p:sp>
    </p:spTree>
    <p:extLst>
      <p:ext uri="{BB962C8B-B14F-4D97-AF65-F5344CB8AC3E}">
        <p14:creationId xmlns:p14="http://schemas.microsoft.com/office/powerpoint/2010/main" val="33247383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6" name="Rectangle 25"/>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609873" y="805817"/>
            <a:ext cx="7950984" cy="10817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2605374" y="2052116"/>
            <a:ext cx="3891960" cy="399782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66636" y="2052114"/>
            <a:ext cx="3894222" cy="399782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F010972-13E7-4215-B8F1-F56D097AC09F}" type="datetimeFigureOut">
              <a:rPr lang="en-TT" smtClean="0"/>
              <a:t>30/11/2017</a:t>
            </a:fld>
            <a:endParaRPr lang="en-TT"/>
          </a:p>
        </p:txBody>
      </p:sp>
      <p:sp>
        <p:nvSpPr>
          <p:cNvPr id="6" name="Footer Placeholder 5"/>
          <p:cNvSpPr>
            <a:spLocks noGrp="1"/>
          </p:cNvSpPr>
          <p:nvPr>
            <p:ph type="ftr" sz="quarter" idx="11"/>
          </p:nvPr>
        </p:nvSpPr>
        <p:spPr/>
        <p:txBody>
          <a:bodyPr/>
          <a:lstStyle/>
          <a:p>
            <a:endParaRPr lang="en-TT"/>
          </a:p>
        </p:txBody>
      </p:sp>
      <p:sp>
        <p:nvSpPr>
          <p:cNvPr id="7" name="Slide Number Placeholder 6"/>
          <p:cNvSpPr>
            <a:spLocks noGrp="1"/>
          </p:cNvSpPr>
          <p:nvPr>
            <p:ph type="sldNum" sz="quarter" idx="12"/>
          </p:nvPr>
        </p:nvSpPr>
        <p:spPr/>
        <p:txBody>
          <a:bodyPr/>
          <a:lstStyle/>
          <a:p>
            <a:fld id="{DB708081-B696-4054-B229-B0D95F256147}" type="slidenum">
              <a:rPr lang="en-TT" smtClean="0"/>
              <a:t>‹#›</a:t>
            </a:fld>
            <a:endParaRPr lang="en-TT"/>
          </a:p>
        </p:txBody>
      </p:sp>
      <p:sp>
        <p:nvSpPr>
          <p:cNvPr id="10" name="TextBox 9"/>
          <p:cNvSpPr txBox="1"/>
          <p:nvPr/>
        </p:nvSpPr>
        <p:spPr>
          <a:xfrm>
            <a:off x="2196172" y="641223"/>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extLst>
      <p:ext uri="{BB962C8B-B14F-4D97-AF65-F5344CB8AC3E}">
        <p14:creationId xmlns:p14="http://schemas.microsoft.com/office/powerpoint/2010/main" val="21994368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0" name="Rectangle 19"/>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TextBox 11"/>
          <p:cNvSpPr txBox="1"/>
          <p:nvPr/>
        </p:nvSpPr>
        <p:spPr>
          <a:xfrm>
            <a:off x="2193650" y="636424"/>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09873" y="805818"/>
            <a:ext cx="7956560" cy="1078348"/>
          </a:xfrm>
        </p:spPr>
        <p:txBody>
          <a:bodyPr/>
          <a:lstStyle/>
          <a:p>
            <a:r>
              <a:rPr lang="en-US"/>
              <a:t>Click to edit Master title style</a:t>
            </a:r>
            <a:endParaRPr lang="en-US" dirty="0"/>
          </a:p>
        </p:txBody>
      </p:sp>
      <p:sp>
        <p:nvSpPr>
          <p:cNvPr id="3" name="Text Placeholder 2"/>
          <p:cNvSpPr>
            <a:spLocks noGrp="1"/>
          </p:cNvSpPr>
          <p:nvPr>
            <p:ph type="body" idx="1"/>
          </p:nvPr>
        </p:nvSpPr>
        <p:spPr>
          <a:xfrm>
            <a:off x="2609285" y="2052115"/>
            <a:ext cx="3896467" cy="713818"/>
          </a:xfrm>
        </p:spPr>
        <p:txBody>
          <a:bodyPr anchor="b">
            <a:noAutofit/>
          </a:bodyPr>
          <a:lstStyle>
            <a:lvl1pPr marL="0" indent="0" algn="l">
              <a:lnSpc>
                <a:spcPct val="100000"/>
              </a:lnSpc>
              <a:buNone/>
              <a:defRPr sz="2200" b="0" cap="none"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609285" y="2851331"/>
            <a:ext cx="3893623" cy="307143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666634" y="2052115"/>
            <a:ext cx="3899798" cy="713818"/>
          </a:xfrm>
        </p:spPr>
        <p:txBody>
          <a:bodyPr anchor="b">
            <a:noAutofit/>
          </a:bodyPr>
          <a:lstStyle>
            <a:lvl1pPr marL="0" indent="0" algn="l">
              <a:lnSpc>
                <a:spcPct val="100000"/>
              </a:lnSpc>
              <a:buNone/>
              <a:defRPr sz="2200" b="0" cap="none"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666635" y="2851331"/>
            <a:ext cx="3899798" cy="307143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F010972-13E7-4215-B8F1-F56D097AC09F}" type="datetimeFigureOut">
              <a:rPr lang="en-TT" smtClean="0"/>
              <a:t>30/11/2017</a:t>
            </a:fld>
            <a:endParaRPr lang="en-TT"/>
          </a:p>
        </p:txBody>
      </p:sp>
      <p:sp>
        <p:nvSpPr>
          <p:cNvPr id="8" name="Footer Placeholder 7"/>
          <p:cNvSpPr>
            <a:spLocks noGrp="1"/>
          </p:cNvSpPr>
          <p:nvPr>
            <p:ph type="ftr" sz="quarter" idx="11"/>
          </p:nvPr>
        </p:nvSpPr>
        <p:spPr/>
        <p:txBody>
          <a:bodyPr/>
          <a:lstStyle/>
          <a:p>
            <a:endParaRPr lang="en-TT"/>
          </a:p>
        </p:txBody>
      </p:sp>
      <p:sp>
        <p:nvSpPr>
          <p:cNvPr id="9" name="Slide Number Placeholder 8"/>
          <p:cNvSpPr>
            <a:spLocks noGrp="1"/>
          </p:cNvSpPr>
          <p:nvPr>
            <p:ph type="sldNum" sz="quarter" idx="12"/>
          </p:nvPr>
        </p:nvSpPr>
        <p:spPr/>
        <p:txBody>
          <a:bodyPr/>
          <a:lstStyle/>
          <a:p>
            <a:fld id="{DB708081-B696-4054-B229-B0D95F256147}" type="slidenum">
              <a:rPr lang="en-TT" smtClean="0"/>
              <a:t>‹#›</a:t>
            </a:fld>
            <a:endParaRPr lang="en-TT"/>
          </a:p>
        </p:txBody>
      </p:sp>
    </p:spTree>
    <p:extLst>
      <p:ext uri="{BB962C8B-B14F-4D97-AF65-F5344CB8AC3E}">
        <p14:creationId xmlns:p14="http://schemas.microsoft.com/office/powerpoint/2010/main" val="11195531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 name="Rectangle 12"/>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F010972-13E7-4215-B8F1-F56D097AC09F}" type="datetimeFigureOut">
              <a:rPr lang="en-TT" smtClean="0"/>
              <a:t>30/11/2017</a:t>
            </a:fld>
            <a:endParaRPr lang="en-TT"/>
          </a:p>
        </p:txBody>
      </p:sp>
      <p:sp>
        <p:nvSpPr>
          <p:cNvPr id="4" name="Footer Placeholder 3"/>
          <p:cNvSpPr>
            <a:spLocks noGrp="1"/>
          </p:cNvSpPr>
          <p:nvPr>
            <p:ph type="ftr" sz="quarter" idx="11"/>
          </p:nvPr>
        </p:nvSpPr>
        <p:spPr/>
        <p:txBody>
          <a:bodyPr/>
          <a:lstStyle/>
          <a:p>
            <a:endParaRPr lang="en-TT"/>
          </a:p>
        </p:txBody>
      </p:sp>
      <p:sp>
        <p:nvSpPr>
          <p:cNvPr id="5" name="Slide Number Placeholder 4"/>
          <p:cNvSpPr>
            <a:spLocks noGrp="1"/>
          </p:cNvSpPr>
          <p:nvPr>
            <p:ph type="sldNum" sz="quarter" idx="12"/>
          </p:nvPr>
        </p:nvSpPr>
        <p:spPr/>
        <p:txBody>
          <a:bodyPr/>
          <a:lstStyle/>
          <a:p>
            <a:fld id="{DB708081-B696-4054-B229-B0D95F256147}" type="slidenum">
              <a:rPr lang="en-TT" smtClean="0"/>
              <a:t>‹#›</a:t>
            </a:fld>
            <a:endParaRPr lang="en-TT"/>
          </a:p>
        </p:txBody>
      </p:sp>
      <p:sp>
        <p:nvSpPr>
          <p:cNvPr id="8" name="TextBox 7"/>
          <p:cNvSpPr txBox="1"/>
          <p:nvPr/>
        </p:nvSpPr>
        <p:spPr>
          <a:xfrm>
            <a:off x="2196172" y="641226"/>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extLst>
      <p:ext uri="{BB962C8B-B14F-4D97-AF65-F5344CB8AC3E}">
        <p14:creationId xmlns:p14="http://schemas.microsoft.com/office/powerpoint/2010/main" val="36747348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2" name="Rectangle 11"/>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F010972-13E7-4215-B8F1-F56D097AC09F}" type="datetimeFigureOut">
              <a:rPr lang="en-TT" smtClean="0"/>
              <a:t>30/11/2017</a:t>
            </a:fld>
            <a:endParaRPr lang="en-TT"/>
          </a:p>
        </p:txBody>
      </p:sp>
      <p:sp>
        <p:nvSpPr>
          <p:cNvPr id="3" name="Footer Placeholder 2"/>
          <p:cNvSpPr>
            <a:spLocks noGrp="1"/>
          </p:cNvSpPr>
          <p:nvPr>
            <p:ph type="ftr" sz="quarter" idx="11"/>
          </p:nvPr>
        </p:nvSpPr>
        <p:spPr/>
        <p:txBody>
          <a:bodyPr/>
          <a:lstStyle/>
          <a:p>
            <a:endParaRPr lang="en-TT"/>
          </a:p>
        </p:txBody>
      </p:sp>
      <p:sp>
        <p:nvSpPr>
          <p:cNvPr id="4" name="Slide Number Placeholder 3"/>
          <p:cNvSpPr>
            <a:spLocks noGrp="1"/>
          </p:cNvSpPr>
          <p:nvPr>
            <p:ph type="sldNum" sz="quarter" idx="12"/>
          </p:nvPr>
        </p:nvSpPr>
        <p:spPr/>
        <p:txBody>
          <a:bodyPr/>
          <a:lstStyle/>
          <a:p>
            <a:fld id="{DB708081-B696-4054-B229-B0D95F256147}" type="slidenum">
              <a:rPr lang="en-TT" smtClean="0"/>
              <a:t>‹#›</a:t>
            </a:fld>
            <a:endParaRPr lang="en-TT"/>
          </a:p>
        </p:txBody>
      </p:sp>
    </p:spTree>
    <p:extLst>
      <p:ext uri="{BB962C8B-B14F-4D97-AF65-F5344CB8AC3E}">
        <p14:creationId xmlns:p14="http://schemas.microsoft.com/office/powerpoint/2010/main" val="33717336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5" name="Rectangle 24"/>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Rectangle 25"/>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TextBox 9"/>
          <p:cNvSpPr txBox="1"/>
          <p:nvPr/>
        </p:nvSpPr>
        <p:spPr>
          <a:xfrm>
            <a:off x="1554154" y="1127550"/>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1970323" y="1282451"/>
            <a:ext cx="2664361" cy="1903241"/>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120154" y="805818"/>
            <a:ext cx="5446278" cy="5244126"/>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970322" y="3186154"/>
            <a:ext cx="2664361" cy="2386397"/>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F010972-13E7-4215-B8F1-F56D097AC09F}" type="datetimeFigureOut">
              <a:rPr lang="en-TT" smtClean="0"/>
              <a:t>30/11/2017</a:t>
            </a:fld>
            <a:endParaRPr lang="en-TT"/>
          </a:p>
        </p:txBody>
      </p:sp>
      <p:sp>
        <p:nvSpPr>
          <p:cNvPr id="6" name="Footer Placeholder 5"/>
          <p:cNvSpPr>
            <a:spLocks noGrp="1"/>
          </p:cNvSpPr>
          <p:nvPr>
            <p:ph type="ftr" sz="quarter" idx="11"/>
          </p:nvPr>
        </p:nvSpPr>
        <p:spPr/>
        <p:txBody>
          <a:bodyPr/>
          <a:lstStyle/>
          <a:p>
            <a:endParaRPr lang="en-TT"/>
          </a:p>
        </p:txBody>
      </p:sp>
      <p:sp>
        <p:nvSpPr>
          <p:cNvPr id="7" name="Slide Number Placeholder 6"/>
          <p:cNvSpPr>
            <a:spLocks noGrp="1"/>
          </p:cNvSpPr>
          <p:nvPr>
            <p:ph type="sldNum" sz="quarter" idx="12"/>
          </p:nvPr>
        </p:nvSpPr>
        <p:spPr/>
        <p:txBody>
          <a:bodyPr/>
          <a:lstStyle/>
          <a:p>
            <a:fld id="{DB708081-B696-4054-B229-B0D95F256147}" type="slidenum">
              <a:rPr lang="en-TT" smtClean="0"/>
              <a:t>‹#›</a:t>
            </a:fld>
            <a:endParaRPr lang="en-TT"/>
          </a:p>
        </p:txBody>
      </p:sp>
    </p:spTree>
    <p:extLst>
      <p:ext uri="{BB962C8B-B14F-4D97-AF65-F5344CB8AC3E}">
        <p14:creationId xmlns:p14="http://schemas.microsoft.com/office/powerpoint/2010/main" val="30570294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9" name="Rectangle 18"/>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Rectangle 19"/>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6747062" y="3229"/>
            <a:ext cx="4629734" cy="6858000"/>
          </a:xfrm>
          <a:solidFill>
            <a:schemeClr val="tx1">
              <a:alpha val="10000"/>
            </a:schemeClr>
          </a:solidFill>
          <a:ln w="9525" cap="sq">
            <a:noFill/>
            <a:miter lim="800000"/>
          </a:ln>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0" name="TextBox 9"/>
          <p:cNvSpPr txBox="1"/>
          <p:nvPr/>
        </p:nvSpPr>
        <p:spPr>
          <a:xfrm>
            <a:off x="1554686" y="1127550"/>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1971241" y="1282452"/>
            <a:ext cx="3970986" cy="1900473"/>
          </a:xfrm>
        </p:spPr>
        <p:txBody>
          <a:bodyPr anchor="b">
            <a:normAutofit/>
          </a:bodyP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970322" y="3182928"/>
            <a:ext cx="3971874" cy="2386394"/>
          </a:xfrm>
        </p:spPr>
        <p:txBody>
          <a:bodyPr>
            <a:normAutofit/>
          </a:bodyPr>
          <a:lstStyle>
            <a:lvl1pPr marL="0" indent="0" algn="l">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F010972-13E7-4215-B8F1-F56D097AC09F}" type="datetimeFigureOut">
              <a:rPr lang="en-TT" smtClean="0"/>
              <a:t>30/11/2017</a:t>
            </a:fld>
            <a:endParaRPr lang="en-TT"/>
          </a:p>
        </p:txBody>
      </p:sp>
      <p:sp>
        <p:nvSpPr>
          <p:cNvPr id="6" name="Footer Placeholder 5"/>
          <p:cNvSpPr>
            <a:spLocks noGrp="1"/>
          </p:cNvSpPr>
          <p:nvPr>
            <p:ph type="ftr" sz="quarter" idx="11"/>
          </p:nvPr>
        </p:nvSpPr>
        <p:spPr/>
        <p:txBody>
          <a:bodyPr/>
          <a:lstStyle/>
          <a:p>
            <a:endParaRPr lang="en-TT"/>
          </a:p>
        </p:txBody>
      </p:sp>
      <p:sp>
        <p:nvSpPr>
          <p:cNvPr id="7" name="Slide Number Placeholder 6"/>
          <p:cNvSpPr>
            <a:spLocks noGrp="1"/>
          </p:cNvSpPr>
          <p:nvPr>
            <p:ph type="sldNum" sz="quarter" idx="12"/>
          </p:nvPr>
        </p:nvSpPr>
        <p:spPr/>
        <p:txBody>
          <a:bodyPr/>
          <a:lstStyle/>
          <a:p>
            <a:fld id="{DB708081-B696-4054-B229-B0D95F256147}" type="slidenum">
              <a:rPr lang="en-TT" smtClean="0"/>
              <a:t>‹#›</a:t>
            </a:fld>
            <a:endParaRPr lang="en-TT"/>
          </a:p>
        </p:txBody>
      </p:sp>
    </p:spTree>
    <p:extLst>
      <p:ext uri="{BB962C8B-B14F-4D97-AF65-F5344CB8AC3E}">
        <p14:creationId xmlns:p14="http://schemas.microsoft.com/office/powerpoint/2010/main" val="1269647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18" name="Picture 1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831794" y="2105202"/>
            <a:ext cx="9360205" cy="4752798"/>
          </a:xfrm>
          <a:prstGeom prst="rect">
            <a:avLst/>
          </a:prstGeom>
        </p:spPr>
      </p:pic>
      <p:pic>
        <p:nvPicPr>
          <p:cNvPr id="15" name="Picture 14"/>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0" y="0"/>
            <a:ext cx="12189867" cy="6858000"/>
          </a:xfrm>
          <a:prstGeom prst="rect">
            <a:avLst/>
          </a:prstGeom>
        </p:spPr>
      </p:pic>
      <p:sp>
        <p:nvSpPr>
          <p:cNvPr id="8" name="Rectangle 7"/>
          <p:cNvSpPr/>
          <p:nvPr/>
        </p:nvSpPr>
        <p:spPr>
          <a:xfrm>
            <a:off x="0" y="0"/>
            <a:ext cx="964174"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611808" y="808056"/>
            <a:ext cx="7958331" cy="1077229"/>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773599" y="2052116"/>
            <a:ext cx="7796540" cy="399782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Eigth level</a:t>
            </a:r>
          </a:p>
          <a:p>
            <a:pPr lvl="8"/>
            <a:r>
              <a:rPr lang="en-US" dirty="0"/>
              <a:t>Ninth level</a:t>
            </a:r>
          </a:p>
        </p:txBody>
      </p:sp>
      <p:sp>
        <p:nvSpPr>
          <p:cNvPr id="4" name="Date Placeholder 3"/>
          <p:cNvSpPr>
            <a:spLocks noGrp="1"/>
          </p:cNvSpPr>
          <p:nvPr>
            <p:ph type="dt" sz="half" idx="2"/>
          </p:nvPr>
        </p:nvSpPr>
        <p:spPr>
          <a:xfrm rot="5400000">
            <a:off x="-810065" y="5270604"/>
            <a:ext cx="2662729" cy="182880"/>
          </a:xfrm>
          <a:prstGeom prst="rect">
            <a:avLst/>
          </a:prstGeom>
        </p:spPr>
        <p:txBody>
          <a:bodyPr vert="horz" lIns="91440" tIns="18288" rIns="91440" bIns="45720" rtlCol="0" anchor="t"/>
          <a:lstStyle>
            <a:lvl1pPr algn="r">
              <a:defRPr sz="800">
                <a:solidFill>
                  <a:schemeClr val="tx1">
                    <a:tint val="75000"/>
                  </a:schemeClr>
                </a:solidFill>
                <a:latin typeface="+mn-lt"/>
              </a:defRPr>
            </a:lvl1pPr>
          </a:lstStyle>
          <a:p>
            <a:fld id="{3F010972-13E7-4215-B8F1-F56D097AC09F}" type="datetimeFigureOut">
              <a:rPr lang="en-TT" smtClean="0"/>
              <a:t>30/11/2017</a:t>
            </a:fld>
            <a:endParaRPr lang="en-TT"/>
          </a:p>
        </p:txBody>
      </p:sp>
      <p:sp>
        <p:nvSpPr>
          <p:cNvPr id="5" name="Footer Placeholder 4"/>
          <p:cNvSpPr>
            <a:spLocks noGrp="1"/>
          </p:cNvSpPr>
          <p:nvPr>
            <p:ph type="ftr" sz="quarter" idx="3"/>
          </p:nvPr>
        </p:nvSpPr>
        <p:spPr>
          <a:xfrm rot="5400000">
            <a:off x="-2237130" y="3661144"/>
            <a:ext cx="5885352" cy="179176"/>
          </a:xfrm>
          <a:prstGeom prst="rect">
            <a:avLst/>
          </a:prstGeom>
        </p:spPr>
        <p:txBody>
          <a:bodyPr vert="horz" lIns="91440" tIns="45720" rIns="91440" bIns="18288" rtlCol="0" anchor="b"/>
          <a:lstStyle>
            <a:lvl1pPr algn="r">
              <a:defRPr sz="800">
                <a:solidFill>
                  <a:schemeClr val="tx1">
                    <a:tint val="75000"/>
                  </a:schemeClr>
                </a:solidFill>
              </a:defRPr>
            </a:lvl1pPr>
          </a:lstStyle>
          <a:p>
            <a:endParaRPr lang="en-TT"/>
          </a:p>
        </p:txBody>
      </p:sp>
      <p:sp>
        <p:nvSpPr>
          <p:cNvPr id="6" name="Slide Number Placeholder 5"/>
          <p:cNvSpPr>
            <a:spLocks noGrp="1"/>
          </p:cNvSpPr>
          <p:nvPr>
            <p:ph type="sldNum" sz="quarter" idx="4"/>
          </p:nvPr>
        </p:nvSpPr>
        <p:spPr>
          <a:xfrm>
            <a:off x="158407" y="164592"/>
            <a:ext cx="636727" cy="322851"/>
          </a:xfrm>
          <a:prstGeom prst="rect">
            <a:avLst/>
          </a:prstGeom>
        </p:spPr>
        <p:txBody>
          <a:bodyPr vert="horz" lIns="91440" tIns="45720" rIns="45720" bIns="45720" rtlCol="0" anchor="ctr"/>
          <a:lstStyle>
            <a:lvl1pPr algn="r">
              <a:defRPr sz="1800">
                <a:solidFill>
                  <a:schemeClr val="tx1">
                    <a:tint val="75000"/>
                  </a:schemeClr>
                </a:solidFill>
              </a:defRPr>
            </a:lvl1pPr>
          </a:lstStyle>
          <a:p>
            <a:fld id="{DB708081-B696-4054-B229-B0D95F256147}" type="slidenum">
              <a:rPr lang="en-TT" smtClean="0"/>
              <a:t>‹#›</a:t>
            </a:fld>
            <a:endParaRPr lang="en-TT"/>
          </a:p>
        </p:txBody>
      </p:sp>
      <p:sp>
        <p:nvSpPr>
          <p:cNvPr id="57" name="Rectangle 56"/>
          <p:cNvSpPr/>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35002943"/>
      </p:ext>
    </p:extLst>
  </p:cSld>
  <p:clrMap bg1="dk1" tx1="lt1" bg2="dk2" tx2="lt2" accent1="accent1" accent2="accent2" accent3="accent3" accent4="accent4" accent5="accent5" accent6="accent6" hlink="hlink" folHlink="folHlink"/>
  <p:sldLayoutIdLst>
    <p:sldLayoutId id="2147483820" r:id="rId1"/>
    <p:sldLayoutId id="2147483821" r:id="rId2"/>
    <p:sldLayoutId id="2147483822" r:id="rId3"/>
    <p:sldLayoutId id="2147483823" r:id="rId4"/>
    <p:sldLayoutId id="2147483824" r:id="rId5"/>
    <p:sldLayoutId id="2147483825" r:id="rId6"/>
    <p:sldLayoutId id="2147483826" r:id="rId7"/>
    <p:sldLayoutId id="2147483827" r:id="rId8"/>
    <p:sldLayoutId id="2147483828" r:id="rId9"/>
    <p:sldLayoutId id="2147483829" r:id="rId10"/>
    <p:sldLayoutId id="2147483830" r:id="rId11"/>
  </p:sldLayoutIdLst>
  <p:txStyles>
    <p:titleStyle>
      <a:lvl1pPr algn="r" defTabSz="914400" rtl="0" eaLnBrk="1" latinLnBrk="0" hangingPunct="1">
        <a:lnSpc>
          <a:spcPct val="90000"/>
        </a:lnSpc>
        <a:spcBef>
          <a:spcPct val="0"/>
        </a:spcBef>
        <a:buNone/>
        <a:defRPr sz="3400" b="0" i="0" kern="1200" cap="none">
          <a:solidFill>
            <a:schemeClr val="tx1"/>
          </a:solidFill>
          <a:effectLst/>
          <a:latin typeface="+mj-lt"/>
          <a:ea typeface="+mj-ea"/>
          <a:cs typeface="+mj-cs"/>
        </a:defRPr>
      </a:lvl1pPr>
    </p:titleStyle>
    <p:bodyStyle>
      <a:lvl1pPr marL="344488" indent="-344488" algn="l" defTabSz="914400" rtl="0" eaLnBrk="1" latinLnBrk="0" hangingPunct="1">
        <a:lnSpc>
          <a:spcPct val="120000"/>
        </a:lnSpc>
        <a:spcBef>
          <a:spcPts val="1000"/>
        </a:spcBef>
        <a:spcAft>
          <a:spcPts val="600"/>
        </a:spcAft>
        <a:buClr>
          <a:schemeClr val="accent6"/>
        </a:buClr>
        <a:buSzPct val="90000"/>
        <a:buFont typeface="Wingdings" panose="05000000000000000000" pitchFamily="2" charset="2"/>
        <a:buChar char="§"/>
        <a:defRPr sz="2000" kern="1200">
          <a:solidFill>
            <a:schemeClr val="tx1"/>
          </a:solidFill>
          <a:effectLst/>
          <a:latin typeface="+mn-lt"/>
          <a:ea typeface="+mn-ea"/>
          <a:cs typeface="+mn-cs"/>
        </a:defRPr>
      </a:lvl1pPr>
      <a:lvl2pPr marL="7953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800" kern="1200">
          <a:solidFill>
            <a:schemeClr val="tx1"/>
          </a:solidFill>
          <a:effectLst/>
          <a:latin typeface="+mn-lt"/>
          <a:ea typeface="+mn-ea"/>
          <a:cs typeface="+mn-cs"/>
        </a:defRPr>
      </a:lvl2pPr>
      <a:lvl3pPr marL="12588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600" kern="1200">
          <a:solidFill>
            <a:schemeClr val="tx1"/>
          </a:solidFill>
          <a:effectLst/>
          <a:latin typeface="+mn-lt"/>
          <a:ea typeface="+mn-ea"/>
          <a:cs typeface="+mn-cs"/>
        </a:defRPr>
      </a:lvl3pPr>
      <a:lvl4pPr marL="17097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400" kern="1200">
          <a:solidFill>
            <a:schemeClr val="tx1"/>
          </a:solidFill>
          <a:effectLst/>
          <a:latin typeface="+mn-lt"/>
          <a:ea typeface="+mn-ea"/>
          <a:cs typeface="+mn-cs"/>
        </a:defRPr>
      </a:lvl4pPr>
      <a:lvl5pPr marL="21732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5pPr>
      <a:lvl6pPr marL="2642616"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6pPr>
      <a:lvl7pPr marL="3108960"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7pPr>
      <a:lvl8pPr marL="3575304"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8pPr>
      <a:lvl9pPr marL="404164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4953456-D741-40AE-AFB9-9CEBE11F9F31}"/>
              </a:ext>
            </a:extLst>
          </p:cNvPr>
          <p:cNvPicPr>
            <a:picLocks noChangeAspect="1"/>
          </p:cNvPicPr>
          <p:nvPr/>
        </p:nvPicPr>
        <p:blipFill>
          <a:blip r:embed="rId2"/>
          <a:stretch>
            <a:fillRect/>
          </a:stretch>
        </p:blipFill>
        <p:spPr>
          <a:xfrm>
            <a:off x="0" y="0"/>
            <a:ext cx="12192000" cy="7023651"/>
          </a:xfrm>
          <a:prstGeom prst="rect">
            <a:avLst/>
          </a:prstGeom>
        </p:spPr>
      </p:pic>
      <p:sp>
        <p:nvSpPr>
          <p:cNvPr id="6" name="TextBox 5">
            <a:extLst>
              <a:ext uri="{FF2B5EF4-FFF2-40B4-BE49-F238E27FC236}">
                <a16:creationId xmlns:a16="http://schemas.microsoft.com/office/drawing/2014/main" id="{A977037A-33A1-431E-93FB-728560CDCE6D}"/>
              </a:ext>
            </a:extLst>
          </p:cNvPr>
          <p:cNvSpPr txBox="1"/>
          <p:nvPr/>
        </p:nvSpPr>
        <p:spPr>
          <a:xfrm>
            <a:off x="6864627" y="4837044"/>
            <a:ext cx="5168347" cy="1200329"/>
          </a:xfrm>
          <a:prstGeom prst="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TT" sz="3600" dirty="0">
                <a:latin typeface="Gill Sans Ultra Bold" panose="020B0A02020104020203" pitchFamily="34" charset="0"/>
              </a:rPr>
              <a:t>TEAT AND UDDER SURGERY</a:t>
            </a:r>
          </a:p>
        </p:txBody>
      </p:sp>
      <p:sp>
        <p:nvSpPr>
          <p:cNvPr id="7" name="TextBox 6">
            <a:extLst>
              <a:ext uri="{FF2B5EF4-FFF2-40B4-BE49-F238E27FC236}">
                <a16:creationId xmlns:a16="http://schemas.microsoft.com/office/drawing/2014/main" id="{739CB5D7-F6E8-44ED-B76A-E042EBE2FCCF}"/>
              </a:ext>
            </a:extLst>
          </p:cNvPr>
          <p:cNvSpPr txBox="1"/>
          <p:nvPr/>
        </p:nvSpPr>
        <p:spPr>
          <a:xfrm>
            <a:off x="8892209" y="6037373"/>
            <a:ext cx="3140765" cy="369332"/>
          </a:xfrm>
          <a:prstGeom prst="rect">
            <a:avLst/>
          </a:prstGeom>
          <a:solidFill>
            <a:schemeClr val="accent4">
              <a:lumMod val="60000"/>
              <a:lumOff val="40000"/>
            </a:schemeClr>
          </a:solidFill>
        </p:spPr>
        <p:txBody>
          <a:bodyPr wrap="square" rtlCol="0">
            <a:spAutoFit/>
          </a:bodyPr>
          <a:lstStyle/>
          <a:p>
            <a:r>
              <a:rPr lang="en-TT" dirty="0">
                <a:latin typeface="Bernard MT Condensed" panose="02050806060905020404" pitchFamily="18" charset="0"/>
              </a:rPr>
              <a:t>Post-Operative Considerations</a:t>
            </a:r>
          </a:p>
        </p:txBody>
      </p:sp>
    </p:spTree>
    <p:extLst>
      <p:ext uri="{BB962C8B-B14F-4D97-AF65-F5344CB8AC3E}">
        <p14:creationId xmlns:p14="http://schemas.microsoft.com/office/powerpoint/2010/main" val="41174389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6E69A-92BC-4103-9A6D-EB94FEB4A289}"/>
              </a:ext>
            </a:extLst>
          </p:cNvPr>
          <p:cNvSpPr>
            <a:spLocks noGrp="1"/>
          </p:cNvSpPr>
          <p:nvPr>
            <p:ph type="title"/>
          </p:nvPr>
        </p:nvSpPr>
        <p:spPr>
          <a:xfrm>
            <a:off x="1444488" y="808056"/>
            <a:ext cx="9125652" cy="1077229"/>
          </a:xfrm>
        </p:spPr>
        <p:txBody>
          <a:bodyPr>
            <a:noAutofit/>
          </a:bodyPr>
          <a:lstStyle/>
          <a:p>
            <a:r>
              <a:rPr lang="en-TT" sz="4000" dirty="0">
                <a:solidFill>
                  <a:srgbClr val="FFFF99"/>
                </a:solidFill>
                <a:latin typeface="Colonna MT" panose="04020805060202030203" pitchFamily="82" charset="0"/>
              </a:rPr>
              <a:t>POST-OPERATIVE CONSIDIERTIONS-</a:t>
            </a:r>
            <a:r>
              <a:rPr lang="en-TT" sz="4000" dirty="0">
                <a:solidFill>
                  <a:srgbClr val="92D050"/>
                </a:solidFill>
                <a:latin typeface="Colonna MT" panose="04020805060202030203" pitchFamily="82" charset="0"/>
              </a:rPr>
              <a:t>CLIENT EDUCATION</a:t>
            </a:r>
          </a:p>
        </p:txBody>
      </p:sp>
      <p:sp>
        <p:nvSpPr>
          <p:cNvPr id="3" name="Content Placeholder 2">
            <a:extLst>
              <a:ext uri="{FF2B5EF4-FFF2-40B4-BE49-F238E27FC236}">
                <a16:creationId xmlns:a16="http://schemas.microsoft.com/office/drawing/2014/main" id="{9CF83E92-69E9-4F34-82D1-10C2CE21DDCA}"/>
              </a:ext>
            </a:extLst>
          </p:cNvPr>
          <p:cNvSpPr>
            <a:spLocks noGrp="1"/>
          </p:cNvSpPr>
          <p:nvPr>
            <p:ph idx="1"/>
          </p:nvPr>
        </p:nvSpPr>
        <p:spPr>
          <a:xfrm>
            <a:off x="2692703" y="1885285"/>
            <a:ext cx="7796540" cy="4754054"/>
          </a:xfrm>
        </p:spPr>
        <p:txBody>
          <a:bodyPr>
            <a:normAutofit/>
          </a:bodyPr>
          <a:lstStyle/>
          <a:p>
            <a:r>
              <a:rPr lang="en-TT" dirty="0"/>
              <a:t>Remind the farmers of the [possible complications associated with the surgery. </a:t>
            </a:r>
          </a:p>
          <a:p>
            <a:r>
              <a:rPr lang="en-TT" dirty="0"/>
              <a:t>Differentiate normal signs from abnormal signs so that if they see abnormal signs, they will call you as soon as possible.</a:t>
            </a:r>
          </a:p>
          <a:p>
            <a:r>
              <a:rPr lang="en-TT" dirty="0"/>
              <a:t>Inform them that the sutures must be removed by day 8 or 9 postoperatively.</a:t>
            </a:r>
          </a:p>
          <a:p>
            <a:r>
              <a:rPr lang="en-TT" dirty="0"/>
              <a:t>Inform them that hand milking is to be avoided until the sutures are removed.</a:t>
            </a:r>
          </a:p>
          <a:p>
            <a:pPr marL="0" indent="0">
              <a:buNone/>
            </a:pPr>
            <a:endParaRPr lang="en-TT" dirty="0"/>
          </a:p>
        </p:txBody>
      </p:sp>
    </p:spTree>
    <p:extLst>
      <p:ext uri="{BB962C8B-B14F-4D97-AF65-F5344CB8AC3E}">
        <p14:creationId xmlns:p14="http://schemas.microsoft.com/office/powerpoint/2010/main" val="29083575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7035F7B-9321-418F-847B-AC01C5C63C60}"/>
              </a:ext>
            </a:extLst>
          </p:cNvPr>
          <p:cNvPicPr>
            <a:picLocks noChangeAspect="1"/>
          </p:cNvPicPr>
          <p:nvPr/>
        </p:nvPicPr>
        <p:blipFill>
          <a:blip r:embed="rId2"/>
          <a:stretch>
            <a:fillRect/>
          </a:stretch>
        </p:blipFill>
        <p:spPr>
          <a:xfrm>
            <a:off x="0" y="-505096"/>
            <a:ext cx="12192000" cy="7363095"/>
          </a:xfrm>
          <a:prstGeom prst="rect">
            <a:avLst/>
          </a:prstGeom>
        </p:spPr>
      </p:pic>
      <p:sp>
        <p:nvSpPr>
          <p:cNvPr id="5" name="Speech Bubble: Rectangle with Corners Rounded 4">
            <a:extLst>
              <a:ext uri="{FF2B5EF4-FFF2-40B4-BE49-F238E27FC236}">
                <a16:creationId xmlns:a16="http://schemas.microsoft.com/office/drawing/2014/main" id="{757357F2-DD73-4315-A469-7A1AE1857253}"/>
              </a:ext>
            </a:extLst>
          </p:cNvPr>
          <p:cNvSpPr/>
          <p:nvPr/>
        </p:nvSpPr>
        <p:spPr>
          <a:xfrm rot="2923626" flipH="1">
            <a:off x="8224337" y="288925"/>
            <a:ext cx="1934817" cy="1537252"/>
          </a:xfrm>
          <a:prstGeom prst="wedgeRoundRectCallout">
            <a:avLst/>
          </a:prstGeom>
          <a:solidFill>
            <a:srgbClr val="FFFF00"/>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TT" dirty="0"/>
          </a:p>
        </p:txBody>
      </p:sp>
      <p:sp>
        <p:nvSpPr>
          <p:cNvPr id="6" name="TextBox 5">
            <a:extLst>
              <a:ext uri="{FF2B5EF4-FFF2-40B4-BE49-F238E27FC236}">
                <a16:creationId xmlns:a16="http://schemas.microsoft.com/office/drawing/2014/main" id="{93F5D8CD-35F7-416D-890E-9538433E2685}"/>
              </a:ext>
            </a:extLst>
          </p:cNvPr>
          <p:cNvSpPr txBox="1"/>
          <p:nvPr/>
        </p:nvSpPr>
        <p:spPr>
          <a:xfrm rot="2881743">
            <a:off x="8393793" y="589907"/>
            <a:ext cx="1595905" cy="1200329"/>
          </a:xfrm>
          <a:prstGeom prst="rect">
            <a:avLst/>
          </a:prstGeom>
          <a:noFill/>
        </p:spPr>
        <p:txBody>
          <a:bodyPr wrap="square" rtlCol="0">
            <a:spAutoFit/>
          </a:bodyPr>
          <a:lstStyle/>
          <a:p>
            <a:r>
              <a:rPr lang="en-TT" b="1" dirty="0">
                <a:solidFill>
                  <a:schemeClr val="bg1"/>
                </a:solidFill>
                <a:latin typeface="Bell MT" panose="02020503060305020303" pitchFamily="18" charset="0"/>
              </a:rPr>
              <a:t>Would you like a glass of FRESH milk Michael?</a:t>
            </a:r>
          </a:p>
        </p:txBody>
      </p:sp>
      <p:sp>
        <p:nvSpPr>
          <p:cNvPr id="2" name="TextBox 1">
            <a:extLst>
              <a:ext uri="{FF2B5EF4-FFF2-40B4-BE49-F238E27FC236}">
                <a16:creationId xmlns:a16="http://schemas.microsoft.com/office/drawing/2014/main" id="{639A3085-FDD9-4B78-A42C-4EAC95B8F266}"/>
              </a:ext>
            </a:extLst>
          </p:cNvPr>
          <p:cNvSpPr txBox="1"/>
          <p:nvPr/>
        </p:nvSpPr>
        <p:spPr>
          <a:xfrm>
            <a:off x="0" y="6211668"/>
            <a:ext cx="4982818" cy="646331"/>
          </a:xfrm>
          <a:prstGeom prst="rect">
            <a:avLst/>
          </a:prstGeom>
          <a:solidFill>
            <a:schemeClr val="accent5">
              <a:lumMod val="75000"/>
            </a:schemeClr>
          </a:solidFill>
        </p:spPr>
        <p:txBody>
          <a:bodyPr wrap="square" rtlCol="0">
            <a:spAutoFit/>
          </a:bodyPr>
          <a:lstStyle/>
          <a:p>
            <a:r>
              <a:rPr lang="en-TT" dirty="0"/>
              <a:t>Human Model: Mrs. Michael </a:t>
            </a:r>
            <a:r>
              <a:rPr lang="en-TT" dirty="0" err="1"/>
              <a:t>Diptee</a:t>
            </a:r>
            <a:r>
              <a:rPr lang="en-TT" dirty="0"/>
              <a:t> of course!!</a:t>
            </a:r>
          </a:p>
          <a:p>
            <a:r>
              <a:rPr lang="en-TT" dirty="0"/>
              <a:t>Cow Model: Daisy</a:t>
            </a:r>
          </a:p>
        </p:txBody>
      </p:sp>
    </p:spTree>
    <p:extLst>
      <p:ext uri="{BB962C8B-B14F-4D97-AF65-F5344CB8AC3E}">
        <p14:creationId xmlns:p14="http://schemas.microsoft.com/office/powerpoint/2010/main" val="7938308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6E69A-92BC-4103-9A6D-EB94FEB4A289}"/>
              </a:ext>
            </a:extLst>
          </p:cNvPr>
          <p:cNvSpPr>
            <a:spLocks noGrp="1"/>
          </p:cNvSpPr>
          <p:nvPr>
            <p:ph type="title"/>
          </p:nvPr>
        </p:nvSpPr>
        <p:spPr>
          <a:xfrm>
            <a:off x="3472071" y="325926"/>
            <a:ext cx="9125652" cy="1077229"/>
          </a:xfrm>
        </p:spPr>
        <p:txBody>
          <a:bodyPr>
            <a:noAutofit/>
          </a:bodyPr>
          <a:lstStyle/>
          <a:p>
            <a:pPr algn="ctr"/>
            <a:r>
              <a:rPr lang="en-TT" sz="4000" dirty="0">
                <a:solidFill>
                  <a:srgbClr val="FFFF99"/>
                </a:solidFill>
                <a:latin typeface="Colonna MT" panose="04020805060202030203" pitchFamily="82" charset="0"/>
              </a:rPr>
              <a:t>ACKNOWLEDGEMENTS</a:t>
            </a:r>
            <a:endParaRPr lang="en-TT" sz="4000" dirty="0">
              <a:solidFill>
                <a:srgbClr val="92D050"/>
              </a:solidFill>
              <a:latin typeface="Colonna MT" panose="04020805060202030203" pitchFamily="82" charset="0"/>
            </a:endParaRPr>
          </a:p>
        </p:txBody>
      </p:sp>
      <p:sp>
        <p:nvSpPr>
          <p:cNvPr id="3" name="Content Placeholder 2">
            <a:extLst>
              <a:ext uri="{FF2B5EF4-FFF2-40B4-BE49-F238E27FC236}">
                <a16:creationId xmlns:a16="http://schemas.microsoft.com/office/drawing/2014/main" id="{9CF83E92-69E9-4F34-82D1-10C2CE21DDCA}"/>
              </a:ext>
            </a:extLst>
          </p:cNvPr>
          <p:cNvSpPr>
            <a:spLocks noGrp="1"/>
          </p:cNvSpPr>
          <p:nvPr>
            <p:ph idx="1"/>
          </p:nvPr>
        </p:nvSpPr>
        <p:spPr>
          <a:xfrm>
            <a:off x="4896606" y="1403155"/>
            <a:ext cx="5824478" cy="4754054"/>
          </a:xfrm>
        </p:spPr>
        <p:txBody>
          <a:bodyPr>
            <a:normAutofit/>
          </a:bodyPr>
          <a:lstStyle/>
          <a:p>
            <a:r>
              <a:rPr lang="en-TT" dirty="0" err="1"/>
              <a:t>Dr.</a:t>
            </a:r>
            <a:r>
              <a:rPr lang="en-TT" dirty="0"/>
              <a:t> </a:t>
            </a:r>
            <a:r>
              <a:rPr lang="en-TT" dirty="0" err="1"/>
              <a:t>Diptee</a:t>
            </a:r>
            <a:r>
              <a:rPr lang="en-TT" dirty="0"/>
              <a:t>, we, the members of group 8 (Sunita, Aliyyah, Charlene and Samantha), would like to send you, </a:t>
            </a:r>
            <a:r>
              <a:rPr lang="en-TT" dirty="0" err="1"/>
              <a:t>Dr.</a:t>
            </a:r>
            <a:r>
              <a:rPr lang="en-TT" dirty="0"/>
              <a:t> White and the TAs our sincerest thanks, gratitude and appreciation for all the hard work and effort you have put to making these labs possible. We know that no one else could’ve pulled it off other than you. Mr. Educator, we look forward to working with you in the future and we hope to continue to make you proud! Thanks a million! </a:t>
            </a:r>
          </a:p>
          <a:p>
            <a:pPr marL="0" indent="0">
              <a:buNone/>
            </a:pPr>
            <a:endParaRPr lang="en-TT" dirty="0"/>
          </a:p>
        </p:txBody>
      </p:sp>
      <p:pic>
        <p:nvPicPr>
          <p:cNvPr id="4" name="Picture 3">
            <a:extLst>
              <a:ext uri="{FF2B5EF4-FFF2-40B4-BE49-F238E27FC236}">
                <a16:creationId xmlns:a16="http://schemas.microsoft.com/office/drawing/2014/main" id="{6129ADB6-8E8F-48F0-8492-24C527997025}"/>
              </a:ext>
            </a:extLst>
          </p:cNvPr>
          <p:cNvPicPr>
            <a:picLocks noChangeAspect="1"/>
          </p:cNvPicPr>
          <p:nvPr/>
        </p:nvPicPr>
        <p:blipFill>
          <a:blip r:embed="rId2"/>
          <a:stretch>
            <a:fillRect/>
          </a:stretch>
        </p:blipFill>
        <p:spPr>
          <a:xfrm>
            <a:off x="396285" y="3687417"/>
            <a:ext cx="2969769" cy="2969769"/>
          </a:xfrm>
          <a:prstGeom prst="rect">
            <a:avLst/>
          </a:prstGeom>
        </p:spPr>
      </p:pic>
      <p:pic>
        <p:nvPicPr>
          <p:cNvPr id="5" name="Picture 4">
            <a:extLst>
              <a:ext uri="{FF2B5EF4-FFF2-40B4-BE49-F238E27FC236}">
                <a16:creationId xmlns:a16="http://schemas.microsoft.com/office/drawing/2014/main" id="{D7C722B0-15D3-4780-B2C0-3A92C0FCA78F}"/>
              </a:ext>
            </a:extLst>
          </p:cNvPr>
          <p:cNvPicPr>
            <a:picLocks noChangeAspect="1"/>
          </p:cNvPicPr>
          <p:nvPr/>
        </p:nvPicPr>
        <p:blipFill rotWithShape="1">
          <a:blip r:embed="rId3"/>
          <a:srcRect l="1" r="-321" b="11147"/>
          <a:stretch/>
        </p:blipFill>
        <p:spPr>
          <a:xfrm>
            <a:off x="271355" y="106017"/>
            <a:ext cx="3912983" cy="3465691"/>
          </a:xfrm>
          <a:prstGeom prst="rect">
            <a:avLst/>
          </a:prstGeom>
        </p:spPr>
      </p:pic>
    </p:spTree>
    <p:extLst>
      <p:ext uri="{BB962C8B-B14F-4D97-AF65-F5344CB8AC3E}">
        <p14:creationId xmlns:p14="http://schemas.microsoft.com/office/powerpoint/2010/main" val="3939951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6E69A-92BC-4103-9A6D-EB94FEB4A289}"/>
              </a:ext>
            </a:extLst>
          </p:cNvPr>
          <p:cNvSpPr>
            <a:spLocks noGrp="1"/>
          </p:cNvSpPr>
          <p:nvPr>
            <p:ph type="title"/>
          </p:nvPr>
        </p:nvSpPr>
        <p:spPr/>
        <p:txBody>
          <a:bodyPr>
            <a:noAutofit/>
          </a:bodyPr>
          <a:lstStyle/>
          <a:p>
            <a:r>
              <a:rPr lang="en-TT" sz="4800" b="1" dirty="0">
                <a:solidFill>
                  <a:srgbClr val="FFFF99"/>
                </a:solidFill>
                <a:latin typeface="Colonna MT" panose="04020805060202030203" pitchFamily="82" charset="0"/>
              </a:rPr>
              <a:t>POST-OPERATIVE CARE-</a:t>
            </a:r>
            <a:br>
              <a:rPr lang="en-TT" sz="4800" b="1" dirty="0">
                <a:solidFill>
                  <a:srgbClr val="FFFF99"/>
                </a:solidFill>
                <a:latin typeface="Colonna MT" panose="04020805060202030203" pitchFamily="82" charset="0"/>
              </a:rPr>
            </a:br>
            <a:r>
              <a:rPr lang="en-TT" sz="4800" b="1" dirty="0">
                <a:solidFill>
                  <a:srgbClr val="FFFF99"/>
                </a:solidFill>
                <a:latin typeface="Colonna MT" panose="04020805060202030203" pitchFamily="82" charset="0"/>
              </a:rPr>
              <a:t>	</a:t>
            </a:r>
            <a:r>
              <a:rPr lang="en-TT" sz="4800" b="1" dirty="0">
                <a:solidFill>
                  <a:srgbClr val="00B050"/>
                </a:solidFill>
                <a:latin typeface="Colonna MT" panose="04020805060202030203" pitchFamily="82" charset="0"/>
              </a:rPr>
              <a:t>SURGICAL WOUND CARE</a:t>
            </a:r>
          </a:p>
        </p:txBody>
      </p:sp>
      <p:sp>
        <p:nvSpPr>
          <p:cNvPr id="3" name="Content Placeholder 2">
            <a:extLst>
              <a:ext uri="{FF2B5EF4-FFF2-40B4-BE49-F238E27FC236}">
                <a16:creationId xmlns:a16="http://schemas.microsoft.com/office/drawing/2014/main" id="{9CF83E92-69E9-4F34-82D1-10C2CE21DDCA}"/>
              </a:ext>
            </a:extLst>
          </p:cNvPr>
          <p:cNvSpPr>
            <a:spLocks noGrp="1"/>
          </p:cNvSpPr>
          <p:nvPr>
            <p:ph idx="1"/>
          </p:nvPr>
        </p:nvSpPr>
        <p:spPr>
          <a:xfrm>
            <a:off x="3580599" y="2322607"/>
            <a:ext cx="7796540" cy="3997828"/>
          </a:xfrm>
        </p:spPr>
        <p:txBody>
          <a:bodyPr/>
          <a:lstStyle/>
          <a:p>
            <a:r>
              <a:rPr lang="en-TT" dirty="0"/>
              <a:t>The postoperative period is as important as the surgery itself. Systemic antibiotic therapy should be continued for at least 3 days in all cases; it may be supplemented by intramammary infusions. </a:t>
            </a:r>
          </a:p>
          <a:p>
            <a:r>
              <a:rPr lang="en-TT" dirty="0"/>
              <a:t>NSAID is continued for 24 to 48 hours. </a:t>
            </a:r>
          </a:p>
          <a:p>
            <a:r>
              <a:rPr lang="en-TT" dirty="0"/>
              <a:t>The would should be protected with a bandage. </a:t>
            </a:r>
          </a:p>
          <a:p>
            <a:r>
              <a:rPr lang="en-TT" dirty="0"/>
              <a:t>A cow udder harness can be used to further isolate the udder from the environment.</a:t>
            </a:r>
          </a:p>
        </p:txBody>
      </p:sp>
      <p:pic>
        <p:nvPicPr>
          <p:cNvPr id="4" name="Picture 3">
            <a:extLst>
              <a:ext uri="{FF2B5EF4-FFF2-40B4-BE49-F238E27FC236}">
                <a16:creationId xmlns:a16="http://schemas.microsoft.com/office/drawing/2014/main" id="{F857AAF7-3183-4716-8542-084BBB102F4C}"/>
              </a:ext>
            </a:extLst>
          </p:cNvPr>
          <p:cNvPicPr>
            <a:picLocks noChangeAspect="1"/>
          </p:cNvPicPr>
          <p:nvPr/>
        </p:nvPicPr>
        <p:blipFill>
          <a:blip r:embed="rId2"/>
          <a:stretch>
            <a:fillRect/>
          </a:stretch>
        </p:blipFill>
        <p:spPr>
          <a:xfrm>
            <a:off x="307285" y="3162966"/>
            <a:ext cx="2857500" cy="1809750"/>
          </a:xfrm>
          <a:prstGeom prst="rect">
            <a:avLst/>
          </a:prstGeom>
        </p:spPr>
      </p:pic>
    </p:spTree>
    <p:extLst>
      <p:ext uri="{BB962C8B-B14F-4D97-AF65-F5344CB8AC3E}">
        <p14:creationId xmlns:p14="http://schemas.microsoft.com/office/powerpoint/2010/main" val="10144914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6E69A-92BC-4103-9A6D-EB94FEB4A289}"/>
              </a:ext>
            </a:extLst>
          </p:cNvPr>
          <p:cNvSpPr>
            <a:spLocks noGrp="1"/>
          </p:cNvSpPr>
          <p:nvPr>
            <p:ph type="title"/>
          </p:nvPr>
        </p:nvSpPr>
        <p:spPr/>
        <p:txBody>
          <a:bodyPr>
            <a:noAutofit/>
          </a:bodyPr>
          <a:lstStyle/>
          <a:p>
            <a:r>
              <a:rPr lang="en-TT" sz="4800" b="1" dirty="0">
                <a:solidFill>
                  <a:srgbClr val="FFFF99"/>
                </a:solidFill>
                <a:latin typeface="Colonna MT" panose="04020805060202030203" pitchFamily="82" charset="0"/>
              </a:rPr>
              <a:t>POST-OPERATIVE CARE-</a:t>
            </a:r>
            <a:br>
              <a:rPr lang="en-TT" sz="4800" b="1" dirty="0">
                <a:solidFill>
                  <a:srgbClr val="FFFF99"/>
                </a:solidFill>
                <a:latin typeface="Colonna MT" panose="04020805060202030203" pitchFamily="82" charset="0"/>
              </a:rPr>
            </a:br>
            <a:r>
              <a:rPr lang="en-TT" sz="4800" b="1" dirty="0">
                <a:solidFill>
                  <a:srgbClr val="FFFF99"/>
                </a:solidFill>
                <a:latin typeface="Colonna MT" panose="04020805060202030203" pitchFamily="82" charset="0"/>
              </a:rPr>
              <a:t>	</a:t>
            </a:r>
            <a:r>
              <a:rPr lang="en-TT" sz="4800" b="1" dirty="0">
                <a:solidFill>
                  <a:srgbClr val="00B050"/>
                </a:solidFill>
                <a:latin typeface="Colonna MT" panose="04020805060202030203" pitchFamily="82" charset="0"/>
              </a:rPr>
              <a:t>SURGICAL WOUND CARE</a:t>
            </a:r>
            <a:endParaRPr lang="en-TT" sz="4800" dirty="0">
              <a:latin typeface="Colonna MT" panose="04020805060202030203" pitchFamily="82" charset="0"/>
            </a:endParaRPr>
          </a:p>
        </p:txBody>
      </p:sp>
      <p:sp>
        <p:nvSpPr>
          <p:cNvPr id="3" name="Content Placeholder 2">
            <a:extLst>
              <a:ext uri="{FF2B5EF4-FFF2-40B4-BE49-F238E27FC236}">
                <a16:creationId xmlns:a16="http://schemas.microsoft.com/office/drawing/2014/main" id="{9CF83E92-69E9-4F34-82D1-10C2CE21DDCA}"/>
              </a:ext>
            </a:extLst>
          </p:cNvPr>
          <p:cNvSpPr>
            <a:spLocks noGrp="1"/>
          </p:cNvSpPr>
          <p:nvPr>
            <p:ph idx="1"/>
          </p:nvPr>
        </p:nvSpPr>
        <p:spPr>
          <a:xfrm>
            <a:off x="2760347" y="2256345"/>
            <a:ext cx="7796540" cy="3997828"/>
          </a:xfrm>
        </p:spPr>
        <p:txBody>
          <a:bodyPr>
            <a:normAutofit fontScale="85000" lnSpcReduction="10000"/>
          </a:bodyPr>
          <a:lstStyle/>
          <a:p>
            <a:r>
              <a:rPr lang="en-TT" dirty="0"/>
              <a:t>Hand milking should be prohibited for 10 days. During hand milking, an uneven external pressure is applied by the fingers and palm, inducing an elevation of the pressure inside the teat cistern. The increased pressure may force milk to dissect through the teat closure, which can allow reopening of the streak canal. Milk will follow the path of least resistance, increasing the risk of fistula formation. </a:t>
            </a:r>
          </a:p>
          <a:p>
            <a:r>
              <a:rPr lang="en-TT" dirty="0"/>
              <a:t>In contrast, during the milking-machine process, the external pressure on the teat wall is evenly distributed by the liner, and the milk is suctioned from the teat cistern by the negative pressure, limiting the risk of milk infiltration. </a:t>
            </a:r>
          </a:p>
          <a:p>
            <a:r>
              <a:rPr lang="en-TT" dirty="0"/>
              <a:t>The farmer should not strip the cow’s first stream before milking the affected quarter. Therefore, he should pay special attention to any inflammation of the upper parenchyma to detect any early mastitis. </a:t>
            </a:r>
          </a:p>
        </p:txBody>
      </p:sp>
    </p:spTree>
    <p:extLst>
      <p:ext uri="{BB962C8B-B14F-4D97-AF65-F5344CB8AC3E}">
        <p14:creationId xmlns:p14="http://schemas.microsoft.com/office/powerpoint/2010/main" val="12404526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6E69A-92BC-4103-9A6D-EB94FEB4A289}"/>
              </a:ext>
            </a:extLst>
          </p:cNvPr>
          <p:cNvSpPr>
            <a:spLocks noGrp="1"/>
          </p:cNvSpPr>
          <p:nvPr>
            <p:ph type="title"/>
          </p:nvPr>
        </p:nvSpPr>
        <p:spPr/>
        <p:txBody>
          <a:bodyPr>
            <a:noAutofit/>
          </a:bodyPr>
          <a:lstStyle/>
          <a:p>
            <a:r>
              <a:rPr lang="en-TT" sz="4800" b="1">
                <a:solidFill>
                  <a:srgbClr val="FFFF99"/>
                </a:solidFill>
                <a:latin typeface="Colonna MT" panose="04020805060202030203" pitchFamily="82" charset="0"/>
              </a:rPr>
              <a:t>POST-OPERATIVE CARE-</a:t>
            </a:r>
            <a:br>
              <a:rPr lang="en-TT" sz="4800" b="1">
                <a:solidFill>
                  <a:srgbClr val="FFFF99"/>
                </a:solidFill>
                <a:latin typeface="Colonna MT" panose="04020805060202030203" pitchFamily="82" charset="0"/>
              </a:rPr>
            </a:br>
            <a:r>
              <a:rPr lang="en-TT" sz="4800" b="1">
                <a:solidFill>
                  <a:srgbClr val="FFFF99"/>
                </a:solidFill>
                <a:latin typeface="Colonna MT" panose="04020805060202030203" pitchFamily="82" charset="0"/>
              </a:rPr>
              <a:t>	</a:t>
            </a:r>
            <a:r>
              <a:rPr lang="en-TT" sz="4800" b="1">
                <a:solidFill>
                  <a:srgbClr val="00B050"/>
                </a:solidFill>
                <a:latin typeface="Colonna MT" panose="04020805060202030203" pitchFamily="82" charset="0"/>
              </a:rPr>
              <a:t>SURGICAL WOUND CARE</a:t>
            </a:r>
            <a:endParaRPr lang="en-TT" sz="4800" dirty="0"/>
          </a:p>
        </p:txBody>
      </p:sp>
      <p:sp>
        <p:nvSpPr>
          <p:cNvPr id="3" name="Content Placeholder 2">
            <a:extLst>
              <a:ext uri="{FF2B5EF4-FFF2-40B4-BE49-F238E27FC236}">
                <a16:creationId xmlns:a16="http://schemas.microsoft.com/office/drawing/2014/main" id="{9CF83E92-69E9-4F34-82D1-10C2CE21DDCA}"/>
              </a:ext>
            </a:extLst>
          </p:cNvPr>
          <p:cNvSpPr>
            <a:spLocks noGrp="1"/>
          </p:cNvSpPr>
          <p:nvPr>
            <p:ph idx="1"/>
          </p:nvPr>
        </p:nvSpPr>
        <p:spPr>
          <a:xfrm>
            <a:off x="2692703" y="1885285"/>
            <a:ext cx="7796540" cy="3997828"/>
          </a:xfrm>
        </p:spPr>
        <p:txBody>
          <a:bodyPr>
            <a:normAutofit fontScale="92500" lnSpcReduction="20000"/>
          </a:bodyPr>
          <a:lstStyle/>
          <a:p>
            <a:r>
              <a:rPr lang="en-TT" dirty="0"/>
              <a:t>Mechanical milking is carried out on the day after surgery. Because of the presence of inflammation, the use of a large-diameter teat cup may be an option to facilitate the milking in some cases. </a:t>
            </a:r>
          </a:p>
          <a:p>
            <a:r>
              <a:rPr lang="en-TT" dirty="0"/>
              <a:t>If the machine is not used, a cannula is introduced carefully at every milking. When the streak canal is involved in the laceration, a cannula with a lid can be left in the streak canal for a few days. When the cannula is removed, a natural teat insert (wax implant) can be placed in the streak canal between milking. It will promote the healing of the damage streak canal.</a:t>
            </a:r>
          </a:p>
          <a:p>
            <a:r>
              <a:rPr lang="en-TT" dirty="0"/>
              <a:t>It is important to avoid overmilking following teat surgery. After milking, a post-milking teat dip should be performed. </a:t>
            </a:r>
          </a:p>
        </p:txBody>
      </p:sp>
    </p:spTree>
    <p:extLst>
      <p:ext uri="{BB962C8B-B14F-4D97-AF65-F5344CB8AC3E}">
        <p14:creationId xmlns:p14="http://schemas.microsoft.com/office/powerpoint/2010/main" val="4861716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6E69A-92BC-4103-9A6D-EB94FEB4A289}"/>
              </a:ext>
            </a:extLst>
          </p:cNvPr>
          <p:cNvSpPr>
            <a:spLocks noGrp="1"/>
          </p:cNvSpPr>
          <p:nvPr>
            <p:ph type="title"/>
          </p:nvPr>
        </p:nvSpPr>
        <p:spPr/>
        <p:txBody>
          <a:bodyPr>
            <a:noAutofit/>
          </a:bodyPr>
          <a:lstStyle/>
          <a:p>
            <a:r>
              <a:rPr lang="en-TT" sz="4800" b="1">
                <a:solidFill>
                  <a:srgbClr val="FFFF99"/>
                </a:solidFill>
                <a:latin typeface="Colonna MT" panose="04020805060202030203" pitchFamily="82" charset="0"/>
              </a:rPr>
              <a:t>POST-OPERATIVE CARE-</a:t>
            </a:r>
            <a:br>
              <a:rPr lang="en-TT" sz="4800" b="1">
                <a:solidFill>
                  <a:srgbClr val="FFFF99"/>
                </a:solidFill>
                <a:latin typeface="Colonna MT" panose="04020805060202030203" pitchFamily="82" charset="0"/>
              </a:rPr>
            </a:br>
            <a:r>
              <a:rPr lang="en-TT" sz="4800" b="1">
                <a:solidFill>
                  <a:srgbClr val="FFFF99"/>
                </a:solidFill>
                <a:latin typeface="Colonna MT" panose="04020805060202030203" pitchFamily="82" charset="0"/>
              </a:rPr>
              <a:t>	</a:t>
            </a:r>
            <a:r>
              <a:rPr lang="en-TT" sz="4800" b="1">
                <a:solidFill>
                  <a:srgbClr val="00B050"/>
                </a:solidFill>
                <a:latin typeface="Colonna MT" panose="04020805060202030203" pitchFamily="82" charset="0"/>
              </a:rPr>
              <a:t>SURGICAL WOUND CARE</a:t>
            </a:r>
            <a:endParaRPr lang="en-TT" sz="4800" dirty="0"/>
          </a:p>
        </p:txBody>
      </p:sp>
      <p:sp>
        <p:nvSpPr>
          <p:cNvPr id="3" name="Content Placeholder 2">
            <a:extLst>
              <a:ext uri="{FF2B5EF4-FFF2-40B4-BE49-F238E27FC236}">
                <a16:creationId xmlns:a16="http://schemas.microsoft.com/office/drawing/2014/main" id="{9CF83E92-69E9-4F34-82D1-10C2CE21DDCA}"/>
              </a:ext>
            </a:extLst>
          </p:cNvPr>
          <p:cNvSpPr>
            <a:spLocks noGrp="1"/>
          </p:cNvSpPr>
          <p:nvPr>
            <p:ph idx="1"/>
          </p:nvPr>
        </p:nvSpPr>
        <p:spPr>
          <a:xfrm>
            <a:off x="3911903" y="1346670"/>
            <a:ext cx="7796540" cy="3997828"/>
          </a:xfrm>
        </p:spPr>
        <p:txBody>
          <a:bodyPr>
            <a:normAutofit/>
          </a:bodyPr>
          <a:lstStyle/>
          <a:p>
            <a:r>
              <a:rPr lang="en-TT" dirty="0"/>
              <a:t>Keep the surgical site clean with povidone iodine.</a:t>
            </a:r>
          </a:p>
          <a:p>
            <a:r>
              <a:rPr lang="en-TT" dirty="0"/>
              <a:t>Wound dressings are changed daily.</a:t>
            </a:r>
          </a:p>
          <a:p>
            <a:r>
              <a:rPr lang="en-TT" dirty="0"/>
              <a:t>Wound should be observed for signs of fly strike myasis, infection or any other complications. </a:t>
            </a:r>
          </a:p>
        </p:txBody>
      </p:sp>
      <p:pic>
        <p:nvPicPr>
          <p:cNvPr id="4" name="Picture 3">
            <a:extLst>
              <a:ext uri="{FF2B5EF4-FFF2-40B4-BE49-F238E27FC236}">
                <a16:creationId xmlns:a16="http://schemas.microsoft.com/office/drawing/2014/main" id="{0BD69222-0F8E-4CAE-A350-C3BEB8326603}"/>
              </a:ext>
            </a:extLst>
          </p:cNvPr>
          <p:cNvPicPr>
            <a:picLocks noChangeAspect="1"/>
          </p:cNvPicPr>
          <p:nvPr/>
        </p:nvPicPr>
        <p:blipFill>
          <a:blip r:embed="rId2"/>
          <a:stretch>
            <a:fillRect/>
          </a:stretch>
        </p:blipFill>
        <p:spPr>
          <a:xfrm>
            <a:off x="321380" y="2266121"/>
            <a:ext cx="3488619" cy="4134013"/>
          </a:xfrm>
          <a:prstGeom prst="rect">
            <a:avLst/>
          </a:prstGeom>
        </p:spPr>
      </p:pic>
    </p:spTree>
    <p:extLst>
      <p:ext uri="{BB962C8B-B14F-4D97-AF65-F5344CB8AC3E}">
        <p14:creationId xmlns:p14="http://schemas.microsoft.com/office/powerpoint/2010/main" val="36447967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6E69A-92BC-4103-9A6D-EB94FEB4A289}"/>
              </a:ext>
            </a:extLst>
          </p:cNvPr>
          <p:cNvSpPr>
            <a:spLocks noGrp="1"/>
          </p:cNvSpPr>
          <p:nvPr>
            <p:ph type="title"/>
          </p:nvPr>
        </p:nvSpPr>
        <p:spPr/>
        <p:txBody>
          <a:bodyPr>
            <a:noAutofit/>
          </a:bodyPr>
          <a:lstStyle/>
          <a:p>
            <a:r>
              <a:rPr lang="en-TT" sz="4800" b="1">
                <a:solidFill>
                  <a:srgbClr val="FFFF99"/>
                </a:solidFill>
                <a:latin typeface="Colonna MT" panose="04020805060202030203" pitchFamily="82" charset="0"/>
              </a:rPr>
              <a:t>POST-OPERATIVE CARE-</a:t>
            </a:r>
            <a:br>
              <a:rPr lang="en-TT" sz="4800" b="1">
                <a:solidFill>
                  <a:srgbClr val="FFFF99"/>
                </a:solidFill>
                <a:latin typeface="Colonna MT" panose="04020805060202030203" pitchFamily="82" charset="0"/>
              </a:rPr>
            </a:br>
            <a:r>
              <a:rPr lang="en-TT" sz="4800" b="1">
                <a:solidFill>
                  <a:srgbClr val="FFFF99"/>
                </a:solidFill>
                <a:latin typeface="Colonna MT" panose="04020805060202030203" pitchFamily="82" charset="0"/>
              </a:rPr>
              <a:t>	</a:t>
            </a:r>
            <a:r>
              <a:rPr lang="en-TT" sz="4800" b="1">
                <a:solidFill>
                  <a:srgbClr val="00B050"/>
                </a:solidFill>
                <a:latin typeface="Colonna MT" panose="04020805060202030203" pitchFamily="82" charset="0"/>
              </a:rPr>
              <a:t>SURGICAL WOUND CARE</a:t>
            </a:r>
            <a:endParaRPr lang="en-TT" sz="4800" dirty="0"/>
          </a:p>
        </p:txBody>
      </p:sp>
      <p:sp>
        <p:nvSpPr>
          <p:cNvPr id="3" name="Content Placeholder 2">
            <a:extLst>
              <a:ext uri="{FF2B5EF4-FFF2-40B4-BE49-F238E27FC236}">
                <a16:creationId xmlns:a16="http://schemas.microsoft.com/office/drawing/2014/main" id="{9CF83E92-69E9-4F34-82D1-10C2CE21DDCA}"/>
              </a:ext>
            </a:extLst>
          </p:cNvPr>
          <p:cNvSpPr>
            <a:spLocks noGrp="1"/>
          </p:cNvSpPr>
          <p:nvPr>
            <p:ph idx="1"/>
          </p:nvPr>
        </p:nvSpPr>
        <p:spPr>
          <a:xfrm>
            <a:off x="2692703" y="1885285"/>
            <a:ext cx="7796540" cy="3997828"/>
          </a:xfrm>
        </p:spPr>
        <p:txBody>
          <a:bodyPr>
            <a:normAutofit/>
          </a:bodyPr>
          <a:lstStyle/>
          <a:p>
            <a:r>
              <a:rPr lang="en-TT" dirty="0"/>
              <a:t>Severe post-operative oedema can be treated by applying ice around the teat for a few days. </a:t>
            </a:r>
          </a:p>
          <a:p>
            <a:r>
              <a:rPr lang="en-TT" dirty="0"/>
              <a:t>Crushed ice in a rectal sleeve can be placed around the teat. </a:t>
            </a:r>
          </a:p>
          <a:p>
            <a:r>
              <a:rPr lang="en-TT" dirty="0"/>
              <a:t>Commercial udder bags can be used to hold the ice in place. </a:t>
            </a:r>
          </a:p>
          <a:p>
            <a:r>
              <a:rPr lang="en-TT" dirty="0"/>
              <a:t>Twenty minute applications can be performed several times a day. </a:t>
            </a:r>
          </a:p>
        </p:txBody>
      </p:sp>
    </p:spTree>
    <p:extLst>
      <p:ext uri="{BB962C8B-B14F-4D97-AF65-F5344CB8AC3E}">
        <p14:creationId xmlns:p14="http://schemas.microsoft.com/office/powerpoint/2010/main" val="15136608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6E69A-92BC-4103-9A6D-EB94FEB4A289}"/>
              </a:ext>
            </a:extLst>
          </p:cNvPr>
          <p:cNvSpPr>
            <a:spLocks noGrp="1"/>
          </p:cNvSpPr>
          <p:nvPr>
            <p:ph type="title"/>
          </p:nvPr>
        </p:nvSpPr>
        <p:spPr>
          <a:xfrm>
            <a:off x="2611808" y="251464"/>
            <a:ext cx="7958331" cy="1077229"/>
          </a:xfrm>
        </p:spPr>
        <p:txBody>
          <a:bodyPr>
            <a:noAutofit/>
          </a:bodyPr>
          <a:lstStyle/>
          <a:p>
            <a:r>
              <a:rPr lang="en-TT" sz="4800" dirty="0">
                <a:solidFill>
                  <a:srgbClr val="FFFF99"/>
                </a:solidFill>
                <a:latin typeface="Colonna MT" panose="04020805060202030203" pitchFamily="82" charset="0"/>
              </a:rPr>
              <a:t>POST-OPERATIVE CARE-</a:t>
            </a:r>
            <a:br>
              <a:rPr lang="en-TT" sz="4800" dirty="0">
                <a:latin typeface="Colonna MT" panose="04020805060202030203" pitchFamily="82" charset="0"/>
              </a:rPr>
            </a:br>
            <a:r>
              <a:rPr lang="en-TT" sz="4800" dirty="0">
                <a:solidFill>
                  <a:srgbClr val="92D050"/>
                </a:solidFill>
                <a:latin typeface="Colonna MT" panose="04020805060202030203" pitchFamily="82" charset="0"/>
              </a:rPr>
              <a:t>SKIN SUTURE REMOVAL</a:t>
            </a:r>
          </a:p>
        </p:txBody>
      </p:sp>
      <p:sp>
        <p:nvSpPr>
          <p:cNvPr id="3" name="Content Placeholder 2">
            <a:extLst>
              <a:ext uri="{FF2B5EF4-FFF2-40B4-BE49-F238E27FC236}">
                <a16:creationId xmlns:a16="http://schemas.microsoft.com/office/drawing/2014/main" id="{9CF83E92-69E9-4F34-82D1-10C2CE21DDCA}"/>
              </a:ext>
            </a:extLst>
          </p:cNvPr>
          <p:cNvSpPr>
            <a:spLocks noGrp="1"/>
          </p:cNvSpPr>
          <p:nvPr>
            <p:ph idx="1"/>
          </p:nvPr>
        </p:nvSpPr>
        <p:spPr>
          <a:xfrm>
            <a:off x="2773599" y="714041"/>
            <a:ext cx="7796540" cy="3997828"/>
          </a:xfrm>
        </p:spPr>
        <p:txBody>
          <a:bodyPr>
            <a:normAutofit/>
          </a:bodyPr>
          <a:lstStyle/>
          <a:p>
            <a:r>
              <a:rPr lang="en-TT" dirty="0"/>
              <a:t>Removal of any non-absorbable skin sutures should be done 8-9 days postoperatively to limit the formation of fibrosis in the tissue. </a:t>
            </a:r>
          </a:p>
        </p:txBody>
      </p:sp>
      <p:pic>
        <p:nvPicPr>
          <p:cNvPr id="4" name="Picture 3">
            <a:extLst>
              <a:ext uri="{FF2B5EF4-FFF2-40B4-BE49-F238E27FC236}">
                <a16:creationId xmlns:a16="http://schemas.microsoft.com/office/drawing/2014/main" id="{4CEF41B5-1DCE-47CB-987B-1DA00BB063C0}"/>
              </a:ext>
            </a:extLst>
          </p:cNvPr>
          <p:cNvPicPr>
            <a:picLocks noChangeAspect="1"/>
          </p:cNvPicPr>
          <p:nvPr/>
        </p:nvPicPr>
        <p:blipFill>
          <a:blip r:embed="rId2"/>
          <a:stretch>
            <a:fillRect/>
          </a:stretch>
        </p:blipFill>
        <p:spPr>
          <a:xfrm>
            <a:off x="5456581" y="3177536"/>
            <a:ext cx="2743200" cy="3429000"/>
          </a:xfrm>
          <a:prstGeom prst="rect">
            <a:avLst/>
          </a:prstGeom>
        </p:spPr>
      </p:pic>
    </p:spTree>
    <p:extLst>
      <p:ext uri="{BB962C8B-B14F-4D97-AF65-F5344CB8AC3E}">
        <p14:creationId xmlns:p14="http://schemas.microsoft.com/office/powerpoint/2010/main" val="41848383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6E69A-92BC-4103-9A6D-EB94FEB4A289}"/>
              </a:ext>
            </a:extLst>
          </p:cNvPr>
          <p:cNvSpPr>
            <a:spLocks noGrp="1"/>
          </p:cNvSpPr>
          <p:nvPr>
            <p:ph type="title"/>
          </p:nvPr>
        </p:nvSpPr>
        <p:spPr>
          <a:xfrm>
            <a:off x="808384" y="808056"/>
            <a:ext cx="9761756" cy="1077229"/>
          </a:xfrm>
        </p:spPr>
        <p:txBody>
          <a:bodyPr>
            <a:noAutofit/>
          </a:bodyPr>
          <a:lstStyle/>
          <a:p>
            <a:r>
              <a:rPr lang="en-TT" sz="4000" dirty="0">
                <a:solidFill>
                  <a:srgbClr val="FFFF99"/>
                </a:solidFill>
                <a:latin typeface="Colonna MT" panose="04020805060202030203" pitchFamily="82" charset="0"/>
              </a:rPr>
              <a:t>POST-OPERATIVE CONSIDIERTIONS-</a:t>
            </a:r>
            <a:r>
              <a:rPr lang="en-TT" sz="4000" dirty="0">
                <a:solidFill>
                  <a:srgbClr val="92D050"/>
                </a:solidFill>
                <a:latin typeface="Colonna MT" panose="04020805060202030203" pitchFamily="82" charset="0"/>
              </a:rPr>
              <a:t>NUTRITIONAL/ELECTROLYTE BALANCE</a:t>
            </a:r>
          </a:p>
        </p:txBody>
      </p:sp>
      <p:sp>
        <p:nvSpPr>
          <p:cNvPr id="3" name="Content Placeholder 2">
            <a:extLst>
              <a:ext uri="{FF2B5EF4-FFF2-40B4-BE49-F238E27FC236}">
                <a16:creationId xmlns:a16="http://schemas.microsoft.com/office/drawing/2014/main" id="{9CF83E92-69E9-4F34-82D1-10C2CE21DDCA}"/>
              </a:ext>
            </a:extLst>
          </p:cNvPr>
          <p:cNvSpPr>
            <a:spLocks noGrp="1"/>
          </p:cNvSpPr>
          <p:nvPr>
            <p:ph idx="1"/>
          </p:nvPr>
        </p:nvSpPr>
        <p:spPr>
          <a:xfrm>
            <a:off x="2692703" y="1885285"/>
            <a:ext cx="7796540" cy="3997828"/>
          </a:xfrm>
        </p:spPr>
        <p:txBody>
          <a:bodyPr>
            <a:normAutofit/>
          </a:bodyPr>
          <a:lstStyle/>
          <a:p>
            <a:r>
              <a:rPr lang="en-TT" dirty="0"/>
              <a:t>The patient should be fed good quality ration, have access to clean water with adequate electrolytes to aid in recovery. Outcome of surgery would determine if additional nutrients are required. </a:t>
            </a:r>
          </a:p>
          <a:p>
            <a:r>
              <a:rPr lang="en-TT" dirty="0"/>
              <a:t>Antioxidants help with the mammary gland and helps to give a better prognosis e.g. Vitamin E and Selenium</a:t>
            </a:r>
          </a:p>
        </p:txBody>
      </p:sp>
    </p:spTree>
    <p:extLst>
      <p:ext uri="{BB962C8B-B14F-4D97-AF65-F5344CB8AC3E}">
        <p14:creationId xmlns:p14="http://schemas.microsoft.com/office/powerpoint/2010/main" val="37765838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6E69A-92BC-4103-9A6D-EB94FEB4A289}"/>
              </a:ext>
            </a:extLst>
          </p:cNvPr>
          <p:cNvSpPr>
            <a:spLocks noGrp="1"/>
          </p:cNvSpPr>
          <p:nvPr>
            <p:ph type="title"/>
          </p:nvPr>
        </p:nvSpPr>
        <p:spPr>
          <a:xfrm>
            <a:off x="1272210" y="436996"/>
            <a:ext cx="9390696" cy="1077229"/>
          </a:xfrm>
        </p:spPr>
        <p:txBody>
          <a:bodyPr>
            <a:noAutofit/>
          </a:bodyPr>
          <a:lstStyle/>
          <a:p>
            <a:r>
              <a:rPr lang="en-TT" sz="4400" dirty="0">
                <a:solidFill>
                  <a:srgbClr val="FFFF99"/>
                </a:solidFill>
                <a:latin typeface="Colonna MT" panose="04020805060202030203" pitchFamily="82" charset="0"/>
              </a:rPr>
              <a:t>POST-OPERATIVE CONSIDIERTIONS-</a:t>
            </a:r>
            <a:r>
              <a:rPr lang="en-TT" sz="4400" dirty="0">
                <a:solidFill>
                  <a:srgbClr val="92D050"/>
                </a:solidFill>
                <a:latin typeface="Colonna MT" panose="04020805060202030203" pitchFamily="82" charset="0"/>
              </a:rPr>
              <a:t>MONITORING OF THE PATIENT</a:t>
            </a:r>
          </a:p>
        </p:txBody>
      </p:sp>
      <p:sp>
        <p:nvSpPr>
          <p:cNvPr id="3" name="Content Placeholder 2">
            <a:extLst>
              <a:ext uri="{FF2B5EF4-FFF2-40B4-BE49-F238E27FC236}">
                <a16:creationId xmlns:a16="http://schemas.microsoft.com/office/drawing/2014/main" id="{9CF83E92-69E9-4F34-82D1-10C2CE21DDCA}"/>
              </a:ext>
            </a:extLst>
          </p:cNvPr>
          <p:cNvSpPr>
            <a:spLocks noGrp="1"/>
          </p:cNvSpPr>
          <p:nvPr>
            <p:ph idx="1"/>
          </p:nvPr>
        </p:nvSpPr>
        <p:spPr>
          <a:xfrm>
            <a:off x="2692703" y="1885285"/>
            <a:ext cx="7796540" cy="4754054"/>
          </a:xfrm>
        </p:spPr>
        <p:txBody>
          <a:bodyPr>
            <a:normAutofit fontScale="92500" lnSpcReduction="10000"/>
          </a:bodyPr>
          <a:lstStyle/>
          <a:p>
            <a:r>
              <a:rPr lang="en-TT" dirty="0"/>
              <a:t>Regular checks on:</a:t>
            </a:r>
          </a:p>
          <a:p>
            <a:pPr lvl="1"/>
            <a:r>
              <a:rPr lang="en-TT" dirty="0"/>
              <a:t>Temperature</a:t>
            </a:r>
          </a:p>
          <a:p>
            <a:pPr lvl="1"/>
            <a:r>
              <a:rPr lang="en-TT" dirty="0"/>
              <a:t>Pulse</a:t>
            </a:r>
          </a:p>
          <a:p>
            <a:pPr lvl="1"/>
            <a:r>
              <a:rPr lang="en-TT" dirty="0"/>
              <a:t>Respiration</a:t>
            </a:r>
          </a:p>
          <a:p>
            <a:pPr lvl="1"/>
            <a:r>
              <a:rPr lang="en-TT" dirty="0"/>
              <a:t>General behaviour</a:t>
            </a:r>
          </a:p>
          <a:p>
            <a:pPr lvl="1"/>
            <a:r>
              <a:rPr lang="en-TT" dirty="0"/>
              <a:t>Udder inflammation</a:t>
            </a:r>
          </a:p>
          <a:p>
            <a:pPr lvl="1"/>
            <a:r>
              <a:rPr lang="en-TT" dirty="0"/>
              <a:t>Eating and drinking habits</a:t>
            </a:r>
          </a:p>
          <a:p>
            <a:pPr lvl="1"/>
            <a:r>
              <a:rPr lang="en-TT" dirty="0"/>
              <a:t>Any discharges</a:t>
            </a:r>
          </a:p>
          <a:p>
            <a:pPr lvl="1"/>
            <a:r>
              <a:rPr lang="en-TT" dirty="0"/>
              <a:t>Signs of pain and discomfort</a:t>
            </a:r>
          </a:p>
          <a:p>
            <a:pPr lvl="1"/>
            <a:r>
              <a:rPr lang="en-TT" dirty="0"/>
              <a:t>Check the surgical incision for any signs of infection, suture breakdown and wound dehiscence. </a:t>
            </a:r>
          </a:p>
        </p:txBody>
      </p:sp>
    </p:spTree>
    <p:extLst>
      <p:ext uri="{BB962C8B-B14F-4D97-AF65-F5344CB8AC3E}">
        <p14:creationId xmlns:p14="http://schemas.microsoft.com/office/powerpoint/2010/main" val="262973155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adison">
  <a:themeElements>
    <a:clrScheme name="Madison">
      <a:dk1>
        <a:sysClr val="windowText" lastClr="000000"/>
      </a:dk1>
      <a:lt1>
        <a:sysClr val="window" lastClr="FFFFFF"/>
      </a:lt1>
      <a:dk2>
        <a:srgbClr val="1F2D29"/>
      </a:dk2>
      <a:lt2>
        <a:srgbClr val="C5FAEB"/>
      </a:lt2>
      <a:accent1>
        <a:srgbClr val="A1D68B"/>
      </a:accent1>
      <a:accent2>
        <a:srgbClr val="5EC795"/>
      </a:accent2>
      <a:accent3>
        <a:srgbClr val="4DADCF"/>
      </a:accent3>
      <a:accent4>
        <a:srgbClr val="CDB756"/>
      </a:accent4>
      <a:accent5>
        <a:srgbClr val="E29C36"/>
      </a:accent5>
      <a:accent6>
        <a:srgbClr val="8EC0C1"/>
      </a:accent6>
      <a:hlink>
        <a:srgbClr val="6D9D9B"/>
      </a:hlink>
      <a:folHlink>
        <a:srgbClr val="6D8583"/>
      </a:folHlink>
    </a:clrScheme>
    <a:fontScheme name="Madison">
      <a:majorFont>
        <a:latin typeface="Arial" panose="020B0604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dison">
      <a:fillStyleLst>
        <a:solidFill>
          <a:schemeClr val="phClr"/>
        </a:solidFill>
        <a:gradFill rotWithShape="1">
          <a:gsLst>
            <a:gs pos="0">
              <a:schemeClr val="phClr">
                <a:tint val="48000"/>
                <a:alpha val="88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solidFill>
          <a:schemeClr val="phClr"/>
        </a:solidFill>
        <a:blipFill rotWithShape="1">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Madison" id="{025CB5FB-2DD3-45EE-B6F0-CC461540EB19}" vid="{6AC10936-2DFC-4054-9ADF-B5E2C5F86190}"/>
    </a:ext>
  </a:extLst>
</a:theme>
</file>

<file path=docProps/app.xml><?xml version="1.0" encoding="utf-8"?>
<Properties xmlns="http://schemas.openxmlformats.org/officeDocument/2006/extended-properties" xmlns:vt="http://schemas.openxmlformats.org/officeDocument/2006/docPropsVTypes">
  <Template>TM16401375[[fn=Madison]]</Template>
  <TotalTime>118</TotalTime>
  <Words>775</Words>
  <Application>Microsoft Office PowerPoint</Application>
  <PresentationFormat>Widescreen</PresentationFormat>
  <Paragraphs>50</Paragraphs>
  <Slides>12</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12</vt:i4>
      </vt:variant>
    </vt:vector>
  </HeadingPairs>
  <TitlesOfParts>
    <vt:vector size="21" baseType="lpstr">
      <vt:lpstr>Arial</vt:lpstr>
      <vt:lpstr>Bell MT</vt:lpstr>
      <vt:lpstr>Bernard MT Condensed</vt:lpstr>
      <vt:lpstr>Colonna MT</vt:lpstr>
      <vt:lpstr>Gill Sans Ultra Bold</vt:lpstr>
      <vt:lpstr>MS Shell Dlg 2</vt:lpstr>
      <vt:lpstr>Wingdings</vt:lpstr>
      <vt:lpstr>Wingdings 3</vt:lpstr>
      <vt:lpstr>Madison</vt:lpstr>
      <vt:lpstr>PowerPoint Presentation</vt:lpstr>
      <vt:lpstr>POST-OPERATIVE CARE-  SURGICAL WOUND CARE</vt:lpstr>
      <vt:lpstr>POST-OPERATIVE CARE-  SURGICAL WOUND CARE</vt:lpstr>
      <vt:lpstr>POST-OPERATIVE CARE-  SURGICAL WOUND CARE</vt:lpstr>
      <vt:lpstr>POST-OPERATIVE CARE-  SURGICAL WOUND CARE</vt:lpstr>
      <vt:lpstr>POST-OPERATIVE CARE-  SURGICAL WOUND CARE</vt:lpstr>
      <vt:lpstr>POST-OPERATIVE CARE- SKIN SUTURE REMOVAL</vt:lpstr>
      <vt:lpstr>POST-OPERATIVE CONSIDIERTIONS-NUTRITIONAL/ELECTROLYTE BALANCE</vt:lpstr>
      <vt:lpstr>POST-OPERATIVE CONSIDIERTIONS-MONITORING OF THE PATIENT</vt:lpstr>
      <vt:lpstr>POST-OPERATIVE CONSIDIERTIONS-CLIENT EDUCATION</vt:lpstr>
      <vt:lpstr>PowerPoint Presentation</vt:lpstr>
      <vt:lpstr>ACKNOWLEDGEMENTS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aliyyah.khan</dc:creator>
  <cp:lastModifiedBy>aliyyah.khan</cp:lastModifiedBy>
  <cp:revision>19</cp:revision>
  <dcterms:created xsi:type="dcterms:W3CDTF">2017-11-30T18:06:11Z</dcterms:created>
  <dcterms:modified xsi:type="dcterms:W3CDTF">2017-11-30T20:14:18Z</dcterms:modified>
</cp:coreProperties>
</file>