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Lst>
  <p:sldSz cx="12192000" cy="6858000"/>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1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pPr>
              <a:defRPr/>
            </a:pPr>
            <a:fld id="{FF78DB58-4FDC-48CC-A355-92D94FD5D1BB}" type="datetime1">
              <a:rPr lang="es-PA" smtClean="0">
                <a:solidFill>
                  <a:prstClr val="white">
                    <a:tint val="75000"/>
                  </a:prstClr>
                </a:solidFill>
              </a:rPr>
              <a:pPr>
                <a:defRPr/>
              </a:pPr>
              <a:t>11/21/2017</a:t>
            </a:fld>
            <a:endParaRPr lang="es-PA">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6" name="Slide Number Placeholder 5"/>
          <p:cNvSpPr>
            <a:spLocks noGrp="1"/>
          </p:cNvSpPr>
          <p:nvPr>
            <p:ph type="sldNum" sz="quarter" idx="12"/>
          </p:nvPr>
        </p:nvSpPr>
        <p:spPr/>
        <p:txBody>
          <a:bodyPr/>
          <a:lstStyle/>
          <a:p>
            <a:fld id="{9CEF4C84-62B8-45C1-8F56-0B0F0FCF19D6}" type="slidenum">
              <a:rPr lang="es-PA" altLang="es-PA" smtClean="0"/>
              <a:pPr/>
              <a:t>‹Nº›</a:t>
            </a:fld>
            <a:endParaRPr lang="es-PA" altLang="es-P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52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fld id="{21992265-C0BD-4CC2-B2C0-762283535A6D}" type="datetime1">
              <a:rPr lang="es-PA" smtClean="0">
                <a:solidFill>
                  <a:prstClr val="white">
                    <a:tint val="75000"/>
                  </a:prstClr>
                </a:solidFill>
              </a:rPr>
              <a:pPr>
                <a:defRPr/>
              </a:pPr>
              <a:t>11/21/2017</a:t>
            </a:fld>
            <a:endParaRPr lang="es-PA">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6" name="Slide Number Placeholder 5"/>
          <p:cNvSpPr>
            <a:spLocks noGrp="1"/>
          </p:cNvSpPr>
          <p:nvPr>
            <p:ph type="sldNum" sz="quarter" idx="12"/>
          </p:nvPr>
        </p:nvSpPr>
        <p:spPr/>
        <p:txBody>
          <a:bodyPr/>
          <a:lstStyle/>
          <a:p>
            <a:fld id="{295DA821-1BA4-4A13-8858-EFBB032DC534}" type="slidenum">
              <a:rPr lang="es-PA" altLang="es-PA" smtClean="0"/>
              <a:pPr/>
              <a:t>‹Nº›</a:t>
            </a:fld>
            <a:endParaRPr lang="es-PA" altLang="es-PA"/>
          </a:p>
        </p:txBody>
      </p:sp>
    </p:spTree>
    <p:extLst>
      <p:ext uri="{BB962C8B-B14F-4D97-AF65-F5344CB8AC3E}">
        <p14:creationId xmlns:p14="http://schemas.microsoft.com/office/powerpoint/2010/main" val="4164415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fld id="{D29F2BAE-89AC-4D12-B865-8CC919515C98}" type="datetime1">
              <a:rPr lang="es-PA" smtClean="0">
                <a:solidFill>
                  <a:prstClr val="white">
                    <a:tint val="75000"/>
                  </a:prstClr>
                </a:solidFill>
              </a:rPr>
              <a:pPr>
                <a:defRPr/>
              </a:pPr>
              <a:t>11/21/2017</a:t>
            </a:fld>
            <a:endParaRPr lang="es-PA">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6" name="Slide Number Placeholder 5"/>
          <p:cNvSpPr>
            <a:spLocks noGrp="1"/>
          </p:cNvSpPr>
          <p:nvPr>
            <p:ph type="sldNum" sz="quarter" idx="12"/>
          </p:nvPr>
        </p:nvSpPr>
        <p:spPr/>
        <p:txBody>
          <a:bodyPr/>
          <a:lstStyle/>
          <a:p>
            <a:fld id="{DF448F96-1267-49E8-99F9-166AFA321958}" type="slidenum">
              <a:rPr lang="es-PA" altLang="es-PA" smtClean="0"/>
              <a:pPr/>
              <a:t>‹Nº›</a:t>
            </a:fld>
            <a:endParaRPr lang="es-PA" altLang="es-PA"/>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67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fld id="{24846C48-536C-44D2-B65D-D1674E4375F5}" type="datetime1">
              <a:rPr lang="es-PA" smtClean="0">
                <a:solidFill>
                  <a:prstClr val="white">
                    <a:tint val="75000"/>
                  </a:prstClr>
                </a:solidFill>
              </a:rPr>
              <a:pPr>
                <a:defRPr/>
              </a:pPr>
              <a:t>11/21/2017</a:t>
            </a:fld>
            <a:endParaRPr lang="es-PA">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6" name="Slide Number Placeholder 5"/>
          <p:cNvSpPr>
            <a:spLocks noGrp="1"/>
          </p:cNvSpPr>
          <p:nvPr>
            <p:ph type="sldNum" sz="quarter" idx="12"/>
          </p:nvPr>
        </p:nvSpPr>
        <p:spPr/>
        <p:txBody>
          <a:bodyPr/>
          <a:lstStyle/>
          <a:p>
            <a:fld id="{07DAC19A-7B6E-4590-A2EC-57AE77F5785C}" type="slidenum">
              <a:rPr lang="es-PA" altLang="es-PA" smtClean="0"/>
              <a:pPr/>
              <a:t>‹Nº›</a:t>
            </a:fld>
            <a:endParaRPr lang="es-PA" altLang="es-PA"/>
          </a:p>
        </p:txBody>
      </p:sp>
    </p:spTree>
    <p:extLst>
      <p:ext uri="{BB962C8B-B14F-4D97-AF65-F5344CB8AC3E}">
        <p14:creationId xmlns:p14="http://schemas.microsoft.com/office/powerpoint/2010/main" val="233649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fld id="{E13FA384-8E77-46C4-81B3-D86AFDA7B70E}" type="datetime1">
              <a:rPr lang="es-PA" smtClean="0">
                <a:solidFill>
                  <a:prstClr val="white">
                    <a:tint val="75000"/>
                  </a:prstClr>
                </a:solidFill>
              </a:rPr>
              <a:pPr>
                <a:defRPr/>
              </a:pPr>
              <a:t>11/21/2017</a:t>
            </a:fld>
            <a:endParaRPr lang="es-PA">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6" name="Slide Number Placeholder 5"/>
          <p:cNvSpPr>
            <a:spLocks noGrp="1"/>
          </p:cNvSpPr>
          <p:nvPr>
            <p:ph type="sldNum" sz="quarter" idx="12"/>
          </p:nvPr>
        </p:nvSpPr>
        <p:spPr/>
        <p:txBody>
          <a:bodyPr/>
          <a:lstStyle/>
          <a:p>
            <a:fld id="{0AAE5BB0-3EB8-4BC4-ADC1-6FF101B064BD}" type="slidenum">
              <a:rPr lang="es-PA" altLang="es-PA" smtClean="0"/>
              <a:pPr/>
              <a:t>‹Nº›</a:t>
            </a:fld>
            <a:endParaRPr lang="es-PA" altLang="es-P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105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fld id="{8219EA7B-DF01-43B2-A1E1-6F2E2CA25321}" type="datetime1">
              <a:rPr lang="es-PA" smtClean="0">
                <a:solidFill>
                  <a:prstClr val="white">
                    <a:tint val="75000"/>
                  </a:prstClr>
                </a:solidFill>
              </a:rPr>
              <a:pPr>
                <a:defRPr/>
              </a:pPr>
              <a:t>11/21/2017</a:t>
            </a:fld>
            <a:endParaRPr lang="es-PA">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7" name="Slide Number Placeholder 6"/>
          <p:cNvSpPr>
            <a:spLocks noGrp="1"/>
          </p:cNvSpPr>
          <p:nvPr>
            <p:ph type="sldNum" sz="quarter" idx="12"/>
          </p:nvPr>
        </p:nvSpPr>
        <p:spPr/>
        <p:txBody>
          <a:bodyPr/>
          <a:lstStyle/>
          <a:p>
            <a:fld id="{FE960826-F6B1-4B05-9864-0BD3909DC64A}" type="slidenum">
              <a:rPr lang="es-PA" altLang="es-PA" smtClean="0"/>
              <a:pPr/>
              <a:t>‹Nº›</a:t>
            </a:fld>
            <a:endParaRPr lang="es-PA" altLang="es-PA"/>
          </a:p>
        </p:txBody>
      </p:sp>
    </p:spTree>
    <p:extLst>
      <p:ext uri="{BB962C8B-B14F-4D97-AF65-F5344CB8AC3E}">
        <p14:creationId xmlns:p14="http://schemas.microsoft.com/office/powerpoint/2010/main" val="307438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Haga clic para modificar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fld id="{9DE79110-3B30-472B-8A66-21AB268D854F}" type="datetime1">
              <a:rPr lang="es-PA" smtClean="0">
                <a:solidFill>
                  <a:prstClr val="white">
                    <a:tint val="75000"/>
                  </a:prstClr>
                </a:solidFill>
              </a:rPr>
              <a:pPr>
                <a:defRPr/>
              </a:pPr>
              <a:t>11/21/2017</a:t>
            </a:fld>
            <a:endParaRPr lang="es-PA">
              <a:solidFill>
                <a:prstClr val="white">
                  <a:tint val="75000"/>
                </a:prstClr>
              </a:solidFill>
            </a:endParaRPr>
          </a:p>
        </p:txBody>
      </p:sp>
      <p:sp>
        <p:nvSpPr>
          <p:cNvPr id="8" name="Footer Placeholder 7"/>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9" name="Slide Number Placeholder 8"/>
          <p:cNvSpPr>
            <a:spLocks noGrp="1"/>
          </p:cNvSpPr>
          <p:nvPr>
            <p:ph type="sldNum" sz="quarter" idx="12"/>
          </p:nvPr>
        </p:nvSpPr>
        <p:spPr/>
        <p:txBody>
          <a:bodyPr/>
          <a:lstStyle/>
          <a:p>
            <a:fld id="{08152DF1-2930-4AD6-815E-6E301CBF55B8}" type="slidenum">
              <a:rPr lang="es-PA" altLang="es-PA" smtClean="0"/>
              <a:pPr/>
              <a:t>‹Nº›</a:t>
            </a:fld>
            <a:endParaRPr lang="es-PA" altLang="es-PA"/>
          </a:p>
        </p:txBody>
      </p:sp>
    </p:spTree>
    <p:extLst>
      <p:ext uri="{BB962C8B-B14F-4D97-AF65-F5344CB8AC3E}">
        <p14:creationId xmlns:p14="http://schemas.microsoft.com/office/powerpoint/2010/main" val="83531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fld id="{9C92D8C0-D05A-46A7-9DC8-0D89F0058CDA}" type="datetime1">
              <a:rPr lang="es-PA" smtClean="0">
                <a:solidFill>
                  <a:prstClr val="white">
                    <a:tint val="75000"/>
                  </a:prstClr>
                </a:solidFill>
              </a:rPr>
              <a:pPr>
                <a:defRPr/>
              </a:pPr>
              <a:t>11/21/2017</a:t>
            </a:fld>
            <a:endParaRPr lang="es-PA">
              <a:solidFill>
                <a:prstClr val="white">
                  <a:tint val="75000"/>
                </a:prstClr>
              </a:solidFill>
            </a:endParaRPr>
          </a:p>
        </p:txBody>
      </p:sp>
      <p:sp>
        <p:nvSpPr>
          <p:cNvPr id="4" name="Footer Placeholder 3"/>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62F646C3-3BD1-48C1-8D5C-D39045C79A5F}" type="slidenum">
              <a:rPr lang="es-PA" altLang="es-PA" smtClean="0">
                <a:cs typeface="Arial" panose="020B0604020202020204" pitchFamily="34" charset="0"/>
              </a:rPr>
              <a:pPr fontAlgn="base">
                <a:spcBef>
                  <a:spcPct val="0"/>
                </a:spcBef>
                <a:spcAft>
                  <a:spcPct val="0"/>
                </a:spcAft>
              </a:pPr>
              <a:t>‹Nº›</a:t>
            </a:fld>
            <a:endParaRPr lang="es-PA" altLang="es-PA">
              <a:cs typeface="Arial" panose="020B0604020202020204" pitchFamily="34" charset="0"/>
            </a:endParaRPr>
          </a:p>
        </p:txBody>
      </p:sp>
    </p:spTree>
    <p:extLst>
      <p:ext uri="{BB962C8B-B14F-4D97-AF65-F5344CB8AC3E}">
        <p14:creationId xmlns:p14="http://schemas.microsoft.com/office/powerpoint/2010/main" val="308298171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A0024F4-AE5B-4787-BEEF-09B8C5E24195}" type="datetime1">
              <a:rPr lang="es-PA" smtClean="0">
                <a:solidFill>
                  <a:prstClr val="white">
                    <a:tint val="75000"/>
                  </a:prstClr>
                </a:solidFill>
              </a:rPr>
              <a:pPr>
                <a:defRPr/>
              </a:pPr>
              <a:t>11/21/2017</a:t>
            </a:fld>
            <a:endParaRPr lang="es-PA">
              <a:solidFill>
                <a:prstClr val="white">
                  <a:tint val="75000"/>
                </a:prstClr>
              </a:solidFill>
            </a:endParaRPr>
          </a:p>
        </p:txBody>
      </p:sp>
      <p:sp>
        <p:nvSpPr>
          <p:cNvPr id="3" name="Footer Placeholder 2"/>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4" name="Slide Number Placeholder 3"/>
          <p:cNvSpPr>
            <a:spLocks noGrp="1"/>
          </p:cNvSpPr>
          <p:nvPr>
            <p:ph type="sldNum" sz="quarter" idx="12"/>
          </p:nvPr>
        </p:nvSpPr>
        <p:spPr/>
        <p:txBody>
          <a:bodyPr/>
          <a:lstStyle/>
          <a:p>
            <a:fld id="{EDE9CE05-7070-4125-A7B0-AF9BAB35D5F6}" type="slidenum">
              <a:rPr lang="es-PA" altLang="es-PA" smtClean="0"/>
              <a:pPr/>
              <a:t>‹Nº›</a:t>
            </a:fld>
            <a:endParaRPr lang="es-PA" altLang="es-PA"/>
          </a:p>
        </p:txBody>
      </p:sp>
    </p:spTree>
    <p:extLst>
      <p:ext uri="{BB962C8B-B14F-4D97-AF65-F5344CB8AC3E}">
        <p14:creationId xmlns:p14="http://schemas.microsoft.com/office/powerpoint/2010/main" val="1613156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fld id="{11EE1120-E43F-4424-AABF-E34C21BD899A}" type="datetime1">
              <a:rPr lang="es-PA" smtClean="0">
                <a:solidFill>
                  <a:prstClr val="white">
                    <a:tint val="75000"/>
                  </a:prstClr>
                </a:solidFill>
              </a:rPr>
              <a:pPr>
                <a:defRPr/>
              </a:pPr>
              <a:t>11/21/2017</a:t>
            </a:fld>
            <a:endParaRPr lang="es-PA">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7" name="Slide Number Placeholder 6"/>
          <p:cNvSpPr>
            <a:spLocks noGrp="1"/>
          </p:cNvSpPr>
          <p:nvPr>
            <p:ph type="sldNum" sz="quarter" idx="12"/>
          </p:nvPr>
        </p:nvSpPr>
        <p:spPr/>
        <p:txBody>
          <a:bodyPr/>
          <a:lstStyle/>
          <a:p>
            <a:fld id="{547F4A8C-988C-4B0A-84AA-3541754DC3CF}" type="slidenum">
              <a:rPr lang="es-PA" altLang="es-PA" smtClean="0"/>
              <a:pPr/>
              <a:t>‹Nº›</a:t>
            </a:fld>
            <a:endParaRPr lang="es-PA" altLang="es-PA"/>
          </a:p>
        </p:txBody>
      </p:sp>
    </p:spTree>
    <p:extLst>
      <p:ext uri="{BB962C8B-B14F-4D97-AF65-F5344CB8AC3E}">
        <p14:creationId xmlns:p14="http://schemas.microsoft.com/office/powerpoint/2010/main" val="1464232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fld id="{8C15BEAA-7431-4DF4-9C31-150C67FEB064}" type="datetime1">
              <a:rPr lang="es-PA" smtClean="0">
                <a:solidFill>
                  <a:prstClr val="white">
                    <a:tint val="75000"/>
                  </a:prstClr>
                </a:solidFill>
              </a:rPr>
              <a:pPr>
                <a:defRPr/>
              </a:pPr>
              <a:t>11/21/2017</a:t>
            </a:fld>
            <a:endParaRPr lang="es-PA">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7" name="Slide Number Placeholder 6"/>
          <p:cNvSpPr>
            <a:spLocks noGrp="1"/>
          </p:cNvSpPr>
          <p:nvPr>
            <p:ph type="sldNum" sz="quarter" idx="12"/>
          </p:nvPr>
        </p:nvSpPr>
        <p:spPr/>
        <p:txBody>
          <a:bodyPr/>
          <a:lstStyle/>
          <a:p>
            <a:fld id="{9EF986B4-6E5F-4109-9CBE-5EC27717EB88}" type="slidenum">
              <a:rPr lang="es-PA" altLang="es-PA" smtClean="0"/>
              <a:pPr/>
              <a:t>‹Nº›</a:t>
            </a:fld>
            <a:endParaRPr lang="es-PA" altLang="es-PA"/>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69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fld id="{9C92D8C0-D05A-46A7-9DC8-0D89F0058CDA}" type="datetime1">
              <a:rPr lang="es-PA" smtClean="0">
                <a:solidFill>
                  <a:prstClr val="white">
                    <a:tint val="75000"/>
                  </a:prstClr>
                </a:solidFill>
              </a:rPr>
              <a:pPr>
                <a:defRPr/>
              </a:pPr>
              <a:t>11/21/2017</a:t>
            </a:fld>
            <a:endParaRPr lang="es-PA">
              <a:solidFill>
                <a:prstClr val="white">
                  <a:tint val="7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fontAlgn="base">
              <a:spcBef>
                <a:spcPct val="0"/>
              </a:spcBef>
              <a:spcAft>
                <a:spcPct val="0"/>
              </a:spcAft>
            </a:pPr>
            <a:fld id="{62F646C3-3BD1-48C1-8D5C-D39045C79A5F}" type="slidenum">
              <a:rPr lang="es-PA" altLang="es-PA" smtClean="0">
                <a:cs typeface="Arial" panose="020B0604020202020204" pitchFamily="34" charset="0"/>
              </a:rPr>
              <a:pPr fontAlgn="base">
                <a:spcBef>
                  <a:spcPct val="0"/>
                </a:spcBef>
                <a:spcAft>
                  <a:spcPct val="0"/>
                </a:spcAft>
              </a:pPr>
              <a:t>‹Nº›</a:t>
            </a:fld>
            <a:endParaRPr lang="es-PA" altLang="es-PA">
              <a:cs typeface="Arial" panose="020B0604020202020204" pitchFamily="34" charset="0"/>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2622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hyperlink" Target="http://www.papelerialatinaja.com/html/goma_de_pegar_vinilica__color__40_grs__x_24_surtidas.htm" TargetMode="External"/><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83.jpeg"/><Relationship Id="rId4" Type="http://schemas.openxmlformats.org/officeDocument/2006/relationships/image" Target="../media/image78.png"/><Relationship Id="rId9" Type="http://schemas.openxmlformats.org/officeDocument/2006/relationships/image" Target="../media/image82.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a:spLocks noGrp="1"/>
          </p:cNvSpPr>
          <p:nvPr>
            <p:ph type="subTitle" idx="1"/>
          </p:nvPr>
        </p:nvSpPr>
        <p:spPr>
          <a:xfrm>
            <a:off x="2412308" y="404664"/>
            <a:ext cx="7272808" cy="3024336"/>
          </a:xfrm>
          <a:ln>
            <a:miter lim="800000"/>
            <a:headEnd/>
            <a:tailEnd/>
          </a:ln>
          <a:extLst/>
        </p:spPr>
        <p:style>
          <a:lnRef idx="0">
            <a:schemeClr val="accent5"/>
          </a:lnRef>
          <a:fillRef idx="3">
            <a:schemeClr val="accent5"/>
          </a:fillRef>
          <a:effectRef idx="3">
            <a:schemeClr val="accent5"/>
          </a:effectRef>
          <a:fontRef idx="minor">
            <a:schemeClr val="lt1"/>
          </a:fontRef>
        </p:style>
        <p:txBody>
          <a:bodyPr vert="horz" wrap="square" lIns="180000" tIns="180000" rIns="180000" bIns="180000" numCol="1" rtlCol="0" anchor="t" anchorCtr="1" compatLnSpc="1">
            <a:prstTxWarp prst="textNoShape">
              <a:avLst/>
            </a:prstTxWarp>
            <a:normAutofit/>
          </a:bodyPr>
          <a:lstStyle/>
          <a:p>
            <a:pPr eaLnBrk="1" fontAlgn="auto" hangingPunct="1">
              <a:spcAft>
                <a:spcPts val="0"/>
              </a:spcAft>
              <a:defRPr/>
            </a:pPr>
            <a:r>
              <a:rPr lang="es-ES" sz="4000" b="1" dirty="0">
                <a:solidFill>
                  <a:srgbClr val="FFFFCC"/>
                </a:solidFill>
                <a:latin typeface="Berlin Sans FB Demi" pitchFamily="34" charset="0"/>
              </a:rPr>
              <a:t>Neuropsicología del desarrollo normal y patológico en</a:t>
            </a:r>
          </a:p>
          <a:p>
            <a:pPr eaLnBrk="1" fontAlgn="auto" hangingPunct="1">
              <a:spcAft>
                <a:spcPts val="0"/>
              </a:spcAft>
              <a:defRPr/>
            </a:pPr>
            <a:r>
              <a:rPr lang="es-ES" sz="3600" b="1" dirty="0">
                <a:solidFill>
                  <a:schemeClr val="bg2"/>
                </a:solidFill>
                <a:latin typeface="Australian Sunrise" pitchFamily="2" charset="0"/>
              </a:rPr>
              <a:t>          </a:t>
            </a:r>
            <a:r>
              <a:rPr lang="es-ES" sz="4400" b="1" dirty="0">
                <a:solidFill>
                  <a:schemeClr val="bg2"/>
                </a:solidFill>
                <a:latin typeface="Jokerman" pitchFamily="82" charset="0"/>
              </a:rPr>
              <a:t>           </a:t>
            </a:r>
            <a:r>
              <a:rPr lang="es-ES" sz="4400" dirty="0">
                <a:solidFill>
                  <a:srgbClr val="92D050"/>
                </a:solidFill>
                <a:latin typeface="Kristen ITC" pitchFamily="66" charset="0"/>
              </a:rPr>
              <a:t>de </a:t>
            </a:r>
            <a:r>
              <a:rPr lang="es-ES" sz="4400" dirty="0" smtClean="0">
                <a:solidFill>
                  <a:srgbClr val="92D050"/>
                </a:solidFill>
                <a:latin typeface="Kristen ITC" pitchFamily="66" charset="0"/>
              </a:rPr>
              <a:t>0 a 6 años</a:t>
            </a:r>
            <a:endParaRPr lang="es-PA" sz="4400" dirty="0">
              <a:solidFill>
                <a:srgbClr val="92D050"/>
              </a:solidFill>
              <a:latin typeface="Kristen ITC" pitchFamily="66" charset="0"/>
            </a:endParaRPr>
          </a:p>
        </p:txBody>
      </p:sp>
      <p:sp>
        <p:nvSpPr>
          <p:cNvPr id="2053" name="8 CuadroTexto"/>
          <p:cNvSpPr txBox="1">
            <a:spLocks noChangeArrowheads="1"/>
          </p:cNvSpPr>
          <p:nvPr/>
        </p:nvSpPr>
        <p:spPr bwMode="auto">
          <a:xfrm>
            <a:off x="7699189" y="6435726"/>
            <a:ext cx="4237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s-PA" sz="2400" b="1" dirty="0" err="1" smtClean="0">
                <a:solidFill>
                  <a:srgbClr val="FFFF99"/>
                </a:solidFill>
                <a:latin typeface="Century Gothic" panose="020B0502020202020204" pitchFamily="34" charset="0"/>
              </a:rPr>
              <a:t>Dra</a:t>
            </a:r>
            <a:r>
              <a:rPr lang="en-US" altLang="es-PA" sz="2400" b="1" dirty="0" smtClean="0">
                <a:solidFill>
                  <a:srgbClr val="FFFF99"/>
                </a:solidFill>
                <a:latin typeface="Century Gothic" panose="020B0502020202020204" pitchFamily="34" charset="0"/>
              </a:rPr>
              <a:t>. </a:t>
            </a:r>
            <a:r>
              <a:rPr lang="en-US" altLang="es-PA" sz="2400" b="1" dirty="0" err="1" smtClean="0">
                <a:solidFill>
                  <a:srgbClr val="FFFF99"/>
                </a:solidFill>
                <a:latin typeface="Century Gothic" panose="020B0502020202020204" pitchFamily="34" charset="0"/>
              </a:rPr>
              <a:t>María</a:t>
            </a:r>
            <a:r>
              <a:rPr lang="en-US" altLang="es-PA" sz="2400" b="1" dirty="0" smtClean="0">
                <a:solidFill>
                  <a:srgbClr val="FFFF99"/>
                </a:solidFill>
                <a:latin typeface="Century Gothic" panose="020B0502020202020204" pitchFamily="34" charset="0"/>
              </a:rPr>
              <a:t> V. </a:t>
            </a:r>
            <a:r>
              <a:rPr lang="en-US" altLang="es-PA" sz="2400" b="1" dirty="0" err="1" smtClean="0">
                <a:solidFill>
                  <a:srgbClr val="FFFF99"/>
                </a:solidFill>
                <a:latin typeface="Century Gothic" panose="020B0502020202020204" pitchFamily="34" charset="0"/>
              </a:rPr>
              <a:t>Cerezo</a:t>
            </a:r>
            <a:endParaRPr lang="en-US" altLang="es-PA" sz="3600" b="1" dirty="0">
              <a:solidFill>
                <a:srgbClr val="FFFF99"/>
              </a:solidFill>
              <a:latin typeface="Century Gothic" panose="020B0502020202020204" pitchFamily="34" charset="0"/>
            </a:endParaRPr>
          </a:p>
        </p:txBody>
      </p:sp>
      <p:pic>
        <p:nvPicPr>
          <p:cNvPr id="205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013" y="4167189"/>
            <a:ext cx="54610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99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7CF659C-731B-4790-8761-4B9FCEBB560E}" type="slidenum">
              <a:rPr lang="es-PA" altLang="es-PA">
                <a:solidFill>
                  <a:srgbClr val="FFFFFF"/>
                </a:solidFill>
              </a:rPr>
              <a:pPr eaLnBrk="1" hangingPunct="1"/>
              <a:t>10</a:t>
            </a:fld>
            <a:endParaRPr lang="es-PA" altLang="es-PA">
              <a:solidFill>
                <a:srgbClr val="FFFFFF"/>
              </a:solidFill>
            </a:endParaRPr>
          </a:p>
        </p:txBody>
      </p:sp>
      <p:grpSp>
        <p:nvGrpSpPr>
          <p:cNvPr id="11268" name="13 Grupo"/>
          <p:cNvGrpSpPr>
            <a:grpSpLocks/>
          </p:cNvGrpSpPr>
          <p:nvPr/>
        </p:nvGrpSpPr>
        <p:grpSpPr bwMode="auto">
          <a:xfrm>
            <a:off x="1993901" y="1995488"/>
            <a:ext cx="3635375" cy="3600450"/>
            <a:chOff x="395537" y="2420888"/>
            <a:chExt cx="3636085" cy="3600400"/>
          </a:xfrm>
        </p:grpSpPr>
        <p:sp>
          <p:nvSpPr>
            <p:cNvPr id="11277" name="Rectangle 9"/>
            <p:cNvSpPr>
              <a:spLocks noChangeArrowheads="1"/>
            </p:cNvSpPr>
            <p:nvPr/>
          </p:nvSpPr>
          <p:spPr bwMode="auto">
            <a:xfrm>
              <a:off x="395537" y="2420888"/>
              <a:ext cx="3312368" cy="3600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11278" name="Text Box 2"/>
            <p:cNvSpPr txBox="1">
              <a:spLocks noChangeArrowheads="1"/>
            </p:cNvSpPr>
            <p:nvPr/>
          </p:nvSpPr>
          <p:spPr bwMode="auto">
            <a:xfrm>
              <a:off x="472450" y="2528876"/>
              <a:ext cx="3559172" cy="346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lnSpc>
                  <a:spcPct val="80000"/>
                </a:lnSpc>
                <a:spcBef>
                  <a:spcPct val="50000"/>
                </a:spcBef>
                <a:spcAft>
                  <a:spcPct val="0"/>
                </a:spcAft>
                <a:buClr>
                  <a:srgbClr val="800080"/>
                </a:buClr>
                <a:buSzPct val="70000"/>
                <a:buFontTx/>
                <a:buBlip>
                  <a:blip r:embed="rId2"/>
                </a:buBlip>
              </a:pPr>
              <a:r>
                <a:rPr lang="es-MX" altLang="es-PA" sz="2400">
                  <a:solidFill>
                    <a:prstClr val="white"/>
                  </a:solidFill>
                  <a:latin typeface="Century Gothic" panose="020B0502020202020204" pitchFamily="34" charset="0"/>
                </a:rPr>
                <a:t> </a:t>
              </a:r>
              <a:r>
                <a:rPr lang="es-MX" altLang="es-PA" sz="2200">
                  <a:solidFill>
                    <a:prstClr val="white"/>
                  </a:solidFill>
                  <a:latin typeface="Century Gothic" panose="020B0502020202020204" pitchFamily="34" charset="0"/>
                </a:rPr>
                <a:t>Atención</a:t>
              </a:r>
            </a:p>
            <a:p>
              <a:pPr eaLnBrk="1" fontAlgn="base" hangingPunct="1">
                <a:lnSpc>
                  <a:spcPct val="80000"/>
                </a:lnSpc>
                <a:spcBef>
                  <a:spcPct val="50000"/>
                </a:spcBef>
                <a:spcAft>
                  <a:spcPct val="0"/>
                </a:spcAft>
                <a:buClr>
                  <a:srgbClr val="800080"/>
                </a:buClr>
                <a:buSzPct val="70000"/>
                <a:buFontTx/>
                <a:buBlip>
                  <a:blip r:embed="rId2"/>
                </a:buBlip>
              </a:pPr>
              <a:r>
                <a:rPr lang="es-MX" altLang="es-PA" sz="2200">
                  <a:solidFill>
                    <a:prstClr val="white"/>
                  </a:solidFill>
                  <a:latin typeface="Century Gothic" panose="020B0502020202020204" pitchFamily="34" charset="0"/>
                </a:rPr>
                <a:t> Lenguaje oral</a:t>
              </a:r>
            </a:p>
            <a:p>
              <a:pPr eaLnBrk="1" fontAlgn="base" hangingPunct="1">
                <a:lnSpc>
                  <a:spcPct val="80000"/>
                </a:lnSpc>
                <a:spcBef>
                  <a:spcPct val="50000"/>
                </a:spcBef>
                <a:spcAft>
                  <a:spcPct val="0"/>
                </a:spcAft>
                <a:buClr>
                  <a:srgbClr val="800080"/>
                </a:buClr>
                <a:buSzPct val="70000"/>
                <a:buFontTx/>
                <a:buBlip>
                  <a:blip r:embed="rId2"/>
                </a:buBlip>
              </a:pPr>
              <a:r>
                <a:rPr lang="es-MX" altLang="es-PA" sz="2200">
                  <a:solidFill>
                    <a:prstClr val="white"/>
                  </a:solidFill>
                  <a:latin typeface="Century Gothic" panose="020B0502020202020204" pitchFamily="34" charset="0"/>
                </a:rPr>
                <a:t> Memoria</a:t>
              </a:r>
            </a:p>
            <a:p>
              <a:pPr eaLnBrk="1" fontAlgn="base" hangingPunct="1">
                <a:lnSpc>
                  <a:spcPct val="80000"/>
                </a:lnSpc>
                <a:spcBef>
                  <a:spcPct val="50000"/>
                </a:spcBef>
                <a:spcAft>
                  <a:spcPct val="0"/>
                </a:spcAft>
                <a:buClr>
                  <a:srgbClr val="800080"/>
                </a:buClr>
                <a:buSzPct val="70000"/>
                <a:buFontTx/>
                <a:buBlip>
                  <a:blip r:embed="rId2"/>
                </a:buBlip>
              </a:pPr>
              <a:r>
                <a:rPr lang="es-MX" altLang="es-PA" sz="2200">
                  <a:solidFill>
                    <a:prstClr val="white"/>
                  </a:solidFill>
                  <a:latin typeface="Century Gothic" panose="020B0502020202020204" pitchFamily="34" charset="0"/>
                </a:rPr>
                <a:t> Lectura y escritura</a:t>
              </a:r>
            </a:p>
            <a:p>
              <a:pPr eaLnBrk="1" fontAlgn="base" hangingPunct="1">
                <a:lnSpc>
                  <a:spcPct val="80000"/>
                </a:lnSpc>
                <a:spcBef>
                  <a:spcPct val="50000"/>
                </a:spcBef>
                <a:spcAft>
                  <a:spcPct val="0"/>
                </a:spcAft>
                <a:buClr>
                  <a:srgbClr val="800080"/>
                </a:buClr>
                <a:buSzPct val="70000"/>
                <a:buFontTx/>
                <a:buBlip>
                  <a:blip r:embed="rId2"/>
                </a:buBlip>
              </a:pPr>
              <a:r>
                <a:rPr lang="es-MX" altLang="es-PA" sz="2200">
                  <a:solidFill>
                    <a:prstClr val="white"/>
                  </a:solidFill>
                  <a:latin typeface="Century Gothic" panose="020B0502020202020204" pitchFamily="34" charset="0"/>
                </a:rPr>
                <a:t> Cálculo</a:t>
              </a:r>
            </a:p>
            <a:p>
              <a:pPr eaLnBrk="1" fontAlgn="base" hangingPunct="1">
                <a:lnSpc>
                  <a:spcPct val="80000"/>
                </a:lnSpc>
                <a:spcBef>
                  <a:spcPct val="50000"/>
                </a:spcBef>
                <a:spcAft>
                  <a:spcPct val="0"/>
                </a:spcAft>
                <a:buClr>
                  <a:srgbClr val="800080"/>
                </a:buClr>
                <a:buSzPct val="70000"/>
                <a:buFontTx/>
                <a:buBlip>
                  <a:blip r:embed="rId2"/>
                </a:buBlip>
              </a:pPr>
              <a:r>
                <a:rPr lang="es-MX" altLang="es-PA" sz="2200">
                  <a:solidFill>
                    <a:prstClr val="white"/>
                  </a:solidFill>
                  <a:latin typeface="Century Gothic" panose="020B0502020202020204" pitchFamily="34" charset="0"/>
                </a:rPr>
                <a:t> Gnosias</a:t>
              </a:r>
            </a:p>
            <a:p>
              <a:pPr eaLnBrk="1" fontAlgn="base" hangingPunct="1">
                <a:lnSpc>
                  <a:spcPct val="80000"/>
                </a:lnSpc>
                <a:spcBef>
                  <a:spcPct val="50000"/>
                </a:spcBef>
                <a:spcAft>
                  <a:spcPct val="0"/>
                </a:spcAft>
                <a:buClr>
                  <a:srgbClr val="800080"/>
                </a:buClr>
                <a:buSzPct val="70000"/>
                <a:buFontTx/>
                <a:buBlip>
                  <a:blip r:embed="rId2"/>
                </a:buBlip>
              </a:pPr>
              <a:r>
                <a:rPr lang="es-MX" altLang="es-PA" sz="2200">
                  <a:solidFill>
                    <a:prstClr val="white"/>
                  </a:solidFill>
                  <a:latin typeface="Century Gothic" panose="020B0502020202020204" pitchFamily="34" charset="0"/>
                </a:rPr>
                <a:t> Praxias</a:t>
              </a:r>
            </a:p>
            <a:p>
              <a:pPr eaLnBrk="1" fontAlgn="base" hangingPunct="1">
                <a:lnSpc>
                  <a:spcPct val="80000"/>
                </a:lnSpc>
                <a:spcBef>
                  <a:spcPct val="50000"/>
                </a:spcBef>
                <a:spcAft>
                  <a:spcPct val="0"/>
                </a:spcAft>
                <a:buClr>
                  <a:srgbClr val="800080"/>
                </a:buClr>
                <a:buSzPct val="70000"/>
                <a:buFontTx/>
                <a:buBlip>
                  <a:blip r:embed="rId2"/>
                </a:buBlip>
              </a:pPr>
              <a:r>
                <a:rPr lang="es-MX" altLang="es-PA" sz="2200">
                  <a:solidFill>
                    <a:prstClr val="white"/>
                  </a:solidFill>
                  <a:latin typeface="Century Gothic" panose="020B0502020202020204" pitchFamily="34" charset="0"/>
                </a:rPr>
                <a:t> Funciones ejecutivas</a:t>
              </a:r>
              <a:endParaRPr lang="es-ES" altLang="es-PA" sz="2200">
                <a:solidFill>
                  <a:prstClr val="white"/>
                </a:solidFill>
                <a:latin typeface="Century Gothic" panose="020B0502020202020204" pitchFamily="34" charset="0"/>
              </a:endParaRPr>
            </a:p>
          </p:txBody>
        </p:sp>
      </p:grpSp>
      <p:sp>
        <p:nvSpPr>
          <p:cNvPr id="6" name="Rectangle 4"/>
          <p:cNvSpPr>
            <a:spLocks noChangeArrowheads="1"/>
          </p:cNvSpPr>
          <p:nvPr/>
        </p:nvSpPr>
        <p:spPr bwMode="auto">
          <a:xfrm>
            <a:off x="2441048" y="490762"/>
            <a:ext cx="7399369" cy="56197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fontAlgn="base">
              <a:spcBef>
                <a:spcPct val="0"/>
              </a:spcBef>
              <a:spcAft>
                <a:spcPct val="0"/>
              </a:spcAft>
              <a:defRPr/>
            </a:pPr>
            <a:r>
              <a:rPr lang="es-MX" sz="3200" b="1" dirty="0">
                <a:solidFill>
                  <a:srgbClr val="EEECE1">
                    <a:lumMod val="25000"/>
                  </a:srgbClr>
                </a:solidFill>
                <a:latin typeface="Century Gothic" pitchFamily="34" charset="0"/>
              </a:rPr>
              <a:t>Funciones Psicológicas Superiores</a:t>
            </a:r>
            <a:endParaRPr lang="es-ES" sz="3200" b="1" dirty="0">
              <a:solidFill>
                <a:srgbClr val="EEECE1">
                  <a:lumMod val="25000"/>
                </a:srgbClr>
              </a:solidFill>
              <a:latin typeface="Century Gothic" pitchFamily="34" charset="0"/>
            </a:endParaRPr>
          </a:p>
        </p:txBody>
      </p:sp>
      <p:sp>
        <p:nvSpPr>
          <p:cNvPr id="7" name="Text Box 5"/>
          <p:cNvSpPr txBox="1">
            <a:spLocks noChangeArrowheads="1"/>
          </p:cNvSpPr>
          <p:nvPr/>
        </p:nvSpPr>
        <p:spPr bwMode="auto">
          <a:xfrm>
            <a:off x="6427328" y="2111054"/>
            <a:ext cx="3816350" cy="1717393"/>
          </a:xfrm>
          <a:prstGeom prst="rect">
            <a:avLst/>
          </a:prstGeom>
          <a:solidFill>
            <a:schemeClr val="accent5">
              <a:lumMod val="40000"/>
              <a:lumOff val="6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fontAlgn="base">
              <a:lnSpc>
                <a:spcPct val="120000"/>
              </a:lnSpc>
              <a:spcBef>
                <a:spcPct val="0"/>
              </a:spcBef>
              <a:spcAft>
                <a:spcPct val="0"/>
              </a:spcAft>
              <a:defRPr/>
            </a:pPr>
            <a:r>
              <a:rPr lang="es-MX" sz="2200" b="1" dirty="0">
                <a:solidFill>
                  <a:srgbClr val="1F497D"/>
                </a:solidFill>
                <a:latin typeface="Century Gothic" pitchFamily="34" charset="0"/>
                <a:cs typeface="Arial" charset="0"/>
              </a:rPr>
              <a:t>Son </a:t>
            </a:r>
            <a:r>
              <a:rPr lang="es-MX" sz="2200" b="1" u="sng" dirty="0">
                <a:solidFill>
                  <a:srgbClr val="C0504D"/>
                </a:solidFill>
                <a:latin typeface="Century Gothic" pitchFamily="34" charset="0"/>
                <a:cs typeface="Arial" charset="0"/>
              </a:rPr>
              <a:t>sistemas funcionales </a:t>
            </a:r>
          </a:p>
          <a:p>
            <a:pPr algn="ctr" fontAlgn="base">
              <a:lnSpc>
                <a:spcPct val="120000"/>
              </a:lnSpc>
              <a:spcBef>
                <a:spcPct val="0"/>
              </a:spcBef>
              <a:spcAft>
                <a:spcPct val="0"/>
              </a:spcAft>
              <a:defRPr/>
            </a:pPr>
            <a:r>
              <a:rPr lang="es-MX" sz="2200" b="1" dirty="0">
                <a:solidFill>
                  <a:srgbClr val="1F497D"/>
                </a:solidFill>
                <a:latin typeface="Century Gothic" pitchFamily="34" charset="0"/>
                <a:cs typeface="Arial" charset="0"/>
              </a:rPr>
              <a:t>que involucran el trabajo de distintas áreas del cerebro</a:t>
            </a:r>
            <a:r>
              <a:rPr lang="es-MX" sz="2200" dirty="0">
                <a:solidFill>
                  <a:srgbClr val="1F497D"/>
                </a:solidFill>
                <a:latin typeface="Century Gothic" pitchFamily="34" charset="0"/>
                <a:cs typeface="Arial" charset="0"/>
              </a:rPr>
              <a:t>.</a:t>
            </a:r>
            <a:endParaRPr lang="es-ES" sz="2200" dirty="0">
              <a:solidFill>
                <a:srgbClr val="1F497D"/>
              </a:solidFill>
              <a:latin typeface="Century Gothic" pitchFamily="34" charset="0"/>
              <a:cs typeface="Arial" charset="0"/>
            </a:endParaRPr>
          </a:p>
        </p:txBody>
      </p:sp>
      <p:sp>
        <p:nvSpPr>
          <p:cNvPr id="11275" name="AutoShape 6"/>
          <p:cNvSpPr>
            <a:spLocks/>
          </p:cNvSpPr>
          <p:nvPr/>
        </p:nvSpPr>
        <p:spPr bwMode="auto">
          <a:xfrm>
            <a:off x="5591175" y="1843089"/>
            <a:ext cx="495300" cy="3889375"/>
          </a:xfrm>
          <a:prstGeom prst="rightBrace">
            <a:avLst>
              <a:gd name="adj1" fmla="val 113099"/>
              <a:gd name="adj2" fmla="val 50000"/>
            </a:avLst>
          </a:prstGeom>
          <a:noFill/>
          <a:ln w="57150">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4" name="Rectangle 3"/>
          <p:cNvSpPr/>
          <p:nvPr/>
        </p:nvSpPr>
        <p:spPr>
          <a:xfrm>
            <a:off x="6300788" y="4292600"/>
            <a:ext cx="4043362" cy="1200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base">
              <a:spcBef>
                <a:spcPct val="0"/>
              </a:spcBef>
              <a:spcAft>
                <a:spcPct val="0"/>
              </a:spcAft>
              <a:defRPr/>
            </a:pPr>
            <a:r>
              <a:rPr lang="es-PA" dirty="0">
                <a:solidFill>
                  <a:srgbClr val="FFFFCC"/>
                </a:solidFill>
                <a:latin typeface="Century Gothic" pitchFamily="34" charset="0"/>
              </a:rPr>
              <a:t>El cerebro se encuentra especializado en </a:t>
            </a:r>
            <a:r>
              <a:rPr lang="es-PA" b="1" dirty="0">
                <a:solidFill>
                  <a:srgbClr val="FFC000"/>
                </a:solidFill>
                <a:latin typeface="Century Gothic" pitchFamily="34" charset="0"/>
              </a:rPr>
              <a:t>distintos procesos que permiten realizar estas funciones psicológicas</a:t>
            </a:r>
            <a:endParaRPr lang="en-US" dirty="0">
              <a:solidFill>
                <a:prstClr val="white"/>
              </a:solidFill>
            </a:endParaRPr>
          </a:p>
        </p:txBody>
      </p:sp>
    </p:spTree>
    <p:extLst>
      <p:ext uri="{BB962C8B-B14F-4D97-AF65-F5344CB8AC3E}">
        <p14:creationId xmlns:p14="http://schemas.microsoft.com/office/powerpoint/2010/main" val="1230008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Elipse"/>
          <p:cNvSpPr/>
          <p:nvPr/>
        </p:nvSpPr>
        <p:spPr>
          <a:xfrm>
            <a:off x="3238501" y="1285876"/>
            <a:ext cx="7072313" cy="4143375"/>
          </a:xfrm>
          <a:prstGeom prst="ellipse">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16" name="15 Rectángulo redondeado"/>
          <p:cNvSpPr/>
          <p:nvPr/>
        </p:nvSpPr>
        <p:spPr>
          <a:xfrm>
            <a:off x="5953125" y="3786189"/>
            <a:ext cx="4000500" cy="2643187"/>
          </a:xfrm>
          <a:prstGeom prst="round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1FEF5DE-56F8-43A5-95FC-3DCEBD9DF01B}" type="slidenum">
              <a:rPr lang="es-PA" altLang="es-PA">
                <a:solidFill>
                  <a:srgbClr val="FFFFFF"/>
                </a:solidFill>
              </a:rPr>
              <a:pPr eaLnBrk="1" hangingPunct="1"/>
              <a:t>11</a:t>
            </a:fld>
            <a:endParaRPr lang="es-PA" altLang="es-PA">
              <a:solidFill>
                <a:srgbClr val="FFFFFF"/>
              </a:solidFill>
            </a:endParaRPr>
          </a:p>
        </p:txBody>
      </p:sp>
      <p:grpSp>
        <p:nvGrpSpPr>
          <p:cNvPr id="12294" name="8 Grupo"/>
          <p:cNvGrpSpPr>
            <a:grpSpLocks/>
          </p:cNvGrpSpPr>
          <p:nvPr/>
        </p:nvGrpSpPr>
        <p:grpSpPr bwMode="auto">
          <a:xfrm>
            <a:off x="2024064" y="2500313"/>
            <a:ext cx="3000375" cy="1928812"/>
            <a:chOff x="285720" y="2500306"/>
            <a:chExt cx="3000396" cy="1928826"/>
          </a:xfrm>
        </p:grpSpPr>
        <p:sp>
          <p:nvSpPr>
            <p:cNvPr id="10" name="9 Rectángulo"/>
            <p:cNvSpPr/>
            <p:nvPr/>
          </p:nvSpPr>
          <p:spPr>
            <a:xfrm>
              <a:off x="285720" y="2500306"/>
              <a:ext cx="3000396" cy="1928826"/>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base">
                <a:spcBef>
                  <a:spcPct val="0"/>
                </a:spcBef>
                <a:spcAft>
                  <a:spcPct val="0"/>
                </a:spcAft>
                <a:defRPr/>
              </a:pPr>
              <a:endParaRPr lang="es-PA">
                <a:solidFill>
                  <a:srgbClr val="EEECE1">
                    <a:lumMod val="25000"/>
                  </a:srgbClr>
                </a:solidFill>
              </a:endParaRPr>
            </a:p>
          </p:txBody>
        </p:sp>
        <p:sp>
          <p:nvSpPr>
            <p:cNvPr id="11" name="10 CuadroTexto"/>
            <p:cNvSpPr txBox="1"/>
            <p:nvPr/>
          </p:nvSpPr>
          <p:spPr>
            <a:xfrm>
              <a:off x="571472" y="2857496"/>
              <a:ext cx="2500330" cy="1200329"/>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fontAlgn="base">
                <a:spcBef>
                  <a:spcPct val="0"/>
                </a:spcBef>
                <a:spcAft>
                  <a:spcPct val="0"/>
                </a:spcAft>
                <a:defRPr/>
              </a:pPr>
              <a:r>
                <a:rPr lang="es-ES" sz="3600" b="1" dirty="0">
                  <a:solidFill>
                    <a:srgbClr val="EEECE1">
                      <a:lumMod val="25000"/>
                    </a:srgbClr>
                  </a:solidFill>
                  <a:latin typeface="Century Gothic" pitchFamily="34" charset="0"/>
                </a:rPr>
                <a:t>Sistema Funcional</a:t>
              </a:r>
              <a:r>
                <a:rPr lang="es-ES" sz="3600" dirty="0">
                  <a:solidFill>
                    <a:srgbClr val="EEECE1">
                      <a:lumMod val="25000"/>
                    </a:srgbClr>
                  </a:solidFill>
                  <a:latin typeface="Century Gothic" pitchFamily="34" charset="0"/>
                </a:rPr>
                <a:t> </a:t>
              </a:r>
              <a:endParaRPr lang="es-PA" sz="3600" dirty="0">
                <a:solidFill>
                  <a:srgbClr val="EEECE1">
                    <a:lumMod val="25000"/>
                  </a:srgbClr>
                </a:solidFill>
              </a:endParaRPr>
            </a:p>
          </p:txBody>
        </p:sp>
      </p:grpSp>
      <p:sp>
        <p:nvSpPr>
          <p:cNvPr id="12295" name="11 CuadroTexto"/>
          <p:cNvSpPr txBox="1">
            <a:spLocks noChangeArrowheads="1"/>
          </p:cNvSpPr>
          <p:nvPr/>
        </p:nvSpPr>
        <p:spPr bwMode="auto">
          <a:xfrm>
            <a:off x="6024564" y="4133850"/>
            <a:ext cx="1857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sz="2000">
                <a:solidFill>
                  <a:prstClr val="white"/>
                </a:solidFill>
                <a:latin typeface="Century Gothic" panose="020B0502020202020204" pitchFamily="34" charset="0"/>
              </a:rPr>
              <a:t>Implica el trabajo  conjunto de zonas corticales  y subcorticales</a:t>
            </a:r>
            <a:endParaRPr lang="es-MX" altLang="es-PA" sz="2000">
              <a:solidFill>
                <a:prstClr val="white"/>
              </a:solidFill>
              <a:latin typeface="Century Gothic" panose="020B0502020202020204" pitchFamily="34" charset="0"/>
            </a:endParaRPr>
          </a:p>
        </p:txBody>
      </p:sp>
      <p:sp>
        <p:nvSpPr>
          <p:cNvPr id="13" name="12 Rectángulo redondeado"/>
          <p:cNvSpPr/>
          <p:nvPr/>
        </p:nvSpPr>
        <p:spPr>
          <a:xfrm>
            <a:off x="5881689" y="357188"/>
            <a:ext cx="4143375" cy="250031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14" name="Rectangle 2"/>
          <p:cNvSpPr txBox="1">
            <a:spLocks noChangeArrowheads="1"/>
          </p:cNvSpPr>
          <p:nvPr/>
        </p:nvSpPr>
        <p:spPr>
          <a:xfrm>
            <a:off x="7810501" y="714376"/>
            <a:ext cx="2143125" cy="1643063"/>
          </a:xfrm>
          <a:prstGeom prst="rect">
            <a:avLst/>
          </a:prstGeom>
        </p:spPr>
        <p:txBody>
          <a:bodyPr/>
          <a:lstStyle/>
          <a:p>
            <a:pPr algn="ctr">
              <a:lnSpc>
                <a:spcPts val="3000"/>
              </a:lnSpc>
              <a:buSzPct val="60000"/>
              <a:defRPr/>
            </a:pPr>
            <a:r>
              <a:rPr lang="es-ES" sz="2000" dirty="0">
                <a:solidFill>
                  <a:prstClr val="white"/>
                </a:solidFill>
                <a:latin typeface="Century Gothic" pitchFamily="34" charset="0"/>
                <a:cs typeface="Arial" panose="020B0604020202020204" pitchFamily="34" charset="0"/>
              </a:rPr>
              <a:t>Base psicofisiológica de la actividad mental superior</a:t>
            </a:r>
          </a:p>
        </p:txBody>
      </p:sp>
      <p:pic>
        <p:nvPicPr>
          <p:cNvPr id="122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6250" y="4071939"/>
            <a:ext cx="150018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l="7236" t="2437" r="8000"/>
          <a:stretch>
            <a:fillRect/>
          </a:stretch>
        </p:blipFill>
        <p:spPr bwMode="auto">
          <a:xfrm>
            <a:off x="6170614" y="560389"/>
            <a:ext cx="1711325" cy="19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572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7CB19BB-66D8-49E8-B9BA-652D62B8FC8B}" type="slidenum">
              <a:rPr lang="es-PA" altLang="es-PA">
                <a:solidFill>
                  <a:srgbClr val="FFFFFF"/>
                </a:solidFill>
              </a:rPr>
              <a:pPr eaLnBrk="1" hangingPunct="1"/>
              <a:t>12</a:t>
            </a:fld>
            <a:endParaRPr lang="es-PA" altLang="es-PA">
              <a:solidFill>
                <a:srgbClr val="FFFFFF"/>
              </a:solidFill>
            </a:endParaRPr>
          </a:p>
        </p:txBody>
      </p:sp>
      <p:sp>
        <p:nvSpPr>
          <p:cNvPr id="5" name="4 CuadroTexto"/>
          <p:cNvSpPr txBox="1"/>
          <p:nvPr/>
        </p:nvSpPr>
        <p:spPr>
          <a:xfrm>
            <a:off x="5810250" y="1763713"/>
            <a:ext cx="4357688" cy="3968750"/>
          </a:xfrm>
          <a:prstGeom prst="rect">
            <a:avLst/>
          </a:prstGeom>
          <a:solidFill>
            <a:schemeClr val="bg2">
              <a:lumMod val="60000"/>
              <a:lumOff val="40000"/>
            </a:schemeClr>
          </a:solidFill>
          <a:ln>
            <a:solidFill>
              <a:schemeClr val="tx1"/>
            </a:solidFill>
          </a:ln>
        </p:spPr>
        <p:txBody>
          <a:bodyPr>
            <a:spAutoFit/>
          </a:bodyPr>
          <a:lstStyle/>
          <a:p>
            <a:pPr algn="ctr" fontAlgn="base">
              <a:spcBef>
                <a:spcPct val="0"/>
              </a:spcBef>
              <a:spcAft>
                <a:spcPct val="0"/>
              </a:spcAft>
              <a:defRPr/>
            </a:pPr>
            <a:r>
              <a:rPr lang="es-PA" sz="2800" dirty="0">
                <a:solidFill>
                  <a:prstClr val="white"/>
                </a:solidFill>
                <a:latin typeface="Century Gothic" pitchFamily="34" charset="0"/>
                <a:cs typeface="Arial" charset="0"/>
              </a:rPr>
              <a:t>No están maduros en el nacimiento. Se forman durante la vida en:</a:t>
            </a:r>
          </a:p>
          <a:p>
            <a:pPr algn="ctr" fontAlgn="base">
              <a:spcBef>
                <a:spcPct val="0"/>
              </a:spcBef>
              <a:spcAft>
                <a:spcPct val="0"/>
              </a:spcAft>
              <a:defRPr/>
            </a:pPr>
            <a:endParaRPr lang="es-PA" sz="2800" dirty="0">
              <a:solidFill>
                <a:prstClr val="white"/>
              </a:solidFill>
              <a:latin typeface="Century Gothic" pitchFamily="34" charset="0"/>
              <a:cs typeface="Arial" charset="0"/>
            </a:endParaRPr>
          </a:p>
          <a:p>
            <a:pPr marL="531813" indent="-176213" algn="ctr" fontAlgn="base">
              <a:spcBef>
                <a:spcPct val="0"/>
              </a:spcBef>
              <a:spcAft>
                <a:spcPct val="0"/>
              </a:spcAft>
              <a:buFont typeface="Arial" pitchFamily="34" charset="0"/>
              <a:buChar char="•"/>
              <a:defRPr/>
            </a:pPr>
            <a:r>
              <a:rPr lang="es-PA" sz="2800" b="1" dirty="0">
                <a:solidFill>
                  <a:srgbClr val="FFFF99"/>
                </a:solidFill>
                <a:latin typeface="Century Gothic" pitchFamily="34" charset="0"/>
                <a:cs typeface="Arial" charset="0"/>
              </a:rPr>
              <a:t>El proceso de la educación.</a:t>
            </a:r>
            <a:endParaRPr lang="es-PA" sz="2800" dirty="0">
              <a:solidFill>
                <a:srgbClr val="FFFF99"/>
              </a:solidFill>
              <a:latin typeface="Century Gothic" pitchFamily="34" charset="0"/>
              <a:cs typeface="Arial" charset="0"/>
            </a:endParaRPr>
          </a:p>
          <a:p>
            <a:pPr algn="ctr" fontAlgn="base">
              <a:spcBef>
                <a:spcPct val="0"/>
              </a:spcBef>
              <a:spcAft>
                <a:spcPct val="0"/>
              </a:spcAft>
              <a:defRPr/>
            </a:pPr>
            <a:r>
              <a:rPr lang="es-PA" sz="2800" dirty="0">
                <a:solidFill>
                  <a:srgbClr val="FFFF99"/>
                </a:solidFill>
                <a:latin typeface="Century Gothic" pitchFamily="34" charset="0"/>
                <a:cs typeface="Arial" charset="0"/>
              </a:rPr>
              <a:t> </a:t>
            </a:r>
          </a:p>
          <a:p>
            <a:pPr marL="531813" indent="-176213" algn="ctr" fontAlgn="base">
              <a:spcBef>
                <a:spcPct val="0"/>
              </a:spcBef>
              <a:spcAft>
                <a:spcPct val="0"/>
              </a:spcAft>
              <a:buFont typeface="Arial" pitchFamily="34" charset="0"/>
              <a:buChar char="•"/>
              <a:defRPr/>
            </a:pPr>
            <a:r>
              <a:rPr lang="es-PA" sz="2800" b="1" dirty="0">
                <a:solidFill>
                  <a:srgbClr val="FFFF99"/>
                </a:solidFill>
                <a:latin typeface="Century Gothic" pitchFamily="34" charset="0"/>
                <a:cs typeface="Arial" charset="0"/>
              </a:rPr>
              <a:t>La actividad </a:t>
            </a:r>
            <a:r>
              <a:rPr lang="es-PA" sz="2800" b="1" dirty="0" err="1">
                <a:solidFill>
                  <a:srgbClr val="FFFF99"/>
                </a:solidFill>
                <a:latin typeface="Century Gothic" pitchFamily="34" charset="0"/>
                <a:cs typeface="Arial" charset="0"/>
              </a:rPr>
              <a:t>objetal</a:t>
            </a:r>
            <a:r>
              <a:rPr lang="es-PA" sz="2800" b="1" dirty="0">
                <a:solidFill>
                  <a:srgbClr val="FFFF99"/>
                </a:solidFill>
                <a:latin typeface="Century Gothic" pitchFamily="34" charset="0"/>
                <a:cs typeface="Arial" charset="0"/>
              </a:rPr>
              <a:t> del niño.</a:t>
            </a:r>
            <a:endParaRPr lang="es-PA" sz="2800" dirty="0">
              <a:solidFill>
                <a:srgbClr val="FFFF99"/>
              </a:solidFill>
              <a:latin typeface="Century Gothic" pitchFamily="34" charset="0"/>
              <a:cs typeface="Arial" charset="0"/>
            </a:endParaRPr>
          </a:p>
        </p:txBody>
      </p:sp>
      <p:sp>
        <p:nvSpPr>
          <p:cNvPr id="6" name="Rectangle 4"/>
          <p:cNvSpPr>
            <a:spLocks noChangeArrowheads="1"/>
          </p:cNvSpPr>
          <p:nvPr/>
        </p:nvSpPr>
        <p:spPr bwMode="auto">
          <a:xfrm>
            <a:off x="3449160" y="418754"/>
            <a:ext cx="5311137" cy="56197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fontAlgn="base">
              <a:spcBef>
                <a:spcPct val="0"/>
              </a:spcBef>
              <a:spcAft>
                <a:spcPct val="0"/>
              </a:spcAft>
              <a:defRPr/>
            </a:pPr>
            <a:r>
              <a:rPr lang="es-MX" sz="3600" b="1" dirty="0">
                <a:solidFill>
                  <a:srgbClr val="EEECE1">
                    <a:lumMod val="25000"/>
                  </a:srgbClr>
                </a:solidFill>
                <a:latin typeface="Century Gothic" pitchFamily="34" charset="0"/>
              </a:rPr>
              <a:t>Sistemas Funcionales</a:t>
            </a:r>
            <a:endParaRPr lang="es-ES" sz="3600" b="1" dirty="0">
              <a:solidFill>
                <a:srgbClr val="EEECE1">
                  <a:lumMod val="25000"/>
                </a:srgbClr>
              </a:solidFill>
              <a:latin typeface="Century Gothic" pitchFamily="34" charset="0"/>
            </a:endParaRPr>
          </a:p>
        </p:txBody>
      </p:sp>
      <p:pic>
        <p:nvPicPr>
          <p:cNvPr id="1332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1989138"/>
            <a:ext cx="33909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44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554B71C-2CBB-4315-9B0B-5F7B3FEBA0D0}" type="slidenum">
              <a:rPr lang="es-PA" altLang="es-PA">
                <a:solidFill>
                  <a:srgbClr val="FFFFFF"/>
                </a:solidFill>
              </a:rPr>
              <a:pPr eaLnBrk="1" hangingPunct="1"/>
              <a:t>13</a:t>
            </a:fld>
            <a:endParaRPr lang="es-PA" altLang="es-PA">
              <a:solidFill>
                <a:srgbClr val="FFFFFF"/>
              </a:solidFill>
            </a:endParaRPr>
          </a:p>
        </p:txBody>
      </p:sp>
      <p:sp>
        <p:nvSpPr>
          <p:cNvPr id="4" name="3 Elipse"/>
          <p:cNvSpPr/>
          <p:nvPr/>
        </p:nvSpPr>
        <p:spPr>
          <a:xfrm>
            <a:off x="1890714" y="620714"/>
            <a:ext cx="8429625" cy="2293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14341" name="Text Box 5"/>
          <p:cNvSpPr txBox="1">
            <a:spLocks noChangeArrowheads="1"/>
          </p:cNvSpPr>
          <p:nvPr/>
        </p:nvSpPr>
        <p:spPr bwMode="auto">
          <a:xfrm>
            <a:off x="2095500" y="1303339"/>
            <a:ext cx="8001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s-PA" altLang="es-PA" sz="2600">
                <a:solidFill>
                  <a:prstClr val="white"/>
                </a:solidFill>
                <a:latin typeface="Century Gothic" panose="020B0502020202020204" pitchFamily="34" charset="0"/>
              </a:rPr>
              <a:t>Durante el desarrollo ontogenético se producen cambios en la organización cerebral de las funciones psicológicas a nivel:</a:t>
            </a:r>
            <a:endParaRPr lang="es-ES" altLang="es-PA" sz="2600">
              <a:solidFill>
                <a:prstClr val="white"/>
              </a:solidFill>
              <a:latin typeface="Century Gothic" panose="020B0502020202020204" pitchFamily="34" charset="0"/>
            </a:endParaRPr>
          </a:p>
        </p:txBody>
      </p:sp>
      <p:sp>
        <p:nvSpPr>
          <p:cNvPr id="6" name="Text Box 5"/>
          <p:cNvSpPr txBox="1">
            <a:spLocks noChangeArrowheads="1"/>
          </p:cNvSpPr>
          <p:nvPr/>
        </p:nvSpPr>
        <p:spPr bwMode="auto">
          <a:xfrm>
            <a:off x="1881188" y="3694113"/>
            <a:ext cx="8572500" cy="1572326"/>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08000" tIns="108000" rIns="108000" bIns="108000">
            <a:spAutoFit/>
          </a:bodyPr>
          <a:lstStyle/>
          <a:p>
            <a:pPr algn="ctr" fontAlgn="base">
              <a:lnSpc>
                <a:spcPct val="150000"/>
              </a:lnSpc>
              <a:spcBef>
                <a:spcPts val="600"/>
              </a:spcBef>
              <a:spcAft>
                <a:spcPts val="600"/>
              </a:spcAft>
              <a:defRPr/>
            </a:pPr>
            <a:r>
              <a:rPr lang="es-PA" sz="2600" b="1" dirty="0">
                <a:solidFill>
                  <a:srgbClr val="EEECE1">
                    <a:lumMod val="25000"/>
                  </a:srgbClr>
                </a:solidFill>
                <a:latin typeface="Century Gothic" pitchFamily="34" charset="0"/>
              </a:rPr>
              <a:t>Vertical</a:t>
            </a:r>
            <a:r>
              <a:rPr lang="es-PA" sz="2600" dirty="0">
                <a:solidFill>
                  <a:srgbClr val="EEECE1">
                    <a:lumMod val="25000"/>
                  </a:srgbClr>
                </a:solidFill>
                <a:latin typeface="Century Gothic" pitchFamily="34" charset="0"/>
              </a:rPr>
              <a:t>:  Corticales – subcorticales</a:t>
            </a:r>
          </a:p>
          <a:p>
            <a:pPr algn="ctr" fontAlgn="base">
              <a:lnSpc>
                <a:spcPct val="150000"/>
              </a:lnSpc>
              <a:spcBef>
                <a:spcPts val="600"/>
              </a:spcBef>
              <a:spcAft>
                <a:spcPts val="600"/>
              </a:spcAft>
              <a:defRPr/>
            </a:pPr>
            <a:r>
              <a:rPr lang="es-PA" sz="2600" b="1" dirty="0">
                <a:solidFill>
                  <a:srgbClr val="EEECE1">
                    <a:lumMod val="25000"/>
                  </a:srgbClr>
                </a:solidFill>
                <a:latin typeface="Century Gothic" pitchFamily="34" charset="0"/>
              </a:rPr>
              <a:t>Horizontal</a:t>
            </a:r>
            <a:r>
              <a:rPr lang="es-PA" sz="2600" dirty="0">
                <a:solidFill>
                  <a:srgbClr val="EEECE1">
                    <a:lumMod val="25000"/>
                  </a:srgbClr>
                </a:solidFill>
                <a:latin typeface="Century Gothic" pitchFamily="34" charset="0"/>
              </a:rPr>
              <a:t>: Hemisféricos (derecho –izquierdo)</a:t>
            </a:r>
            <a:endParaRPr lang="es-ES" sz="2600" dirty="0">
              <a:solidFill>
                <a:srgbClr val="EEECE1">
                  <a:lumMod val="25000"/>
                </a:srgbClr>
              </a:solidFill>
              <a:latin typeface="Century Gothic" pitchFamily="34" charset="0"/>
            </a:endParaRPr>
          </a:p>
        </p:txBody>
      </p:sp>
    </p:spTree>
    <p:extLst>
      <p:ext uri="{BB962C8B-B14F-4D97-AF65-F5344CB8AC3E}">
        <p14:creationId xmlns:p14="http://schemas.microsoft.com/office/powerpoint/2010/main" val="2708398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11FE39E-B802-4484-ADC0-572F54684B1D}" type="slidenum">
              <a:rPr lang="es-PA" altLang="es-PA">
                <a:solidFill>
                  <a:srgbClr val="FFFFFF"/>
                </a:solidFill>
              </a:rPr>
              <a:pPr eaLnBrk="1" hangingPunct="1"/>
              <a:t>14</a:t>
            </a:fld>
            <a:endParaRPr lang="es-PA" altLang="es-PA">
              <a:solidFill>
                <a:srgbClr val="FFFFFF"/>
              </a:solidFill>
            </a:endParaRPr>
          </a:p>
        </p:txBody>
      </p:sp>
      <p:sp>
        <p:nvSpPr>
          <p:cNvPr id="4" name="Rectangle 2"/>
          <p:cNvSpPr txBox="1">
            <a:spLocks noChangeArrowheads="1"/>
          </p:cNvSpPr>
          <p:nvPr/>
        </p:nvSpPr>
        <p:spPr>
          <a:xfrm>
            <a:off x="3287688" y="332656"/>
            <a:ext cx="5544616" cy="693860"/>
          </a:xfrm>
          <a:prstGeom prst="rect">
            <a:avLst/>
          </a:prstGeom>
        </p:spPr>
        <p:style>
          <a:lnRef idx="0">
            <a:schemeClr val="accent3"/>
          </a:lnRef>
          <a:fillRef idx="3">
            <a:schemeClr val="accent3"/>
          </a:fillRef>
          <a:effectRef idx="3">
            <a:schemeClr val="accent3"/>
          </a:effectRef>
          <a:fontRef idx="minor">
            <a:schemeClr val="lt1"/>
          </a:fontRef>
        </p:style>
        <p:txBody>
          <a:bodyPr>
            <a:normAutofit/>
          </a:bodyPr>
          <a:lstStyle/>
          <a:p>
            <a:pPr algn="ctr" eaLnBrk="0" fontAlgn="base" hangingPunct="0">
              <a:spcBef>
                <a:spcPct val="0"/>
              </a:spcBef>
              <a:spcAft>
                <a:spcPct val="0"/>
              </a:spcAft>
              <a:defRPr/>
            </a:pPr>
            <a:r>
              <a:rPr lang="es-MX" sz="3200" b="1" dirty="0">
                <a:solidFill>
                  <a:srgbClr val="EEECE1">
                    <a:lumMod val="25000"/>
                  </a:srgbClr>
                </a:solidFill>
                <a:latin typeface="Century Gothic" pitchFamily="34" charset="0"/>
              </a:rPr>
              <a:t>Hemisferios cerebrales</a:t>
            </a:r>
            <a:endParaRPr lang="es-ES" sz="3200" b="1" dirty="0">
              <a:solidFill>
                <a:srgbClr val="EEECE1">
                  <a:lumMod val="25000"/>
                </a:srgbClr>
              </a:solidFill>
              <a:latin typeface="Century Gothic" pitchFamily="34" charset="0"/>
            </a:endParaRPr>
          </a:p>
        </p:txBody>
      </p:sp>
      <p:sp>
        <p:nvSpPr>
          <p:cNvPr id="5" name="Rectangle 3"/>
          <p:cNvSpPr txBox="1">
            <a:spLocks noChangeArrowheads="1"/>
          </p:cNvSpPr>
          <p:nvPr/>
        </p:nvSpPr>
        <p:spPr>
          <a:xfrm>
            <a:off x="2632076" y="1428751"/>
            <a:ext cx="4543425" cy="4714875"/>
          </a:xfrm>
          <a:prstGeom prst="rect">
            <a:avLst/>
          </a:prstGeom>
          <a:solidFill>
            <a:schemeClr val="bg2">
              <a:lumMod val="40000"/>
              <a:lumOff val="60000"/>
            </a:schemeClr>
          </a:solidFill>
        </p:spPr>
        <p:txBody>
          <a:bodyPr/>
          <a:lstStyle/>
          <a:p>
            <a:pPr marL="342900" indent="-342900" algn="ctr" eaLnBrk="0" fontAlgn="base" hangingPunct="0">
              <a:lnSpc>
                <a:spcPct val="150000"/>
              </a:lnSpc>
              <a:spcAft>
                <a:spcPct val="0"/>
              </a:spcAft>
              <a:defRPr/>
            </a:pPr>
            <a:r>
              <a:rPr lang="es-MX" sz="2400" b="1">
                <a:solidFill>
                  <a:srgbClr val="9BBB59">
                    <a:lumMod val="50000"/>
                  </a:srgbClr>
                </a:solidFill>
                <a:latin typeface="Century Gothic" pitchFamily="34" charset="0"/>
                <a:cs typeface="Arial" panose="020B0604020202020204" pitchFamily="34" charset="0"/>
              </a:rPr>
              <a:t>Integración del trabajo:</a:t>
            </a:r>
          </a:p>
          <a:p>
            <a:pPr marL="342900" indent="-69850" algn="ctr" eaLnBrk="0" fontAlgn="base" hangingPunct="0">
              <a:lnSpc>
                <a:spcPct val="150000"/>
              </a:lnSpc>
              <a:spcAft>
                <a:spcPct val="0"/>
              </a:spcAft>
              <a:defRPr/>
            </a:pPr>
            <a:r>
              <a:rPr lang="es-MX" sz="2400">
                <a:solidFill>
                  <a:prstClr val="white"/>
                </a:solidFill>
                <a:latin typeface="Century Gothic" pitchFamily="34" charset="0"/>
                <a:cs typeface="Arial" panose="020B0604020202020204" pitchFamily="34" charset="0"/>
              </a:rPr>
              <a:t>En el estado intacto normal, la actividad consciente es un </a:t>
            </a:r>
            <a:r>
              <a:rPr lang="es-MX" sz="2400" b="1">
                <a:solidFill>
                  <a:srgbClr val="7030A0"/>
                </a:solidFill>
                <a:latin typeface="Century Gothic" pitchFamily="34" charset="0"/>
                <a:cs typeface="Arial" panose="020B0604020202020204" pitchFamily="34" charset="0"/>
              </a:rPr>
              <a:t>proceso </a:t>
            </a:r>
            <a:r>
              <a:rPr lang="es-MX" sz="2400" b="1" i="1">
                <a:solidFill>
                  <a:srgbClr val="7030A0"/>
                </a:solidFill>
                <a:latin typeface="Century Gothic" pitchFamily="34" charset="0"/>
                <a:cs typeface="Arial" panose="020B0604020202020204" pitchFamily="34" charset="0"/>
              </a:rPr>
              <a:t>bilateral unificado</a:t>
            </a:r>
            <a:r>
              <a:rPr lang="es-MX" sz="2400" i="1">
                <a:solidFill>
                  <a:srgbClr val="7030A0"/>
                </a:solidFill>
                <a:latin typeface="Century Gothic" pitchFamily="34" charset="0"/>
                <a:cs typeface="Arial" panose="020B0604020202020204" pitchFamily="34" charset="0"/>
              </a:rPr>
              <a:t> y </a:t>
            </a:r>
            <a:r>
              <a:rPr lang="es-MX" sz="2400" b="1" i="1">
                <a:solidFill>
                  <a:srgbClr val="7030A0"/>
                </a:solidFill>
                <a:latin typeface="Century Gothic" pitchFamily="34" charset="0"/>
                <a:cs typeface="Arial" panose="020B0604020202020204" pitchFamily="34" charset="0"/>
              </a:rPr>
              <a:t>coherente</a:t>
            </a:r>
            <a:r>
              <a:rPr lang="es-MX" sz="2400">
                <a:solidFill>
                  <a:prstClr val="white"/>
                </a:solidFill>
                <a:latin typeface="Century Gothic" pitchFamily="34" charset="0"/>
                <a:cs typeface="Arial" panose="020B0604020202020204" pitchFamily="34" charset="0"/>
              </a:rPr>
              <a:t> que abarca ambos hemisferios a través de las comisuras.</a:t>
            </a:r>
            <a:endParaRPr lang="es-ES" sz="2400" dirty="0">
              <a:solidFill>
                <a:prstClr val="white"/>
              </a:solidFill>
              <a:latin typeface="Century Gothic" pitchFamily="34" charset="0"/>
              <a:cs typeface="Arial" panose="020B0604020202020204" pitchFamily="34" charset="0"/>
            </a:endParaRPr>
          </a:p>
        </p:txBody>
      </p:sp>
      <p:pic>
        <p:nvPicPr>
          <p:cNvPr id="15368" name="Picture 4" descr="neuroanatomia_cortezaejerci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476" y="1698625"/>
            <a:ext cx="227171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249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30536BF-81FC-463B-BDFA-8AFD39639E8D}" type="slidenum">
              <a:rPr lang="es-PA" altLang="es-PA">
                <a:solidFill>
                  <a:srgbClr val="FFFFFF"/>
                </a:solidFill>
              </a:rPr>
              <a:pPr eaLnBrk="1" hangingPunct="1"/>
              <a:t>15</a:t>
            </a:fld>
            <a:endParaRPr lang="es-PA" altLang="es-PA">
              <a:solidFill>
                <a:srgbClr val="FFFFFF"/>
              </a:solidFill>
            </a:endParaRPr>
          </a:p>
        </p:txBody>
      </p:sp>
      <p:sp>
        <p:nvSpPr>
          <p:cNvPr id="5" name="Rectangle 9"/>
          <p:cNvSpPr txBox="1">
            <a:spLocks noChangeArrowheads="1"/>
          </p:cNvSpPr>
          <p:nvPr/>
        </p:nvSpPr>
        <p:spPr>
          <a:xfrm>
            <a:off x="1881188" y="1357313"/>
            <a:ext cx="4038600" cy="4786312"/>
          </a:xfrm>
          <a:prstGeom prst="rect">
            <a:avLst/>
          </a:prstGeom>
          <a:solidFill>
            <a:schemeClr val="bg2">
              <a:lumMod val="40000"/>
              <a:lumOff val="60000"/>
            </a:schemeClr>
          </a:solidFill>
        </p:spPr>
        <p:txBody>
          <a:bodyPr>
            <a:normAutofit fontScale="92500" lnSpcReduction="10000"/>
          </a:bodyPr>
          <a:lstStyle/>
          <a:p>
            <a:pPr marL="342900" indent="-342900" eaLnBrk="0" fontAlgn="base" hangingPunct="0">
              <a:lnSpc>
                <a:spcPct val="110000"/>
              </a:lnSpc>
              <a:spcBef>
                <a:spcPts val="1200"/>
              </a:spcBef>
              <a:spcAft>
                <a:spcPts val="1200"/>
              </a:spcAft>
              <a:buFont typeface="Arial" charset="0"/>
              <a:buChar char="•"/>
              <a:defRPr/>
            </a:pPr>
            <a:r>
              <a:rPr lang="es-ES" sz="2800">
                <a:solidFill>
                  <a:prstClr val="white"/>
                </a:solidFill>
                <a:latin typeface="Century Gothic" pitchFamily="34" charset="0"/>
                <a:cs typeface="Arial" panose="020B0604020202020204" pitchFamily="34" charset="0"/>
              </a:rPr>
              <a:t>El cerebro está dividido por la cisura longitudinal en dos hemisferios:</a:t>
            </a:r>
          </a:p>
          <a:p>
            <a:pPr marL="742950" lvl="1" indent="-285750" eaLnBrk="0" fontAlgn="base" hangingPunct="0">
              <a:lnSpc>
                <a:spcPct val="110000"/>
              </a:lnSpc>
              <a:spcBef>
                <a:spcPts val="1200"/>
              </a:spcBef>
              <a:spcAft>
                <a:spcPts val="1200"/>
              </a:spcAft>
              <a:buFont typeface="Arial" charset="0"/>
              <a:buChar char="–"/>
              <a:defRPr/>
            </a:pPr>
            <a:r>
              <a:rPr lang="es-ES" sz="2400" b="1">
                <a:solidFill>
                  <a:srgbClr val="FFDF79"/>
                </a:solidFill>
                <a:latin typeface="Century Gothic" pitchFamily="34" charset="0"/>
                <a:cs typeface="Arial" panose="020B0604020202020204" pitchFamily="34" charset="0"/>
              </a:rPr>
              <a:t>Hemisferio derecho</a:t>
            </a:r>
          </a:p>
          <a:p>
            <a:pPr marL="742950" lvl="1" indent="-285750" eaLnBrk="0" fontAlgn="base" hangingPunct="0">
              <a:lnSpc>
                <a:spcPct val="110000"/>
              </a:lnSpc>
              <a:spcBef>
                <a:spcPts val="1200"/>
              </a:spcBef>
              <a:spcAft>
                <a:spcPts val="1200"/>
              </a:spcAft>
              <a:buFont typeface="Arial" charset="0"/>
              <a:buChar char="–"/>
              <a:defRPr/>
            </a:pPr>
            <a:r>
              <a:rPr lang="es-ES" sz="2400" b="1">
                <a:solidFill>
                  <a:srgbClr val="8064A2">
                    <a:lumMod val="75000"/>
                  </a:srgbClr>
                </a:solidFill>
                <a:latin typeface="Century Gothic" pitchFamily="34" charset="0"/>
                <a:cs typeface="Arial" panose="020B0604020202020204" pitchFamily="34" charset="0"/>
              </a:rPr>
              <a:t>Hemisferio izquierdo</a:t>
            </a:r>
          </a:p>
          <a:p>
            <a:pPr marL="342900" indent="-342900" eaLnBrk="0" fontAlgn="base" hangingPunct="0">
              <a:lnSpc>
                <a:spcPct val="110000"/>
              </a:lnSpc>
              <a:spcBef>
                <a:spcPts val="1200"/>
              </a:spcBef>
              <a:spcAft>
                <a:spcPts val="1200"/>
              </a:spcAft>
              <a:buFont typeface="Arial" charset="0"/>
              <a:buChar char="•"/>
              <a:defRPr/>
            </a:pPr>
            <a:r>
              <a:rPr lang="es-ES" sz="2800">
                <a:solidFill>
                  <a:prstClr val="white"/>
                </a:solidFill>
                <a:latin typeface="Century Gothic" pitchFamily="34" charset="0"/>
                <a:cs typeface="Arial" panose="020B0604020202020204" pitchFamily="34" charset="0"/>
              </a:rPr>
              <a:t>El </a:t>
            </a:r>
            <a:r>
              <a:rPr lang="es-ES" sz="2800" u="sng">
                <a:solidFill>
                  <a:prstClr val="white"/>
                </a:solidFill>
                <a:latin typeface="Century Gothic" pitchFamily="34" charset="0"/>
                <a:cs typeface="Arial" panose="020B0604020202020204" pitchFamily="34" charset="0"/>
              </a:rPr>
              <a:t>cuerpo calloso</a:t>
            </a:r>
            <a:r>
              <a:rPr lang="es-ES" sz="2800">
                <a:solidFill>
                  <a:prstClr val="white"/>
                </a:solidFill>
                <a:latin typeface="Century Gothic" pitchFamily="34" charset="0"/>
                <a:cs typeface="Arial" panose="020B0604020202020204" pitchFamily="34" charset="0"/>
              </a:rPr>
              <a:t> conecta ambos hemisferios.</a:t>
            </a:r>
            <a:endParaRPr lang="es-ES" sz="2800" dirty="0">
              <a:solidFill>
                <a:prstClr val="white"/>
              </a:solidFill>
              <a:latin typeface="Century Gothic" pitchFamily="34" charset="0"/>
              <a:cs typeface="Arial" panose="020B0604020202020204" pitchFamily="34" charset="0"/>
            </a:endParaRPr>
          </a:p>
        </p:txBody>
      </p:sp>
      <p:pic>
        <p:nvPicPr>
          <p:cNvPr id="16389" name="Picture 6" descr="Cuerpo calloso del cerebro"/>
          <p:cNvPicPr>
            <a:picLocks noChangeAspect="1" noChangeArrowheads="1"/>
          </p:cNvPicPr>
          <p:nvPr/>
        </p:nvPicPr>
        <p:blipFill>
          <a:blip r:embed="rId2">
            <a:extLst>
              <a:ext uri="{28A0092B-C50C-407E-A947-70E740481C1C}">
                <a14:useLocalDpi xmlns:a14="http://schemas.microsoft.com/office/drawing/2010/main" val="0"/>
              </a:ext>
            </a:extLst>
          </a:blip>
          <a:srcRect l="4915" t="4427" r="758" b="8176"/>
          <a:stretch>
            <a:fillRect/>
          </a:stretch>
        </p:blipFill>
        <p:spPr bwMode="auto">
          <a:xfrm>
            <a:off x="6238876" y="2214563"/>
            <a:ext cx="41433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3287688" y="332656"/>
            <a:ext cx="5544616" cy="693860"/>
          </a:xfrm>
          <a:prstGeom prst="rect">
            <a:avLst/>
          </a:prstGeom>
        </p:spPr>
        <p:style>
          <a:lnRef idx="0">
            <a:schemeClr val="accent3"/>
          </a:lnRef>
          <a:fillRef idx="3">
            <a:schemeClr val="accent3"/>
          </a:fillRef>
          <a:effectRef idx="3">
            <a:schemeClr val="accent3"/>
          </a:effectRef>
          <a:fontRef idx="minor">
            <a:schemeClr val="lt1"/>
          </a:fontRef>
        </p:style>
        <p:txBody>
          <a:bodyPr>
            <a:normAutofit/>
          </a:bodyPr>
          <a:lstStyle/>
          <a:p>
            <a:pPr algn="ctr" eaLnBrk="0" fontAlgn="base" hangingPunct="0">
              <a:spcBef>
                <a:spcPct val="0"/>
              </a:spcBef>
              <a:spcAft>
                <a:spcPct val="0"/>
              </a:spcAft>
              <a:defRPr/>
            </a:pPr>
            <a:r>
              <a:rPr lang="es-MX" sz="3200" b="1" dirty="0">
                <a:solidFill>
                  <a:srgbClr val="EEECE1">
                    <a:lumMod val="25000"/>
                  </a:srgbClr>
                </a:solidFill>
                <a:latin typeface="Century Gothic" pitchFamily="34" charset="0"/>
              </a:rPr>
              <a:t>Hemisferios cerebrales</a:t>
            </a:r>
            <a:endParaRPr lang="es-ES" sz="3200" b="1" dirty="0">
              <a:solidFill>
                <a:srgbClr val="EEECE1">
                  <a:lumMod val="25000"/>
                </a:srgbClr>
              </a:solidFill>
              <a:latin typeface="Century Gothic" pitchFamily="34" charset="0"/>
            </a:endParaRPr>
          </a:p>
        </p:txBody>
      </p:sp>
    </p:spTree>
    <p:extLst>
      <p:ext uri="{BB962C8B-B14F-4D97-AF65-F5344CB8AC3E}">
        <p14:creationId xmlns:p14="http://schemas.microsoft.com/office/powerpoint/2010/main" val="3354768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72AB79F-2C52-4B3F-9848-7E459E14EA0B}" type="slidenum">
              <a:rPr lang="es-PA" altLang="es-PA">
                <a:solidFill>
                  <a:srgbClr val="FFFFFF"/>
                </a:solidFill>
              </a:rPr>
              <a:pPr eaLnBrk="1" hangingPunct="1"/>
              <a:t>16</a:t>
            </a:fld>
            <a:endParaRPr lang="es-PA" altLang="es-PA">
              <a:solidFill>
                <a:srgbClr val="FFFFFF"/>
              </a:solidFill>
            </a:endParaRPr>
          </a:p>
        </p:txBody>
      </p:sp>
      <p:sp>
        <p:nvSpPr>
          <p:cNvPr id="4" name="3 Rectángulo"/>
          <p:cNvSpPr/>
          <p:nvPr/>
        </p:nvSpPr>
        <p:spPr>
          <a:xfrm>
            <a:off x="1798638" y="1736725"/>
            <a:ext cx="8572500" cy="4090988"/>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Rectangle 4"/>
          <p:cNvSpPr txBox="1">
            <a:spLocks noChangeArrowheads="1"/>
          </p:cNvSpPr>
          <p:nvPr/>
        </p:nvSpPr>
        <p:spPr>
          <a:xfrm>
            <a:off x="3412240" y="369404"/>
            <a:ext cx="5348056" cy="683332"/>
          </a:xfrm>
          <a:prstGeom prst="rect">
            <a:avLst/>
          </a:prstGeom>
        </p:spPr>
        <p:style>
          <a:lnRef idx="0">
            <a:schemeClr val="accent3"/>
          </a:lnRef>
          <a:fillRef idx="3">
            <a:schemeClr val="accent3"/>
          </a:fillRef>
          <a:effectRef idx="3">
            <a:schemeClr val="accent3"/>
          </a:effectRef>
          <a:fontRef idx="minor">
            <a:schemeClr val="lt1"/>
          </a:fontRef>
        </p:style>
        <p:txBody>
          <a:bodyPr>
            <a:normAutofit/>
          </a:bodyPr>
          <a:lstStyle/>
          <a:p>
            <a:pPr algn="ctr" eaLnBrk="0" fontAlgn="base" hangingPunct="0">
              <a:spcBef>
                <a:spcPct val="0"/>
              </a:spcBef>
              <a:spcAft>
                <a:spcPct val="0"/>
              </a:spcAft>
              <a:defRPr/>
            </a:pPr>
            <a:r>
              <a:rPr lang="es-ES" sz="3200" b="1" dirty="0">
                <a:solidFill>
                  <a:srgbClr val="EEECE1">
                    <a:lumMod val="25000"/>
                  </a:srgbClr>
                </a:solidFill>
                <a:latin typeface="Century Gothic" pitchFamily="34" charset="0"/>
              </a:rPr>
              <a:t>Tipo de procesamiento</a:t>
            </a:r>
          </a:p>
        </p:txBody>
      </p:sp>
      <p:sp>
        <p:nvSpPr>
          <p:cNvPr id="6" name="Rectangle 5"/>
          <p:cNvSpPr txBox="1">
            <a:spLocks noChangeArrowheads="1"/>
          </p:cNvSpPr>
          <p:nvPr/>
        </p:nvSpPr>
        <p:spPr>
          <a:xfrm>
            <a:off x="1970088" y="1979614"/>
            <a:ext cx="4038600" cy="4186237"/>
          </a:xfrm>
          <a:prstGeom prst="rect">
            <a:avLst/>
          </a:prstGeom>
        </p:spPr>
        <p:txBody>
          <a:bodyPr/>
          <a:lstStyle/>
          <a:p>
            <a:pPr marL="342900" indent="-342900" eaLnBrk="0" fontAlgn="base" hangingPunct="0">
              <a:spcBef>
                <a:spcPct val="20000"/>
              </a:spcBef>
              <a:spcAft>
                <a:spcPct val="0"/>
              </a:spcAft>
              <a:buFont typeface="Arial" charset="0"/>
              <a:buChar char="•"/>
              <a:defRPr/>
            </a:pPr>
            <a:r>
              <a:rPr lang="es-ES" sz="2800" b="1" dirty="0">
                <a:solidFill>
                  <a:srgbClr val="92D050"/>
                </a:solidFill>
                <a:latin typeface="Century Gothic" pitchFamily="34" charset="0"/>
                <a:cs typeface="Arial" panose="020B0604020202020204" pitchFamily="34" charset="0"/>
              </a:rPr>
              <a:t>Hemisferio Izquierdo</a:t>
            </a:r>
            <a:endParaRPr lang="es-ES" sz="2400" dirty="0">
              <a:solidFill>
                <a:prstClr val="white"/>
              </a:solidFill>
              <a:latin typeface="Century Gothic" pitchFamily="34" charset="0"/>
              <a:cs typeface="Arial" panose="020B0604020202020204" pitchFamily="34" charset="0"/>
            </a:endParaRP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Lógico</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Racional</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Serial</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Analítico</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Temporal</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Sucesivo</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Fragmentario</a:t>
            </a:r>
          </a:p>
        </p:txBody>
      </p:sp>
      <p:sp>
        <p:nvSpPr>
          <p:cNvPr id="7" name="Rectangle 6"/>
          <p:cNvSpPr txBox="1">
            <a:spLocks noChangeArrowheads="1"/>
          </p:cNvSpPr>
          <p:nvPr/>
        </p:nvSpPr>
        <p:spPr>
          <a:xfrm>
            <a:off x="6161088" y="1979613"/>
            <a:ext cx="4038600" cy="4114800"/>
          </a:xfrm>
          <a:prstGeom prst="rect">
            <a:avLst/>
          </a:prstGeom>
        </p:spPr>
        <p:txBody>
          <a:bodyPr/>
          <a:lstStyle/>
          <a:p>
            <a:pPr marL="342900" indent="-342900" eaLnBrk="0" fontAlgn="base" hangingPunct="0">
              <a:spcBef>
                <a:spcPct val="20000"/>
              </a:spcBef>
              <a:spcAft>
                <a:spcPct val="0"/>
              </a:spcAft>
              <a:buFont typeface="Arial" charset="0"/>
              <a:buChar char="•"/>
              <a:defRPr/>
            </a:pPr>
            <a:r>
              <a:rPr lang="es-ES" sz="2800" b="1" dirty="0">
                <a:solidFill>
                  <a:srgbClr val="FFC000"/>
                </a:solidFill>
                <a:latin typeface="Century Gothic" pitchFamily="34" charset="0"/>
                <a:cs typeface="Arial" panose="020B0604020202020204" pitchFamily="34" charset="0"/>
              </a:rPr>
              <a:t>Hemisferio Derecho</a:t>
            </a:r>
            <a:endParaRPr lang="es-ES" sz="2400" dirty="0">
              <a:solidFill>
                <a:prstClr val="white"/>
              </a:solidFill>
              <a:latin typeface="Century Gothic" pitchFamily="34" charset="0"/>
              <a:cs typeface="Arial" panose="020B0604020202020204" pitchFamily="34" charset="0"/>
            </a:endParaRP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Intuitivo</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Emocional</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Paralelo</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Sintético</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Espacial</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Simultáneo</a:t>
            </a:r>
          </a:p>
          <a:p>
            <a:pPr marL="742950" lvl="1" indent="-285750" eaLnBrk="0" fontAlgn="base" hangingPunct="0">
              <a:spcBef>
                <a:spcPct val="20000"/>
              </a:spcBef>
              <a:spcAft>
                <a:spcPct val="0"/>
              </a:spcAft>
              <a:buFont typeface="Arial" charset="0"/>
              <a:buChar char="–"/>
              <a:defRPr/>
            </a:pPr>
            <a:r>
              <a:rPr lang="es-ES" sz="2400" dirty="0">
                <a:solidFill>
                  <a:prstClr val="white"/>
                </a:solidFill>
                <a:latin typeface="Century Gothic" pitchFamily="34" charset="0"/>
                <a:cs typeface="Arial" panose="020B0604020202020204" pitchFamily="34" charset="0"/>
              </a:rPr>
              <a:t>Holístico</a:t>
            </a:r>
          </a:p>
        </p:txBody>
      </p:sp>
      <p:sp>
        <p:nvSpPr>
          <p:cNvPr id="17418" name="Line 7"/>
          <p:cNvSpPr>
            <a:spLocks noChangeShapeType="1"/>
          </p:cNvSpPr>
          <p:nvPr/>
        </p:nvSpPr>
        <p:spPr bwMode="auto">
          <a:xfrm>
            <a:off x="6084888" y="1965326"/>
            <a:ext cx="0" cy="360362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PA">
              <a:solidFill>
                <a:prstClr val="white"/>
              </a:solidFill>
              <a:cs typeface="Arial" panose="020B0604020202020204" pitchFamily="34" charset="0"/>
            </a:endParaRPr>
          </a:p>
        </p:txBody>
      </p:sp>
    </p:spTree>
    <p:extLst>
      <p:ext uri="{BB962C8B-B14F-4D97-AF65-F5344CB8AC3E}">
        <p14:creationId xmlns:p14="http://schemas.microsoft.com/office/powerpoint/2010/main" val="622913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2BF193D-EC1D-4D9C-B325-82546F400969}" type="slidenum">
              <a:rPr lang="es-PA" altLang="es-PA">
                <a:solidFill>
                  <a:srgbClr val="FFFFFF"/>
                </a:solidFill>
              </a:rPr>
              <a:pPr eaLnBrk="1" hangingPunct="1"/>
              <a:t>17</a:t>
            </a:fld>
            <a:endParaRPr lang="es-PA" altLang="es-PA">
              <a:solidFill>
                <a:srgbClr val="FFFFFF"/>
              </a:solidFill>
            </a:endParaRPr>
          </a:p>
        </p:txBody>
      </p:sp>
      <p:sp>
        <p:nvSpPr>
          <p:cNvPr id="5" name="Rectangle 2"/>
          <p:cNvSpPr txBox="1">
            <a:spLocks noChangeArrowheads="1"/>
          </p:cNvSpPr>
          <p:nvPr/>
        </p:nvSpPr>
        <p:spPr>
          <a:xfrm>
            <a:off x="2410720" y="429744"/>
            <a:ext cx="7171160" cy="622992"/>
          </a:xfrm>
          <a:prstGeom prst="rect">
            <a:avLst/>
          </a:prstGeom>
        </p:spPr>
        <p:style>
          <a:lnRef idx="0">
            <a:schemeClr val="accent3"/>
          </a:lnRef>
          <a:fillRef idx="3">
            <a:schemeClr val="accent3"/>
          </a:fillRef>
          <a:effectRef idx="3">
            <a:schemeClr val="accent3"/>
          </a:effectRef>
          <a:fontRef idx="minor">
            <a:schemeClr val="lt1"/>
          </a:fontRef>
        </p:style>
        <p:txBody>
          <a:bodyPr>
            <a:normAutofit/>
          </a:bodyPr>
          <a:lstStyle/>
          <a:p>
            <a:pPr algn="ctr" eaLnBrk="0" fontAlgn="base" hangingPunct="0">
              <a:spcBef>
                <a:spcPct val="0"/>
              </a:spcBef>
              <a:spcAft>
                <a:spcPct val="0"/>
              </a:spcAft>
              <a:defRPr/>
            </a:pPr>
            <a:r>
              <a:rPr lang="es-MX" sz="3200" b="1" dirty="0">
                <a:solidFill>
                  <a:srgbClr val="EEECE1">
                    <a:lumMod val="25000"/>
                  </a:srgbClr>
                </a:solidFill>
                <a:latin typeface="Century Gothic" pitchFamily="34" charset="0"/>
              </a:rPr>
              <a:t>Bloques funcionales del cerebro</a:t>
            </a:r>
            <a:endParaRPr lang="es-ES" sz="3200" b="1" dirty="0">
              <a:solidFill>
                <a:srgbClr val="EEECE1">
                  <a:lumMod val="25000"/>
                </a:srgbClr>
              </a:solidFill>
              <a:latin typeface="Century Gothic" pitchFamily="34" charset="0"/>
            </a:endParaRPr>
          </a:p>
        </p:txBody>
      </p:sp>
      <p:sp>
        <p:nvSpPr>
          <p:cNvPr id="6" name="Rectangle 3"/>
          <p:cNvSpPr txBox="1">
            <a:spLocks noChangeArrowheads="1"/>
          </p:cNvSpPr>
          <p:nvPr/>
        </p:nvSpPr>
        <p:spPr>
          <a:xfrm>
            <a:off x="1981200" y="1571625"/>
            <a:ext cx="8229600" cy="4000500"/>
          </a:xfrm>
          <a:prstGeom prst="rect">
            <a:avLst/>
          </a:prstGeom>
          <a:solidFill>
            <a:schemeClr val="bg2">
              <a:lumMod val="40000"/>
              <a:lumOff val="60000"/>
            </a:schemeClr>
          </a:solidFill>
          <a:ln>
            <a:solidFill>
              <a:schemeClr val="tx1"/>
            </a:solidFill>
          </a:ln>
        </p:spPr>
        <p:txBody>
          <a:bodyPr>
            <a:normAutofit/>
          </a:bodyPr>
          <a:lstStyle/>
          <a:p>
            <a:pPr marL="342900" indent="-342900" eaLnBrk="0" fontAlgn="base" hangingPunct="0">
              <a:spcBef>
                <a:spcPts val="1200"/>
              </a:spcBef>
              <a:spcAft>
                <a:spcPts val="1200"/>
              </a:spcAft>
              <a:buFont typeface="Arial" charset="0"/>
              <a:buChar char="•"/>
              <a:defRPr/>
            </a:pPr>
            <a:r>
              <a:rPr lang="es-MX" sz="2800">
                <a:solidFill>
                  <a:prstClr val="white"/>
                </a:solidFill>
                <a:latin typeface="Century Gothic" pitchFamily="34" charset="0"/>
                <a:cs typeface="Arial" panose="020B0604020202020204" pitchFamily="34" charset="0"/>
              </a:rPr>
              <a:t>El cerebro esta integrado por tres bloques estructurales y funcionales.</a:t>
            </a:r>
          </a:p>
          <a:p>
            <a:pPr marL="342900" indent="-342900" eaLnBrk="0" fontAlgn="base" hangingPunct="0">
              <a:spcBef>
                <a:spcPts val="1200"/>
              </a:spcBef>
              <a:spcAft>
                <a:spcPts val="1200"/>
              </a:spcAft>
              <a:buFont typeface="Arial" charset="0"/>
              <a:buChar char="•"/>
              <a:defRPr/>
            </a:pPr>
            <a:r>
              <a:rPr lang="es-MX" sz="2800">
                <a:solidFill>
                  <a:prstClr val="white"/>
                </a:solidFill>
                <a:latin typeface="Century Gothic" pitchFamily="34" charset="0"/>
                <a:cs typeface="Arial" panose="020B0604020202020204" pitchFamily="34" charset="0"/>
              </a:rPr>
              <a:t>Todos las funciones psicológicas superiores se realizan por la interacción de éstos.</a:t>
            </a:r>
            <a:endParaRPr lang="es-MX" sz="2800" dirty="0">
              <a:solidFill>
                <a:prstClr val="white"/>
              </a:solidFill>
              <a:latin typeface="Century Gothic" pitchFamily="34" charset="0"/>
              <a:cs typeface="Arial" panose="020B0604020202020204" pitchFamily="34" charset="0"/>
            </a:endParaRPr>
          </a:p>
        </p:txBody>
      </p:sp>
      <p:pic>
        <p:nvPicPr>
          <p:cNvPr id="18440" name="Picture 8" descr="1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814" y="4000500"/>
            <a:ext cx="32162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113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67904CA-7010-46CD-B706-9377A64EFEE8}" type="slidenum">
              <a:rPr lang="es-PA" altLang="es-PA">
                <a:solidFill>
                  <a:srgbClr val="FFFFFF"/>
                </a:solidFill>
              </a:rPr>
              <a:pPr eaLnBrk="1" hangingPunct="1"/>
              <a:t>18</a:t>
            </a:fld>
            <a:endParaRPr lang="es-PA" altLang="es-PA">
              <a:solidFill>
                <a:srgbClr val="FFFFFF"/>
              </a:solidFill>
            </a:endParaRPr>
          </a:p>
        </p:txBody>
      </p:sp>
      <p:sp>
        <p:nvSpPr>
          <p:cNvPr id="4" name="Rectangle 2"/>
          <p:cNvSpPr txBox="1">
            <a:spLocks noChangeArrowheads="1"/>
          </p:cNvSpPr>
          <p:nvPr/>
        </p:nvSpPr>
        <p:spPr>
          <a:xfrm>
            <a:off x="2513956" y="357736"/>
            <a:ext cx="7171160" cy="622992"/>
          </a:xfrm>
          <a:prstGeom prst="rect">
            <a:avLst/>
          </a:prstGeom>
        </p:spPr>
        <p:style>
          <a:lnRef idx="0">
            <a:schemeClr val="accent3"/>
          </a:lnRef>
          <a:fillRef idx="3">
            <a:schemeClr val="accent3"/>
          </a:fillRef>
          <a:effectRef idx="3">
            <a:schemeClr val="accent3"/>
          </a:effectRef>
          <a:fontRef idx="minor">
            <a:schemeClr val="lt1"/>
          </a:fontRef>
        </p:style>
        <p:txBody>
          <a:bodyPr>
            <a:normAutofit/>
          </a:bodyPr>
          <a:lstStyle/>
          <a:p>
            <a:pPr algn="ctr" eaLnBrk="0" fontAlgn="base" hangingPunct="0">
              <a:spcBef>
                <a:spcPct val="0"/>
              </a:spcBef>
              <a:spcAft>
                <a:spcPct val="0"/>
              </a:spcAft>
              <a:defRPr/>
            </a:pPr>
            <a:r>
              <a:rPr lang="es-MX" sz="3200" b="1" dirty="0">
                <a:solidFill>
                  <a:srgbClr val="EEECE1">
                    <a:lumMod val="25000"/>
                  </a:srgbClr>
                </a:solidFill>
                <a:latin typeface="Century Gothic" pitchFamily="34" charset="0"/>
              </a:rPr>
              <a:t>Bloques funcionales del cerebro</a:t>
            </a:r>
            <a:endParaRPr lang="es-ES" sz="3200" b="1" dirty="0">
              <a:solidFill>
                <a:srgbClr val="EEECE1">
                  <a:lumMod val="25000"/>
                </a:srgbClr>
              </a:solidFill>
              <a:latin typeface="Century Gothic" pitchFamily="34" charset="0"/>
            </a:endParaRPr>
          </a:p>
        </p:txBody>
      </p:sp>
      <p:sp>
        <p:nvSpPr>
          <p:cNvPr id="5" name="4 Rectángulo redondeado"/>
          <p:cNvSpPr/>
          <p:nvPr/>
        </p:nvSpPr>
        <p:spPr>
          <a:xfrm>
            <a:off x="2127250" y="1978026"/>
            <a:ext cx="8001000" cy="2500313"/>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 name="Rectangle 1027"/>
          <p:cNvSpPr txBox="1">
            <a:spLocks noChangeArrowheads="1"/>
          </p:cNvSpPr>
          <p:nvPr/>
        </p:nvSpPr>
        <p:spPr>
          <a:xfrm>
            <a:off x="1841501" y="1363663"/>
            <a:ext cx="8143875" cy="3543300"/>
          </a:xfrm>
          <a:prstGeom prst="rect">
            <a:avLst/>
          </a:prstGeom>
        </p:spPr>
        <p:txBody>
          <a:bodyPr>
            <a:normAutofit/>
          </a:bodyPr>
          <a:lstStyle/>
          <a:p>
            <a:pPr marL="342900" indent="-342900" eaLnBrk="0" fontAlgn="base" hangingPunct="0">
              <a:spcBef>
                <a:spcPts val="1200"/>
              </a:spcBef>
              <a:spcAft>
                <a:spcPts val="1200"/>
              </a:spcAft>
              <a:buFont typeface="Arial" charset="0"/>
              <a:buChar char="•"/>
              <a:defRPr/>
            </a:pPr>
            <a:r>
              <a:rPr lang="es-MX" sz="2800" b="1">
                <a:solidFill>
                  <a:srgbClr val="8064A2">
                    <a:lumMod val="60000"/>
                    <a:lumOff val="40000"/>
                  </a:srgbClr>
                </a:solidFill>
                <a:latin typeface="Century Gothic" pitchFamily="34" charset="0"/>
                <a:cs typeface="Arial" panose="020B0604020202020204" pitchFamily="34" charset="0"/>
              </a:rPr>
              <a:t>Primer bloque funcional:</a:t>
            </a:r>
          </a:p>
          <a:p>
            <a:pPr marL="742950" lvl="1" indent="-285750" eaLnBrk="0" fontAlgn="base" hangingPunct="0">
              <a:spcBef>
                <a:spcPts val="1200"/>
              </a:spcBef>
              <a:spcAft>
                <a:spcPts val="1200"/>
              </a:spcAft>
              <a:buFont typeface="Arial" charset="0"/>
              <a:buChar char="–"/>
              <a:defRPr/>
            </a:pPr>
            <a:r>
              <a:rPr lang="es-MX" sz="2400">
                <a:solidFill>
                  <a:prstClr val="white"/>
                </a:solidFill>
                <a:latin typeface="Century Gothic" pitchFamily="34" charset="0"/>
                <a:cs typeface="Arial" panose="020B0604020202020204" pitchFamily="34" charset="0"/>
              </a:rPr>
              <a:t>Bloque energético o de regulación del nivel de activación del cerebro.</a:t>
            </a:r>
            <a:endParaRPr lang="es-ES" sz="2400">
              <a:solidFill>
                <a:prstClr val="white"/>
              </a:solidFill>
              <a:latin typeface="Century Gothic" pitchFamily="34" charset="0"/>
              <a:cs typeface="Arial" panose="020B0604020202020204" pitchFamily="34" charset="0"/>
            </a:endParaRPr>
          </a:p>
          <a:p>
            <a:pPr marL="742950" lvl="1" indent="-285750" eaLnBrk="0" fontAlgn="base" hangingPunct="0">
              <a:spcBef>
                <a:spcPts val="1200"/>
              </a:spcBef>
              <a:spcAft>
                <a:spcPts val="1200"/>
              </a:spcAft>
              <a:buFont typeface="Arial" charset="0"/>
              <a:buChar char="–"/>
              <a:defRPr/>
            </a:pPr>
            <a:r>
              <a:rPr lang="es-MX" sz="2400">
                <a:solidFill>
                  <a:prstClr val="white"/>
                </a:solidFill>
                <a:latin typeface="Century Gothic" pitchFamily="34" charset="0"/>
                <a:cs typeface="Arial" panose="020B0604020202020204" pitchFamily="34" charset="0"/>
              </a:rPr>
              <a:t>Los procesos metabólicos, los estímulos externos y los proyectos y programas del individuo son fuentes de activación (motivan la conducta).</a:t>
            </a:r>
            <a:endParaRPr lang="es-ES" sz="2400" dirty="0">
              <a:solidFill>
                <a:prstClr val="white"/>
              </a:solidFill>
              <a:latin typeface="Century Gothic" pitchFamily="34" charset="0"/>
              <a:cs typeface="Arial" panose="020B0604020202020204" pitchFamily="34" charset="0"/>
            </a:endParaRPr>
          </a:p>
        </p:txBody>
      </p:sp>
      <p:pic>
        <p:nvPicPr>
          <p:cNvPr id="19465" name="Picture 4" descr="C:\Mis documentos\imagenes sistema nervioso\3bloques_primero.JPG"/>
          <p:cNvPicPr>
            <a:picLocks noChangeAspect="1" noChangeArrowheads="1"/>
          </p:cNvPicPr>
          <p:nvPr/>
        </p:nvPicPr>
        <p:blipFill>
          <a:blip r:embed="rId2" cstate="print">
            <a:extLst>
              <a:ext uri="{28A0092B-C50C-407E-A947-70E740481C1C}">
                <a14:useLocalDpi xmlns:a14="http://schemas.microsoft.com/office/drawing/2010/main" val="0"/>
              </a:ext>
            </a:extLst>
          </a:blip>
          <a:srcRect l="9479" t="12856" b="11580"/>
          <a:stretch>
            <a:fillRect/>
          </a:stretch>
        </p:blipFill>
        <p:spPr bwMode="auto">
          <a:xfrm>
            <a:off x="4413251" y="4406900"/>
            <a:ext cx="3425825" cy="1714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320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95939AD-79E1-4D67-87E5-6EE81B4DC93B}" type="slidenum">
              <a:rPr lang="es-PA" altLang="es-PA">
                <a:solidFill>
                  <a:srgbClr val="FFFFFF"/>
                </a:solidFill>
              </a:rPr>
              <a:pPr eaLnBrk="1" hangingPunct="1"/>
              <a:t>19</a:t>
            </a:fld>
            <a:endParaRPr lang="es-PA" altLang="es-PA">
              <a:solidFill>
                <a:srgbClr val="FFFFFF"/>
              </a:solidFill>
            </a:endParaRPr>
          </a:p>
        </p:txBody>
      </p:sp>
      <p:sp>
        <p:nvSpPr>
          <p:cNvPr id="4" name="3 Rectángulo redondeado"/>
          <p:cNvSpPr/>
          <p:nvPr/>
        </p:nvSpPr>
        <p:spPr>
          <a:xfrm>
            <a:off x="1928813" y="1871663"/>
            <a:ext cx="8221662" cy="314166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Rectangle 3"/>
          <p:cNvSpPr txBox="1">
            <a:spLocks noChangeArrowheads="1"/>
          </p:cNvSpPr>
          <p:nvPr/>
        </p:nvSpPr>
        <p:spPr>
          <a:xfrm>
            <a:off x="1882775" y="1081088"/>
            <a:ext cx="8286750" cy="3929062"/>
          </a:xfrm>
          <a:prstGeom prst="rect">
            <a:avLst/>
          </a:prstGeom>
        </p:spPr>
        <p:txBody>
          <a:bodyPr lIns="36000" tIns="36000" rIns="36000" bIns="36000" anchor="ctr" anchorCtr="1"/>
          <a:lstStyle/>
          <a:p>
            <a:pPr marL="0" lvl="1" indent="355600" eaLnBrk="0" fontAlgn="base" hangingPunct="0">
              <a:spcBef>
                <a:spcPts val="1200"/>
              </a:spcBef>
              <a:spcAft>
                <a:spcPts val="1200"/>
              </a:spcAft>
              <a:buFont typeface="Arial" pitchFamily="34" charset="0"/>
              <a:buChar char="•"/>
              <a:defRPr/>
            </a:pPr>
            <a:r>
              <a:rPr lang="es-MX" sz="2800" b="1">
                <a:solidFill>
                  <a:srgbClr val="4BACC6"/>
                </a:solidFill>
                <a:latin typeface="Century Gothic" pitchFamily="34" charset="0"/>
                <a:cs typeface="Arial" panose="020B0604020202020204" pitchFamily="34" charset="0"/>
              </a:rPr>
              <a:t>Segundo bloque funcional:</a:t>
            </a:r>
          </a:p>
          <a:p>
            <a:pPr marL="355600" lvl="1" indent="-355600" eaLnBrk="0" fontAlgn="base" hangingPunct="0">
              <a:spcBef>
                <a:spcPts val="1200"/>
              </a:spcBef>
              <a:spcAft>
                <a:spcPts val="1200"/>
              </a:spcAft>
              <a:buFont typeface="Arial" charset="0"/>
              <a:buChar char="–"/>
              <a:defRPr/>
            </a:pPr>
            <a:r>
              <a:rPr lang="es-MX" sz="2400">
                <a:solidFill>
                  <a:prstClr val="white"/>
                </a:solidFill>
                <a:latin typeface="Century Gothic" pitchFamily="34" charset="0"/>
                <a:cs typeface="Arial" panose="020B0604020202020204" pitchFamily="34" charset="0"/>
              </a:rPr>
              <a:t>Bloque de la recepción, codificación y almacena-miento de la información.</a:t>
            </a:r>
          </a:p>
          <a:p>
            <a:pPr marL="355600" lvl="1" indent="-355600" eaLnBrk="0" fontAlgn="base" hangingPunct="0">
              <a:spcBef>
                <a:spcPts val="1200"/>
              </a:spcBef>
              <a:spcAft>
                <a:spcPts val="1200"/>
              </a:spcAft>
              <a:buFont typeface="Arial" charset="0"/>
              <a:buChar char="–"/>
              <a:defRPr/>
            </a:pPr>
            <a:r>
              <a:rPr lang="es-MX" sz="2400">
                <a:solidFill>
                  <a:prstClr val="white"/>
                </a:solidFill>
                <a:latin typeface="Century Gothic" pitchFamily="34" charset="0"/>
                <a:cs typeface="Arial" panose="020B0604020202020204" pitchFamily="34" charset="0"/>
              </a:rPr>
              <a:t>Incluye las regiones visual (occipital), auditiva (temporal) y sensorial general (parietal).</a:t>
            </a:r>
          </a:p>
          <a:p>
            <a:pPr marL="355600" lvl="1" indent="-355600" eaLnBrk="0" fontAlgn="base" hangingPunct="0">
              <a:spcBef>
                <a:spcPts val="1200"/>
              </a:spcBef>
              <a:spcAft>
                <a:spcPts val="1200"/>
              </a:spcAft>
              <a:buFont typeface="Arial" charset="0"/>
              <a:buChar char="–"/>
              <a:defRPr/>
            </a:pPr>
            <a:r>
              <a:rPr lang="es-MX" sz="2400">
                <a:solidFill>
                  <a:prstClr val="white"/>
                </a:solidFill>
                <a:latin typeface="Century Gothic" pitchFamily="34" charset="0"/>
                <a:cs typeface="Arial" panose="020B0604020202020204" pitchFamily="34" charset="0"/>
              </a:rPr>
              <a:t>Recibe, elabora y almacena información de cada modalidad.</a:t>
            </a:r>
            <a:endParaRPr lang="es-ES" sz="2600" dirty="0">
              <a:solidFill>
                <a:prstClr val="white"/>
              </a:solidFill>
              <a:latin typeface="Century Gothic" pitchFamily="34" charset="0"/>
              <a:cs typeface="Arial" panose="020B0604020202020204" pitchFamily="34" charset="0"/>
            </a:endParaRPr>
          </a:p>
        </p:txBody>
      </p:sp>
      <p:pic>
        <p:nvPicPr>
          <p:cNvPr id="20486" name="Picture 4" descr="C:\Mis documentos\imagenes sistema nervioso\3bloques_segundo.JPG"/>
          <p:cNvPicPr>
            <a:picLocks noChangeAspect="1" noChangeArrowheads="1"/>
          </p:cNvPicPr>
          <p:nvPr/>
        </p:nvPicPr>
        <p:blipFill>
          <a:blip r:embed="rId2">
            <a:extLst>
              <a:ext uri="{28A0092B-C50C-407E-A947-70E740481C1C}">
                <a14:useLocalDpi xmlns:a14="http://schemas.microsoft.com/office/drawing/2010/main" val="0"/>
              </a:ext>
            </a:extLst>
          </a:blip>
          <a:srcRect l="13029" t="15025" r="13876" b="9003"/>
          <a:stretch>
            <a:fillRect/>
          </a:stretch>
        </p:blipFill>
        <p:spPr bwMode="auto">
          <a:xfrm>
            <a:off x="6383339" y="4554538"/>
            <a:ext cx="30003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2513956" y="300476"/>
            <a:ext cx="7171160" cy="622992"/>
          </a:xfrm>
          <a:prstGeom prst="rect">
            <a:avLst/>
          </a:prstGeom>
        </p:spPr>
        <p:style>
          <a:lnRef idx="0">
            <a:schemeClr val="accent3"/>
          </a:lnRef>
          <a:fillRef idx="3">
            <a:schemeClr val="accent3"/>
          </a:fillRef>
          <a:effectRef idx="3">
            <a:schemeClr val="accent3"/>
          </a:effectRef>
          <a:fontRef idx="minor">
            <a:schemeClr val="lt1"/>
          </a:fontRef>
        </p:style>
        <p:txBody>
          <a:bodyPr>
            <a:normAutofit/>
          </a:bodyPr>
          <a:lstStyle/>
          <a:p>
            <a:pPr algn="ctr" eaLnBrk="0" fontAlgn="base" hangingPunct="0">
              <a:spcBef>
                <a:spcPct val="0"/>
              </a:spcBef>
              <a:spcAft>
                <a:spcPct val="0"/>
              </a:spcAft>
              <a:defRPr/>
            </a:pPr>
            <a:r>
              <a:rPr lang="es-MX" sz="3200" b="1" dirty="0">
                <a:solidFill>
                  <a:srgbClr val="EEECE1">
                    <a:lumMod val="25000"/>
                  </a:srgbClr>
                </a:solidFill>
                <a:latin typeface="Century Gothic" pitchFamily="34" charset="0"/>
              </a:rPr>
              <a:t>Bloques funcionales del cerebro</a:t>
            </a:r>
            <a:endParaRPr lang="es-ES" sz="3200" b="1" dirty="0">
              <a:solidFill>
                <a:srgbClr val="EEECE1">
                  <a:lumMod val="25000"/>
                </a:srgbClr>
              </a:solidFill>
              <a:latin typeface="Century Gothic" pitchFamily="34" charset="0"/>
            </a:endParaRPr>
          </a:p>
        </p:txBody>
      </p:sp>
    </p:spTree>
    <p:extLst>
      <p:ext uri="{BB962C8B-B14F-4D97-AF65-F5344CB8AC3E}">
        <p14:creationId xmlns:p14="http://schemas.microsoft.com/office/powerpoint/2010/main" val="1106085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67188" y="500064"/>
            <a:ext cx="3071812" cy="714375"/>
          </a:xfrm>
        </p:spPr>
        <p:style>
          <a:lnRef idx="3">
            <a:schemeClr val="lt1"/>
          </a:lnRef>
          <a:fillRef idx="1">
            <a:schemeClr val="accent4"/>
          </a:fillRef>
          <a:effectRef idx="1">
            <a:schemeClr val="accent4"/>
          </a:effectRef>
          <a:fontRef idx="minor">
            <a:schemeClr val="lt1"/>
          </a:fontRef>
        </p:style>
        <p:txBody>
          <a:bodyPr rtlCol="0">
            <a:normAutofit/>
          </a:bodyPr>
          <a:lstStyle/>
          <a:p>
            <a:pPr eaLnBrk="1" fontAlgn="auto" hangingPunct="1">
              <a:spcAft>
                <a:spcPts val="0"/>
              </a:spcAft>
              <a:defRPr/>
            </a:pPr>
            <a:r>
              <a:rPr lang="es-PA" sz="3600" b="1" dirty="0">
                <a:solidFill>
                  <a:srgbClr val="FFFF99"/>
                </a:solidFill>
                <a:latin typeface="Century Gothic" pitchFamily="34" charset="0"/>
              </a:rPr>
              <a:t>Contenido</a:t>
            </a:r>
          </a:p>
        </p:txBody>
      </p:sp>
      <p:sp>
        <p:nvSpPr>
          <p:cNvPr id="3075" name="2 Marcador de contenido"/>
          <p:cNvSpPr>
            <a:spLocks noGrp="1"/>
          </p:cNvSpPr>
          <p:nvPr>
            <p:ph idx="1"/>
          </p:nvPr>
        </p:nvSpPr>
        <p:spPr>
          <a:xfrm>
            <a:off x="2117726" y="1844676"/>
            <a:ext cx="8010525" cy="3744913"/>
          </a:xfrm>
          <a:solidFill>
            <a:schemeClr val="accent1"/>
          </a:solidFill>
        </p:spPr>
        <p:txBody>
          <a:bodyPr/>
          <a:lstStyle/>
          <a:p>
            <a:pPr eaLnBrk="1" hangingPunct="1">
              <a:spcBef>
                <a:spcPts val="600"/>
              </a:spcBef>
              <a:spcAft>
                <a:spcPts val="600"/>
              </a:spcAft>
              <a:buSzPct val="80000"/>
              <a:buBlip>
                <a:blip r:embed="rId2"/>
              </a:buBlip>
            </a:pPr>
            <a:r>
              <a:rPr lang="es-PA" altLang="es-PA" sz="2600" dirty="0">
                <a:latin typeface="Century Gothic" panose="020B0502020202020204" pitchFamily="34" charset="0"/>
              </a:rPr>
              <a:t>Períodos del desarrollo.</a:t>
            </a:r>
          </a:p>
          <a:p>
            <a:pPr eaLnBrk="1" hangingPunct="1">
              <a:spcBef>
                <a:spcPts val="600"/>
              </a:spcBef>
              <a:spcAft>
                <a:spcPts val="600"/>
              </a:spcAft>
              <a:buSzPct val="80000"/>
              <a:buBlip>
                <a:blip r:embed="rId2"/>
              </a:buBlip>
            </a:pPr>
            <a:r>
              <a:rPr lang="es-PA" altLang="es-PA" sz="2600" dirty="0">
                <a:latin typeface="Century Gothic" panose="020B0502020202020204" pitchFamily="34" charset="0"/>
              </a:rPr>
              <a:t>Neuropsicología infantil.</a:t>
            </a:r>
          </a:p>
          <a:p>
            <a:pPr lvl="1" eaLnBrk="1" hangingPunct="1">
              <a:spcBef>
                <a:spcPts val="600"/>
              </a:spcBef>
              <a:spcAft>
                <a:spcPts val="600"/>
              </a:spcAft>
              <a:buSzPct val="80000"/>
              <a:buBlip>
                <a:blip r:embed="rId2"/>
              </a:buBlip>
            </a:pPr>
            <a:r>
              <a:rPr lang="es-PA" altLang="es-PA" sz="2200" dirty="0">
                <a:latin typeface="Century Gothic" panose="020B0502020202020204" pitchFamily="34" charset="0"/>
              </a:rPr>
              <a:t>Funciones Psicológicas Superiores </a:t>
            </a:r>
          </a:p>
          <a:p>
            <a:pPr lvl="1" eaLnBrk="1" hangingPunct="1">
              <a:spcBef>
                <a:spcPts val="600"/>
              </a:spcBef>
              <a:spcAft>
                <a:spcPts val="600"/>
              </a:spcAft>
              <a:buSzPct val="80000"/>
              <a:buBlip>
                <a:blip r:embed="rId2"/>
              </a:buBlip>
            </a:pPr>
            <a:r>
              <a:rPr lang="es-PA" altLang="es-PA" sz="2200" dirty="0">
                <a:latin typeface="Century Gothic" panose="020B0502020202020204" pitchFamily="34" charset="0"/>
              </a:rPr>
              <a:t>Bloques Funcionales</a:t>
            </a:r>
          </a:p>
          <a:p>
            <a:pPr eaLnBrk="1" hangingPunct="1">
              <a:spcBef>
                <a:spcPts val="600"/>
              </a:spcBef>
              <a:spcAft>
                <a:spcPts val="600"/>
              </a:spcAft>
              <a:buSzPct val="80000"/>
              <a:buBlip>
                <a:blip r:embed="rId2"/>
              </a:buBlip>
            </a:pPr>
            <a:r>
              <a:rPr lang="es-PA" altLang="es-PA" sz="2600" dirty="0">
                <a:latin typeface="Century Gothic" panose="020B0502020202020204" pitchFamily="34" charset="0"/>
              </a:rPr>
              <a:t>Desarrollo </a:t>
            </a:r>
            <a:r>
              <a:rPr lang="es-PA" altLang="es-PA" sz="2600" dirty="0" smtClean="0">
                <a:latin typeface="Century Gothic" panose="020B0502020202020204" pitchFamily="34" charset="0"/>
              </a:rPr>
              <a:t>y </a:t>
            </a:r>
            <a:r>
              <a:rPr lang="es-PA" altLang="es-PA" sz="2600" dirty="0">
                <a:latin typeface="Century Gothic" panose="020B0502020202020204" pitchFamily="34" charset="0"/>
              </a:rPr>
              <a:t>maduración cerebral.</a:t>
            </a:r>
          </a:p>
          <a:p>
            <a:pPr eaLnBrk="1" hangingPunct="1">
              <a:spcBef>
                <a:spcPts val="600"/>
              </a:spcBef>
              <a:spcAft>
                <a:spcPts val="600"/>
              </a:spcAft>
              <a:buSzPct val="80000"/>
              <a:buBlip>
                <a:blip r:embed="rId2"/>
              </a:buBlip>
            </a:pPr>
            <a:r>
              <a:rPr lang="es-PA" altLang="es-PA" sz="2600" dirty="0">
                <a:latin typeface="Century Gothic" panose="020B0502020202020204" pitchFamily="34" charset="0"/>
              </a:rPr>
              <a:t>Aprendizaje y detección de problemas.</a:t>
            </a:r>
          </a:p>
          <a:p>
            <a:pPr eaLnBrk="1" hangingPunct="1">
              <a:spcBef>
                <a:spcPts val="600"/>
              </a:spcBef>
              <a:spcAft>
                <a:spcPts val="600"/>
              </a:spcAft>
              <a:buSzPct val="80000"/>
              <a:buBlip>
                <a:blip r:embed="rId2"/>
              </a:buBlip>
            </a:pPr>
            <a:r>
              <a:rPr lang="es-PA" altLang="es-PA" sz="2600" dirty="0">
                <a:latin typeface="Century Gothic" panose="020B0502020202020204" pitchFamily="34" charset="0"/>
              </a:rPr>
              <a:t>Lineamientos de abordaje</a:t>
            </a:r>
            <a:endParaRPr lang="es-PA" altLang="es-PA" sz="2000" dirty="0">
              <a:latin typeface="Century Gothic" panose="020B0502020202020204" pitchFamily="34" charset="0"/>
            </a:endParaRPr>
          </a:p>
        </p:txBody>
      </p:sp>
      <p:sp>
        <p:nvSpPr>
          <p:cNvPr id="4" name="3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A422FB8-F2E9-44C5-9271-E1F5008E4D4A}" type="slidenum">
              <a:rPr lang="es-PA" altLang="es-PA">
                <a:solidFill>
                  <a:srgbClr val="FFFFFF"/>
                </a:solidFill>
              </a:rPr>
              <a:pPr eaLnBrk="1" hangingPunct="1"/>
              <a:t>2</a:t>
            </a:fld>
            <a:endParaRPr lang="es-PA" altLang="es-PA">
              <a:solidFill>
                <a:srgbClr val="FFFFFF"/>
              </a:solidFill>
            </a:endParaRPr>
          </a:p>
        </p:txBody>
      </p:sp>
    </p:spTree>
    <p:extLst>
      <p:ext uri="{BB962C8B-B14F-4D97-AF65-F5344CB8AC3E}">
        <p14:creationId xmlns:p14="http://schemas.microsoft.com/office/powerpoint/2010/main" val="2693311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C8E5904-E837-47B1-BB45-05F1C6D1AFDB}" type="slidenum">
              <a:rPr lang="es-PA" altLang="es-PA">
                <a:solidFill>
                  <a:srgbClr val="FFFFFF"/>
                </a:solidFill>
              </a:rPr>
              <a:pPr eaLnBrk="1" hangingPunct="1"/>
              <a:t>20</a:t>
            </a:fld>
            <a:endParaRPr lang="es-PA" altLang="es-PA">
              <a:solidFill>
                <a:srgbClr val="FFFFFF"/>
              </a:solidFill>
            </a:endParaRPr>
          </a:p>
        </p:txBody>
      </p:sp>
      <p:sp>
        <p:nvSpPr>
          <p:cNvPr id="4" name="3 Rectángulo redondeado"/>
          <p:cNvSpPr/>
          <p:nvPr/>
        </p:nvSpPr>
        <p:spPr>
          <a:xfrm>
            <a:off x="2012950" y="2465389"/>
            <a:ext cx="7869238" cy="3584575"/>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Rectangle 3"/>
          <p:cNvSpPr txBox="1">
            <a:spLocks noChangeArrowheads="1"/>
          </p:cNvSpPr>
          <p:nvPr/>
        </p:nvSpPr>
        <p:spPr>
          <a:xfrm>
            <a:off x="1809751" y="1957388"/>
            <a:ext cx="7929563" cy="4043362"/>
          </a:xfrm>
          <a:prstGeom prst="rect">
            <a:avLst/>
          </a:prstGeom>
        </p:spPr>
        <p:txBody>
          <a:bodyPr>
            <a:normAutofit fontScale="92500" lnSpcReduction="10000"/>
          </a:bodyPr>
          <a:lstStyle/>
          <a:p>
            <a:pPr marL="342900" indent="-342900" eaLnBrk="0" fontAlgn="base" hangingPunct="0">
              <a:spcBef>
                <a:spcPts val="1200"/>
              </a:spcBef>
              <a:spcAft>
                <a:spcPts val="1200"/>
              </a:spcAft>
              <a:buFont typeface="Arial" charset="0"/>
              <a:buChar char="•"/>
              <a:tabLst>
                <a:tab pos="804863" algn="l"/>
              </a:tabLst>
              <a:defRPr/>
            </a:pPr>
            <a:r>
              <a:rPr lang="es-MX" sz="2800" b="1">
                <a:solidFill>
                  <a:srgbClr val="58E20C"/>
                </a:solidFill>
                <a:latin typeface="Century Gothic" pitchFamily="34" charset="0"/>
                <a:cs typeface="Arial" panose="020B0604020202020204" pitchFamily="34" charset="0"/>
              </a:rPr>
              <a:t>Tercer bloque funcional:</a:t>
            </a:r>
          </a:p>
          <a:p>
            <a:pPr marL="742950" lvl="1" indent="-285750" eaLnBrk="0" fontAlgn="base" hangingPunct="0">
              <a:lnSpc>
                <a:spcPct val="120000"/>
              </a:lnSpc>
              <a:spcAft>
                <a:spcPct val="0"/>
              </a:spcAft>
              <a:buFont typeface="Arial" charset="0"/>
              <a:buChar char="–"/>
              <a:defRPr/>
            </a:pPr>
            <a:r>
              <a:rPr lang="es-MX" sz="2800">
                <a:solidFill>
                  <a:srgbClr val="9BBB59">
                    <a:lumMod val="50000"/>
                  </a:srgbClr>
                </a:solidFill>
                <a:latin typeface="Century Gothic" pitchFamily="34" charset="0"/>
                <a:cs typeface="Arial" panose="020B0604020202020204" pitchFamily="34" charset="0"/>
              </a:rPr>
              <a:t>Programación, regulación y </a:t>
            </a:r>
          </a:p>
          <a:p>
            <a:pPr marL="742950" lvl="1" indent="-285750" eaLnBrk="0" fontAlgn="base" hangingPunct="0">
              <a:lnSpc>
                <a:spcPct val="120000"/>
              </a:lnSpc>
              <a:spcAft>
                <a:spcPct val="0"/>
              </a:spcAft>
              <a:defRPr/>
            </a:pPr>
            <a:r>
              <a:rPr lang="es-MX" sz="2800">
                <a:solidFill>
                  <a:srgbClr val="9BBB59">
                    <a:lumMod val="50000"/>
                  </a:srgbClr>
                </a:solidFill>
                <a:latin typeface="Century Gothic" pitchFamily="34" charset="0"/>
                <a:cs typeface="Arial" panose="020B0604020202020204" pitchFamily="34" charset="0"/>
              </a:rPr>
              <a:t>control de la actividad mental.</a:t>
            </a:r>
          </a:p>
          <a:p>
            <a:pPr marL="742950" lvl="1" indent="-285750" eaLnBrk="0" fontAlgn="base" hangingPunct="0">
              <a:spcBef>
                <a:spcPts val="1200"/>
              </a:spcBef>
              <a:spcAft>
                <a:spcPts val="1200"/>
              </a:spcAft>
              <a:buFont typeface="Arial" charset="0"/>
              <a:buChar char="–"/>
              <a:defRPr/>
            </a:pPr>
            <a:r>
              <a:rPr lang="es-MX" sz="2800">
                <a:solidFill>
                  <a:srgbClr val="9BBB59">
                    <a:lumMod val="50000"/>
                  </a:srgbClr>
                </a:solidFill>
                <a:latin typeface="Century Gothic" pitchFamily="34" charset="0"/>
                <a:cs typeface="Arial" panose="020B0604020202020204" pitchFamily="34" charset="0"/>
              </a:rPr>
              <a:t>Programa de acción dirigido a un fin.</a:t>
            </a:r>
          </a:p>
          <a:p>
            <a:pPr marL="742950" lvl="1" indent="-285750" eaLnBrk="0" fontAlgn="base" hangingPunct="0">
              <a:spcBef>
                <a:spcPts val="1200"/>
              </a:spcBef>
              <a:spcAft>
                <a:spcPts val="1200"/>
              </a:spcAft>
              <a:buFont typeface="Arial" charset="0"/>
              <a:buChar char="–"/>
              <a:defRPr/>
            </a:pPr>
            <a:r>
              <a:rPr lang="es-MX" sz="2800">
                <a:solidFill>
                  <a:srgbClr val="9BBB59">
                    <a:lumMod val="50000"/>
                  </a:srgbClr>
                </a:solidFill>
                <a:latin typeface="Century Gothic" pitchFamily="34" charset="0"/>
                <a:cs typeface="Arial" panose="020B0604020202020204" pitchFamily="34" charset="0"/>
              </a:rPr>
              <a:t>Secuencia de acciones necesarias para cumplir con el plan.</a:t>
            </a:r>
          </a:p>
          <a:p>
            <a:pPr marL="742950" lvl="1" indent="-285750" eaLnBrk="0" fontAlgn="base" hangingPunct="0">
              <a:spcBef>
                <a:spcPts val="1200"/>
              </a:spcBef>
              <a:spcAft>
                <a:spcPts val="1200"/>
              </a:spcAft>
              <a:buFont typeface="Arial" charset="0"/>
              <a:buChar char="–"/>
              <a:defRPr/>
            </a:pPr>
            <a:r>
              <a:rPr lang="es-MX" sz="2800">
                <a:solidFill>
                  <a:srgbClr val="9BBB59">
                    <a:lumMod val="50000"/>
                  </a:srgbClr>
                </a:solidFill>
                <a:latin typeface="Century Gothic" pitchFamily="34" charset="0"/>
                <a:cs typeface="Arial" panose="020B0604020202020204" pitchFamily="34" charset="0"/>
              </a:rPr>
              <a:t>Revisión de los resultados para determinar si los objetivos iniciales se cumplieron.</a:t>
            </a:r>
            <a:endParaRPr lang="es-ES" sz="2800" dirty="0">
              <a:solidFill>
                <a:srgbClr val="9BBB59">
                  <a:lumMod val="50000"/>
                </a:srgbClr>
              </a:solidFill>
              <a:latin typeface="Century Gothic" pitchFamily="34" charset="0"/>
              <a:cs typeface="Arial" panose="020B0604020202020204" pitchFamily="34" charset="0"/>
            </a:endParaRPr>
          </a:p>
        </p:txBody>
      </p:sp>
      <p:pic>
        <p:nvPicPr>
          <p:cNvPr id="21510" name="Picture 4" descr="C:\Mis documentos\imagenes sistema nervioso\3bloques_tercero.JPG"/>
          <p:cNvPicPr>
            <a:picLocks noChangeAspect="1" noChangeArrowheads="1"/>
          </p:cNvPicPr>
          <p:nvPr/>
        </p:nvPicPr>
        <p:blipFill>
          <a:blip r:embed="rId2">
            <a:extLst>
              <a:ext uri="{28A0092B-C50C-407E-A947-70E740481C1C}">
                <a14:useLocalDpi xmlns:a14="http://schemas.microsoft.com/office/drawing/2010/main" val="0"/>
              </a:ext>
            </a:extLst>
          </a:blip>
          <a:srcRect l="22517" t="12465" r="12685" b="14261"/>
          <a:stretch>
            <a:fillRect/>
          </a:stretch>
        </p:blipFill>
        <p:spPr bwMode="auto">
          <a:xfrm>
            <a:off x="7524750" y="1500189"/>
            <a:ext cx="2719388"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2513956" y="300476"/>
            <a:ext cx="7171160" cy="622992"/>
          </a:xfrm>
          <a:prstGeom prst="rect">
            <a:avLst/>
          </a:prstGeom>
        </p:spPr>
        <p:style>
          <a:lnRef idx="0">
            <a:schemeClr val="accent3"/>
          </a:lnRef>
          <a:fillRef idx="3">
            <a:schemeClr val="accent3"/>
          </a:fillRef>
          <a:effectRef idx="3">
            <a:schemeClr val="accent3"/>
          </a:effectRef>
          <a:fontRef idx="minor">
            <a:schemeClr val="lt1"/>
          </a:fontRef>
        </p:style>
        <p:txBody>
          <a:bodyPr>
            <a:normAutofit/>
          </a:bodyPr>
          <a:lstStyle/>
          <a:p>
            <a:pPr algn="ctr" eaLnBrk="0" fontAlgn="base" hangingPunct="0">
              <a:spcBef>
                <a:spcPct val="0"/>
              </a:spcBef>
              <a:spcAft>
                <a:spcPct val="0"/>
              </a:spcAft>
              <a:defRPr/>
            </a:pPr>
            <a:r>
              <a:rPr lang="es-MX" sz="3200" b="1" dirty="0">
                <a:solidFill>
                  <a:srgbClr val="EEECE1">
                    <a:lumMod val="25000"/>
                  </a:srgbClr>
                </a:solidFill>
                <a:latin typeface="Century Gothic" pitchFamily="34" charset="0"/>
              </a:rPr>
              <a:t>Bloques funcionales del cerebro</a:t>
            </a:r>
            <a:endParaRPr lang="es-ES" sz="3200" b="1" dirty="0">
              <a:solidFill>
                <a:srgbClr val="EEECE1">
                  <a:lumMod val="25000"/>
                </a:srgbClr>
              </a:solidFill>
              <a:latin typeface="Century Gothic" pitchFamily="34" charset="0"/>
            </a:endParaRPr>
          </a:p>
        </p:txBody>
      </p:sp>
    </p:spTree>
    <p:extLst>
      <p:ext uri="{BB962C8B-B14F-4D97-AF65-F5344CB8AC3E}">
        <p14:creationId xmlns:p14="http://schemas.microsoft.com/office/powerpoint/2010/main" val="3043328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8B3D592-E99E-4740-B705-EF9C42654D23}" type="slidenum">
              <a:rPr lang="es-PA" altLang="es-PA">
                <a:solidFill>
                  <a:srgbClr val="FFFFFF"/>
                </a:solidFill>
              </a:rPr>
              <a:pPr eaLnBrk="1" hangingPunct="1"/>
              <a:t>21</a:t>
            </a:fld>
            <a:endParaRPr lang="es-PA" altLang="es-PA">
              <a:solidFill>
                <a:srgbClr val="FFFFFF"/>
              </a:solidFill>
            </a:endParaRPr>
          </a:p>
        </p:txBody>
      </p:sp>
      <p:sp>
        <p:nvSpPr>
          <p:cNvPr id="22532" name="Oval 4"/>
          <p:cNvSpPr>
            <a:spLocks noChangeArrowheads="1"/>
          </p:cNvSpPr>
          <p:nvPr/>
        </p:nvSpPr>
        <p:spPr bwMode="auto">
          <a:xfrm>
            <a:off x="4484688" y="4443414"/>
            <a:ext cx="3581400" cy="1747837"/>
          </a:xfrm>
          <a:prstGeom prst="ellipse">
            <a:avLst/>
          </a:prstGeom>
          <a:solidFill>
            <a:srgbClr val="58E20C"/>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5" name="Oval 5"/>
          <p:cNvSpPr>
            <a:spLocks noChangeArrowheads="1"/>
          </p:cNvSpPr>
          <p:nvPr/>
        </p:nvSpPr>
        <p:spPr bwMode="auto">
          <a:xfrm>
            <a:off x="6572250" y="1628776"/>
            <a:ext cx="3657600" cy="1793875"/>
          </a:xfrm>
          <a:prstGeom prst="ellipse">
            <a:avLst/>
          </a:prstGeom>
          <a:solidFill>
            <a:schemeClr val="accent5"/>
          </a:solidFill>
          <a:ln w="9525">
            <a:solidFill>
              <a:schemeClr val="tx1"/>
            </a:solidFill>
            <a:round/>
            <a:headEnd/>
            <a:tailEnd/>
          </a:ln>
          <a:effectLst/>
        </p:spPr>
        <p:txBody>
          <a:bodyPr wrap="none" anchor="ctr"/>
          <a:lstStyle/>
          <a:p>
            <a:pPr algn="ctr" fontAlgn="base">
              <a:spcBef>
                <a:spcPct val="0"/>
              </a:spcBef>
              <a:spcAft>
                <a:spcPct val="0"/>
              </a:spcAft>
              <a:defRPr/>
            </a:pPr>
            <a:endParaRPr lang="es-ES">
              <a:solidFill>
                <a:prstClr val="white"/>
              </a:solidFill>
              <a:cs typeface="Arial" charset="0"/>
            </a:endParaRPr>
          </a:p>
        </p:txBody>
      </p:sp>
      <p:sp>
        <p:nvSpPr>
          <p:cNvPr id="22534" name="Oval 6"/>
          <p:cNvSpPr>
            <a:spLocks noChangeArrowheads="1"/>
          </p:cNvSpPr>
          <p:nvPr/>
        </p:nvSpPr>
        <p:spPr bwMode="auto">
          <a:xfrm>
            <a:off x="1962150" y="2051050"/>
            <a:ext cx="3143250" cy="165735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22535" name="Text Box 7"/>
          <p:cNvSpPr txBox="1">
            <a:spLocks noChangeArrowheads="1"/>
          </p:cNvSpPr>
          <p:nvPr/>
        </p:nvSpPr>
        <p:spPr bwMode="auto">
          <a:xfrm>
            <a:off x="2665413" y="2809876"/>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s-MX" altLang="es-PA" b="1">
                <a:solidFill>
                  <a:prstClr val="white"/>
                </a:solidFill>
                <a:latin typeface="Century Gothic" panose="020B0502020202020204" pitchFamily="34" charset="0"/>
              </a:rPr>
              <a:t>Energía y motivación</a:t>
            </a:r>
            <a:endParaRPr lang="es-ES" altLang="es-PA" b="1">
              <a:solidFill>
                <a:prstClr val="white"/>
              </a:solidFill>
              <a:latin typeface="Century Gothic" panose="020B0502020202020204" pitchFamily="34" charset="0"/>
            </a:endParaRPr>
          </a:p>
        </p:txBody>
      </p:sp>
      <p:sp>
        <p:nvSpPr>
          <p:cNvPr id="22536" name="Text Box 9"/>
          <p:cNvSpPr txBox="1">
            <a:spLocks noChangeArrowheads="1"/>
          </p:cNvSpPr>
          <p:nvPr/>
        </p:nvSpPr>
        <p:spPr bwMode="auto">
          <a:xfrm>
            <a:off x="6992938" y="1889126"/>
            <a:ext cx="2857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s-MX" altLang="es-PA" b="1">
                <a:solidFill>
                  <a:prstClr val="white"/>
                </a:solidFill>
                <a:latin typeface="Century Gothic" panose="020B0502020202020204" pitchFamily="34" charset="0"/>
              </a:rPr>
              <a:t>Información sensorial: Recepción, análisis y almacenamiento</a:t>
            </a:r>
            <a:endParaRPr lang="es-ES" altLang="es-PA" b="1">
              <a:solidFill>
                <a:prstClr val="white"/>
              </a:solidFill>
              <a:latin typeface="Century Gothic" panose="020B0502020202020204" pitchFamily="34" charset="0"/>
            </a:endParaRPr>
          </a:p>
        </p:txBody>
      </p:sp>
      <p:sp>
        <p:nvSpPr>
          <p:cNvPr id="9" name="Line 11"/>
          <p:cNvSpPr>
            <a:spLocks noChangeShapeType="1"/>
          </p:cNvSpPr>
          <p:nvPr/>
        </p:nvSpPr>
        <p:spPr bwMode="auto">
          <a:xfrm>
            <a:off x="3921126" y="3956050"/>
            <a:ext cx="504825" cy="433388"/>
          </a:xfrm>
          <a:prstGeom prst="line">
            <a:avLst/>
          </a:prstGeom>
          <a:noFill/>
          <a:ln w="76200">
            <a:solidFill>
              <a:schemeClr val="accent6">
                <a:lumMod val="60000"/>
                <a:lumOff val="40000"/>
              </a:schemeClr>
            </a:solidFill>
            <a:round/>
            <a:headEnd/>
            <a:tailEnd type="triangle" w="med" len="med"/>
          </a:ln>
          <a:effectLst/>
        </p:spPr>
        <p:txBody>
          <a:bodyPr wrap="none"/>
          <a:lstStyle/>
          <a:p>
            <a:pPr fontAlgn="base">
              <a:spcBef>
                <a:spcPct val="0"/>
              </a:spcBef>
              <a:spcAft>
                <a:spcPct val="0"/>
              </a:spcAft>
              <a:defRPr/>
            </a:pPr>
            <a:endParaRPr lang="es-PA">
              <a:solidFill>
                <a:prstClr val="white"/>
              </a:solidFill>
              <a:cs typeface="Arial" charset="0"/>
            </a:endParaRPr>
          </a:p>
        </p:txBody>
      </p:sp>
      <p:sp>
        <p:nvSpPr>
          <p:cNvPr id="10" name="Line 12"/>
          <p:cNvSpPr>
            <a:spLocks noChangeShapeType="1"/>
          </p:cNvSpPr>
          <p:nvPr/>
        </p:nvSpPr>
        <p:spPr bwMode="auto">
          <a:xfrm flipH="1" flipV="1">
            <a:off x="3490914" y="4035425"/>
            <a:ext cx="504825" cy="431800"/>
          </a:xfrm>
          <a:prstGeom prst="line">
            <a:avLst/>
          </a:prstGeom>
          <a:noFill/>
          <a:ln w="76200">
            <a:solidFill>
              <a:schemeClr val="accent6">
                <a:lumMod val="60000"/>
                <a:lumOff val="40000"/>
              </a:schemeClr>
            </a:solidFill>
            <a:round/>
            <a:headEnd/>
            <a:tailEnd type="triangle" w="med" len="med"/>
          </a:ln>
          <a:effectLst/>
        </p:spPr>
        <p:txBody>
          <a:bodyPr wrap="none"/>
          <a:lstStyle/>
          <a:p>
            <a:pPr fontAlgn="base">
              <a:spcBef>
                <a:spcPct val="0"/>
              </a:spcBef>
              <a:spcAft>
                <a:spcPct val="0"/>
              </a:spcAft>
              <a:defRPr/>
            </a:pPr>
            <a:endParaRPr lang="es-PA">
              <a:solidFill>
                <a:prstClr val="white"/>
              </a:solidFill>
              <a:cs typeface="Arial" charset="0"/>
            </a:endParaRPr>
          </a:p>
        </p:txBody>
      </p:sp>
      <p:sp>
        <p:nvSpPr>
          <p:cNvPr id="11" name="Line 13"/>
          <p:cNvSpPr>
            <a:spLocks noChangeShapeType="1"/>
          </p:cNvSpPr>
          <p:nvPr/>
        </p:nvSpPr>
        <p:spPr bwMode="auto">
          <a:xfrm flipV="1">
            <a:off x="6411914" y="3508375"/>
            <a:ext cx="503237" cy="431800"/>
          </a:xfrm>
          <a:prstGeom prst="line">
            <a:avLst/>
          </a:prstGeom>
          <a:noFill/>
          <a:ln w="76200">
            <a:solidFill>
              <a:schemeClr val="accent6">
                <a:lumMod val="60000"/>
                <a:lumOff val="40000"/>
              </a:schemeClr>
            </a:solidFill>
            <a:round/>
            <a:headEnd/>
            <a:tailEnd type="triangle" w="med" len="med"/>
          </a:ln>
          <a:effectLst/>
        </p:spPr>
        <p:txBody>
          <a:bodyPr wrap="none"/>
          <a:lstStyle/>
          <a:p>
            <a:pPr fontAlgn="base">
              <a:spcBef>
                <a:spcPct val="0"/>
              </a:spcBef>
              <a:spcAft>
                <a:spcPct val="0"/>
              </a:spcAft>
              <a:defRPr/>
            </a:pPr>
            <a:endParaRPr lang="es-PA">
              <a:solidFill>
                <a:prstClr val="white"/>
              </a:solidFill>
              <a:cs typeface="Arial" charset="0"/>
            </a:endParaRPr>
          </a:p>
        </p:txBody>
      </p:sp>
      <p:sp>
        <p:nvSpPr>
          <p:cNvPr id="12" name="Line 14"/>
          <p:cNvSpPr>
            <a:spLocks noChangeShapeType="1"/>
          </p:cNvSpPr>
          <p:nvPr/>
        </p:nvSpPr>
        <p:spPr bwMode="auto">
          <a:xfrm flipH="1">
            <a:off x="6664325" y="3756025"/>
            <a:ext cx="533400" cy="381000"/>
          </a:xfrm>
          <a:prstGeom prst="line">
            <a:avLst/>
          </a:prstGeom>
          <a:noFill/>
          <a:ln w="76200">
            <a:solidFill>
              <a:schemeClr val="accent6">
                <a:lumMod val="60000"/>
                <a:lumOff val="40000"/>
              </a:schemeClr>
            </a:solidFill>
            <a:round/>
            <a:headEnd/>
            <a:tailEnd type="triangle" w="med" len="med"/>
          </a:ln>
          <a:effectLst/>
        </p:spPr>
        <p:txBody>
          <a:bodyPr wrap="none"/>
          <a:lstStyle/>
          <a:p>
            <a:pPr fontAlgn="base">
              <a:spcBef>
                <a:spcPct val="0"/>
              </a:spcBef>
              <a:spcAft>
                <a:spcPct val="0"/>
              </a:spcAft>
              <a:defRPr/>
            </a:pPr>
            <a:endParaRPr lang="es-PA">
              <a:solidFill>
                <a:prstClr val="white"/>
              </a:solidFill>
              <a:cs typeface="Arial" charset="0"/>
            </a:endParaRPr>
          </a:p>
        </p:txBody>
      </p:sp>
      <p:sp>
        <p:nvSpPr>
          <p:cNvPr id="13" name="Line 15"/>
          <p:cNvSpPr>
            <a:spLocks noChangeShapeType="1"/>
          </p:cNvSpPr>
          <p:nvPr/>
        </p:nvSpPr>
        <p:spPr bwMode="auto">
          <a:xfrm>
            <a:off x="5562600" y="2436813"/>
            <a:ext cx="762000" cy="0"/>
          </a:xfrm>
          <a:prstGeom prst="line">
            <a:avLst/>
          </a:prstGeom>
          <a:noFill/>
          <a:ln w="76200">
            <a:solidFill>
              <a:schemeClr val="accent6">
                <a:lumMod val="60000"/>
                <a:lumOff val="40000"/>
              </a:schemeClr>
            </a:solidFill>
            <a:round/>
            <a:headEnd/>
            <a:tailEnd type="triangle" w="med" len="med"/>
          </a:ln>
          <a:effectLst/>
        </p:spPr>
        <p:txBody>
          <a:bodyPr wrap="none"/>
          <a:lstStyle/>
          <a:p>
            <a:pPr fontAlgn="base">
              <a:spcBef>
                <a:spcPct val="0"/>
              </a:spcBef>
              <a:spcAft>
                <a:spcPct val="0"/>
              </a:spcAft>
              <a:defRPr/>
            </a:pPr>
            <a:endParaRPr lang="es-PA">
              <a:solidFill>
                <a:prstClr val="white"/>
              </a:solidFill>
              <a:cs typeface="Arial" charset="0"/>
            </a:endParaRPr>
          </a:p>
        </p:txBody>
      </p:sp>
      <p:sp>
        <p:nvSpPr>
          <p:cNvPr id="14" name="Line 16"/>
          <p:cNvSpPr>
            <a:spLocks noChangeShapeType="1"/>
          </p:cNvSpPr>
          <p:nvPr/>
        </p:nvSpPr>
        <p:spPr bwMode="auto">
          <a:xfrm flipH="1">
            <a:off x="5638800" y="2741613"/>
            <a:ext cx="609600" cy="0"/>
          </a:xfrm>
          <a:prstGeom prst="line">
            <a:avLst/>
          </a:prstGeom>
          <a:noFill/>
          <a:ln w="76200">
            <a:solidFill>
              <a:schemeClr val="accent6">
                <a:lumMod val="60000"/>
                <a:lumOff val="40000"/>
              </a:schemeClr>
            </a:solidFill>
            <a:round/>
            <a:headEnd/>
            <a:tailEnd type="triangle" w="med" len="med"/>
          </a:ln>
          <a:effectLst/>
        </p:spPr>
        <p:txBody>
          <a:bodyPr wrap="none"/>
          <a:lstStyle/>
          <a:p>
            <a:pPr fontAlgn="base">
              <a:spcBef>
                <a:spcPct val="0"/>
              </a:spcBef>
              <a:spcAft>
                <a:spcPct val="0"/>
              </a:spcAft>
              <a:defRPr/>
            </a:pPr>
            <a:endParaRPr lang="es-PA">
              <a:solidFill>
                <a:prstClr val="white"/>
              </a:solidFill>
              <a:cs typeface="Arial" charset="0"/>
            </a:endParaRPr>
          </a:p>
        </p:txBody>
      </p:sp>
      <p:pic>
        <p:nvPicPr>
          <p:cNvPr id="22543" name="Picture 4" descr="C:\Mis documentos\imagenes sistema nervioso\3bloques_primero.JPG"/>
          <p:cNvPicPr>
            <a:picLocks noChangeAspect="1" noChangeArrowheads="1"/>
          </p:cNvPicPr>
          <p:nvPr/>
        </p:nvPicPr>
        <p:blipFill>
          <a:blip r:embed="rId2" cstate="print">
            <a:extLst>
              <a:ext uri="{28A0092B-C50C-407E-A947-70E740481C1C}">
                <a14:useLocalDpi xmlns:a14="http://schemas.microsoft.com/office/drawing/2010/main" val="0"/>
              </a:ext>
            </a:extLst>
          </a:blip>
          <a:srcRect l="9479" t="12856" b="11580"/>
          <a:stretch>
            <a:fillRect/>
          </a:stretch>
        </p:blipFill>
        <p:spPr bwMode="auto">
          <a:xfrm>
            <a:off x="2292350" y="1444626"/>
            <a:ext cx="2509838" cy="1255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Text Box 10"/>
          <p:cNvSpPr txBox="1">
            <a:spLocks noChangeArrowheads="1"/>
          </p:cNvSpPr>
          <p:nvPr/>
        </p:nvSpPr>
        <p:spPr bwMode="auto">
          <a:xfrm>
            <a:off x="5534026" y="4840289"/>
            <a:ext cx="2428875" cy="92392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s-MX" b="1" dirty="0">
                <a:solidFill>
                  <a:srgbClr val="EEECE1">
                    <a:lumMod val="25000"/>
                  </a:srgbClr>
                </a:solidFill>
                <a:latin typeface="Century Gothic" pitchFamily="34" charset="0"/>
                <a:cs typeface="Arial" charset="0"/>
              </a:rPr>
              <a:t>Programación, ejecución y control de la actividad</a:t>
            </a:r>
            <a:endParaRPr lang="es-ES" b="1" dirty="0">
              <a:solidFill>
                <a:srgbClr val="EEECE1">
                  <a:lumMod val="25000"/>
                </a:srgbClr>
              </a:solidFill>
              <a:latin typeface="Century Gothic" pitchFamily="34" charset="0"/>
              <a:cs typeface="Arial" charset="0"/>
            </a:endParaRPr>
          </a:p>
        </p:txBody>
      </p:sp>
      <p:pic>
        <p:nvPicPr>
          <p:cNvPr id="22545" name="Picture 4" descr="C:\Mis documentos\imagenes sistema nervioso\3bloques_segundo.JPG"/>
          <p:cNvPicPr>
            <a:picLocks noChangeAspect="1" noChangeArrowheads="1"/>
          </p:cNvPicPr>
          <p:nvPr/>
        </p:nvPicPr>
        <p:blipFill>
          <a:blip r:embed="rId3" cstate="print">
            <a:extLst>
              <a:ext uri="{28A0092B-C50C-407E-A947-70E740481C1C}">
                <a14:useLocalDpi xmlns:a14="http://schemas.microsoft.com/office/drawing/2010/main" val="0"/>
              </a:ext>
            </a:extLst>
          </a:blip>
          <a:srcRect l="13029" t="15025" r="13876" b="9003"/>
          <a:stretch>
            <a:fillRect/>
          </a:stretch>
        </p:blipFill>
        <p:spPr bwMode="auto">
          <a:xfrm>
            <a:off x="7435850" y="2932113"/>
            <a:ext cx="2071688"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4" descr="C:\Mis documentos\imagenes sistema nervioso\3bloques_tercero.JPG"/>
          <p:cNvPicPr>
            <a:picLocks noChangeAspect="1" noChangeArrowheads="1"/>
          </p:cNvPicPr>
          <p:nvPr/>
        </p:nvPicPr>
        <p:blipFill>
          <a:blip r:embed="rId4" cstate="print">
            <a:extLst>
              <a:ext uri="{28A0092B-C50C-407E-A947-70E740481C1C}">
                <a14:useLocalDpi xmlns:a14="http://schemas.microsoft.com/office/drawing/2010/main" val="0"/>
              </a:ext>
            </a:extLst>
          </a:blip>
          <a:srcRect l="22517" t="12465" r="12685" b="14261"/>
          <a:stretch>
            <a:fillRect/>
          </a:stretch>
        </p:blipFill>
        <p:spPr bwMode="auto">
          <a:xfrm>
            <a:off x="3390900" y="4637088"/>
            <a:ext cx="2071688"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a:xfrm>
            <a:off x="2513956" y="300476"/>
            <a:ext cx="7171160" cy="622992"/>
          </a:xfrm>
          <a:prstGeom prst="rect">
            <a:avLst/>
          </a:prstGeom>
        </p:spPr>
        <p:style>
          <a:lnRef idx="0">
            <a:schemeClr val="accent3"/>
          </a:lnRef>
          <a:fillRef idx="3">
            <a:schemeClr val="accent3"/>
          </a:fillRef>
          <a:effectRef idx="3">
            <a:schemeClr val="accent3"/>
          </a:effectRef>
          <a:fontRef idx="minor">
            <a:schemeClr val="lt1"/>
          </a:fontRef>
        </p:style>
        <p:txBody>
          <a:bodyPr>
            <a:normAutofit/>
          </a:bodyPr>
          <a:lstStyle/>
          <a:p>
            <a:pPr algn="ctr" eaLnBrk="0" fontAlgn="base" hangingPunct="0">
              <a:spcBef>
                <a:spcPct val="0"/>
              </a:spcBef>
              <a:spcAft>
                <a:spcPct val="0"/>
              </a:spcAft>
              <a:defRPr/>
            </a:pPr>
            <a:r>
              <a:rPr lang="es-MX" sz="3200" b="1" dirty="0">
                <a:solidFill>
                  <a:srgbClr val="EEECE1">
                    <a:lumMod val="25000"/>
                  </a:srgbClr>
                </a:solidFill>
                <a:latin typeface="Century Gothic" pitchFamily="34" charset="0"/>
              </a:rPr>
              <a:t>Bloques funcionales del cerebro</a:t>
            </a:r>
            <a:endParaRPr lang="es-ES" sz="3200" b="1" dirty="0">
              <a:solidFill>
                <a:srgbClr val="EEECE1">
                  <a:lumMod val="25000"/>
                </a:srgbClr>
              </a:solidFill>
              <a:latin typeface="Century Gothic" pitchFamily="34" charset="0"/>
            </a:endParaRPr>
          </a:p>
        </p:txBody>
      </p:sp>
    </p:spTree>
    <p:extLst>
      <p:ext uri="{BB962C8B-B14F-4D97-AF65-F5344CB8AC3E}">
        <p14:creationId xmlns:p14="http://schemas.microsoft.com/office/powerpoint/2010/main" val="981333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884277E-9A0B-4E56-B29C-CC40ED38F2AE}" type="slidenum">
              <a:rPr lang="es-PA" altLang="es-PA">
                <a:solidFill>
                  <a:srgbClr val="FFFFFF"/>
                </a:solidFill>
              </a:rPr>
              <a:pPr eaLnBrk="1" hangingPunct="1"/>
              <a:t>22</a:t>
            </a:fld>
            <a:endParaRPr lang="es-PA" altLang="es-PA">
              <a:solidFill>
                <a:srgbClr val="FFFFFF"/>
              </a:solidFill>
            </a:endParaRPr>
          </a:p>
        </p:txBody>
      </p:sp>
      <p:sp>
        <p:nvSpPr>
          <p:cNvPr id="23556" name="Rectangle 2"/>
          <p:cNvSpPr>
            <a:spLocks noChangeArrowheads="1"/>
          </p:cNvSpPr>
          <p:nvPr/>
        </p:nvSpPr>
        <p:spPr bwMode="auto">
          <a:xfrm>
            <a:off x="1919288" y="1052514"/>
            <a:ext cx="8424862" cy="4321175"/>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23557" name="Rectangle 3"/>
          <p:cNvSpPr>
            <a:spLocks noChangeArrowheads="1"/>
          </p:cNvSpPr>
          <p:nvPr/>
        </p:nvSpPr>
        <p:spPr bwMode="auto">
          <a:xfrm>
            <a:off x="1847850" y="981076"/>
            <a:ext cx="84963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7" name="Rectangle 4"/>
          <p:cNvSpPr txBox="1">
            <a:spLocks noChangeArrowheads="1"/>
          </p:cNvSpPr>
          <p:nvPr/>
        </p:nvSpPr>
        <p:spPr>
          <a:xfrm>
            <a:off x="1992313" y="1341438"/>
            <a:ext cx="4608512" cy="3516312"/>
          </a:xfrm>
          <a:prstGeom prst="rect">
            <a:avLst/>
          </a:prstGeom>
          <a:noFill/>
          <a:ln/>
        </p:spPr>
        <p:txBody>
          <a:bodyPr>
            <a:normAutofit fontScale="92500"/>
          </a:bodyPr>
          <a:lstStyle/>
          <a:p>
            <a:pPr marL="342900" indent="-342900" eaLnBrk="0" fontAlgn="base" hangingPunct="0">
              <a:spcBef>
                <a:spcPct val="0"/>
              </a:spcBef>
              <a:spcAft>
                <a:spcPct val="0"/>
              </a:spcAft>
              <a:buClr>
                <a:srgbClr val="800080"/>
              </a:buClr>
              <a:buFont typeface="Arial" charset="0"/>
              <a:buChar char="•"/>
              <a:defRPr/>
            </a:pPr>
            <a:r>
              <a:rPr lang="es-MX" sz="2800" dirty="0">
                <a:solidFill>
                  <a:prstClr val="white"/>
                </a:solidFill>
                <a:latin typeface="Century Gothic" pitchFamily="34" charset="0"/>
                <a:cs typeface="Arial" panose="020B0604020202020204" pitchFamily="34" charset="0"/>
              </a:rPr>
              <a:t>El cerebro incrementa </a:t>
            </a:r>
            <a:r>
              <a:rPr lang="es-MX" sz="2800" b="1" dirty="0">
                <a:solidFill>
                  <a:srgbClr val="FFFFCC"/>
                </a:solidFill>
                <a:latin typeface="Century Gothic" pitchFamily="34" charset="0"/>
                <a:cs typeface="Arial" panose="020B0604020202020204" pitchFamily="34" charset="0"/>
              </a:rPr>
              <a:t>cuatro veces</a:t>
            </a:r>
            <a:r>
              <a:rPr lang="es-MX" sz="2800" dirty="0">
                <a:solidFill>
                  <a:srgbClr val="FFFFCC"/>
                </a:solidFill>
                <a:latin typeface="Century Gothic" pitchFamily="34" charset="0"/>
                <a:cs typeface="Arial" panose="020B0604020202020204" pitchFamily="34" charset="0"/>
              </a:rPr>
              <a:t> </a:t>
            </a:r>
            <a:r>
              <a:rPr lang="es-MX" sz="2800" dirty="0">
                <a:solidFill>
                  <a:prstClr val="white"/>
                </a:solidFill>
                <a:latin typeface="Century Gothic" pitchFamily="34" charset="0"/>
                <a:cs typeface="Arial" panose="020B0604020202020204" pitchFamily="34" charset="0"/>
              </a:rPr>
              <a:t>su peso y tamaño entre el nacimiento y la madurez. </a:t>
            </a:r>
          </a:p>
          <a:p>
            <a:pPr marL="342900" indent="-342900" eaLnBrk="0" fontAlgn="base" hangingPunct="0">
              <a:spcBef>
                <a:spcPct val="0"/>
              </a:spcBef>
              <a:spcAft>
                <a:spcPct val="0"/>
              </a:spcAft>
              <a:buClr>
                <a:srgbClr val="800080"/>
              </a:buClr>
              <a:buFont typeface="Arial" charset="0"/>
              <a:buChar char="•"/>
              <a:defRPr/>
            </a:pPr>
            <a:endParaRPr lang="es-MX" sz="2800" dirty="0">
              <a:solidFill>
                <a:prstClr val="white"/>
              </a:solidFill>
              <a:latin typeface="Century Gothic" pitchFamily="34" charset="0"/>
              <a:cs typeface="Arial" panose="020B0604020202020204" pitchFamily="34" charset="0"/>
            </a:endParaRPr>
          </a:p>
          <a:p>
            <a:pPr marL="342900" indent="-342900" eaLnBrk="0" fontAlgn="base" hangingPunct="0">
              <a:spcBef>
                <a:spcPct val="0"/>
              </a:spcBef>
              <a:spcAft>
                <a:spcPct val="0"/>
              </a:spcAft>
              <a:buClr>
                <a:srgbClr val="800080"/>
              </a:buClr>
              <a:buFont typeface="Arial" charset="0"/>
              <a:buChar char="•"/>
              <a:defRPr/>
            </a:pPr>
            <a:r>
              <a:rPr lang="es-MX" sz="2800" dirty="0">
                <a:solidFill>
                  <a:prstClr val="white"/>
                </a:solidFill>
                <a:latin typeface="Century Gothic" pitchFamily="34" charset="0"/>
                <a:cs typeface="Arial" panose="020B0604020202020204" pitchFamily="34" charset="0"/>
              </a:rPr>
              <a:t>Rápido incremento en el peso del encéfalo en los </a:t>
            </a:r>
            <a:r>
              <a:rPr lang="es-MX" sz="2800" b="1" dirty="0">
                <a:solidFill>
                  <a:srgbClr val="FFFF00"/>
                </a:solidFill>
                <a:latin typeface="Century Gothic" pitchFamily="34" charset="0"/>
                <a:cs typeface="Arial" panose="020B0604020202020204" pitchFamily="34" charset="0"/>
              </a:rPr>
              <a:t>primeros cinco años</a:t>
            </a:r>
            <a:r>
              <a:rPr lang="es-MX" sz="2800" dirty="0">
                <a:solidFill>
                  <a:prstClr val="white"/>
                </a:solidFill>
                <a:latin typeface="Century Gothic" pitchFamily="34" charset="0"/>
                <a:cs typeface="Arial" panose="020B0604020202020204" pitchFamily="34" charset="0"/>
              </a:rPr>
              <a:t>. </a:t>
            </a:r>
          </a:p>
        </p:txBody>
      </p:sp>
      <p:pic>
        <p:nvPicPr>
          <p:cNvPr id="2355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939" y="1584325"/>
            <a:ext cx="3246437" cy="324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420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8E5C7DD-2B6D-462B-99FE-B14D38852F03}" type="slidenum">
              <a:rPr lang="es-PA" altLang="es-PA">
                <a:solidFill>
                  <a:srgbClr val="FFFFFF"/>
                </a:solidFill>
              </a:rPr>
              <a:pPr eaLnBrk="1" hangingPunct="1"/>
              <a:t>23</a:t>
            </a:fld>
            <a:endParaRPr lang="es-PA" altLang="es-PA">
              <a:solidFill>
                <a:srgbClr val="FFFFFF"/>
              </a:solidFill>
            </a:endParaRPr>
          </a:p>
        </p:txBody>
      </p:sp>
      <p:sp>
        <p:nvSpPr>
          <p:cNvPr id="24580" name="Rectangle 2"/>
          <p:cNvSpPr>
            <a:spLocks noChangeArrowheads="1"/>
          </p:cNvSpPr>
          <p:nvPr/>
        </p:nvSpPr>
        <p:spPr bwMode="auto">
          <a:xfrm>
            <a:off x="2208213" y="620714"/>
            <a:ext cx="7993062" cy="1512887"/>
          </a:xfrm>
          <a:prstGeom prst="rect">
            <a:avLst/>
          </a:prstGeom>
          <a:solidFill>
            <a:schemeClr val="accent1"/>
          </a:solidFill>
          <a:ln w="12700">
            <a:solidFill>
              <a:schemeClr val="tx1"/>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20000"/>
              </a:spcBef>
              <a:spcAft>
                <a:spcPct val="0"/>
              </a:spcAft>
              <a:buClr>
                <a:srgbClr val="800080"/>
              </a:buClr>
            </a:pPr>
            <a:r>
              <a:rPr lang="es-MX" altLang="es-PA" sz="2600">
                <a:solidFill>
                  <a:prstClr val="white"/>
                </a:solidFill>
                <a:latin typeface="Century Gothic" panose="020B0502020202020204" pitchFamily="34" charset="0"/>
              </a:rPr>
              <a:t>Este grado de crecimiento de la corteza cerebral, señala la </a:t>
            </a:r>
            <a:r>
              <a:rPr lang="es-MX" altLang="es-PA" sz="2600" b="1">
                <a:solidFill>
                  <a:srgbClr val="FFE471"/>
                </a:solidFill>
                <a:latin typeface="Century Gothic" panose="020B0502020202020204" pitchFamily="34" charset="0"/>
              </a:rPr>
              <a:t>importancia de los primeros años de vida en el aprendizaje</a:t>
            </a:r>
            <a:r>
              <a:rPr lang="es-MX" altLang="es-PA" sz="2600">
                <a:solidFill>
                  <a:prstClr val="white"/>
                </a:solidFill>
                <a:latin typeface="Century Gothic" panose="020B0502020202020204" pitchFamily="34" charset="0"/>
              </a:rPr>
              <a:t>.</a:t>
            </a:r>
          </a:p>
        </p:txBody>
      </p:sp>
      <p:sp>
        <p:nvSpPr>
          <p:cNvPr id="8" name="Rectangle 3"/>
          <p:cNvSpPr txBox="1">
            <a:spLocks noChangeArrowheads="1"/>
          </p:cNvSpPr>
          <p:nvPr/>
        </p:nvSpPr>
        <p:spPr>
          <a:xfrm>
            <a:off x="2024064" y="2565401"/>
            <a:ext cx="4105275" cy="3078163"/>
          </a:xfrm>
          <a:prstGeom prst="rect">
            <a:avLst/>
          </a:prstGeom>
          <a:solidFill>
            <a:schemeClr val="accent1"/>
          </a:solidFill>
          <a:ln w="12700">
            <a:solidFill>
              <a:schemeClr val="tx1"/>
            </a:solidFill>
          </a:ln>
        </p:spPr>
        <p:txBody>
          <a:bodyPr lIns="180000" tIns="180000" rIns="180000" bIns="180000">
            <a:normAutofit lnSpcReduction="10000"/>
          </a:bodyPr>
          <a:lstStyle/>
          <a:p>
            <a:pPr algn="just" fontAlgn="base">
              <a:spcBef>
                <a:spcPct val="20000"/>
              </a:spcBef>
              <a:spcAft>
                <a:spcPct val="0"/>
              </a:spcAft>
              <a:buClr>
                <a:srgbClr val="800080"/>
              </a:buClr>
              <a:defRPr/>
            </a:pPr>
            <a:r>
              <a:rPr lang="es-MX" sz="2400" dirty="0">
                <a:solidFill>
                  <a:prstClr val="white"/>
                </a:solidFill>
                <a:latin typeface="Century Gothic" pitchFamily="34" charset="0"/>
                <a:cs typeface="Arial" panose="020B0604020202020204" pitchFamily="34" charset="0"/>
              </a:rPr>
              <a:t>Se dispone de mejores opciones para aprender ya que hay:</a:t>
            </a:r>
          </a:p>
          <a:p>
            <a:pPr algn="just" fontAlgn="base">
              <a:spcBef>
                <a:spcPct val="20000"/>
              </a:spcBef>
              <a:spcAft>
                <a:spcPct val="0"/>
              </a:spcAft>
              <a:buClr>
                <a:srgbClr val="800080"/>
              </a:buClr>
              <a:defRPr/>
            </a:pPr>
            <a:endParaRPr lang="es-MX" sz="1200" dirty="0">
              <a:solidFill>
                <a:prstClr val="white"/>
              </a:solidFill>
              <a:latin typeface="Century Gothic" pitchFamily="34" charset="0"/>
              <a:cs typeface="Arial" panose="020B0604020202020204" pitchFamily="34" charset="0"/>
            </a:endParaRPr>
          </a:p>
          <a:p>
            <a:pPr marL="531813" lvl="1" indent="-258763" algn="just" fontAlgn="base">
              <a:spcBef>
                <a:spcPct val="20000"/>
              </a:spcBef>
              <a:spcAft>
                <a:spcPct val="0"/>
              </a:spcAft>
              <a:buClr>
                <a:srgbClr val="800080"/>
              </a:buClr>
              <a:buSzPct val="65000"/>
              <a:buBlip>
                <a:blip r:embed="rId2"/>
              </a:buBlip>
              <a:defRPr/>
            </a:pPr>
            <a:r>
              <a:rPr lang="es-MX" sz="2200" dirty="0">
                <a:solidFill>
                  <a:prstClr val="white"/>
                </a:solidFill>
                <a:latin typeface="Century Gothic" pitchFamily="34" charset="0"/>
                <a:cs typeface="Arial" panose="020B0604020202020204" pitchFamily="34" charset="0"/>
              </a:rPr>
              <a:t>Más plasticidad.</a:t>
            </a:r>
          </a:p>
          <a:p>
            <a:pPr marL="531813" lvl="1" indent="-258763" algn="just" fontAlgn="base">
              <a:spcBef>
                <a:spcPct val="20000"/>
              </a:spcBef>
              <a:spcAft>
                <a:spcPct val="0"/>
              </a:spcAft>
              <a:buClr>
                <a:srgbClr val="800080"/>
              </a:buClr>
              <a:buSzPct val="65000"/>
              <a:buBlip>
                <a:blip r:embed="rId2"/>
              </a:buBlip>
              <a:defRPr/>
            </a:pPr>
            <a:r>
              <a:rPr lang="es-MX" sz="2200" dirty="0">
                <a:solidFill>
                  <a:prstClr val="white"/>
                </a:solidFill>
                <a:latin typeface="Century Gothic" pitchFamily="34" charset="0"/>
                <a:cs typeface="Arial" panose="020B0604020202020204" pitchFamily="34" charset="0"/>
              </a:rPr>
              <a:t>Menos diferenciación funcional.</a:t>
            </a:r>
          </a:p>
          <a:p>
            <a:pPr marL="531813" lvl="1" indent="-258763" algn="just" fontAlgn="base">
              <a:spcBef>
                <a:spcPct val="20000"/>
              </a:spcBef>
              <a:spcAft>
                <a:spcPct val="0"/>
              </a:spcAft>
              <a:buClr>
                <a:srgbClr val="800080"/>
              </a:buClr>
              <a:buSzPct val="65000"/>
              <a:buBlip>
                <a:blip r:embed="rId2"/>
              </a:buBlip>
              <a:defRPr/>
            </a:pPr>
            <a:r>
              <a:rPr lang="es-MX" sz="2200" dirty="0">
                <a:solidFill>
                  <a:prstClr val="white"/>
                </a:solidFill>
                <a:latin typeface="Century Gothic" pitchFamily="34" charset="0"/>
                <a:cs typeface="Arial" panose="020B0604020202020204" pitchFamily="34" charset="0"/>
              </a:rPr>
              <a:t>Mayor potencialidad.</a:t>
            </a:r>
            <a:endParaRPr lang="es-ES" sz="2200" dirty="0">
              <a:solidFill>
                <a:prstClr val="white"/>
              </a:solidFill>
              <a:latin typeface="Century Gothic" pitchFamily="34" charset="0"/>
              <a:cs typeface="Arial" panose="020B0604020202020204" pitchFamily="34" charset="0"/>
            </a:endParaRPr>
          </a:p>
        </p:txBody>
      </p:sp>
      <p:pic>
        <p:nvPicPr>
          <p:cNvPr id="2458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1" y="2560638"/>
            <a:ext cx="3389313"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33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4C9D9B4-ED3C-4552-BEE2-A2BFA7F2443E}" type="slidenum">
              <a:rPr lang="es-PA" altLang="es-PA">
                <a:solidFill>
                  <a:srgbClr val="FFFFFF"/>
                </a:solidFill>
              </a:rPr>
              <a:pPr eaLnBrk="1" hangingPunct="1"/>
              <a:t>24</a:t>
            </a:fld>
            <a:endParaRPr lang="es-PA" altLang="es-PA">
              <a:solidFill>
                <a:srgbClr val="FFFFFF"/>
              </a:solidFill>
            </a:endParaRPr>
          </a:p>
        </p:txBody>
      </p:sp>
      <p:sp>
        <p:nvSpPr>
          <p:cNvPr id="4" name="Rectangle 3"/>
          <p:cNvSpPr txBox="1">
            <a:spLocks noChangeArrowheads="1"/>
          </p:cNvSpPr>
          <p:nvPr/>
        </p:nvSpPr>
        <p:spPr>
          <a:xfrm>
            <a:off x="1809720" y="428604"/>
            <a:ext cx="8501122" cy="1200196"/>
          </a:xfrm>
          <a:prstGeom prst="rect">
            <a:avLst/>
          </a:prstGeom>
        </p:spPr>
        <p:style>
          <a:lnRef idx="0">
            <a:schemeClr val="accent5"/>
          </a:lnRef>
          <a:fillRef idx="3">
            <a:schemeClr val="accent5"/>
          </a:fillRef>
          <a:effectRef idx="3">
            <a:schemeClr val="accent5"/>
          </a:effectRef>
          <a:fontRef idx="minor">
            <a:schemeClr val="lt1"/>
          </a:fontRef>
        </p:style>
        <p:txBody>
          <a:bodyPr/>
          <a:lstStyle/>
          <a:p>
            <a:pPr algn="ctr" fontAlgn="base">
              <a:spcBef>
                <a:spcPct val="20000"/>
              </a:spcBef>
              <a:spcAft>
                <a:spcPct val="0"/>
              </a:spcAft>
              <a:defRPr/>
            </a:pPr>
            <a:r>
              <a:rPr lang="es-PA" sz="3200" b="1" dirty="0">
                <a:solidFill>
                  <a:srgbClr val="FFFF99"/>
                </a:solidFill>
                <a:latin typeface="Century Gothic" pitchFamily="34" charset="0"/>
              </a:rPr>
              <a:t>Desarrollo de las  funciones psicológicas y maduración cerebral</a:t>
            </a:r>
            <a:endParaRPr lang="es-ES" sz="3200" b="1" dirty="0">
              <a:solidFill>
                <a:srgbClr val="FFFF99"/>
              </a:solidFill>
              <a:latin typeface="Century Gothic" pitchFamily="34" charset="0"/>
            </a:endParaRPr>
          </a:p>
        </p:txBody>
      </p:sp>
      <p:grpSp>
        <p:nvGrpSpPr>
          <p:cNvPr id="25607" name="4 Grupo"/>
          <p:cNvGrpSpPr>
            <a:grpSpLocks/>
          </p:cNvGrpSpPr>
          <p:nvPr/>
        </p:nvGrpSpPr>
        <p:grpSpPr bwMode="auto">
          <a:xfrm>
            <a:off x="3817938" y="2119314"/>
            <a:ext cx="4608512" cy="3868737"/>
            <a:chOff x="2143108" y="1538304"/>
            <a:chExt cx="4746630" cy="4319588"/>
          </a:xfrm>
        </p:grpSpPr>
        <p:sp>
          <p:nvSpPr>
            <p:cNvPr id="25608" name="Rectangle 2"/>
            <p:cNvSpPr>
              <a:spLocks noChangeArrowheads="1"/>
            </p:cNvSpPr>
            <p:nvPr/>
          </p:nvSpPr>
          <p:spPr bwMode="auto">
            <a:xfrm>
              <a:off x="2143108" y="1538304"/>
              <a:ext cx="4746630" cy="4319588"/>
            </a:xfrm>
            <a:prstGeom prst="rect">
              <a:avLst/>
            </a:prstGeom>
            <a:solidFill>
              <a:srgbClr val="000000"/>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25609" name="Text Box 5"/>
            <p:cNvSpPr txBox="1">
              <a:spLocks noChangeArrowheads="1"/>
            </p:cNvSpPr>
            <p:nvPr/>
          </p:nvSpPr>
          <p:spPr bwMode="auto">
            <a:xfrm rot="710496">
              <a:off x="2751656" y="1869487"/>
              <a:ext cx="1271635" cy="41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a:solidFill>
                    <a:prstClr val="white"/>
                  </a:solidFill>
                  <a:latin typeface="Century Gothic" panose="020B0502020202020204" pitchFamily="34" charset="0"/>
                </a:rPr>
                <a:t>Lenguaje</a:t>
              </a:r>
              <a:endParaRPr lang="es-ES" altLang="es-PA">
                <a:solidFill>
                  <a:prstClr val="white"/>
                </a:solidFill>
                <a:latin typeface="Century Gothic" panose="020B0502020202020204" pitchFamily="34" charset="0"/>
              </a:endParaRPr>
            </a:p>
          </p:txBody>
        </p:sp>
        <p:sp>
          <p:nvSpPr>
            <p:cNvPr id="25610" name="Text Box 6"/>
            <p:cNvSpPr txBox="1">
              <a:spLocks noChangeArrowheads="1"/>
            </p:cNvSpPr>
            <p:nvPr/>
          </p:nvSpPr>
          <p:spPr bwMode="auto">
            <a:xfrm rot="626248">
              <a:off x="5332536" y="5158787"/>
              <a:ext cx="1222104" cy="41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a:solidFill>
                    <a:prstClr val="white"/>
                  </a:solidFill>
                  <a:latin typeface="Century Gothic" panose="020B0502020202020204" pitchFamily="34" charset="0"/>
                </a:rPr>
                <a:t>Memoria</a:t>
              </a:r>
            </a:p>
          </p:txBody>
        </p:sp>
        <p:sp>
          <p:nvSpPr>
            <p:cNvPr id="25611" name="Text Box 7"/>
            <p:cNvSpPr txBox="1">
              <a:spLocks noChangeArrowheads="1"/>
            </p:cNvSpPr>
            <p:nvPr/>
          </p:nvSpPr>
          <p:spPr bwMode="auto">
            <a:xfrm rot="20646673">
              <a:off x="2393890" y="4988925"/>
              <a:ext cx="2584216" cy="41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a:solidFill>
                    <a:prstClr val="white"/>
                  </a:solidFill>
                  <a:latin typeface="Century Gothic" panose="020B0502020202020204" pitchFamily="34" charset="0"/>
                </a:rPr>
                <a:t>Funciones ejecutivas</a:t>
              </a:r>
              <a:endParaRPr lang="es-ES" altLang="es-PA">
                <a:solidFill>
                  <a:prstClr val="white"/>
                </a:solidFill>
                <a:latin typeface="Century Gothic" panose="020B0502020202020204" pitchFamily="34" charset="0"/>
              </a:endParaRPr>
            </a:p>
          </p:txBody>
        </p:sp>
        <p:sp>
          <p:nvSpPr>
            <p:cNvPr id="25612" name="Text Box 8"/>
            <p:cNvSpPr txBox="1">
              <a:spLocks noChangeArrowheads="1"/>
            </p:cNvSpPr>
            <p:nvPr/>
          </p:nvSpPr>
          <p:spPr bwMode="auto">
            <a:xfrm rot="20476182">
              <a:off x="4580048" y="1875836"/>
              <a:ext cx="2171454" cy="41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a:solidFill>
                    <a:prstClr val="white"/>
                  </a:solidFill>
                  <a:latin typeface="Century Gothic" panose="020B0502020202020204" pitchFamily="34" charset="0"/>
                </a:rPr>
                <a:t>Visoespacialidad</a:t>
              </a:r>
            </a:p>
          </p:txBody>
        </p:sp>
        <p:pic>
          <p:nvPicPr>
            <p:cNvPr id="25613" name="Picture 16" descr="Didanet"/>
            <p:cNvPicPr>
              <a:picLocks noChangeAspect="1" noChangeArrowheads="1"/>
            </p:cNvPicPr>
            <p:nvPr/>
          </p:nvPicPr>
          <p:blipFill>
            <a:blip r:embed="rId2">
              <a:extLst>
                <a:ext uri="{28A0092B-C50C-407E-A947-70E740481C1C}">
                  <a14:useLocalDpi xmlns:a14="http://schemas.microsoft.com/office/drawing/2010/main" val="0"/>
                </a:ext>
              </a:extLst>
            </a:blip>
            <a:srcRect l="1869" t="9354" r="3905" b="15750"/>
            <a:stretch>
              <a:fillRect/>
            </a:stretch>
          </p:blipFill>
          <p:spPr bwMode="auto">
            <a:xfrm>
              <a:off x="2714613" y="2690829"/>
              <a:ext cx="3960812"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579077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1D6E85A-CCAA-445E-A016-1CCF1427B9D9}" type="slidenum">
              <a:rPr lang="es-PA" altLang="es-PA">
                <a:solidFill>
                  <a:srgbClr val="FFFFFF"/>
                </a:solidFill>
              </a:rPr>
              <a:pPr eaLnBrk="1" hangingPunct="1"/>
              <a:t>25</a:t>
            </a:fld>
            <a:endParaRPr lang="es-PA" altLang="es-PA">
              <a:solidFill>
                <a:srgbClr val="FFFFFF"/>
              </a:solidFill>
            </a:endParaRPr>
          </a:p>
        </p:txBody>
      </p:sp>
      <p:sp>
        <p:nvSpPr>
          <p:cNvPr id="4" name="Rectangle 2"/>
          <p:cNvSpPr txBox="1">
            <a:spLocks noChangeArrowheads="1"/>
          </p:cNvSpPr>
          <p:nvPr/>
        </p:nvSpPr>
        <p:spPr>
          <a:xfrm>
            <a:off x="2151063" y="1268413"/>
            <a:ext cx="7948612" cy="2736850"/>
          </a:xfrm>
          <a:prstGeom prst="rect">
            <a:avLst/>
          </a:prstGeom>
          <a:solidFill>
            <a:schemeClr val="accent1"/>
          </a:solidFill>
          <a:ln>
            <a:solidFill>
              <a:schemeClr val="tx1"/>
            </a:solidFill>
          </a:ln>
        </p:spPr>
        <p:txBody>
          <a:bodyPr>
            <a:normAutofit/>
          </a:bodyPr>
          <a:lstStyle/>
          <a:p>
            <a:pPr algn="ctr" fontAlgn="base">
              <a:lnSpc>
                <a:spcPct val="130000"/>
              </a:lnSpc>
              <a:spcBef>
                <a:spcPct val="20000"/>
              </a:spcBef>
              <a:spcAft>
                <a:spcPct val="0"/>
              </a:spcAft>
              <a:buClr>
                <a:srgbClr val="800080"/>
              </a:buClr>
              <a:defRPr/>
            </a:pPr>
            <a:r>
              <a:rPr lang="es-MX" sz="2800" dirty="0">
                <a:solidFill>
                  <a:srgbClr val="FFFFB9"/>
                </a:solidFill>
                <a:latin typeface="Century Gothic" pitchFamily="34" charset="0"/>
                <a:cs typeface="Arial" panose="020B0604020202020204" pitchFamily="34" charset="0"/>
              </a:rPr>
              <a:t>Cada una de las funciones psicológicas </a:t>
            </a:r>
            <a:r>
              <a:rPr lang="es-MX" sz="2800" b="1" i="1" dirty="0">
                <a:solidFill>
                  <a:srgbClr val="FFFF00"/>
                </a:solidFill>
                <a:latin typeface="Century Gothic" pitchFamily="34" charset="0"/>
                <a:cs typeface="Arial" panose="020B0604020202020204" pitchFamily="34" charset="0"/>
              </a:rPr>
              <a:t>sigue una secuencia propia de desarrollo</a:t>
            </a:r>
            <a:r>
              <a:rPr lang="es-MX" sz="2800" b="1" dirty="0">
                <a:solidFill>
                  <a:srgbClr val="FFFF00"/>
                </a:solidFill>
                <a:latin typeface="Century Gothic" pitchFamily="34" charset="0"/>
                <a:cs typeface="Arial" panose="020B0604020202020204" pitchFamily="34" charset="0"/>
              </a:rPr>
              <a:t> </a:t>
            </a:r>
            <a:r>
              <a:rPr lang="es-MX" sz="2800" dirty="0">
                <a:solidFill>
                  <a:srgbClr val="FFFFB9"/>
                </a:solidFill>
                <a:latin typeface="Century Gothic" pitchFamily="34" charset="0"/>
                <a:cs typeface="Arial" panose="020B0604020202020204" pitchFamily="34" charset="0"/>
              </a:rPr>
              <a:t>que se correlaciona con la maduración del sistema nervioso central</a:t>
            </a:r>
            <a:endParaRPr lang="es-ES" sz="2800" dirty="0">
              <a:solidFill>
                <a:srgbClr val="FFFFB9"/>
              </a:solidFill>
              <a:latin typeface="Century Gothic" pitchFamily="34" charset="0"/>
              <a:cs typeface="Arial" panose="020B0604020202020204" pitchFamily="34" charset="0"/>
            </a:endParaRPr>
          </a:p>
        </p:txBody>
      </p:sp>
      <p:pic>
        <p:nvPicPr>
          <p:cNvPr id="26629" name="Picture 2" descr="http://2.bp.blogspot.com/_ekMWCLastHA/SCVjwpyIB0I/AAAAAAAAAC8/5ayAmNrarPU/s320/desarrollo+cereb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1" y="3762376"/>
            <a:ext cx="32686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217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411F96D-AD8E-40BC-AE88-562E8A306472}" type="slidenum">
              <a:rPr lang="es-PA" altLang="es-PA">
                <a:solidFill>
                  <a:srgbClr val="FFFFFF"/>
                </a:solidFill>
              </a:rPr>
              <a:pPr eaLnBrk="1" hangingPunct="1"/>
              <a:t>26</a:t>
            </a:fld>
            <a:endParaRPr lang="es-PA" altLang="es-PA">
              <a:solidFill>
                <a:srgbClr val="FFFFFF"/>
              </a:solidFill>
            </a:endParaRPr>
          </a:p>
        </p:txBody>
      </p:sp>
      <p:sp>
        <p:nvSpPr>
          <p:cNvPr id="4" name="Rectangle 2"/>
          <p:cNvSpPr txBox="1">
            <a:spLocks noChangeArrowheads="1"/>
          </p:cNvSpPr>
          <p:nvPr/>
        </p:nvSpPr>
        <p:spPr>
          <a:xfrm>
            <a:off x="5259388" y="1147764"/>
            <a:ext cx="4940300" cy="4657725"/>
          </a:xfrm>
          <a:prstGeom prst="rect">
            <a:avLst/>
          </a:prstGeom>
          <a:solidFill>
            <a:schemeClr val="accent1"/>
          </a:solidFill>
          <a:ln w="12700">
            <a:solidFill>
              <a:schemeClr val="tx1"/>
            </a:solidFill>
          </a:ln>
        </p:spPr>
        <p:txBody>
          <a:bodyPr>
            <a:normAutofit/>
          </a:bodyPr>
          <a:lstStyle/>
          <a:p>
            <a:pPr marL="179388" lvl="1" algn="ctr" eaLnBrk="0" fontAlgn="base" hangingPunct="0">
              <a:lnSpc>
                <a:spcPct val="140000"/>
              </a:lnSpc>
              <a:spcBef>
                <a:spcPct val="0"/>
              </a:spcBef>
              <a:spcAft>
                <a:spcPct val="0"/>
              </a:spcAft>
              <a:buClr>
                <a:srgbClr val="800080"/>
              </a:buClr>
              <a:defRPr/>
            </a:pPr>
            <a:r>
              <a:rPr lang="es-MX" sz="2800" b="1" dirty="0">
                <a:solidFill>
                  <a:srgbClr val="FFE471"/>
                </a:solidFill>
                <a:latin typeface="Century Gothic" pitchFamily="34" charset="0"/>
                <a:cs typeface="Arial" panose="020B0604020202020204" pitchFamily="34" charset="0"/>
              </a:rPr>
              <a:t>La maduración de las áreas corticales</a:t>
            </a:r>
            <a:r>
              <a:rPr lang="es-MX" sz="2800" dirty="0">
                <a:solidFill>
                  <a:prstClr val="white"/>
                </a:solidFill>
                <a:latin typeface="Century Gothic" pitchFamily="34" charset="0"/>
                <a:cs typeface="Arial" panose="020B0604020202020204" pitchFamily="34" charset="0"/>
              </a:rPr>
              <a:t> le </a:t>
            </a:r>
            <a:r>
              <a:rPr lang="es-MX" sz="2800" b="1" dirty="0">
                <a:solidFill>
                  <a:srgbClr val="FFE471"/>
                </a:solidFill>
                <a:latin typeface="Century Gothic" pitchFamily="34" charset="0"/>
                <a:cs typeface="Arial" panose="020B0604020202020204" pitchFamily="34" charset="0"/>
              </a:rPr>
              <a:t>permite al niño</a:t>
            </a:r>
            <a:r>
              <a:rPr lang="es-MX" sz="2800" dirty="0">
                <a:solidFill>
                  <a:prstClr val="white"/>
                </a:solidFill>
                <a:latin typeface="Century Gothic" pitchFamily="34" charset="0"/>
                <a:cs typeface="Arial" panose="020B0604020202020204" pitchFamily="34" charset="0"/>
              </a:rPr>
              <a:t> durante el desarrollo, </a:t>
            </a:r>
            <a:r>
              <a:rPr lang="es-MX" sz="2800" b="1" dirty="0">
                <a:solidFill>
                  <a:srgbClr val="FFE471"/>
                </a:solidFill>
                <a:latin typeface="Century Gothic" pitchFamily="34" charset="0"/>
                <a:cs typeface="Arial" panose="020B0604020202020204" pitchFamily="34" charset="0"/>
              </a:rPr>
              <a:t>una adaptación progresiva a actividades mentales cada vez más complejas</a:t>
            </a:r>
            <a:r>
              <a:rPr lang="es-MX" sz="2800" dirty="0">
                <a:solidFill>
                  <a:prstClr val="white"/>
                </a:solidFill>
                <a:latin typeface="Century Gothic" pitchFamily="34" charset="0"/>
                <a:cs typeface="Arial" panose="020B0604020202020204" pitchFamily="34" charset="0"/>
              </a:rPr>
              <a:t>.</a:t>
            </a:r>
            <a:r>
              <a:rPr lang="es-MX" sz="3200" dirty="0">
                <a:solidFill>
                  <a:prstClr val="white"/>
                </a:solidFill>
                <a:latin typeface="Century Gothic" pitchFamily="34" charset="0"/>
                <a:cs typeface="Arial" panose="020B0604020202020204" pitchFamily="34" charset="0"/>
              </a:rPr>
              <a:t> </a:t>
            </a:r>
            <a:endParaRPr lang="es-ES" sz="3200" dirty="0">
              <a:solidFill>
                <a:prstClr val="white"/>
              </a:solidFill>
              <a:latin typeface="Century Gothic" pitchFamily="34" charset="0"/>
              <a:cs typeface="Arial" panose="020B0604020202020204" pitchFamily="34" charset="0"/>
            </a:endParaRPr>
          </a:p>
        </p:txBody>
      </p:sp>
      <p:pic>
        <p:nvPicPr>
          <p:cNvPr id="27653" name="Picture 6"/>
          <p:cNvPicPr>
            <a:picLocks noChangeAspect="1" noChangeArrowheads="1"/>
          </p:cNvPicPr>
          <p:nvPr/>
        </p:nvPicPr>
        <p:blipFill>
          <a:blip r:embed="rId2">
            <a:extLst>
              <a:ext uri="{28A0092B-C50C-407E-A947-70E740481C1C}">
                <a14:useLocalDpi xmlns:a14="http://schemas.microsoft.com/office/drawing/2010/main" val="0"/>
              </a:ext>
            </a:extLst>
          </a:blip>
          <a:srcRect l="3746" r="10435"/>
          <a:stretch>
            <a:fillRect/>
          </a:stretch>
        </p:blipFill>
        <p:spPr bwMode="auto">
          <a:xfrm>
            <a:off x="1854201" y="1628775"/>
            <a:ext cx="30892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174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8E6ECCA-A808-4079-911E-F08FE4C61003}" type="slidenum">
              <a:rPr lang="es-PA" altLang="es-PA">
                <a:solidFill>
                  <a:srgbClr val="FFFFFF"/>
                </a:solidFill>
              </a:rPr>
              <a:pPr eaLnBrk="1" hangingPunct="1"/>
              <a:t>27</a:t>
            </a:fld>
            <a:endParaRPr lang="es-PA" altLang="es-PA">
              <a:solidFill>
                <a:srgbClr val="FFFFFF"/>
              </a:solidFill>
            </a:endParaRPr>
          </a:p>
        </p:txBody>
      </p:sp>
      <p:sp>
        <p:nvSpPr>
          <p:cNvPr id="4" name="3 Rectángulo"/>
          <p:cNvSpPr/>
          <p:nvPr/>
        </p:nvSpPr>
        <p:spPr>
          <a:xfrm>
            <a:off x="2219325" y="1341438"/>
            <a:ext cx="7786688" cy="4895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28677" name="Rectangle 1"/>
          <p:cNvSpPr>
            <a:spLocks noChangeArrowheads="1"/>
          </p:cNvSpPr>
          <p:nvPr/>
        </p:nvSpPr>
        <p:spPr bwMode="auto">
          <a:xfrm>
            <a:off x="2268538" y="1676400"/>
            <a:ext cx="771525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627063" indent="-271463"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ts val="600"/>
              </a:spcBef>
              <a:spcAft>
                <a:spcPts val="600"/>
              </a:spcAft>
              <a:buSzPct val="65000"/>
              <a:buBlip>
                <a:blip r:embed="rId2"/>
              </a:buBlip>
            </a:pPr>
            <a:r>
              <a:rPr lang="es-ES" altLang="es-PA" sz="2200">
                <a:solidFill>
                  <a:prstClr val="white"/>
                </a:solidFill>
                <a:latin typeface="Century Gothic" panose="020B0502020202020204" pitchFamily="34" charset="0"/>
                <a:ea typeface="MS Mincho" panose="02020609040205080304" pitchFamily="49" charset="-128"/>
              </a:rPr>
              <a:t>Son  secuencias o patrones de movimientos o acciones de complejidad variable.</a:t>
            </a:r>
          </a:p>
          <a:p>
            <a:pPr fontAlgn="base">
              <a:spcBef>
                <a:spcPts val="600"/>
              </a:spcBef>
              <a:spcAft>
                <a:spcPts val="600"/>
              </a:spcAft>
              <a:buSzPct val="65000"/>
              <a:buBlip>
                <a:blip r:embed="rId2"/>
              </a:buBlip>
            </a:pPr>
            <a:r>
              <a:rPr lang="es-ES" altLang="es-PA" sz="2200">
                <a:solidFill>
                  <a:prstClr val="white"/>
                </a:solidFill>
                <a:latin typeface="Century Gothic" panose="020B0502020202020204" pitchFamily="34" charset="0"/>
                <a:ea typeface="MS Mincho" panose="02020609040205080304" pitchFamily="49" charset="-128"/>
              </a:rPr>
              <a:t>Conscientes (con la repetición se automatizan).</a:t>
            </a:r>
            <a:endParaRPr lang="es-ES" altLang="es-PA" sz="2200">
              <a:solidFill>
                <a:prstClr val="white"/>
              </a:solidFill>
              <a:latin typeface="Century Gothic" panose="020B0502020202020204" pitchFamily="34" charset="0"/>
            </a:endParaRPr>
          </a:p>
          <a:p>
            <a:pPr fontAlgn="base">
              <a:spcBef>
                <a:spcPts val="600"/>
              </a:spcBef>
              <a:spcAft>
                <a:spcPts val="600"/>
              </a:spcAft>
              <a:buSzPct val="65000"/>
              <a:buBlip>
                <a:blip r:embed="rId2"/>
              </a:buBlip>
            </a:pPr>
            <a:r>
              <a:rPr lang="es-ES" altLang="es-PA" sz="2200">
                <a:solidFill>
                  <a:prstClr val="white"/>
                </a:solidFill>
                <a:latin typeface="Century Gothic" panose="020B0502020202020204" pitchFamily="34" charset="0"/>
                <a:ea typeface="MS Mincho" panose="02020609040205080304" pitchFamily="49" charset="-128"/>
              </a:rPr>
              <a:t>Tienen un fin determinado.</a:t>
            </a:r>
          </a:p>
          <a:p>
            <a:pPr fontAlgn="base">
              <a:spcBef>
                <a:spcPts val="600"/>
              </a:spcBef>
              <a:spcAft>
                <a:spcPts val="600"/>
              </a:spcAft>
              <a:buSzPct val="65000"/>
              <a:buBlip>
                <a:blip r:embed="rId2"/>
              </a:buBlip>
            </a:pPr>
            <a:r>
              <a:rPr lang="es-ES" altLang="es-PA" sz="2200">
                <a:solidFill>
                  <a:prstClr val="white"/>
                </a:solidFill>
                <a:latin typeface="Century Gothic" panose="020B0502020202020204" pitchFamily="34" charset="0"/>
                <a:ea typeface="MS Mincho" panose="02020609040205080304" pitchFamily="49" charset="-128"/>
              </a:rPr>
              <a:t>Planificados.</a:t>
            </a:r>
          </a:p>
          <a:p>
            <a:pPr fontAlgn="base">
              <a:spcBef>
                <a:spcPts val="600"/>
              </a:spcBef>
              <a:spcAft>
                <a:spcPts val="600"/>
              </a:spcAft>
              <a:buSzPct val="65000"/>
              <a:buBlip>
                <a:blip r:embed="rId2"/>
              </a:buBlip>
            </a:pPr>
            <a:r>
              <a:rPr lang="es-ES" altLang="es-PA" sz="2200">
                <a:solidFill>
                  <a:prstClr val="white"/>
                </a:solidFill>
                <a:latin typeface="Century Gothic" panose="020B0502020202020204" pitchFamily="34" charset="0"/>
                <a:ea typeface="MS Mincho" panose="02020609040205080304" pitchFamily="49" charset="-128"/>
              </a:rPr>
              <a:t>Son aprendidos.</a:t>
            </a:r>
          </a:p>
          <a:p>
            <a:pPr fontAlgn="base">
              <a:spcBef>
                <a:spcPts val="600"/>
              </a:spcBef>
              <a:spcAft>
                <a:spcPts val="600"/>
              </a:spcAft>
              <a:buSzPct val="65000"/>
              <a:buBlip>
                <a:blip r:embed="rId2"/>
              </a:buBlip>
            </a:pPr>
            <a:r>
              <a:rPr lang="es-ES_tradnl" altLang="es-PA" sz="2200">
                <a:solidFill>
                  <a:prstClr val="white"/>
                </a:solidFill>
                <a:latin typeface="Century Gothic" panose="020B0502020202020204" pitchFamily="34" charset="0"/>
                <a:cs typeface="Times New Roman" panose="02020603050405020304" pitchFamily="18" charset="0"/>
              </a:rPr>
              <a:t>Tienen como agente el analizador cinestésico-motor</a:t>
            </a:r>
          </a:p>
          <a:p>
            <a:pPr fontAlgn="base">
              <a:spcBef>
                <a:spcPts val="600"/>
              </a:spcBef>
              <a:spcAft>
                <a:spcPts val="600"/>
              </a:spcAft>
              <a:buSzPct val="65000"/>
              <a:buBlip>
                <a:blip r:embed="rId2"/>
              </a:buBlip>
            </a:pPr>
            <a:r>
              <a:rPr lang="es-PA" altLang="es-PA" sz="2200">
                <a:solidFill>
                  <a:prstClr val="white"/>
                </a:solidFill>
                <a:latin typeface="Century Gothic" panose="020B0502020202020204" pitchFamily="34" charset="0"/>
              </a:rPr>
              <a:t>Se elaboran nociones de distancia, magnitud y volumen.</a:t>
            </a:r>
            <a:endParaRPr lang="es-ES" altLang="es-PA" sz="2200">
              <a:solidFill>
                <a:prstClr val="white"/>
              </a:solidFill>
              <a:latin typeface="Century Gothic" panose="020B0502020202020204" pitchFamily="34" charset="0"/>
              <a:ea typeface="MS Mincho" panose="02020609040205080304" pitchFamily="49" charset="-128"/>
            </a:endParaRPr>
          </a:p>
        </p:txBody>
      </p:sp>
      <p:sp>
        <p:nvSpPr>
          <p:cNvPr id="9" name="8 CuadroTexto"/>
          <p:cNvSpPr txBox="1"/>
          <p:nvPr/>
        </p:nvSpPr>
        <p:spPr>
          <a:xfrm>
            <a:off x="5159896" y="404665"/>
            <a:ext cx="194421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err="1">
                <a:solidFill>
                  <a:srgbClr val="FFFF99"/>
                </a:solidFill>
                <a:latin typeface="Century Gothic" pitchFamily="34" charset="0"/>
              </a:rPr>
              <a:t>Praxias</a:t>
            </a:r>
            <a:endParaRPr lang="es-PA" sz="3200" b="1" dirty="0">
              <a:solidFill>
                <a:srgbClr val="FFFF99"/>
              </a:solidFill>
              <a:latin typeface="Century Gothic" pitchFamily="34" charset="0"/>
            </a:endParaRPr>
          </a:p>
        </p:txBody>
      </p:sp>
      <p:pic>
        <p:nvPicPr>
          <p:cNvPr id="28681" name="Picture 10"/>
          <p:cNvPicPr>
            <a:picLocks noChangeAspect="1" noChangeArrowheads="1"/>
          </p:cNvPicPr>
          <p:nvPr/>
        </p:nvPicPr>
        <p:blipFill>
          <a:blip r:embed="rId3">
            <a:extLst>
              <a:ext uri="{28A0092B-C50C-407E-A947-70E740481C1C}">
                <a14:useLocalDpi xmlns:a14="http://schemas.microsoft.com/office/drawing/2010/main" val="0"/>
              </a:ext>
            </a:extLst>
          </a:blip>
          <a:srcRect l="2290" t="6168" r="2290" b="2727"/>
          <a:stretch>
            <a:fillRect/>
          </a:stretch>
        </p:blipFill>
        <p:spPr bwMode="auto">
          <a:xfrm>
            <a:off x="7086601" y="3028951"/>
            <a:ext cx="1439863"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941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D395191-6953-4332-B164-34E3E2B362D1}" type="slidenum">
              <a:rPr lang="es-PA" altLang="es-PA">
                <a:solidFill>
                  <a:srgbClr val="FFFFFF"/>
                </a:solidFill>
              </a:rPr>
              <a:pPr eaLnBrk="1" hangingPunct="1"/>
              <a:t>28</a:t>
            </a:fld>
            <a:endParaRPr lang="es-PA" altLang="es-PA">
              <a:solidFill>
                <a:srgbClr val="FFFFFF"/>
              </a:solidFill>
            </a:endParaRPr>
          </a:p>
        </p:txBody>
      </p:sp>
      <p:sp>
        <p:nvSpPr>
          <p:cNvPr id="29700" name="Rectangle 5"/>
          <p:cNvSpPr>
            <a:spLocks noChangeArrowheads="1"/>
          </p:cNvSpPr>
          <p:nvPr/>
        </p:nvSpPr>
        <p:spPr bwMode="auto">
          <a:xfrm>
            <a:off x="2043113" y="1196975"/>
            <a:ext cx="8064500" cy="49466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latin typeface="Century Gothic" panose="020B0502020202020204" pitchFamily="34" charset="0"/>
            </a:endParaRPr>
          </a:p>
        </p:txBody>
      </p:sp>
      <p:sp>
        <p:nvSpPr>
          <p:cNvPr id="29701" name="Rectangle 3"/>
          <p:cNvSpPr txBox="1">
            <a:spLocks noChangeArrowheads="1"/>
          </p:cNvSpPr>
          <p:nvPr/>
        </p:nvSpPr>
        <p:spPr bwMode="auto">
          <a:xfrm>
            <a:off x="2074863" y="1258888"/>
            <a:ext cx="7848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ts val="600"/>
              </a:spcBef>
              <a:spcAft>
                <a:spcPts val="600"/>
              </a:spcAft>
              <a:buClr>
                <a:srgbClr val="800080"/>
              </a:buClr>
              <a:buSzPct val="65000"/>
              <a:buBlip>
                <a:blip r:embed="rId2"/>
              </a:buBlip>
            </a:pPr>
            <a:r>
              <a:rPr lang="es-MX" altLang="es-PA" sz="2400" b="1">
                <a:solidFill>
                  <a:prstClr val="white"/>
                </a:solidFill>
                <a:latin typeface="Century Gothic" panose="020B0502020202020204" pitchFamily="34" charset="0"/>
              </a:rPr>
              <a:t>Troncopedal</a:t>
            </a:r>
            <a:r>
              <a:rPr lang="es-MX" altLang="es-PA" sz="2800">
                <a:solidFill>
                  <a:prstClr val="white"/>
                </a:solidFill>
                <a:latin typeface="Century Gothic" panose="020B0502020202020204" pitchFamily="34" charset="0"/>
              </a:rPr>
              <a:t>: </a:t>
            </a:r>
            <a:r>
              <a:rPr lang="es-MX" altLang="es-PA">
                <a:solidFill>
                  <a:prstClr val="white"/>
                </a:solidFill>
                <a:latin typeface="Century Gothic" panose="020B0502020202020204" pitchFamily="34" charset="0"/>
              </a:rPr>
              <a:t>Tono muscular, iniciación de movimientos, fuerza, equilibrio, correr/saltar, subir/bajar escaleras, tirar/ atrapar.</a:t>
            </a:r>
          </a:p>
          <a:p>
            <a:pPr algn="just" eaLnBrk="1" fontAlgn="base" hangingPunct="1">
              <a:spcBef>
                <a:spcPts val="600"/>
              </a:spcBef>
              <a:spcAft>
                <a:spcPts val="600"/>
              </a:spcAft>
              <a:buClr>
                <a:srgbClr val="800080"/>
              </a:buClr>
              <a:buSzPct val="65000"/>
              <a:buBlip>
                <a:blip r:embed="rId2"/>
              </a:buBlip>
            </a:pPr>
            <a:r>
              <a:rPr lang="es-MX" altLang="es-PA" sz="2400" b="1">
                <a:solidFill>
                  <a:prstClr val="white"/>
                </a:solidFill>
                <a:latin typeface="Century Gothic" panose="020B0502020202020204" pitchFamily="34" charset="0"/>
              </a:rPr>
              <a:t>Lateralidad</a:t>
            </a:r>
            <a:r>
              <a:rPr lang="es-MX" altLang="es-PA" sz="2800">
                <a:solidFill>
                  <a:prstClr val="white"/>
                </a:solidFill>
                <a:latin typeface="Century Gothic" panose="020B0502020202020204" pitchFamily="34" charset="0"/>
              </a:rPr>
              <a:t>: </a:t>
            </a:r>
            <a:r>
              <a:rPr lang="es-MX" altLang="es-PA">
                <a:solidFill>
                  <a:prstClr val="white"/>
                </a:solidFill>
                <a:latin typeface="Century Gothic" panose="020B0502020202020204" pitchFamily="34" charset="0"/>
              </a:rPr>
              <a:t>Ojo, mano, pie, oído. Identifica en sí mismo, en otros y en papel  izquierda y derecha.</a:t>
            </a:r>
          </a:p>
          <a:p>
            <a:pPr algn="just" eaLnBrk="1" fontAlgn="base" hangingPunct="1">
              <a:spcBef>
                <a:spcPts val="600"/>
              </a:spcBef>
              <a:spcAft>
                <a:spcPts val="600"/>
              </a:spcAft>
              <a:buClr>
                <a:srgbClr val="800080"/>
              </a:buClr>
              <a:buSzPct val="65000"/>
              <a:buBlip>
                <a:blip r:embed="rId2"/>
              </a:buBlip>
            </a:pPr>
            <a:r>
              <a:rPr lang="es-MX" altLang="es-PA" sz="2400" b="1">
                <a:solidFill>
                  <a:prstClr val="white"/>
                </a:solidFill>
                <a:latin typeface="Century Gothic" panose="020B0502020202020204" pitchFamily="34" charset="0"/>
              </a:rPr>
              <a:t>Orolinguofaciales</a:t>
            </a:r>
            <a:r>
              <a:rPr lang="es-MX" altLang="es-PA" sz="2800">
                <a:solidFill>
                  <a:prstClr val="white"/>
                </a:solidFill>
                <a:latin typeface="Century Gothic" panose="020B0502020202020204" pitchFamily="34" charset="0"/>
              </a:rPr>
              <a:t>: </a:t>
            </a:r>
            <a:r>
              <a:rPr lang="es-MX" altLang="es-PA">
                <a:solidFill>
                  <a:prstClr val="white"/>
                </a:solidFill>
                <a:latin typeface="Century Gothic" panose="020B0502020202020204" pitchFamily="34" charset="0"/>
              </a:rPr>
              <a:t>Reproducción de posiciones.</a:t>
            </a:r>
          </a:p>
          <a:p>
            <a:pPr algn="just" eaLnBrk="1" fontAlgn="base" hangingPunct="1">
              <a:spcBef>
                <a:spcPts val="600"/>
              </a:spcBef>
              <a:spcAft>
                <a:spcPts val="600"/>
              </a:spcAft>
              <a:buClr>
                <a:srgbClr val="800080"/>
              </a:buClr>
              <a:buSzPct val="65000"/>
              <a:buBlip>
                <a:blip r:embed="rId2"/>
              </a:buBlip>
            </a:pPr>
            <a:r>
              <a:rPr lang="es-MX" altLang="es-PA" sz="2400" b="1">
                <a:solidFill>
                  <a:prstClr val="white"/>
                </a:solidFill>
                <a:latin typeface="Century Gothic" panose="020B0502020202020204" pitchFamily="34" charset="0"/>
              </a:rPr>
              <a:t>Finas</a:t>
            </a:r>
            <a:r>
              <a:rPr lang="es-MX" altLang="es-PA" sz="2800">
                <a:solidFill>
                  <a:prstClr val="white"/>
                </a:solidFill>
                <a:latin typeface="Century Gothic" panose="020B0502020202020204" pitchFamily="34" charset="0"/>
              </a:rPr>
              <a:t>: </a:t>
            </a:r>
            <a:r>
              <a:rPr lang="es-MX" altLang="es-PA">
                <a:solidFill>
                  <a:prstClr val="white"/>
                </a:solidFill>
                <a:latin typeface="Century Gothic" panose="020B0502020202020204" pitchFamily="34" charset="0"/>
              </a:rPr>
              <a:t>Pinza fina, sostén de tijeras y lápiz.</a:t>
            </a:r>
          </a:p>
          <a:p>
            <a:pPr algn="just" eaLnBrk="1" fontAlgn="base" hangingPunct="1">
              <a:spcBef>
                <a:spcPts val="600"/>
              </a:spcBef>
              <a:spcAft>
                <a:spcPts val="600"/>
              </a:spcAft>
              <a:buClr>
                <a:srgbClr val="800080"/>
              </a:buClr>
              <a:buSzPct val="65000"/>
              <a:buBlip>
                <a:blip r:embed="rId2"/>
              </a:buBlip>
            </a:pPr>
            <a:r>
              <a:rPr lang="es-MX" altLang="es-PA" sz="2400" b="1">
                <a:solidFill>
                  <a:prstClr val="white"/>
                </a:solidFill>
                <a:latin typeface="Century Gothic" panose="020B0502020202020204" pitchFamily="34" charset="0"/>
              </a:rPr>
              <a:t>Construccionales</a:t>
            </a:r>
            <a:r>
              <a:rPr lang="es-MX" altLang="es-PA" sz="2800">
                <a:solidFill>
                  <a:prstClr val="white"/>
                </a:solidFill>
                <a:latin typeface="Century Gothic" panose="020B0502020202020204" pitchFamily="34" charset="0"/>
              </a:rPr>
              <a:t>: </a:t>
            </a:r>
            <a:r>
              <a:rPr lang="es-MX" altLang="es-PA">
                <a:solidFill>
                  <a:prstClr val="white"/>
                </a:solidFill>
                <a:latin typeface="Century Gothic" panose="020B0502020202020204" pitchFamily="34" charset="0"/>
              </a:rPr>
              <a:t>Diseño con cubos.</a:t>
            </a:r>
          </a:p>
          <a:p>
            <a:pPr algn="just" eaLnBrk="1" fontAlgn="base" hangingPunct="1">
              <a:spcBef>
                <a:spcPts val="600"/>
              </a:spcBef>
              <a:spcAft>
                <a:spcPts val="600"/>
              </a:spcAft>
              <a:buClr>
                <a:srgbClr val="800080"/>
              </a:buClr>
              <a:buSzPct val="65000"/>
              <a:buBlip>
                <a:blip r:embed="rId2"/>
              </a:buBlip>
            </a:pPr>
            <a:r>
              <a:rPr lang="es-MX" altLang="es-PA" sz="2400" b="1">
                <a:solidFill>
                  <a:prstClr val="white"/>
                </a:solidFill>
                <a:latin typeface="Century Gothic" panose="020B0502020202020204" pitchFamily="34" charset="0"/>
              </a:rPr>
              <a:t>Coordinación de movimientos</a:t>
            </a:r>
            <a:r>
              <a:rPr lang="es-MX" altLang="es-PA" sz="2800">
                <a:solidFill>
                  <a:prstClr val="white"/>
                </a:solidFill>
                <a:latin typeface="Century Gothic" panose="020B0502020202020204" pitchFamily="34" charset="0"/>
              </a:rPr>
              <a:t>.</a:t>
            </a:r>
          </a:p>
          <a:p>
            <a:pPr algn="just" eaLnBrk="1" fontAlgn="base" hangingPunct="1">
              <a:spcBef>
                <a:spcPts val="600"/>
              </a:spcBef>
              <a:spcAft>
                <a:spcPts val="600"/>
              </a:spcAft>
              <a:buClr>
                <a:srgbClr val="800080"/>
              </a:buClr>
              <a:buSzPct val="65000"/>
              <a:buBlip>
                <a:blip r:embed="rId2"/>
              </a:buBlip>
            </a:pPr>
            <a:r>
              <a:rPr lang="es-MX" altLang="es-PA" sz="2400" b="1">
                <a:solidFill>
                  <a:prstClr val="white"/>
                </a:solidFill>
                <a:latin typeface="Century Gothic" panose="020B0502020202020204" pitchFamily="34" charset="0"/>
              </a:rPr>
              <a:t>Oculomotora</a:t>
            </a:r>
            <a:r>
              <a:rPr lang="es-MX" altLang="es-PA" sz="2800">
                <a:solidFill>
                  <a:prstClr val="white"/>
                </a:solidFill>
                <a:latin typeface="Century Gothic" panose="020B0502020202020204" pitchFamily="34" charset="0"/>
              </a:rPr>
              <a:t>:</a:t>
            </a:r>
            <a:r>
              <a:rPr lang="es-MX" altLang="es-PA">
                <a:solidFill>
                  <a:prstClr val="white"/>
                </a:solidFill>
                <a:latin typeface="Century Gothic" panose="020B0502020202020204" pitchFamily="34" charset="0"/>
              </a:rPr>
              <a:t> Coordinación mano-ojo</a:t>
            </a:r>
          </a:p>
        </p:txBody>
      </p:sp>
      <p:sp>
        <p:nvSpPr>
          <p:cNvPr id="8" name="7 CuadroTexto"/>
          <p:cNvSpPr txBox="1"/>
          <p:nvPr/>
        </p:nvSpPr>
        <p:spPr>
          <a:xfrm>
            <a:off x="5159896" y="404665"/>
            <a:ext cx="194421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err="1">
                <a:solidFill>
                  <a:srgbClr val="FFFF99"/>
                </a:solidFill>
                <a:latin typeface="Century Gothic" pitchFamily="34" charset="0"/>
              </a:rPr>
              <a:t>Praxias</a:t>
            </a:r>
            <a:endParaRPr lang="es-PA" sz="3200" b="1" dirty="0">
              <a:solidFill>
                <a:srgbClr val="FFFF99"/>
              </a:solidFill>
              <a:latin typeface="Century Gothic" pitchFamily="34" charset="0"/>
            </a:endParaRPr>
          </a:p>
        </p:txBody>
      </p:sp>
      <p:pic>
        <p:nvPicPr>
          <p:cNvPr id="2970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163" y="3665538"/>
            <a:ext cx="2284412" cy="228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122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96184C0-F1E1-46C7-90C7-17B226E514BB}" type="slidenum">
              <a:rPr lang="es-PA" altLang="es-PA">
                <a:solidFill>
                  <a:srgbClr val="FFFFFF"/>
                </a:solidFill>
              </a:rPr>
              <a:pPr eaLnBrk="1" hangingPunct="1"/>
              <a:t>29</a:t>
            </a:fld>
            <a:endParaRPr lang="es-PA" altLang="es-PA">
              <a:solidFill>
                <a:srgbClr val="FFFFFF"/>
              </a:solidFill>
            </a:endParaRPr>
          </a:p>
        </p:txBody>
      </p:sp>
      <p:sp>
        <p:nvSpPr>
          <p:cNvPr id="30724" name="Rectangle 5"/>
          <p:cNvSpPr>
            <a:spLocks noChangeArrowheads="1"/>
          </p:cNvSpPr>
          <p:nvPr/>
        </p:nvSpPr>
        <p:spPr bwMode="auto">
          <a:xfrm>
            <a:off x="2043113" y="1060451"/>
            <a:ext cx="8064500" cy="5089525"/>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latin typeface="Century Gothic" panose="020B0502020202020204" pitchFamily="34" charset="0"/>
            </a:endParaRPr>
          </a:p>
        </p:txBody>
      </p:sp>
      <p:sp>
        <p:nvSpPr>
          <p:cNvPr id="30725" name="Rectangle 3"/>
          <p:cNvSpPr txBox="1">
            <a:spLocks noChangeArrowheads="1"/>
          </p:cNvSpPr>
          <p:nvPr/>
        </p:nvSpPr>
        <p:spPr bwMode="auto">
          <a:xfrm>
            <a:off x="2074863" y="1122364"/>
            <a:ext cx="7848600"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ts val="600"/>
              </a:spcBef>
              <a:spcAft>
                <a:spcPts val="600"/>
              </a:spcAft>
              <a:buClr>
                <a:srgbClr val="800080"/>
              </a:buClr>
              <a:buSzPct val="65000"/>
              <a:buBlip>
                <a:blip r:embed="rId2"/>
              </a:buBlip>
            </a:pPr>
            <a:r>
              <a:rPr lang="es-PA" altLang="es-PA" sz="2400" b="1">
                <a:solidFill>
                  <a:srgbClr val="92D050"/>
                </a:solidFill>
                <a:latin typeface="Century Gothic" panose="020B0502020202020204" pitchFamily="34" charset="0"/>
              </a:rPr>
              <a:t>Complejas (edad preescolar)</a:t>
            </a:r>
            <a:r>
              <a:rPr lang="es-PA" altLang="es-PA">
                <a:solidFill>
                  <a:prstClr val="white"/>
                </a:solidFill>
                <a:latin typeface="Century Gothic" panose="020B0502020202020204" pitchFamily="34" charset="0"/>
              </a:rPr>
              <a:t>: </a:t>
            </a:r>
            <a:r>
              <a:rPr lang="es-PA" altLang="es-PA" sz="2000">
                <a:solidFill>
                  <a:prstClr val="white"/>
                </a:solidFill>
                <a:latin typeface="Century Gothic" panose="020B0502020202020204" pitchFamily="34" charset="0"/>
              </a:rPr>
              <a:t>enhebrar una aguja, encender un fósforo, abotonar, hacer nudos, manejo de las tijeras, del pincel, el dibujo, el calcado, el punteado, el recortado , etc.</a:t>
            </a:r>
          </a:p>
          <a:p>
            <a:pPr algn="just" eaLnBrk="1" fontAlgn="base" hangingPunct="1">
              <a:spcBef>
                <a:spcPts val="600"/>
              </a:spcBef>
              <a:spcAft>
                <a:spcPts val="600"/>
              </a:spcAft>
              <a:buClr>
                <a:srgbClr val="800080"/>
              </a:buClr>
              <a:buSzPct val="65000"/>
              <a:buBlip>
                <a:blip r:embed="rId2"/>
              </a:buBlip>
            </a:pPr>
            <a:endParaRPr lang="es-PA" altLang="es-PA">
              <a:solidFill>
                <a:prstClr val="white"/>
              </a:solidFill>
              <a:latin typeface="Century Gothic" panose="020B0502020202020204" pitchFamily="34" charset="0"/>
            </a:endParaRPr>
          </a:p>
          <a:p>
            <a:pPr algn="just" eaLnBrk="1" fontAlgn="base" hangingPunct="1">
              <a:spcBef>
                <a:spcPts val="600"/>
              </a:spcBef>
              <a:spcAft>
                <a:spcPts val="600"/>
              </a:spcAft>
              <a:buClr>
                <a:srgbClr val="800080"/>
              </a:buClr>
              <a:buSzPct val="65000"/>
              <a:buBlip>
                <a:blip r:embed="rId2"/>
              </a:buBlip>
            </a:pPr>
            <a:endParaRPr lang="es-PA" altLang="es-PA">
              <a:solidFill>
                <a:prstClr val="white"/>
              </a:solidFill>
              <a:latin typeface="Century Gothic" panose="020B0502020202020204" pitchFamily="34" charset="0"/>
            </a:endParaRPr>
          </a:p>
          <a:p>
            <a:pPr algn="just" eaLnBrk="1" fontAlgn="base" hangingPunct="1">
              <a:spcBef>
                <a:spcPts val="600"/>
              </a:spcBef>
              <a:spcAft>
                <a:spcPts val="600"/>
              </a:spcAft>
              <a:buClr>
                <a:srgbClr val="800080"/>
              </a:buClr>
              <a:buSzPct val="65000"/>
              <a:buBlip>
                <a:blip r:embed="rId2"/>
              </a:buBlip>
            </a:pPr>
            <a:endParaRPr lang="es-PA" altLang="es-PA">
              <a:solidFill>
                <a:prstClr val="white"/>
              </a:solidFill>
              <a:latin typeface="Century Gothic" panose="020B0502020202020204" pitchFamily="34" charset="0"/>
            </a:endParaRPr>
          </a:p>
          <a:p>
            <a:pPr algn="just" eaLnBrk="1" fontAlgn="base" hangingPunct="1">
              <a:spcBef>
                <a:spcPts val="600"/>
              </a:spcBef>
              <a:spcAft>
                <a:spcPts val="600"/>
              </a:spcAft>
              <a:buClr>
                <a:srgbClr val="800080"/>
              </a:buClr>
              <a:buSzPct val="65000"/>
              <a:buBlip>
                <a:blip r:embed="rId2"/>
              </a:buBlip>
            </a:pPr>
            <a:endParaRPr lang="es-PA" altLang="es-PA">
              <a:solidFill>
                <a:prstClr val="white"/>
              </a:solidFill>
              <a:latin typeface="Century Gothic" panose="020B0502020202020204" pitchFamily="34" charset="0"/>
            </a:endParaRPr>
          </a:p>
          <a:p>
            <a:pPr algn="just" eaLnBrk="1" fontAlgn="base" hangingPunct="1">
              <a:spcBef>
                <a:spcPts val="600"/>
              </a:spcBef>
              <a:spcAft>
                <a:spcPts val="600"/>
              </a:spcAft>
              <a:buClr>
                <a:srgbClr val="800080"/>
              </a:buClr>
              <a:buSzPct val="65000"/>
              <a:buBlip>
                <a:blip r:embed="rId2"/>
              </a:buBlip>
            </a:pPr>
            <a:endParaRPr lang="es-PA" altLang="es-PA">
              <a:solidFill>
                <a:prstClr val="white"/>
              </a:solidFill>
              <a:latin typeface="Century Gothic" panose="020B0502020202020204" pitchFamily="34" charset="0"/>
            </a:endParaRPr>
          </a:p>
          <a:p>
            <a:pPr algn="just" eaLnBrk="1" fontAlgn="base" hangingPunct="1">
              <a:spcBef>
                <a:spcPts val="600"/>
              </a:spcBef>
              <a:spcAft>
                <a:spcPts val="600"/>
              </a:spcAft>
              <a:buClr>
                <a:srgbClr val="800080"/>
              </a:buClr>
              <a:buSzPct val="65000"/>
              <a:buBlip>
                <a:blip r:embed="rId2"/>
              </a:buBlip>
            </a:pPr>
            <a:r>
              <a:rPr lang="es-PA" altLang="es-PA" sz="2000">
                <a:solidFill>
                  <a:prstClr val="white"/>
                </a:solidFill>
                <a:latin typeface="Century Gothic" panose="020B0502020202020204" pitchFamily="34" charset="0"/>
              </a:rPr>
              <a:t>El reforzamiento será mediante la ejercitación de determinados grupos musculares que darán paso a praxias más jerarquizadas para la escritura como lo son las </a:t>
            </a:r>
            <a:r>
              <a:rPr lang="es-PA" altLang="es-PA" sz="2000" b="1">
                <a:solidFill>
                  <a:srgbClr val="FFFF81"/>
                </a:solidFill>
                <a:latin typeface="Century Gothic" panose="020B0502020202020204" pitchFamily="34" charset="0"/>
              </a:rPr>
              <a:t>constructivas</a:t>
            </a:r>
            <a:r>
              <a:rPr lang="es-PA" altLang="es-PA" sz="2000">
                <a:solidFill>
                  <a:prstClr val="white"/>
                </a:solidFill>
                <a:latin typeface="Century Gothic" panose="020B0502020202020204" pitchFamily="34" charset="0"/>
              </a:rPr>
              <a:t>.</a:t>
            </a:r>
          </a:p>
          <a:p>
            <a:pPr algn="just" eaLnBrk="1" fontAlgn="base" hangingPunct="1">
              <a:spcBef>
                <a:spcPts val="600"/>
              </a:spcBef>
              <a:spcAft>
                <a:spcPts val="600"/>
              </a:spcAft>
              <a:buClr>
                <a:srgbClr val="800080"/>
              </a:buClr>
              <a:buSzPct val="65000"/>
              <a:buBlip>
                <a:blip r:embed="rId2"/>
              </a:buBlip>
            </a:pPr>
            <a:endParaRPr lang="es-MX" altLang="es-PA">
              <a:solidFill>
                <a:prstClr val="white"/>
              </a:solidFill>
              <a:latin typeface="Century Gothic" panose="020B0502020202020204" pitchFamily="34" charset="0"/>
            </a:endParaRPr>
          </a:p>
        </p:txBody>
      </p:sp>
      <p:sp>
        <p:nvSpPr>
          <p:cNvPr id="9" name="8 CuadroTexto"/>
          <p:cNvSpPr txBox="1"/>
          <p:nvPr/>
        </p:nvSpPr>
        <p:spPr>
          <a:xfrm>
            <a:off x="5159896" y="404665"/>
            <a:ext cx="194421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err="1">
                <a:solidFill>
                  <a:srgbClr val="FFFF99"/>
                </a:solidFill>
                <a:latin typeface="Century Gothic" pitchFamily="34" charset="0"/>
              </a:rPr>
              <a:t>Praxias</a:t>
            </a:r>
            <a:endParaRPr lang="es-PA" sz="3200" b="1" dirty="0">
              <a:solidFill>
                <a:srgbClr val="FFFF99"/>
              </a:solidFill>
              <a:latin typeface="Century Gothic" pitchFamily="34" charset="0"/>
            </a:endParaRPr>
          </a:p>
        </p:txBody>
      </p:sp>
      <p:pic>
        <p:nvPicPr>
          <p:cNvPr id="3072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2276476"/>
            <a:ext cx="2338388"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63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9C78F7C-9976-42C0-9334-A76C0FF9855F}" type="slidenum">
              <a:rPr lang="es-PA" altLang="es-PA">
                <a:solidFill>
                  <a:srgbClr val="FFFFFF"/>
                </a:solidFill>
              </a:rPr>
              <a:pPr eaLnBrk="1" hangingPunct="1"/>
              <a:t>3</a:t>
            </a:fld>
            <a:endParaRPr lang="es-PA" altLang="es-PA">
              <a:solidFill>
                <a:srgbClr val="FFFFFF"/>
              </a:solidFill>
            </a:endParaRPr>
          </a:p>
        </p:txBody>
      </p:sp>
      <p:sp>
        <p:nvSpPr>
          <p:cNvPr id="8" name="7 Llamada de nube"/>
          <p:cNvSpPr/>
          <p:nvPr/>
        </p:nvSpPr>
        <p:spPr>
          <a:xfrm>
            <a:off x="2095500" y="1714501"/>
            <a:ext cx="3714750" cy="4786313"/>
          </a:xfrm>
          <a:prstGeom prst="cloudCallout">
            <a:avLst>
              <a:gd name="adj1" fmla="val 71750"/>
              <a:gd name="adj2" fmla="val -32485"/>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pic>
        <p:nvPicPr>
          <p:cNvPr id="4101" name="Picture 5"/>
          <p:cNvPicPr>
            <a:picLocks noChangeAspect="1" noChangeArrowheads="1"/>
          </p:cNvPicPr>
          <p:nvPr/>
        </p:nvPicPr>
        <p:blipFill>
          <a:blip r:embed="rId2">
            <a:clrChange>
              <a:clrFrom>
                <a:srgbClr val="000099"/>
              </a:clrFrom>
              <a:clrTo>
                <a:srgbClr val="000099">
                  <a:alpha val="0"/>
                </a:srgbClr>
              </a:clrTo>
            </a:clrChange>
            <a:extLst>
              <a:ext uri="{28A0092B-C50C-407E-A947-70E740481C1C}">
                <a14:useLocalDpi xmlns:a14="http://schemas.microsoft.com/office/drawing/2010/main" val="0"/>
              </a:ext>
            </a:extLst>
          </a:blip>
          <a:srcRect/>
          <a:stretch>
            <a:fillRect/>
          </a:stretch>
        </p:blipFill>
        <p:spPr bwMode="auto">
          <a:xfrm>
            <a:off x="6881814" y="857250"/>
            <a:ext cx="334327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3"/>
          <p:cNvPicPr>
            <a:picLocks noChangeAspect="1" noChangeArrowheads="1"/>
          </p:cNvPicPr>
          <p:nvPr/>
        </p:nvPicPr>
        <p:blipFill>
          <a:blip r:embed="rId3">
            <a:clrChange>
              <a:clrFrom>
                <a:srgbClr val="000099"/>
              </a:clrFrom>
              <a:clrTo>
                <a:srgbClr val="000099">
                  <a:alpha val="0"/>
                </a:srgbClr>
              </a:clrTo>
            </a:clrChange>
            <a:extLst>
              <a:ext uri="{28A0092B-C50C-407E-A947-70E740481C1C}">
                <a14:useLocalDpi xmlns:a14="http://schemas.microsoft.com/office/drawing/2010/main" val="0"/>
              </a:ext>
            </a:extLst>
          </a:blip>
          <a:srcRect/>
          <a:stretch>
            <a:fillRect/>
          </a:stretch>
        </p:blipFill>
        <p:spPr bwMode="auto">
          <a:xfrm>
            <a:off x="2952750" y="2420939"/>
            <a:ext cx="1785938"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Llamada de nube"/>
          <p:cNvSpPr/>
          <p:nvPr/>
        </p:nvSpPr>
        <p:spPr>
          <a:xfrm>
            <a:off x="2095501" y="214313"/>
            <a:ext cx="5572125" cy="1357312"/>
          </a:xfrm>
          <a:prstGeom prst="cloudCallout">
            <a:avLst>
              <a:gd name="adj1" fmla="val 32561"/>
              <a:gd name="adj2" fmla="val 1016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4104" name="Text Box 6"/>
          <p:cNvSpPr txBox="1">
            <a:spLocks noChangeArrowheads="1"/>
          </p:cNvSpPr>
          <p:nvPr/>
        </p:nvSpPr>
        <p:spPr bwMode="auto">
          <a:xfrm>
            <a:off x="2320925" y="411164"/>
            <a:ext cx="53292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4400" b="1">
                <a:solidFill>
                  <a:srgbClr val="FFFF81"/>
                </a:solidFill>
                <a:latin typeface="Century Gothic" panose="020B0502020202020204" pitchFamily="34" charset="0"/>
              </a:rPr>
              <a:t>¿Qué es un niño?</a:t>
            </a:r>
          </a:p>
        </p:txBody>
      </p:sp>
    </p:spTree>
    <p:extLst>
      <p:ext uri="{BB962C8B-B14F-4D97-AF65-F5344CB8AC3E}">
        <p14:creationId xmlns:p14="http://schemas.microsoft.com/office/powerpoint/2010/main" val="8703054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2C1B1AC-9AE5-43D9-B5C8-A359CF8D56D8}" type="slidenum">
              <a:rPr lang="es-PA" altLang="es-PA">
                <a:solidFill>
                  <a:srgbClr val="FFFFFF"/>
                </a:solidFill>
              </a:rPr>
              <a:pPr eaLnBrk="1" hangingPunct="1"/>
              <a:t>30</a:t>
            </a:fld>
            <a:endParaRPr lang="es-PA" altLang="es-PA">
              <a:solidFill>
                <a:srgbClr val="FFFFFF"/>
              </a:solidFill>
            </a:endParaRPr>
          </a:p>
        </p:txBody>
      </p:sp>
      <p:sp>
        <p:nvSpPr>
          <p:cNvPr id="6" name="5 Cubo"/>
          <p:cNvSpPr/>
          <p:nvPr/>
        </p:nvSpPr>
        <p:spPr>
          <a:xfrm>
            <a:off x="7704139" y="3284538"/>
            <a:ext cx="2714625" cy="1143000"/>
          </a:xfrm>
          <a:prstGeom prst="cub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7" name="6 Flecha curvada hacia arriba"/>
          <p:cNvSpPr/>
          <p:nvPr/>
        </p:nvSpPr>
        <p:spPr>
          <a:xfrm rot="303192">
            <a:off x="6486525" y="4100514"/>
            <a:ext cx="2324100" cy="892175"/>
          </a:xfrm>
          <a:prstGeom prst="curvedUpArrow">
            <a:avLst>
              <a:gd name="adj1" fmla="val 25000"/>
              <a:gd name="adj2" fmla="val 50833"/>
              <a:gd name="adj3" fmla="val 25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8" name="7 Rectángulo"/>
          <p:cNvSpPr/>
          <p:nvPr/>
        </p:nvSpPr>
        <p:spPr>
          <a:xfrm>
            <a:off x="4989514" y="3713164"/>
            <a:ext cx="2428875" cy="357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31751" name="8 Rectángulo"/>
          <p:cNvSpPr>
            <a:spLocks noChangeArrowheads="1"/>
          </p:cNvSpPr>
          <p:nvPr/>
        </p:nvSpPr>
        <p:spPr bwMode="auto">
          <a:xfrm>
            <a:off x="2398714" y="1484313"/>
            <a:ext cx="7297737" cy="1200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ts val="1200"/>
              </a:spcBef>
              <a:spcAft>
                <a:spcPts val="1200"/>
              </a:spcAft>
              <a:buSzPct val="65000"/>
            </a:pPr>
            <a:r>
              <a:rPr lang="es-ES_tradnl" altLang="es-PA" sz="2400">
                <a:solidFill>
                  <a:prstClr val="white"/>
                </a:solidFill>
                <a:latin typeface="Century Gothic" panose="020B0502020202020204" pitchFamily="34" charset="0"/>
                <a:cs typeface="Times New Roman" panose="02020603050405020304" pitchFamily="18" charset="0"/>
              </a:rPr>
              <a:t>Incorporación y asimilación de la información recibida por los canales sensoriales. Son e</a:t>
            </a:r>
            <a:r>
              <a:rPr lang="es-PA" altLang="es-PA" sz="2400">
                <a:solidFill>
                  <a:srgbClr val="FFFFFF"/>
                </a:solidFill>
                <a:latin typeface="Century Gothic" panose="020B0502020202020204" pitchFamily="34" charset="0"/>
              </a:rPr>
              <a:t>structuras o modelos sensoperceptivos.</a:t>
            </a:r>
            <a:endParaRPr lang="es-PA" altLang="es-PA" sz="2400">
              <a:solidFill>
                <a:prstClr val="white"/>
              </a:solidFill>
            </a:endParaRPr>
          </a:p>
        </p:txBody>
      </p:sp>
      <p:sp>
        <p:nvSpPr>
          <p:cNvPr id="31752" name="9 Rectángulo"/>
          <p:cNvSpPr>
            <a:spLocks noChangeArrowheads="1"/>
          </p:cNvSpPr>
          <p:nvPr/>
        </p:nvSpPr>
        <p:spPr bwMode="auto">
          <a:xfrm>
            <a:off x="7775576" y="3505201"/>
            <a:ext cx="2500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ES_tradnl" altLang="es-PA">
                <a:solidFill>
                  <a:srgbClr val="FFFFFF"/>
                </a:solidFill>
                <a:latin typeface="Century Gothic" panose="020B0502020202020204" pitchFamily="34" charset="0"/>
                <a:cs typeface="Times New Roman" panose="02020603050405020304" pitchFamily="18" charset="0"/>
              </a:rPr>
              <a:t>los estereotipos que constituyen las gnosias</a:t>
            </a:r>
            <a:endParaRPr lang="es-PA" altLang="es-PA">
              <a:solidFill>
                <a:prstClr val="white"/>
              </a:solidFill>
            </a:endParaRPr>
          </a:p>
        </p:txBody>
      </p:sp>
      <p:sp>
        <p:nvSpPr>
          <p:cNvPr id="31753" name="10 Rectángulo"/>
          <p:cNvSpPr>
            <a:spLocks noChangeArrowheads="1"/>
          </p:cNvSpPr>
          <p:nvPr/>
        </p:nvSpPr>
        <p:spPr bwMode="auto">
          <a:xfrm>
            <a:off x="5132389" y="3713164"/>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ES_tradnl" altLang="es-PA">
                <a:solidFill>
                  <a:srgbClr val="FFFFFF"/>
                </a:solidFill>
                <a:latin typeface="Century Gothic" panose="020B0502020202020204" pitchFamily="34" charset="0"/>
                <a:cs typeface="Times New Roman" panose="02020603050405020304" pitchFamily="18" charset="0"/>
              </a:rPr>
              <a:t>análisis y la síntesis </a:t>
            </a:r>
            <a:endParaRPr lang="es-PA" altLang="es-PA">
              <a:solidFill>
                <a:prstClr val="white"/>
              </a:solidFill>
            </a:endParaRPr>
          </a:p>
        </p:txBody>
      </p:sp>
      <p:sp>
        <p:nvSpPr>
          <p:cNvPr id="13" name="12 Flecha derecha"/>
          <p:cNvSpPr/>
          <p:nvPr/>
        </p:nvSpPr>
        <p:spPr>
          <a:xfrm>
            <a:off x="4560888" y="3833814"/>
            <a:ext cx="571500" cy="14287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14" name="13 Rectángulo redondeado"/>
          <p:cNvSpPr/>
          <p:nvPr/>
        </p:nvSpPr>
        <p:spPr>
          <a:xfrm>
            <a:off x="1846264" y="3213100"/>
            <a:ext cx="2928937" cy="187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31756" name="14 Rectángulo"/>
          <p:cNvSpPr>
            <a:spLocks noChangeArrowheads="1"/>
          </p:cNvSpPr>
          <p:nvPr/>
        </p:nvSpPr>
        <p:spPr bwMode="auto">
          <a:xfrm>
            <a:off x="2006600" y="3227388"/>
            <a:ext cx="2571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ES_tradnl" altLang="es-PA">
                <a:solidFill>
                  <a:srgbClr val="FFFFFF"/>
                </a:solidFill>
                <a:latin typeface="Century Gothic" panose="020B0502020202020204" pitchFamily="34" charset="0"/>
                <a:cs typeface="Times New Roman" panose="02020603050405020304" pitchFamily="18" charset="0"/>
              </a:rPr>
              <a:t>Información recibida de los distintos analizadores sensoriales </a:t>
            </a:r>
            <a:endParaRPr lang="es-PA" altLang="es-PA">
              <a:solidFill>
                <a:prstClr val="white"/>
              </a:solidFill>
            </a:endParaRPr>
          </a:p>
        </p:txBody>
      </p:sp>
      <p:sp>
        <p:nvSpPr>
          <p:cNvPr id="16" name="15 Elipse"/>
          <p:cNvSpPr/>
          <p:nvPr/>
        </p:nvSpPr>
        <p:spPr>
          <a:xfrm>
            <a:off x="6203950" y="4427538"/>
            <a:ext cx="1428750" cy="50006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17" name="16 Rectángulo"/>
          <p:cNvSpPr/>
          <p:nvPr/>
        </p:nvSpPr>
        <p:spPr>
          <a:xfrm>
            <a:off x="6289676" y="4486275"/>
            <a:ext cx="1357313" cy="369888"/>
          </a:xfrm>
          <a:prstGeom prst="rect">
            <a:avLst/>
          </a:prstGeom>
        </p:spPr>
        <p:txBody>
          <a:bodyPr>
            <a:spAutoFit/>
          </a:bodyPr>
          <a:lstStyle/>
          <a:p>
            <a:pPr fontAlgn="base">
              <a:spcBef>
                <a:spcPct val="0"/>
              </a:spcBef>
              <a:spcAft>
                <a:spcPct val="0"/>
              </a:spcAft>
              <a:defRPr/>
            </a:pPr>
            <a:r>
              <a:rPr lang="es-ES_tradnl" dirty="0">
                <a:solidFill>
                  <a:prstClr val="white"/>
                </a:solidFill>
                <a:effectLst>
                  <a:outerShdw blurRad="38100" dist="38100" dir="2700000" algn="tl">
                    <a:srgbClr val="000000">
                      <a:alpha val="43137"/>
                    </a:srgbClr>
                  </a:outerShdw>
                </a:effectLst>
                <a:latin typeface="Century Gothic" pitchFamily="34" charset="0"/>
                <a:ea typeface="Times New Roman" pitchFamily="18" charset="0"/>
                <a:cs typeface="Arial" panose="020B0604020202020204" pitchFamily="34" charset="0"/>
              </a:rPr>
              <a:t>se forman </a:t>
            </a:r>
            <a:endParaRPr lang="es-PA" dirty="0">
              <a:solidFill>
                <a:prstClr val="white"/>
              </a:solidFill>
              <a:effectLst>
                <a:outerShdw blurRad="38100" dist="38100" dir="2700000" algn="tl">
                  <a:srgbClr val="000000">
                    <a:alpha val="43137"/>
                  </a:srgbClr>
                </a:outerShdw>
              </a:effectLst>
              <a:cs typeface="Arial" charset="0"/>
            </a:endParaRPr>
          </a:p>
        </p:txBody>
      </p:sp>
      <p:sp>
        <p:nvSpPr>
          <p:cNvPr id="19" name="8 CuadroTexto"/>
          <p:cNvSpPr txBox="1"/>
          <p:nvPr/>
        </p:nvSpPr>
        <p:spPr>
          <a:xfrm>
            <a:off x="5159896" y="404665"/>
            <a:ext cx="194421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err="1">
                <a:solidFill>
                  <a:srgbClr val="FFFF99"/>
                </a:solidFill>
                <a:latin typeface="Century Gothic" pitchFamily="34" charset="0"/>
              </a:rPr>
              <a:t>Gnosias</a:t>
            </a:r>
            <a:endParaRPr lang="es-PA" sz="3200" b="1" dirty="0">
              <a:solidFill>
                <a:srgbClr val="FFFF99"/>
              </a:solidFill>
              <a:latin typeface="Century Gothic" pitchFamily="34" charset="0"/>
            </a:endParaRPr>
          </a:p>
        </p:txBody>
      </p:sp>
      <p:pic>
        <p:nvPicPr>
          <p:cNvPr id="31762"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950" y="4410076"/>
            <a:ext cx="1544638"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419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26F8835-5938-4363-8B9B-7934097C9B3D}" type="slidenum">
              <a:rPr lang="es-PA" altLang="es-PA">
                <a:solidFill>
                  <a:srgbClr val="FFFFFF"/>
                </a:solidFill>
              </a:rPr>
              <a:pPr eaLnBrk="1" hangingPunct="1"/>
              <a:t>31</a:t>
            </a:fld>
            <a:endParaRPr lang="es-PA" altLang="es-PA">
              <a:solidFill>
                <a:srgbClr val="FFFFFF"/>
              </a:solidFill>
            </a:endParaRPr>
          </a:p>
        </p:txBody>
      </p:sp>
      <p:sp>
        <p:nvSpPr>
          <p:cNvPr id="32772" name="Rectangle 5"/>
          <p:cNvSpPr>
            <a:spLocks noChangeArrowheads="1"/>
          </p:cNvSpPr>
          <p:nvPr/>
        </p:nvSpPr>
        <p:spPr bwMode="auto">
          <a:xfrm>
            <a:off x="2063750" y="1408114"/>
            <a:ext cx="8064500" cy="4714875"/>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buSzPct val="65000"/>
              <a:buFontTx/>
              <a:buBlip>
                <a:blip r:embed="rId2"/>
              </a:buBlip>
            </a:pPr>
            <a:endParaRPr lang="en-US" altLang="es-PA">
              <a:solidFill>
                <a:prstClr val="white"/>
              </a:solidFill>
              <a:latin typeface="Century Gothic" panose="020B0502020202020204" pitchFamily="34" charset="0"/>
            </a:endParaRPr>
          </a:p>
        </p:txBody>
      </p:sp>
      <p:sp>
        <p:nvSpPr>
          <p:cNvPr id="5" name="Rectangle 3"/>
          <p:cNvSpPr txBox="1">
            <a:spLocks noChangeArrowheads="1"/>
          </p:cNvSpPr>
          <p:nvPr/>
        </p:nvSpPr>
        <p:spPr>
          <a:xfrm>
            <a:off x="2095500" y="1470026"/>
            <a:ext cx="7848600" cy="4500563"/>
          </a:xfrm>
          <a:prstGeom prst="rect">
            <a:avLst/>
          </a:prstGeom>
        </p:spPr>
        <p:txBody>
          <a:bodyPr/>
          <a:lstStyle/>
          <a:p>
            <a:pPr marL="268288" indent="-268288" algn="just">
              <a:spcBef>
                <a:spcPts val="600"/>
              </a:spcBef>
              <a:spcAft>
                <a:spcPts val="600"/>
              </a:spcAft>
              <a:buClr>
                <a:srgbClr val="800080"/>
              </a:buClr>
              <a:buSzPct val="65000"/>
              <a:buBlip>
                <a:blip r:embed="rId3"/>
              </a:buBlip>
              <a:defRPr/>
            </a:pPr>
            <a:r>
              <a:rPr lang="es-MX" sz="2400" b="1" dirty="0">
                <a:solidFill>
                  <a:prstClr val="white"/>
                </a:solidFill>
                <a:latin typeface="Century Gothic" pitchFamily="34" charset="0"/>
                <a:cs typeface="Arial" panose="020B0604020202020204" pitchFamily="34" charset="0"/>
              </a:rPr>
              <a:t>Visuales</a:t>
            </a:r>
            <a:r>
              <a:rPr lang="es-MX" sz="2800" dirty="0">
                <a:solidFill>
                  <a:prstClr val="white"/>
                </a:solidFill>
                <a:latin typeface="Century Gothic" pitchFamily="34" charset="0"/>
                <a:cs typeface="Arial" panose="020B0604020202020204" pitchFamily="34" charset="0"/>
              </a:rPr>
              <a:t>: </a:t>
            </a:r>
            <a:r>
              <a:rPr lang="es-MX" dirty="0">
                <a:solidFill>
                  <a:prstClr val="white"/>
                </a:solidFill>
                <a:latin typeface="Century Gothic" pitchFamily="34" charset="0"/>
                <a:cs typeface="Arial" panose="020B0604020202020204" pitchFamily="34" charset="0"/>
              </a:rPr>
              <a:t>Denomina, identifica y agrupa colores, formas, tamaños y cantidades.</a:t>
            </a:r>
          </a:p>
          <a:p>
            <a:pPr marL="268288" indent="-268288" algn="just">
              <a:spcBef>
                <a:spcPts val="600"/>
              </a:spcBef>
              <a:spcAft>
                <a:spcPts val="600"/>
              </a:spcAft>
              <a:buClr>
                <a:srgbClr val="800080"/>
              </a:buClr>
              <a:buSzPct val="65000"/>
              <a:buBlip>
                <a:blip r:embed="rId3"/>
              </a:buBlip>
              <a:defRPr/>
            </a:pPr>
            <a:r>
              <a:rPr lang="es-MX" sz="2400" b="1" dirty="0" err="1">
                <a:solidFill>
                  <a:prstClr val="white"/>
                </a:solidFill>
                <a:latin typeface="Century Gothic" pitchFamily="34" charset="0"/>
                <a:cs typeface="Arial" panose="020B0604020202020204" pitchFamily="34" charset="0"/>
              </a:rPr>
              <a:t>Visoespaciales</a:t>
            </a:r>
            <a:r>
              <a:rPr lang="es-MX" sz="2800" dirty="0">
                <a:solidFill>
                  <a:prstClr val="white"/>
                </a:solidFill>
                <a:latin typeface="Century Gothic" pitchFamily="34" charset="0"/>
                <a:cs typeface="Arial" panose="020B0604020202020204" pitchFamily="34" charset="0"/>
              </a:rPr>
              <a:t>: </a:t>
            </a:r>
            <a:r>
              <a:rPr lang="es-MX" dirty="0">
                <a:solidFill>
                  <a:prstClr val="white"/>
                </a:solidFill>
                <a:latin typeface="Century Gothic" pitchFamily="34" charset="0"/>
                <a:cs typeface="Arial" panose="020B0604020202020204" pitchFamily="34" charset="0"/>
              </a:rPr>
              <a:t>Identifica lateralidad </a:t>
            </a:r>
            <a:r>
              <a:rPr lang="es-MX" dirty="0" err="1">
                <a:solidFill>
                  <a:prstClr val="white"/>
                </a:solidFill>
                <a:latin typeface="Century Gothic" pitchFamily="34" charset="0"/>
                <a:cs typeface="Arial" panose="020B0604020202020204" pitchFamily="34" charset="0"/>
              </a:rPr>
              <a:t>ipsi</a:t>
            </a:r>
            <a:r>
              <a:rPr lang="es-MX" dirty="0">
                <a:solidFill>
                  <a:prstClr val="white"/>
                </a:solidFill>
                <a:latin typeface="Century Gothic" pitchFamily="34" charset="0"/>
                <a:cs typeface="Arial" panose="020B0604020202020204" pitchFamily="34" charset="0"/>
              </a:rPr>
              <a:t> y </a:t>
            </a:r>
            <a:r>
              <a:rPr lang="es-MX" dirty="0" err="1">
                <a:solidFill>
                  <a:prstClr val="white"/>
                </a:solidFill>
                <a:latin typeface="Century Gothic" pitchFamily="34" charset="0"/>
                <a:cs typeface="Arial" panose="020B0604020202020204" pitchFamily="34" charset="0"/>
              </a:rPr>
              <a:t>contralateral</a:t>
            </a:r>
            <a:r>
              <a:rPr lang="es-MX" dirty="0">
                <a:solidFill>
                  <a:prstClr val="white"/>
                </a:solidFill>
                <a:latin typeface="Century Gothic" pitchFamily="34" charset="0"/>
                <a:cs typeface="Arial" panose="020B0604020202020204" pitchFamily="34" charset="0"/>
              </a:rPr>
              <a:t>.</a:t>
            </a:r>
          </a:p>
          <a:p>
            <a:pPr marL="268288" indent="-268288" algn="just">
              <a:spcBef>
                <a:spcPts val="600"/>
              </a:spcBef>
              <a:spcAft>
                <a:spcPts val="600"/>
              </a:spcAft>
              <a:buClr>
                <a:srgbClr val="800080"/>
              </a:buClr>
              <a:buSzPct val="65000"/>
              <a:buBlip>
                <a:blip r:embed="rId3"/>
              </a:buBlip>
              <a:defRPr/>
            </a:pPr>
            <a:r>
              <a:rPr lang="es-MX" sz="2400" b="1" dirty="0">
                <a:solidFill>
                  <a:prstClr val="white"/>
                </a:solidFill>
                <a:latin typeface="Century Gothic" pitchFamily="34" charset="0"/>
                <a:cs typeface="Arial" panose="020B0604020202020204" pitchFamily="34" charset="0"/>
              </a:rPr>
              <a:t>Auditivas</a:t>
            </a:r>
            <a:r>
              <a:rPr lang="es-MX" sz="2800" dirty="0">
                <a:solidFill>
                  <a:prstClr val="white"/>
                </a:solidFill>
                <a:latin typeface="Century Gothic" pitchFamily="34" charset="0"/>
                <a:cs typeface="Arial" panose="020B0604020202020204" pitchFamily="34" charset="0"/>
              </a:rPr>
              <a:t>: </a:t>
            </a:r>
            <a:r>
              <a:rPr lang="es-MX" dirty="0">
                <a:solidFill>
                  <a:prstClr val="white"/>
                </a:solidFill>
                <a:latin typeface="Century Gothic" pitchFamily="34" charset="0"/>
                <a:cs typeface="Arial" panose="020B0604020202020204" pitchFamily="34" charset="0"/>
              </a:rPr>
              <a:t>Identifica sonidos ambientales y del lenguaje (cercanos en punto y modo de articulación. Análisis y síntesis.)</a:t>
            </a:r>
          </a:p>
          <a:p>
            <a:pPr marL="268288" indent="-268288" algn="just">
              <a:spcBef>
                <a:spcPts val="600"/>
              </a:spcBef>
              <a:spcAft>
                <a:spcPts val="600"/>
              </a:spcAft>
              <a:buClr>
                <a:srgbClr val="800080"/>
              </a:buClr>
              <a:buSzPct val="65000"/>
              <a:buBlip>
                <a:blip r:embed="rId3"/>
              </a:buBlip>
              <a:defRPr/>
            </a:pPr>
            <a:r>
              <a:rPr lang="es-MX" sz="2400" b="1" dirty="0">
                <a:solidFill>
                  <a:prstClr val="white"/>
                </a:solidFill>
                <a:latin typeface="Century Gothic" pitchFamily="34" charset="0"/>
                <a:cs typeface="Arial" panose="020B0604020202020204" pitchFamily="34" charset="0"/>
              </a:rPr>
              <a:t>Temporales</a:t>
            </a:r>
            <a:r>
              <a:rPr lang="es-MX" sz="2800" dirty="0">
                <a:solidFill>
                  <a:prstClr val="white"/>
                </a:solidFill>
                <a:latin typeface="Century Gothic" pitchFamily="34" charset="0"/>
                <a:cs typeface="Arial" panose="020B0604020202020204" pitchFamily="34" charset="0"/>
              </a:rPr>
              <a:t>: </a:t>
            </a:r>
            <a:r>
              <a:rPr lang="es-MX" dirty="0">
                <a:solidFill>
                  <a:prstClr val="white"/>
                </a:solidFill>
                <a:latin typeface="Century Gothic" pitchFamily="34" charset="0"/>
                <a:cs typeface="Arial" panose="020B0604020202020204" pitchFamily="34" charset="0"/>
              </a:rPr>
              <a:t>Nociones pasado, presente y futuro.</a:t>
            </a:r>
          </a:p>
          <a:p>
            <a:pPr marL="268288" indent="-268288" algn="just">
              <a:spcBef>
                <a:spcPts val="600"/>
              </a:spcBef>
              <a:spcAft>
                <a:spcPts val="600"/>
              </a:spcAft>
              <a:buClr>
                <a:srgbClr val="800080"/>
              </a:buClr>
              <a:buSzPct val="65000"/>
              <a:buBlip>
                <a:blip r:embed="rId3"/>
              </a:buBlip>
              <a:defRPr/>
            </a:pPr>
            <a:r>
              <a:rPr lang="es-MX" sz="2400" b="1" dirty="0">
                <a:solidFill>
                  <a:prstClr val="white"/>
                </a:solidFill>
                <a:latin typeface="Century Gothic" pitchFamily="34" charset="0"/>
                <a:cs typeface="Arial" panose="020B0604020202020204" pitchFamily="34" charset="0"/>
              </a:rPr>
              <a:t>Esquema corporal</a:t>
            </a:r>
            <a:r>
              <a:rPr lang="es-MX" dirty="0">
                <a:solidFill>
                  <a:prstClr val="white"/>
                </a:solidFill>
                <a:latin typeface="Century Gothic" pitchFamily="34" charset="0"/>
                <a:cs typeface="Arial" panose="020B0604020202020204" pitchFamily="34" charset="0"/>
              </a:rPr>
              <a:t>: Partes gruesas y finas.</a:t>
            </a:r>
          </a:p>
          <a:p>
            <a:pPr marL="268288" indent="-268288" algn="just">
              <a:spcBef>
                <a:spcPts val="600"/>
              </a:spcBef>
              <a:spcAft>
                <a:spcPts val="600"/>
              </a:spcAft>
              <a:buClr>
                <a:srgbClr val="800080"/>
              </a:buClr>
              <a:buSzPct val="65000"/>
              <a:buBlip>
                <a:blip r:embed="rId3"/>
              </a:buBlip>
              <a:defRPr/>
            </a:pPr>
            <a:r>
              <a:rPr lang="es-MX" sz="2400" b="1" dirty="0" err="1">
                <a:solidFill>
                  <a:prstClr val="white"/>
                </a:solidFill>
                <a:latin typeface="Century Gothic" pitchFamily="34" charset="0"/>
                <a:cs typeface="Arial" panose="020B0604020202020204" pitchFamily="34" charset="0"/>
              </a:rPr>
              <a:t>Somatosensoriales</a:t>
            </a:r>
            <a:r>
              <a:rPr lang="es-MX" sz="2800" dirty="0">
                <a:solidFill>
                  <a:prstClr val="white"/>
                </a:solidFill>
                <a:latin typeface="Century Gothic" pitchFamily="34" charset="0"/>
                <a:cs typeface="Arial" panose="020B0604020202020204" pitchFamily="34" charset="0"/>
              </a:rPr>
              <a:t>:</a:t>
            </a:r>
            <a:r>
              <a:rPr lang="es-MX" dirty="0">
                <a:solidFill>
                  <a:prstClr val="white"/>
                </a:solidFill>
                <a:latin typeface="Century Gothic" pitchFamily="34" charset="0"/>
                <a:cs typeface="Arial" panose="020B0604020202020204" pitchFamily="34" charset="0"/>
              </a:rPr>
              <a:t> Reconocimiento de </a:t>
            </a:r>
          </a:p>
          <a:p>
            <a:pPr marL="268288" algn="just">
              <a:spcBef>
                <a:spcPts val="600"/>
              </a:spcBef>
              <a:spcAft>
                <a:spcPts val="600"/>
              </a:spcAft>
              <a:buClr>
                <a:srgbClr val="800080"/>
              </a:buClr>
              <a:buSzPct val="65000"/>
              <a:defRPr/>
            </a:pPr>
            <a:r>
              <a:rPr lang="es-MX" dirty="0">
                <a:solidFill>
                  <a:prstClr val="white"/>
                </a:solidFill>
                <a:latin typeface="Century Gothic" pitchFamily="34" charset="0"/>
                <a:cs typeface="Arial" panose="020B0604020202020204" pitchFamily="34" charset="0"/>
              </a:rPr>
              <a:t>estímulos en la piel.</a:t>
            </a:r>
          </a:p>
        </p:txBody>
      </p:sp>
      <p:sp>
        <p:nvSpPr>
          <p:cNvPr id="8" name="8 CuadroTexto"/>
          <p:cNvSpPr txBox="1"/>
          <p:nvPr/>
        </p:nvSpPr>
        <p:spPr>
          <a:xfrm>
            <a:off x="5086156" y="434161"/>
            <a:ext cx="194421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err="1">
                <a:solidFill>
                  <a:srgbClr val="FFFF99"/>
                </a:solidFill>
                <a:latin typeface="Century Gothic" pitchFamily="34" charset="0"/>
              </a:rPr>
              <a:t>Gnosias</a:t>
            </a:r>
            <a:endParaRPr lang="es-PA" sz="3200" b="1" dirty="0">
              <a:solidFill>
                <a:srgbClr val="FFFF99"/>
              </a:solidFill>
              <a:latin typeface="Century Gothic" pitchFamily="34" charset="0"/>
            </a:endParaRPr>
          </a:p>
        </p:txBody>
      </p:sp>
    </p:spTree>
    <p:extLst>
      <p:ext uri="{BB962C8B-B14F-4D97-AF65-F5344CB8AC3E}">
        <p14:creationId xmlns:p14="http://schemas.microsoft.com/office/powerpoint/2010/main" val="1656396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8A63433-3346-40C9-9DA2-44F9EC3AFC68}" type="slidenum">
              <a:rPr lang="es-PA" altLang="es-PA">
                <a:solidFill>
                  <a:srgbClr val="FFFFFF"/>
                </a:solidFill>
              </a:rPr>
              <a:pPr eaLnBrk="1" hangingPunct="1"/>
              <a:t>32</a:t>
            </a:fld>
            <a:endParaRPr lang="es-PA" altLang="es-PA">
              <a:solidFill>
                <a:srgbClr val="FFFFFF"/>
              </a:solidFill>
            </a:endParaRPr>
          </a:p>
        </p:txBody>
      </p:sp>
      <p:sp>
        <p:nvSpPr>
          <p:cNvPr id="33796" name="Rectangle 3"/>
          <p:cNvSpPr>
            <a:spLocks noChangeArrowheads="1"/>
          </p:cNvSpPr>
          <p:nvPr/>
        </p:nvSpPr>
        <p:spPr bwMode="auto">
          <a:xfrm>
            <a:off x="2101850" y="1314451"/>
            <a:ext cx="3455988" cy="21558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20000"/>
              </a:spcBef>
              <a:spcAft>
                <a:spcPct val="0"/>
              </a:spcAft>
            </a:pPr>
            <a:r>
              <a:rPr lang="es-PA" altLang="es-PA" sz="2400">
                <a:solidFill>
                  <a:prstClr val="white"/>
                </a:solidFill>
                <a:latin typeface="Century Gothic" panose="020B0502020202020204" pitchFamily="34" charset="0"/>
              </a:rPr>
              <a:t>Esta posibilidad de </a:t>
            </a:r>
          </a:p>
          <a:p>
            <a:pPr algn="ctr" eaLnBrk="1" fontAlgn="base" hangingPunct="1">
              <a:spcBef>
                <a:spcPct val="20000"/>
              </a:spcBef>
              <a:spcAft>
                <a:spcPct val="0"/>
              </a:spcAft>
            </a:pPr>
            <a:r>
              <a:rPr lang="es-PA" altLang="es-PA" sz="2400">
                <a:solidFill>
                  <a:prstClr val="white"/>
                </a:solidFill>
                <a:latin typeface="Century Gothic" panose="020B0502020202020204" pitchFamily="34" charset="0"/>
              </a:rPr>
              <a:t>reconocimiento</a:t>
            </a:r>
          </a:p>
          <a:p>
            <a:pPr algn="ctr" eaLnBrk="1" fontAlgn="base" hangingPunct="1">
              <a:spcBef>
                <a:spcPct val="20000"/>
              </a:spcBef>
              <a:spcAft>
                <a:spcPct val="0"/>
              </a:spcAft>
            </a:pPr>
            <a:r>
              <a:rPr lang="es-PA" altLang="es-PA" sz="2400">
                <a:solidFill>
                  <a:prstClr val="white"/>
                </a:solidFill>
                <a:latin typeface="Century Gothic" panose="020B0502020202020204" pitchFamily="34" charset="0"/>
              </a:rPr>
              <a:t>implica haber accedido a la función simbólica.</a:t>
            </a:r>
            <a:endParaRPr lang="es-ES" altLang="es-PA" sz="2400">
              <a:solidFill>
                <a:prstClr val="white"/>
              </a:solidFill>
              <a:latin typeface="Century Gothic" panose="020B0502020202020204" pitchFamily="34" charset="0"/>
            </a:endParaRPr>
          </a:p>
        </p:txBody>
      </p:sp>
      <p:pic>
        <p:nvPicPr>
          <p:cNvPr id="33797" name="Picture 4" descr="iontyf655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33376"/>
            <a:ext cx="3816350"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138864" y="4189414"/>
            <a:ext cx="3792537" cy="1939925"/>
          </a:xfrm>
          <a:prstGeom prst="rect">
            <a:avLst/>
          </a:prstGeom>
          <a:solidFill>
            <a:schemeClr val="accent3"/>
          </a:solidFill>
        </p:spPr>
        <p:txBody>
          <a:bodyPr>
            <a:spAutoFit/>
          </a:bodyPr>
          <a:lstStyle/>
          <a:p>
            <a:pPr algn="ctr" fontAlgn="base">
              <a:spcBef>
                <a:spcPct val="0"/>
              </a:spcBef>
              <a:spcAft>
                <a:spcPct val="0"/>
              </a:spcAft>
              <a:defRPr/>
            </a:pPr>
            <a:r>
              <a:rPr lang="es-PA" sz="2400" dirty="0">
                <a:solidFill>
                  <a:prstClr val="white"/>
                </a:solidFill>
                <a:latin typeface="Century Gothic" pitchFamily="34" charset="0"/>
                <a:cs typeface="Arial" panose="020B0604020202020204" pitchFamily="34" charset="0"/>
              </a:rPr>
              <a:t>Requiere el aporte de más de una modalidad perceptiva y semántica para llegar a  la significación.</a:t>
            </a:r>
            <a:endParaRPr lang="en-US" sz="2400" dirty="0">
              <a:solidFill>
                <a:prstClr val="white"/>
              </a:solidFill>
              <a:cs typeface="Arial" panose="020B0604020202020204" pitchFamily="34" charset="0"/>
            </a:endParaRPr>
          </a:p>
        </p:txBody>
      </p:sp>
      <p:pic>
        <p:nvPicPr>
          <p:cNvPr id="337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326" y="333376"/>
            <a:ext cx="216376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763" y="3687764"/>
            <a:ext cx="267335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087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18A26D0-51C3-4D14-9B11-F1D1BBAB162A}" type="slidenum">
              <a:rPr lang="es-PA" altLang="es-PA">
                <a:solidFill>
                  <a:srgbClr val="FFFFFF"/>
                </a:solidFill>
              </a:rPr>
              <a:pPr eaLnBrk="1" hangingPunct="1"/>
              <a:t>33</a:t>
            </a:fld>
            <a:endParaRPr lang="es-PA" altLang="es-PA">
              <a:solidFill>
                <a:srgbClr val="FFFFFF"/>
              </a:solidFill>
            </a:endParaRPr>
          </a:p>
        </p:txBody>
      </p:sp>
      <p:sp>
        <p:nvSpPr>
          <p:cNvPr id="5" name="Rectangle 3"/>
          <p:cNvSpPr txBox="1">
            <a:spLocks noChangeArrowheads="1"/>
          </p:cNvSpPr>
          <p:nvPr/>
        </p:nvSpPr>
        <p:spPr>
          <a:xfrm>
            <a:off x="1962150" y="1268413"/>
            <a:ext cx="8229600" cy="5040312"/>
          </a:xfrm>
          <a:prstGeom prst="rect">
            <a:avLst/>
          </a:prstGeom>
          <a:solidFill>
            <a:schemeClr val="accent1"/>
          </a:solidFill>
          <a:ln>
            <a:solidFill>
              <a:schemeClr val="tx1"/>
            </a:solidFill>
          </a:ln>
        </p:spPr>
        <p:txBody>
          <a:bodyPr lIns="180000" tIns="180000" rIns="180000" bIns="180000">
            <a:normAutofit fontScale="85000" lnSpcReduction="10000"/>
          </a:bodyPr>
          <a:lstStyle/>
          <a:p>
            <a:pPr marL="342900" indent="-342900" algn="just" fontAlgn="base">
              <a:lnSpc>
                <a:spcPct val="120000"/>
              </a:lnSpc>
              <a:spcBef>
                <a:spcPts val="600"/>
              </a:spcBef>
              <a:spcAft>
                <a:spcPts val="600"/>
              </a:spcAft>
              <a:buClr>
                <a:srgbClr val="800080"/>
              </a:buClr>
              <a:buSzPct val="65000"/>
              <a:buBlip>
                <a:blip r:embed="rId2"/>
              </a:buBlip>
              <a:defRPr/>
            </a:pPr>
            <a:r>
              <a:rPr lang="es-MX" sz="2800" dirty="0">
                <a:solidFill>
                  <a:prstClr val="white"/>
                </a:solidFill>
                <a:latin typeface="Century Gothic" pitchFamily="34" charset="0"/>
                <a:cs typeface="Arial" panose="020B0604020202020204" pitchFamily="34" charset="0"/>
              </a:rPr>
              <a:t>Los niños inician el lenguaje de manera gradual entre el año y medio y los tres años de vida. </a:t>
            </a:r>
          </a:p>
          <a:p>
            <a:pPr marL="342900" indent="-342900" algn="just" fontAlgn="base">
              <a:lnSpc>
                <a:spcPct val="120000"/>
              </a:lnSpc>
              <a:spcBef>
                <a:spcPts val="600"/>
              </a:spcBef>
              <a:spcAft>
                <a:spcPts val="600"/>
              </a:spcAft>
              <a:buClr>
                <a:srgbClr val="800080"/>
              </a:buClr>
              <a:buSzPct val="65000"/>
              <a:buBlip>
                <a:blip r:embed="rId2"/>
              </a:buBlip>
              <a:defRPr/>
            </a:pPr>
            <a:r>
              <a:rPr lang="es-MX" sz="2800" dirty="0">
                <a:solidFill>
                  <a:prstClr val="white"/>
                </a:solidFill>
                <a:latin typeface="Century Gothic" pitchFamily="34" charset="0"/>
                <a:cs typeface="Arial" panose="020B0604020202020204" pitchFamily="34" charset="0"/>
              </a:rPr>
              <a:t>A los 4 años la estructura gramatical y sintáctica está en aprendizaje.</a:t>
            </a:r>
          </a:p>
          <a:p>
            <a:pPr marL="342900" indent="-342900" algn="just" fontAlgn="base">
              <a:lnSpc>
                <a:spcPct val="120000"/>
              </a:lnSpc>
              <a:spcBef>
                <a:spcPts val="600"/>
              </a:spcBef>
              <a:spcAft>
                <a:spcPts val="600"/>
              </a:spcAft>
              <a:buClr>
                <a:srgbClr val="800080"/>
              </a:buClr>
              <a:buSzPct val="65000"/>
              <a:buBlip>
                <a:blip r:embed="rId2"/>
              </a:buBlip>
              <a:defRPr/>
            </a:pPr>
            <a:r>
              <a:rPr lang="es-MX" sz="2800" dirty="0">
                <a:solidFill>
                  <a:prstClr val="white"/>
                </a:solidFill>
                <a:latin typeface="Century Gothic" pitchFamily="34" charset="0"/>
                <a:cs typeface="Arial" panose="020B0604020202020204" pitchFamily="34" charset="0"/>
              </a:rPr>
              <a:t>La producción del lenguaje obedece en parte a una mayor </a:t>
            </a:r>
            <a:r>
              <a:rPr lang="es-MX" sz="2800" dirty="0" err="1">
                <a:solidFill>
                  <a:prstClr val="white"/>
                </a:solidFill>
                <a:latin typeface="Century Gothic" pitchFamily="34" charset="0"/>
                <a:cs typeface="Arial" panose="020B0604020202020204" pitchFamily="34" charset="0"/>
              </a:rPr>
              <a:t>complejización</a:t>
            </a:r>
            <a:r>
              <a:rPr lang="es-MX" sz="2800" dirty="0">
                <a:solidFill>
                  <a:prstClr val="white"/>
                </a:solidFill>
                <a:latin typeface="Century Gothic" pitchFamily="34" charset="0"/>
                <a:cs typeface="Arial" panose="020B0604020202020204" pitchFamily="34" charset="0"/>
              </a:rPr>
              <a:t> de las estructuras corticales motoras</a:t>
            </a:r>
            <a:r>
              <a:rPr lang="es-ES" sz="2800" dirty="0">
                <a:solidFill>
                  <a:prstClr val="white"/>
                </a:solidFill>
                <a:latin typeface="Century Gothic" pitchFamily="34" charset="0"/>
                <a:cs typeface="Arial" panose="020B0604020202020204" pitchFamily="34" charset="0"/>
              </a:rPr>
              <a:t>. Aumento en:</a:t>
            </a:r>
            <a:endParaRPr lang="es-MX" sz="2800" dirty="0">
              <a:solidFill>
                <a:prstClr val="white"/>
              </a:solidFill>
              <a:latin typeface="Century Gothic" pitchFamily="34" charset="0"/>
              <a:cs typeface="Arial" panose="020B0604020202020204" pitchFamily="34" charset="0"/>
            </a:endParaRPr>
          </a:p>
          <a:p>
            <a:pPr marL="1257300" lvl="1" indent="-357188" algn="just" fontAlgn="base">
              <a:lnSpc>
                <a:spcPct val="120000"/>
              </a:lnSpc>
              <a:buClr>
                <a:srgbClr val="800080"/>
              </a:buClr>
              <a:buSzPct val="65000"/>
              <a:buBlip>
                <a:blip r:embed="rId2"/>
              </a:buBlip>
              <a:defRPr/>
            </a:pPr>
            <a:r>
              <a:rPr lang="es-MX" sz="2500" dirty="0">
                <a:solidFill>
                  <a:prstClr val="white"/>
                </a:solidFill>
                <a:latin typeface="Century Gothic" pitchFamily="34" charset="0"/>
                <a:cs typeface="Arial" panose="020B0604020202020204" pitchFamily="34" charset="0"/>
              </a:rPr>
              <a:t>el volumen neural,</a:t>
            </a:r>
          </a:p>
          <a:p>
            <a:pPr marL="1257300" lvl="1" indent="-357188" algn="just" fontAlgn="base">
              <a:lnSpc>
                <a:spcPct val="120000"/>
              </a:lnSpc>
              <a:buClr>
                <a:srgbClr val="800080"/>
              </a:buClr>
              <a:buSzPct val="65000"/>
              <a:buBlip>
                <a:blip r:embed="rId2"/>
              </a:buBlip>
              <a:defRPr/>
            </a:pPr>
            <a:r>
              <a:rPr lang="es-MX" sz="2500" dirty="0">
                <a:solidFill>
                  <a:prstClr val="white"/>
                </a:solidFill>
                <a:latin typeface="Century Gothic" pitchFamily="34" charset="0"/>
                <a:cs typeface="Arial" panose="020B0604020202020204" pitchFamily="34" charset="0"/>
              </a:rPr>
              <a:t>el peso neural,</a:t>
            </a:r>
          </a:p>
          <a:p>
            <a:pPr marL="1257300" lvl="1" indent="-357188" algn="just" fontAlgn="base">
              <a:lnSpc>
                <a:spcPct val="120000"/>
              </a:lnSpc>
              <a:buClr>
                <a:srgbClr val="800080"/>
              </a:buClr>
              <a:buSzPct val="65000"/>
              <a:buBlip>
                <a:blip r:embed="rId2"/>
              </a:buBlip>
              <a:defRPr/>
            </a:pPr>
            <a:r>
              <a:rPr lang="es-MX" sz="2500" dirty="0">
                <a:solidFill>
                  <a:prstClr val="white"/>
                </a:solidFill>
                <a:latin typeface="Century Gothic" pitchFamily="34" charset="0"/>
                <a:cs typeface="Arial" panose="020B0604020202020204" pitchFamily="34" charset="0"/>
              </a:rPr>
              <a:t>el número de interconexiones entre las neuronas y </a:t>
            </a:r>
          </a:p>
          <a:p>
            <a:pPr marL="1257300" lvl="1" indent="-357188" algn="just" fontAlgn="base">
              <a:lnSpc>
                <a:spcPct val="120000"/>
              </a:lnSpc>
              <a:buClr>
                <a:srgbClr val="800080"/>
              </a:buClr>
              <a:buSzPct val="65000"/>
              <a:buBlip>
                <a:blip r:embed="rId2"/>
              </a:buBlip>
              <a:defRPr/>
            </a:pPr>
            <a:r>
              <a:rPr lang="es-MX" sz="2500" dirty="0">
                <a:solidFill>
                  <a:prstClr val="white"/>
                </a:solidFill>
                <a:latin typeface="Century Gothic" pitchFamily="34" charset="0"/>
                <a:cs typeface="Arial" panose="020B0604020202020204" pitchFamily="34" charset="0"/>
              </a:rPr>
              <a:t>el desarrollo de ramificación dendrítica</a:t>
            </a:r>
            <a:r>
              <a:rPr lang="es-ES" sz="2500" dirty="0">
                <a:solidFill>
                  <a:prstClr val="white"/>
                </a:solidFill>
                <a:latin typeface="Century Gothic" pitchFamily="34" charset="0"/>
                <a:cs typeface="Arial" panose="020B0604020202020204" pitchFamily="34" charset="0"/>
              </a:rPr>
              <a:t>.</a:t>
            </a:r>
          </a:p>
          <a:p>
            <a:pPr marL="342900" indent="-342900" algn="just" fontAlgn="base">
              <a:lnSpc>
                <a:spcPct val="120000"/>
              </a:lnSpc>
              <a:spcBef>
                <a:spcPts val="600"/>
              </a:spcBef>
              <a:spcAft>
                <a:spcPts val="600"/>
              </a:spcAft>
              <a:buClr>
                <a:srgbClr val="800080"/>
              </a:buClr>
              <a:buSzPct val="65000"/>
              <a:buBlip>
                <a:blip r:embed="rId2"/>
              </a:buBlip>
              <a:defRPr/>
            </a:pPr>
            <a:endParaRPr lang="es-ES" sz="2800" dirty="0">
              <a:solidFill>
                <a:prstClr val="white"/>
              </a:solidFill>
              <a:latin typeface="Century Gothic" pitchFamily="34" charset="0"/>
              <a:cs typeface="Arial" panose="020B0604020202020204" pitchFamily="34" charset="0"/>
            </a:endParaRPr>
          </a:p>
        </p:txBody>
      </p:sp>
      <p:sp>
        <p:nvSpPr>
          <p:cNvPr id="6" name="8 CuadroTexto"/>
          <p:cNvSpPr txBox="1"/>
          <p:nvPr/>
        </p:nvSpPr>
        <p:spPr>
          <a:xfrm>
            <a:off x="4938676" y="332657"/>
            <a:ext cx="2522012"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Lenguaje</a:t>
            </a:r>
          </a:p>
        </p:txBody>
      </p:sp>
    </p:spTree>
    <p:extLst>
      <p:ext uri="{BB962C8B-B14F-4D97-AF65-F5344CB8AC3E}">
        <p14:creationId xmlns:p14="http://schemas.microsoft.com/office/powerpoint/2010/main" val="3026594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F05CBE6-E897-4766-BA4E-9A3833887C5B}" type="slidenum">
              <a:rPr lang="es-PA" altLang="es-PA">
                <a:solidFill>
                  <a:srgbClr val="FFFFFF"/>
                </a:solidFill>
              </a:rPr>
              <a:pPr eaLnBrk="1" hangingPunct="1"/>
              <a:t>34</a:t>
            </a:fld>
            <a:endParaRPr lang="es-PA" altLang="es-PA">
              <a:solidFill>
                <a:srgbClr val="FFFFFF"/>
              </a:solidFill>
            </a:endParaRPr>
          </a:p>
        </p:txBody>
      </p:sp>
      <p:sp>
        <p:nvSpPr>
          <p:cNvPr id="4" name="Rectangle 3"/>
          <p:cNvSpPr txBox="1">
            <a:spLocks noChangeArrowheads="1"/>
          </p:cNvSpPr>
          <p:nvPr/>
        </p:nvSpPr>
        <p:spPr>
          <a:xfrm>
            <a:off x="2120901" y="1585914"/>
            <a:ext cx="7991475" cy="4200525"/>
          </a:xfrm>
          <a:prstGeom prst="rect">
            <a:avLst/>
          </a:prstGeom>
          <a:solidFill>
            <a:schemeClr val="accent1"/>
          </a:solidFill>
          <a:ln>
            <a:solidFill>
              <a:schemeClr val="tx1"/>
            </a:solidFill>
          </a:ln>
        </p:spPr>
        <p:txBody>
          <a:bodyPr lIns="180000" tIns="180000" rIns="180000" bIns="180000">
            <a:normAutofit lnSpcReduction="10000"/>
          </a:bodyPr>
          <a:lstStyle/>
          <a:p>
            <a:pPr marL="342900" indent="-342900" algn="just" fontAlgn="base">
              <a:lnSpc>
                <a:spcPct val="120000"/>
              </a:lnSpc>
              <a:spcBef>
                <a:spcPct val="0"/>
              </a:spcBef>
              <a:spcAft>
                <a:spcPct val="0"/>
              </a:spcAft>
              <a:buClr>
                <a:srgbClr val="800080"/>
              </a:buClr>
              <a:buSzPct val="65000"/>
              <a:buBlip>
                <a:blip r:embed="rId2"/>
              </a:buBlip>
              <a:defRPr/>
            </a:pPr>
            <a:r>
              <a:rPr lang="es-MX" sz="2800" dirty="0">
                <a:solidFill>
                  <a:prstClr val="white"/>
                </a:solidFill>
                <a:latin typeface="Century Gothic" pitchFamily="34" charset="0"/>
                <a:cs typeface="Arial" panose="020B0604020202020204" pitchFamily="34" charset="0"/>
              </a:rPr>
              <a:t>El desarrollo motor de la lengua y de los labios se alcanza mucho antes que el control motor de los dedos y de la mano</a:t>
            </a:r>
            <a:r>
              <a:rPr lang="es-ES" sz="2800" dirty="0">
                <a:solidFill>
                  <a:prstClr val="white"/>
                </a:solidFill>
                <a:latin typeface="Century Gothic" pitchFamily="34" charset="0"/>
                <a:cs typeface="Arial" panose="020B0604020202020204" pitchFamily="34" charset="0"/>
              </a:rPr>
              <a:t>.</a:t>
            </a:r>
          </a:p>
          <a:p>
            <a:pPr marL="342900" indent="-342900" algn="just" fontAlgn="base">
              <a:lnSpc>
                <a:spcPct val="120000"/>
              </a:lnSpc>
              <a:spcBef>
                <a:spcPct val="0"/>
              </a:spcBef>
              <a:spcAft>
                <a:spcPct val="0"/>
              </a:spcAft>
              <a:buClr>
                <a:srgbClr val="800080"/>
              </a:buClr>
              <a:buSzPct val="65000"/>
              <a:buBlip>
                <a:blip r:embed="rId2"/>
              </a:buBlip>
              <a:defRPr/>
            </a:pPr>
            <a:endParaRPr lang="es-PA" sz="2800" dirty="0">
              <a:solidFill>
                <a:prstClr val="white"/>
              </a:solidFill>
              <a:latin typeface="Century Gothic" pitchFamily="34" charset="0"/>
              <a:cs typeface="Arial" panose="020B0604020202020204" pitchFamily="34" charset="0"/>
            </a:endParaRPr>
          </a:p>
          <a:p>
            <a:pPr marL="342900" indent="-342900" algn="just" fontAlgn="base">
              <a:lnSpc>
                <a:spcPct val="120000"/>
              </a:lnSpc>
              <a:spcBef>
                <a:spcPct val="0"/>
              </a:spcBef>
              <a:spcAft>
                <a:spcPct val="0"/>
              </a:spcAft>
              <a:buClr>
                <a:srgbClr val="800080"/>
              </a:buClr>
              <a:buSzPct val="65000"/>
              <a:buBlip>
                <a:blip r:embed="rId2"/>
              </a:buBlip>
              <a:defRPr/>
            </a:pPr>
            <a:r>
              <a:rPr lang="es-MX" sz="2800" dirty="0">
                <a:solidFill>
                  <a:prstClr val="white"/>
                </a:solidFill>
                <a:latin typeface="Century Gothic" pitchFamily="34" charset="0"/>
                <a:cs typeface="Arial" panose="020B0604020202020204" pitchFamily="34" charset="0"/>
              </a:rPr>
              <a:t>La adquisición del lenguaje y su adecuado desarrollo es resultado del proceso de maduración cerebral y de la estimulación ambiental.</a:t>
            </a:r>
            <a:endParaRPr lang="es-ES" sz="2800" dirty="0">
              <a:solidFill>
                <a:prstClr val="white"/>
              </a:solidFill>
              <a:latin typeface="Century Gothic" pitchFamily="34" charset="0"/>
              <a:cs typeface="Arial" panose="020B0604020202020204" pitchFamily="34" charset="0"/>
            </a:endParaRPr>
          </a:p>
        </p:txBody>
      </p:sp>
      <p:sp>
        <p:nvSpPr>
          <p:cNvPr id="6" name="8 CuadroTexto"/>
          <p:cNvSpPr txBox="1"/>
          <p:nvPr/>
        </p:nvSpPr>
        <p:spPr>
          <a:xfrm>
            <a:off x="4871864" y="404665"/>
            <a:ext cx="2522012"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Lenguaje</a:t>
            </a:r>
          </a:p>
        </p:txBody>
      </p:sp>
    </p:spTree>
    <p:extLst>
      <p:ext uri="{BB962C8B-B14F-4D97-AF65-F5344CB8AC3E}">
        <p14:creationId xmlns:p14="http://schemas.microsoft.com/office/powerpoint/2010/main" val="13604847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C5C966B-7F73-4A7B-84AA-164B325E7333}" type="slidenum">
              <a:rPr lang="es-PA" altLang="es-PA">
                <a:solidFill>
                  <a:srgbClr val="FFFFFF"/>
                </a:solidFill>
              </a:rPr>
              <a:pPr eaLnBrk="1" hangingPunct="1"/>
              <a:t>35</a:t>
            </a:fld>
            <a:endParaRPr lang="es-PA" altLang="es-PA">
              <a:solidFill>
                <a:srgbClr val="FFFFFF"/>
              </a:solidFill>
            </a:endParaRPr>
          </a:p>
        </p:txBody>
      </p:sp>
      <p:sp>
        <p:nvSpPr>
          <p:cNvPr id="4" name="Rectangle 3"/>
          <p:cNvSpPr txBox="1">
            <a:spLocks noChangeArrowheads="1"/>
          </p:cNvSpPr>
          <p:nvPr/>
        </p:nvSpPr>
        <p:spPr>
          <a:xfrm>
            <a:off x="1760539" y="1773239"/>
            <a:ext cx="8675687" cy="3227387"/>
          </a:xfrm>
          <a:prstGeom prst="rect">
            <a:avLst/>
          </a:prstGeom>
          <a:solidFill>
            <a:schemeClr val="accent1"/>
          </a:solidFill>
          <a:ln w="12700">
            <a:solidFill>
              <a:schemeClr val="tx1"/>
            </a:solidFill>
          </a:ln>
        </p:spPr>
        <p:txBody>
          <a:bodyPr>
            <a:normAutofit/>
          </a:bodyPr>
          <a:lstStyle/>
          <a:p>
            <a:pPr algn="ctr" fontAlgn="base">
              <a:lnSpc>
                <a:spcPct val="140000"/>
              </a:lnSpc>
              <a:spcBef>
                <a:spcPct val="0"/>
              </a:spcBef>
              <a:spcAft>
                <a:spcPct val="0"/>
              </a:spcAft>
              <a:buClr>
                <a:srgbClr val="800080"/>
              </a:buClr>
              <a:defRPr/>
            </a:pPr>
            <a:r>
              <a:rPr lang="es-MX" sz="2800">
                <a:solidFill>
                  <a:prstClr val="white"/>
                </a:solidFill>
                <a:latin typeface="Century Gothic" pitchFamily="34" charset="0"/>
                <a:cs typeface="Arial" panose="020B0604020202020204" pitchFamily="34" charset="0"/>
              </a:rPr>
              <a:t>Inicialmente el niño adquiere una </a:t>
            </a:r>
          </a:p>
          <a:p>
            <a:pPr algn="ctr" fontAlgn="base">
              <a:lnSpc>
                <a:spcPct val="140000"/>
              </a:lnSpc>
              <a:spcBef>
                <a:spcPct val="0"/>
              </a:spcBef>
              <a:spcAft>
                <a:spcPct val="0"/>
              </a:spcAft>
              <a:buClr>
                <a:srgbClr val="800080"/>
              </a:buClr>
              <a:defRPr/>
            </a:pPr>
            <a:r>
              <a:rPr lang="es-MX" sz="2800" b="1">
                <a:solidFill>
                  <a:srgbClr val="92D050"/>
                </a:solidFill>
                <a:latin typeface="Century Gothic" pitchFamily="34" charset="0"/>
                <a:cs typeface="Arial" panose="020B0604020202020204" pitchFamily="34" charset="0"/>
              </a:rPr>
              <a:t>representación motora</a:t>
            </a:r>
            <a:r>
              <a:rPr lang="es-MX" sz="2800">
                <a:solidFill>
                  <a:prstClr val="white"/>
                </a:solidFill>
                <a:latin typeface="Century Gothic" pitchFamily="34" charset="0"/>
                <a:cs typeface="Arial" panose="020B0604020202020204" pitchFamily="34" charset="0"/>
              </a:rPr>
              <a:t> mediante la activación del </a:t>
            </a:r>
            <a:r>
              <a:rPr lang="es-MX" sz="2800" b="1">
                <a:solidFill>
                  <a:srgbClr val="92D050"/>
                </a:solidFill>
                <a:latin typeface="Century Gothic" pitchFamily="34" charset="0"/>
                <a:cs typeface="Arial" panose="020B0604020202020204" pitchFamily="34" charset="0"/>
              </a:rPr>
              <a:t>hemisferio izquierdo</a:t>
            </a:r>
            <a:r>
              <a:rPr lang="es-MX" sz="2800">
                <a:solidFill>
                  <a:prstClr val="white"/>
                </a:solidFill>
                <a:latin typeface="Century Gothic" pitchFamily="34" charset="0"/>
                <a:cs typeface="Arial" panose="020B0604020202020204" pitchFamily="34" charset="0"/>
              </a:rPr>
              <a:t>, mientras que el desarrollo del </a:t>
            </a:r>
            <a:r>
              <a:rPr lang="es-MX" sz="2800" b="1">
                <a:solidFill>
                  <a:srgbClr val="FFE471"/>
                </a:solidFill>
                <a:latin typeface="Century Gothic" pitchFamily="34" charset="0"/>
                <a:cs typeface="Arial" panose="020B0604020202020204" pitchFamily="34" charset="0"/>
              </a:rPr>
              <a:t>hemisferio derecho</a:t>
            </a:r>
            <a:r>
              <a:rPr lang="es-MX" sz="2800">
                <a:solidFill>
                  <a:prstClr val="white"/>
                </a:solidFill>
                <a:latin typeface="Century Gothic" pitchFamily="34" charset="0"/>
                <a:cs typeface="Arial" panose="020B0604020202020204" pitchFamily="34" charset="0"/>
              </a:rPr>
              <a:t> le permite lograr una </a:t>
            </a:r>
            <a:r>
              <a:rPr lang="es-MX" sz="2800" b="1">
                <a:solidFill>
                  <a:srgbClr val="FFE471"/>
                </a:solidFill>
                <a:latin typeface="Century Gothic" pitchFamily="34" charset="0"/>
                <a:cs typeface="Arial" panose="020B0604020202020204" pitchFamily="34" charset="0"/>
              </a:rPr>
              <a:t>representación sonora-afectiva</a:t>
            </a:r>
            <a:r>
              <a:rPr lang="es-MX" sz="2800">
                <a:solidFill>
                  <a:prstClr val="white"/>
                </a:solidFill>
                <a:latin typeface="Century Gothic" pitchFamily="34" charset="0"/>
                <a:cs typeface="Arial" panose="020B0604020202020204" pitchFamily="34" charset="0"/>
              </a:rPr>
              <a:t>.</a:t>
            </a:r>
            <a:endParaRPr lang="es-ES" sz="2800" dirty="0">
              <a:solidFill>
                <a:prstClr val="white"/>
              </a:solidFill>
              <a:latin typeface="Century Gothic" pitchFamily="34" charset="0"/>
              <a:cs typeface="Arial" panose="020B0604020202020204" pitchFamily="34" charset="0"/>
            </a:endParaRPr>
          </a:p>
        </p:txBody>
      </p:sp>
      <p:sp>
        <p:nvSpPr>
          <p:cNvPr id="6" name="8 CuadroTexto"/>
          <p:cNvSpPr txBox="1"/>
          <p:nvPr/>
        </p:nvSpPr>
        <p:spPr>
          <a:xfrm>
            <a:off x="4938676" y="332657"/>
            <a:ext cx="2522012"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Lenguaje</a:t>
            </a:r>
          </a:p>
        </p:txBody>
      </p:sp>
    </p:spTree>
    <p:extLst>
      <p:ext uri="{BB962C8B-B14F-4D97-AF65-F5344CB8AC3E}">
        <p14:creationId xmlns:p14="http://schemas.microsoft.com/office/powerpoint/2010/main" val="3642501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2DAA044-4AC3-47C3-B209-6F3583DBB567}" type="slidenum">
              <a:rPr lang="es-PA" altLang="es-PA">
                <a:solidFill>
                  <a:srgbClr val="FFFFFF"/>
                </a:solidFill>
              </a:rPr>
              <a:pPr eaLnBrk="1" hangingPunct="1"/>
              <a:t>36</a:t>
            </a:fld>
            <a:endParaRPr lang="es-PA" altLang="es-PA">
              <a:solidFill>
                <a:srgbClr val="FFFFFF"/>
              </a:solidFill>
            </a:endParaRPr>
          </a:p>
        </p:txBody>
      </p:sp>
      <p:sp>
        <p:nvSpPr>
          <p:cNvPr id="4" name="3 Rectángulo"/>
          <p:cNvSpPr/>
          <p:nvPr/>
        </p:nvSpPr>
        <p:spPr>
          <a:xfrm>
            <a:off x="1851026" y="1343025"/>
            <a:ext cx="8429625" cy="4679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Rectangle 4"/>
          <p:cNvSpPr txBox="1">
            <a:spLocks noChangeArrowheads="1"/>
          </p:cNvSpPr>
          <p:nvPr/>
        </p:nvSpPr>
        <p:spPr>
          <a:xfrm>
            <a:off x="1919288" y="1485900"/>
            <a:ext cx="3827462" cy="2305050"/>
          </a:xfrm>
          <a:prstGeom prst="rect">
            <a:avLst/>
          </a:prstGeom>
        </p:spPr>
        <p:txBody>
          <a:bodyPr lIns="0" tIns="0" rIns="0" bIns="0"/>
          <a:lstStyle/>
          <a:p>
            <a:pPr algn="ctr" fontAlgn="base">
              <a:spcBef>
                <a:spcPct val="20000"/>
              </a:spcBef>
              <a:spcAft>
                <a:spcPct val="0"/>
              </a:spcAft>
              <a:buFont typeface="Arial" charset="0"/>
              <a:buNone/>
              <a:defRPr/>
            </a:pPr>
            <a:r>
              <a:rPr lang="es-ES" sz="2800" b="1" dirty="0">
                <a:solidFill>
                  <a:srgbClr val="92D050"/>
                </a:solidFill>
                <a:latin typeface="Century Gothic" pitchFamily="34" charset="0"/>
                <a:cs typeface="Arial" panose="020B0604020202020204" pitchFamily="34" charset="0"/>
              </a:rPr>
              <a:t>Hemisferio Izquierdo</a:t>
            </a:r>
          </a:p>
          <a:p>
            <a:pPr marL="742950" lvl="1" indent="-285750" fontAlgn="base">
              <a:spcBef>
                <a:spcPct val="20000"/>
              </a:spcBef>
              <a:spcAft>
                <a:spcPct val="0"/>
              </a:spcAft>
              <a:buSzPct val="65000"/>
              <a:buBlip>
                <a:blip r:embed="rId2"/>
              </a:buBlip>
              <a:defRPr/>
            </a:pPr>
            <a:r>
              <a:rPr lang="es-ES" sz="2400" dirty="0">
                <a:solidFill>
                  <a:prstClr val="white"/>
                </a:solidFill>
                <a:latin typeface="Century Gothic" pitchFamily="34" charset="0"/>
                <a:cs typeface="Arial" panose="020B0604020202020204" pitchFamily="34" charset="0"/>
              </a:rPr>
              <a:t>Comprensivo</a:t>
            </a:r>
          </a:p>
          <a:p>
            <a:pPr marL="742950" lvl="1" indent="-285750" fontAlgn="base">
              <a:spcBef>
                <a:spcPct val="20000"/>
              </a:spcBef>
              <a:spcAft>
                <a:spcPct val="0"/>
              </a:spcAft>
              <a:buSzPct val="65000"/>
              <a:buBlip>
                <a:blip r:embed="rId2"/>
              </a:buBlip>
              <a:defRPr/>
            </a:pPr>
            <a:r>
              <a:rPr lang="es-ES" sz="2400" dirty="0">
                <a:solidFill>
                  <a:prstClr val="white"/>
                </a:solidFill>
                <a:latin typeface="Century Gothic" pitchFamily="34" charset="0"/>
                <a:cs typeface="Arial" panose="020B0604020202020204" pitchFamily="34" charset="0"/>
              </a:rPr>
              <a:t>Expresivo</a:t>
            </a:r>
          </a:p>
          <a:p>
            <a:pPr marL="742950" lvl="1" indent="-285750" fontAlgn="base">
              <a:spcBef>
                <a:spcPct val="20000"/>
              </a:spcBef>
              <a:spcAft>
                <a:spcPct val="0"/>
              </a:spcAft>
              <a:buSzPct val="65000"/>
              <a:buBlip>
                <a:blip r:embed="rId2"/>
              </a:buBlip>
              <a:defRPr/>
            </a:pPr>
            <a:r>
              <a:rPr lang="es-ES" sz="2400" dirty="0">
                <a:solidFill>
                  <a:prstClr val="white"/>
                </a:solidFill>
                <a:latin typeface="Century Gothic" pitchFamily="34" charset="0"/>
                <a:cs typeface="Arial" panose="020B0604020202020204" pitchFamily="34" charset="0"/>
              </a:rPr>
              <a:t>Lectura</a:t>
            </a:r>
          </a:p>
          <a:p>
            <a:pPr marL="742950" lvl="1" indent="-285750" fontAlgn="base">
              <a:spcBef>
                <a:spcPct val="20000"/>
              </a:spcBef>
              <a:spcAft>
                <a:spcPct val="0"/>
              </a:spcAft>
              <a:buSzPct val="65000"/>
              <a:buBlip>
                <a:blip r:embed="rId2"/>
              </a:buBlip>
              <a:defRPr/>
            </a:pPr>
            <a:r>
              <a:rPr lang="es-ES" sz="2400" dirty="0">
                <a:solidFill>
                  <a:prstClr val="white"/>
                </a:solidFill>
                <a:latin typeface="Century Gothic" pitchFamily="34" charset="0"/>
                <a:cs typeface="Arial" panose="020B0604020202020204" pitchFamily="34" charset="0"/>
              </a:rPr>
              <a:t>Escritura</a:t>
            </a:r>
          </a:p>
          <a:p>
            <a:pPr marL="742950" lvl="1" indent="-285750" fontAlgn="base">
              <a:spcBef>
                <a:spcPct val="20000"/>
              </a:spcBef>
              <a:spcAft>
                <a:spcPct val="0"/>
              </a:spcAft>
              <a:defRPr/>
            </a:pPr>
            <a:endParaRPr lang="es-ES" sz="2800" dirty="0">
              <a:solidFill>
                <a:prstClr val="white"/>
              </a:solidFill>
              <a:latin typeface="Century Gothic" pitchFamily="34" charset="0"/>
              <a:cs typeface="Arial" panose="020B0604020202020204" pitchFamily="34" charset="0"/>
            </a:endParaRPr>
          </a:p>
        </p:txBody>
      </p:sp>
      <p:sp>
        <p:nvSpPr>
          <p:cNvPr id="6" name="Rectangle 5"/>
          <p:cNvSpPr txBox="1">
            <a:spLocks noChangeArrowheads="1"/>
          </p:cNvSpPr>
          <p:nvPr/>
        </p:nvSpPr>
        <p:spPr>
          <a:xfrm>
            <a:off x="6116639" y="1443039"/>
            <a:ext cx="3995737" cy="4319587"/>
          </a:xfrm>
          <a:prstGeom prst="rect">
            <a:avLst/>
          </a:prstGeom>
        </p:spPr>
        <p:txBody>
          <a:bodyPr/>
          <a:lstStyle/>
          <a:p>
            <a:pPr algn="ctr" fontAlgn="base">
              <a:spcBef>
                <a:spcPct val="20000"/>
              </a:spcBef>
              <a:spcAft>
                <a:spcPct val="0"/>
              </a:spcAft>
              <a:buFont typeface="Arial" charset="0"/>
              <a:buNone/>
              <a:defRPr/>
            </a:pPr>
            <a:r>
              <a:rPr lang="es-ES" sz="2800" b="1" dirty="0">
                <a:solidFill>
                  <a:srgbClr val="FFFF81"/>
                </a:solidFill>
                <a:latin typeface="Century Gothic" pitchFamily="34" charset="0"/>
                <a:cs typeface="Arial" panose="020B0604020202020204" pitchFamily="34" charset="0"/>
              </a:rPr>
              <a:t>Hemisferio Derecho</a:t>
            </a:r>
          </a:p>
          <a:p>
            <a:pPr marL="742950" lvl="1" indent="-285750" fontAlgn="base">
              <a:spcBef>
                <a:spcPct val="20000"/>
              </a:spcBef>
              <a:spcAft>
                <a:spcPct val="0"/>
              </a:spcAft>
              <a:buSzPct val="65000"/>
              <a:buBlip>
                <a:blip r:embed="rId2"/>
              </a:buBlip>
              <a:defRPr/>
            </a:pPr>
            <a:r>
              <a:rPr lang="es-ES" sz="2400" dirty="0">
                <a:solidFill>
                  <a:prstClr val="white"/>
                </a:solidFill>
                <a:latin typeface="Century Gothic" pitchFamily="34" charset="0"/>
                <a:cs typeface="Arial" panose="020B0604020202020204" pitchFamily="34" charset="0"/>
              </a:rPr>
              <a:t>Mínima capacidad de comprensión.</a:t>
            </a:r>
          </a:p>
          <a:p>
            <a:pPr marL="742950" lvl="1" indent="-285750" fontAlgn="base">
              <a:spcBef>
                <a:spcPct val="20000"/>
              </a:spcBef>
              <a:spcAft>
                <a:spcPct val="0"/>
              </a:spcAft>
              <a:buSzPct val="65000"/>
              <a:buBlip>
                <a:blip r:embed="rId2"/>
              </a:buBlip>
              <a:defRPr/>
            </a:pPr>
            <a:r>
              <a:rPr lang="es-ES" sz="2400" dirty="0">
                <a:solidFill>
                  <a:prstClr val="white"/>
                </a:solidFill>
                <a:latin typeface="Century Gothic" pitchFamily="34" charset="0"/>
                <a:cs typeface="Arial" panose="020B0604020202020204" pitchFamily="34" charset="0"/>
              </a:rPr>
              <a:t>Regula aspectos prosódicos.</a:t>
            </a:r>
          </a:p>
          <a:p>
            <a:pPr marL="742950" lvl="1" indent="-285750" fontAlgn="base">
              <a:spcBef>
                <a:spcPct val="20000"/>
              </a:spcBef>
              <a:spcAft>
                <a:spcPct val="0"/>
              </a:spcAft>
              <a:buSzPct val="65000"/>
              <a:buBlip>
                <a:blip r:embed="rId2"/>
              </a:buBlip>
              <a:defRPr/>
            </a:pPr>
            <a:r>
              <a:rPr lang="es-ES" sz="2400" dirty="0">
                <a:solidFill>
                  <a:prstClr val="white"/>
                </a:solidFill>
                <a:latin typeface="Century Gothic" pitchFamily="34" charset="0"/>
                <a:cs typeface="Arial" panose="020B0604020202020204" pitchFamily="34" charset="0"/>
              </a:rPr>
              <a:t>Regula aspectos emotivos del lenguaje.</a:t>
            </a:r>
          </a:p>
          <a:p>
            <a:pPr marL="742950" lvl="1" indent="-285750" fontAlgn="base">
              <a:spcBef>
                <a:spcPct val="20000"/>
              </a:spcBef>
              <a:spcAft>
                <a:spcPct val="0"/>
              </a:spcAft>
              <a:buSzPct val="65000"/>
              <a:buBlip>
                <a:blip r:embed="rId2"/>
              </a:buBlip>
              <a:defRPr/>
            </a:pPr>
            <a:r>
              <a:rPr lang="es-ES" sz="2400" dirty="0">
                <a:solidFill>
                  <a:prstClr val="white"/>
                </a:solidFill>
                <a:latin typeface="Century Gothic" pitchFamily="34" charset="0"/>
                <a:cs typeface="Arial" panose="020B0604020202020204" pitchFamily="34" charset="0"/>
              </a:rPr>
              <a:t>Interviene en la creatividad literaria.</a:t>
            </a:r>
          </a:p>
        </p:txBody>
      </p:sp>
      <p:sp>
        <p:nvSpPr>
          <p:cNvPr id="37895" name="Line 6"/>
          <p:cNvSpPr>
            <a:spLocks noChangeShapeType="1"/>
          </p:cNvSpPr>
          <p:nvPr/>
        </p:nvSpPr>
        <p:spPr bwMode="auto">
          <a:xfrm>
            <a:off x="6024563" y="1557338"/>
            <a:ext cx="0" cy="424815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PA">
              <a:solidFill>
                <a:prstClr val="white"/>
              </a:solidFill>
              <a:cs typeface="Arial" panose="020B0604020202020204" pitchFamily="34" charset="0"/>
            </a:endParaRPr>
          </a:p>
        </p:txBody>
      </p:sp>
      <p:sp>
        <p:nvSpPr>
          <p:cNvPr id="9" name="8 CuadroTexto"/>
          <p:cNvSpPr txBox="1"/>
          <p:nvPr/>
        </p:nvSpPr>
        <p:spPr>
          <a:xfrm>
            <a:off x="4938676" y="332657"/>
            <a:ext cx="2522012"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Lenguaje</a:t>
            </a:r>
          </a:p>
        </p:txBody>
      </p:sp>
    </p:spTree>
    <p:extLst>
      <p:ext uri="{BB962C8B-B14F-4D97-AF65-F5344CB8AC3E}">
        <p14:creationId xmlns:p14="http://schemas.microsoft.com/office/powerpoint/2010/main" val="4162122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87DF0C9-E573-4CAF-8DF3-B7553A2F204D}" type="slidenum">
              <a:rPr lang="es-PA" altLang="es-PA">
                <a:solidFill>
                  <a:srgbClr val="FFFFFF"/>
                </a:solidFill>
              </a:rPr>
              <a:pPr eaLnBrk="1" hangingPunct="1"/>
              <a:t>37</a:t>
            </a:fld>
            <a:endParaRPr lang="es-PA" altLang="es-PA">
              <a:solidFill>
                <a:srgbClr val="FFFFFF"/>
              </a:solidFill>
            </a:endParaRPr>
          </a:p>
        </p:txBody>
      </p:sp>
      <p:sp>
        <p:nvSpPr>
          <p:cNvPr id="4" name="3 Rectángulo"/>
          <p:cNvSpPr/>
          <p:nvPr/>
        </p:nvSpPr>
        <p:spPr>
          <a:xfrm>
            <a:off x="1666875" y="1341438"/>
            <a:ext cx="8858250" cy="494506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Rectángulo redondeado"/>
          <p:cNvSpPr/>
          <p:nvPr/>
        </p:nvSpPr>
        <p:spPr>
          <a:xfrm>
            <a:off x="7739064" y="2740025"/>
            <a:ext cx="2643187" cy="1193800"/>
          </a:xfrm>
          <a:prstGeom prst="roundRect">
            <a:avLst/>
          </a:prstGeom>
        </p:spPr>
        <p:style>
          <a:lnRef idx="3">
            <a:schemeClr val="lt1"/>
          </a:lnRef>
          <a:fillRef idx="1">
            <a:schemeClr val="dk1"/>
          </a:fillRef>
          <a:effectRef idx="1">
            <a:schemeClr val="dk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 name="5 Rectángulo redondeado"/>
          <p:cNvSpPr/>
          <p:nvPr/>
        </p:nvSpPr>
        <p:spPr>
          <a:xfrm>
            <a:off x="5024438" y="1571626"/>
            <a:ext cx="3249612" cy="849313"/>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7" name="6 Rectángulo redondeado"/>
          <p:cNvSpPr/>
          <p:nvPr/>
        </p:nvSpPr>
        <p:spPr>
          <a:xfrm>
            <a:off x="3648075" y="3451226"/>
            <a:ext cx="2286000" cy="127317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10" name="Rectangle 4"/>
          <p:cNvSpPr txBox="1">
            <a:spLocks noChangeArrowheads="1"/>
          </p:cNvSpPr>
          <p:nvPr/>
        </p:nvSpPr>
        <p:spPr>
          <a:xfrm>
            <a:off x="2095500" y="2286000"/>
            <a:ext cx="2103438" cy="725488"/>
          </a:xfrm>
          <a:prstGeom prst="rect">
            <a:avLst/>
          </a:prstGeom>
        </p:spPr>
        <p:style>
          <a:lnRef idx="3">
            <a:schemeClr val="lt1"/>
          </a:lnRef>
          <a:fillRef idx="1">
            <a:schemeClr val="accent4"/>
          </a:fillRef>
          <a:effectRef idx="1">
            <a:schemeClr val="accent4"/>
          </a:effectRef>
          <a:fontRef idx="minor">
            <a:schemeClr val="lt1"/>
          </a:fontRef>
        </p:style>
        <p:txBody>
          <a:bodyPr>
            <a:normAutofit fontScale="70000" lnSpcReduction="20000"/>
          </a:bodyPr>
          <a:lstStyle/>
          <a:p>
            <a:pPr algn="ctr" fontAlgn="base">
              <a:lnSpc>
                <a:spcPct val="120000"/>
              </a:lnSpc>
              <a:spcBef>
                <a:spcPct val="0"/>
              </a:spcBef>
              <a:spcAft>
                <a:spcPct val="0"/>
              </a:spcAft>
              <a:buClr>
                <a:srgbClr val="800080"/>
              </a:buClr>
              <a:buFont typeface="Arial" charset="0"/>
              <a:buNone/>
              <a:defRPr/>
            </a:pPr>
            <a:r>
              <a:rPr lang="es-MX" sz="2800" b="1" dirty="0">
                <a:solidFill>
                  <a:srgbClr val="FFFF81"/>
                </a:solidFill>
                <a:latin typeface="Century Gothic" pitchFamily="34" charset="0"/>
              </a:rPr>
              <a:t>Conocimiento espacial</a:t>
            </a:r>
            <a:endParaRPr lang="es-MX" sz="2800" dirty="0">
              <a:solidFill>
                <a:prstClr val="white"/>
              </a:solidFill>
              <a:latin typeface="Century Gothic" pitchFamily="34" charset="0"/>
            </a:endParaRPr>
          </a:p>
        </p:txBody>
      </p:sp>
      <p:sp>
        <p:nvSpPr>
          <p:cNvPr id="38921" name="11 CuadroTexto"/>
          <p:cNvSpPr txBox="1">
            <a:spLocks noChangeArrowheads="1"/>
          </p:cNvSpPr>
          <p:nvPr/>
        </p:nvSpPr>
        <p:spPr bwMode="auto">
          <a:xfrm>
            <a:off x="3908425" y="3586163"/>
            <a:ext cx="19002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2000" b="1">
                <a:solidFill>
                  <a:prstClr val="white"/>
                </a:solidFill>
                <a:latin typeface="Century Gothic" panose="020B0502020202020204" pitchFamily="34" charset="0"/>
              </a:rPr>
              <a:t>Habilidades perceptuales no verbales </a:t>
            </a:r>
            <a:endParaRPr lang="es-PA" altLang="es-PA" sz="2000" b="1">
              <a:solidFill>
                <a:prstClr val="white"/>
              </a:solidFill>
            </a:endParaRPr>
          </a:p>
        </p:txBody>
      </p:sp>
      <p:sp>
        <p:nvSpPr>
          <p:cNvPr id="38922" name="12 CuadroTexto"/>
          <p:cNvSpPr txBox="1">
            <a:spLocks noChangeArrowheads="1"/>
          </p:cNvSpPr>
          <p:nvPr/>
        </p:nvSpPr>
        <p:spPr bwMode="auto">
          <a:xfrm>
            <a:off x="6386513" y="3209925"/>
            <a:ext cx="1071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a:solidFill>
                  <a:prstClr val="white"/>
                </a:solidFill>
                <a:latin typeface="Century Gothic" panose="020B0502020202020204" pitchFamily="34" charset="0"/>
              </a:rPr>
              <a:t>exigen</a:t>
            </a:r>
            <a:endParaRPr lang="es-PA" altLang="es-PA">
              <a:solidFill>
                <a:prstClr val="white"/>
              </a:solidFill>
            </a:endParaRPr>
          </a:p>
        </p:txBody>
      </p:sp>
      <p:sp>
        <p:nvSpPr>
          <p:cNvPr id="38923" name="13 CuadroTexto"/>
          <p:cNvSpPr txBox="1">
            <a:spLocks noChangeArrowheads="1"/>
          </p:cNvSpPr>
          <p:nvPr/>
        </p:nvSpPr>
        <p:spPr bwMode="auto">
          <a:xfrm>
            <a:off x="5240339" y="1674814"/>
            <a:ext cx="2801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2000" b="1">
                <a:solidFill>
                  <a:prstClr val="white"/>
                </a:solidFill>
                <a:latin typeface="Century Gothic" panose="020B0502020202020204" pitchFamily="34" charset="0"/>
              </a:rPr>
              <a:t>Fundamentalmente visuales</a:t>
            </a:r>
            <a:endParaRPr lang="es-PA" altLang="es-PA" sz="2000" b="1">
              <a:solidFill>
                <a:prstClr val="white"/>
              </a:solidFill>
            </a:endParaRPr>
          </a:p>
        </p:txBody>
      </p:sp>
      <p:sp>
        <p:nvSpPr>
          <p:cNvPr id="38924" name="14 CuadroTexto"/>
          <p:cNvSpPr txBox="1">
            <a:spLocks noChangeArrowheads="1"/>
          </p:cNvSpPr>
          <p:nvPr/>
        </p:nvSpPr>
        <p:spPr bwMode="auto">
          <a:xfrm>
            <a:off x="7810501" y="2844800"/>
            <a:ext cx="2500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2000" b="1">
                <a:solidFill>
                  <a:prstClr val="white"/>
                </a:solidFill>
                <a:latin typeface="Century Gothic" panose="020B0502020202020204" pitchFamily="34" charset="0"/>
              </a:rPr>
              <a:t>Memoria y </a:t>
            </a:r>
          </a:p>
          <a:p>
            <a:pPr algn="ctr" eaLnBrk="1" fontAlgn="base" hangingPunct="1">
              <a:spcBef>
                <a:spcPct val="0"/>
              </a:spcBef>
              <a:spcAft>
                <a:spcPct val="0"/>
              </a:spcAft>
            </a:pPr>
            <a:r>
              <a:rPr lang="es-MX" altLang="es-PA" sz="2000" b="1">
                <a:solidFill>
                  <a:prstClr val="white"/>
                </a:solidFill>
                <a:latin typeface="Century Gothic" panose="020B0502020202020204" pitchFamily="34" charset="0"/>
              </a:rPr>
              <a:t>manipulación espacial</a:t>
            </a:r>
            <a:endParaRPr lang="es-PA" altLang="es-PA" sz="2000" b="1">
              <a:solidFill>
                <a:prstClr val="white"/>
              </a:solidFill>
            </a:endParaRPr>
          </a:p>
        </p:txBody>
      </p:sp>
      <p:cxnSp>
        <p:nvCxnSpPr>
          <p:cNvPr id="16" name="15 Forma"/>
          <p:cNvCxnSpPr>
            <a:endCxn id="7" idx="1"/>
          </p:cNvCxnSpPr>
          <p:nvPr/>
        </p:nvCxnSpPr>
        <p:spPr>
          <a:xfrm rot="16200000" flipH="1">
            <a:off x="2747169" y="3186907"/>
            <a:ext cx="1016000" cy="785812"/>
          </a:xfrm>
          <a:prstGeom prst="bentConnector2">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Forma"/>
          <p:cNvCxnSpPr>
            <a:endCxn id="6" idx="1"/>
          </p:cNvCxnSpPr>
          <p:nvPr/>
        </p:nvCxnSpPr>
        <p:spPr>
          <a:xfrm rot="5400000" flipH="1" flipV="1">
            <a:off x="4146551" y="2516188"/>
            <a:ext cx="1398587" cy="357188"/>
          </a:xfrm>
          <a:prstGeom prst="bentConnector2">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8" name="19 Conector angular"/>
          <p:cNvCxnSpPr/>
          <p:nvPr/>
        </p:nvCxnSpPr>
        <p:spPr>
          <a:xfrm rot="16200000" flipH="1">
            <a:off x="6868320" y="2215357"/>
            <a:ext cx="650875" cy="1090613"/>
          </a:xfrm>
          <a:prstGeom prst="bentConnector2">
            <a:avLst/>
          </a:prstGeom>
          <a:ln w="571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9" name="8 CuadroTexto"/>
          <p:cNvSpPr txBox="1"/>
          <p:nvPr/>
        </p:nvSpPr>
        <p:spPr>
          <a:xfrm>
            <a:off x="4151784" y="332657"/>
            <a:ext cx="4121980"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err="1">
                <a:solidFill>
                  <a:srgbClr val="FFFF99"/>
                </a:solidFill>
                <a:latin typeface="Century Gothic" pitchFamily="34" charset="0"/>
              </a:rPr>
              <a:t>Visoespacialidad</a:t>
            </a:r>
            <a:endParaRPr lang="es-PA" sz="3200" b="1" dirty="0">
              <a:solidFill>
                <a:srgbClr val="FFFF99"/>
              </a:solidFill>
              <a:latin typeface="Century Gothic" pitchFamily="34" charset="0"/>
            </a:endParaRPr>
          </a:p>
        </p:txBody>
      </p:sp>
      <p:pic>
        <p:nvPicPr>
          <p:cNvPr id="38931" name="Picture 20"/>
          <p:cNvPicPr>
            <a:picLocks noChangeAspect="1" noChangeArrowheads="1"/>
          </p:cNvPicPr>
          <p:nvPr/>
        </p:nvPicPr>
        <p:blipFill>
          <a:blip r:embed="rId2">
            <a:extLst>
              <a:ext uri="{28A0092B-C50C-407E-A947-70E740481C1C}">
                <a14:useLocalDpi xmlns:a14="http://schemas.microsoft.com/office/drawing/2010/main" val="0"/>
              </a:ext>
            </a:extLst>
          </a:blip>
          <a:srcRect t="6168" b="7091"/>
          <a:stretch>
            <a:fillRect/>
          </a:stretch>
        </p:blipFill>
        <p:spPr bwMode="auto">
          <a:xfrm>
            <a:off x="6267450" y="4087814"/>
            <a:ext cx="23812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241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0A7300B-CB36-401D-BC05-5D7C3F6F9538}" type="slidenum">
              <a:rPr lang="es-PA" altLang="es-PA">
                <a:solidFill>
                  <a:srgbClr val="FFFFFF"/>
                </a:solidFill>
              </a:rPr>
              <a:pPr eaLnBrk="1" hangingPunct="1"/>
              <a:t>38</a:t>
            </a:fld>
            <a:endParaRPr lang="es-PA" altLang="es-PA">
              <a:solidFill>
                <a:srgbClr val="FFFFFF"/>
              </a:solidFill>
            </a:endParaRPr>
          </a:p>
        </p:txBody>
      </p:sp>
      <p:sp>
        <p:nvSpPr>
          <p:cNvPr id="39940" name="Rectangle 2"/>
          <p:cNvSpPr>
            <a:spLocks noChangeArrowheads="1"/>
          </p:cNvSpPr>
          <p:nvPr/>
        </p:nvSpPr>
        <p:spPr bwMode="auto">
          <a:xfrm>
            <a:off x="2309813" y="2786064"/>
            <a:ext cx="7777162" cy="3214687"/>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5" name="Rectangle 4"/>
          <p:cNvSpPr txBox="1">
            <a:spLocks noChangeArrowheads="1"/>
          </p:cNvSpPr>
          <p:nvPr/>
        </p:nvSpPr>
        <p:spPr>
          <a:xfrm>
            <a:off x="2095500" y="1341439"/>
            <a:ext cx="7715250" cy="4873625"/>
          </a:xfrm>
          <a:prstGeom prst="rect">
            <a:avLst/>
          </a:prstGeom>
        </p:spPr>
        <p:txBody>
          <a:bodyPr>
            <a:normAutofit/>
          </a:bodyPr>
          <a:lstStyle/>
          <a:p>
            <a:pPr algn="ctr" fontAlgn="base">
              <a:spcBef>
                <a:spcPts val="1200"/>
              </a:spcBef>
              <a:spcAft>
                <a:spcPts val="1200"/>
              </a:spcAft>
              <a:buClr>
                <a:srgbClr val="800080"/>
              </a:buClr>
              <a:defRPr/>
            </a:pPr>
            <a:r>
              <a:rPr lang="es-MX" sz="2600" dirty="0">
                <a:solidFill>
                  <a:prstClr val="white"/>
                </a:solidFill>
                <a:latin typeface="Century Gothic" pitchFamily="34" charset="0"/>
                <a:cs typeface="Arial" panose="020B0604020202020204" pitchFamily="34" charset="0"/>
              </a:rPr>
              <a:t>La </a:t>
            </a:r>
            <a:r>
              <a:rPr lang="es-MX" sz="2600" b="1" dirty="0">
                <a:solidFill>
                  <a:srgbClr val="92D050"/>
                </a:solidFill>
                <a:latin typeface="Century Gothic" pitchFamily="34" charset="0"/>
                <a:cs typeface="Arial" panose="020B0604020202020204" pitchFamily="34" charset="0"/>
              </a:rPr>
              <a:t>orientación izquierda-derecha</a:t>
            </a:r>
            <a:r>
              <a:rPr lang="es-MX" sz="2600" dirty="0">
                <a:solidFill>
                  <a:prstClr val="white"/>
                </a:solidFill>
                <a:latin typeface="Century Gothic" pitchFamily="34" charset="0"/>
                <a:cs typeface="Arial" panose="020B0604020202020204" pitchFamily="34" charset="0"/>
              </a:rPr>
              <a:t> parece organizarse entre los cinco y los ocho años de la siguiente manera:</a:t>
            </a:r>
          </a:p>
          <a:p>
            <a:pPr marL="723900" lvl="1" indent="-280988" algn="just" fontAlgn="base">
              <a:spcBef>
                <a:spcPts val="1200"/>
              </a:spcBef>
              <a:spcAft>
                <a:spcPts val="1200"/>
              </a:spcAft>
              <a:buClr>
                <a:srgbClr val="800080"/>
              </a:buClr>
              <a:buSzPct val="65000"/>
              <a:buBlip>
                <a:blip r:embed="rId2"/>
              </a:buBlip>
              <a:defRPr/>
            </a:pPr>
            <a:r>
              <a:rPr lang="es-MX" sz="2200" b="1" dirty="0">
                <a:solidFill>
                  <a:srgbClr val="FFF065"/>
                </a:solidFill>
                <a:latin typeface="Century Gothic" pitchFamily="34" charset="0"/>
                <a:cs typeface="Arial" panose="020B0604020202020204" pitchFamily="34" charset="0"/>
              </a:rPr>
              <a:t>Hasta los cinco años</a:t>
            </a:r>
            <a:r>
              <a:rPr lang="es-MX" sz="2200" dirty="0">
                <a:solidFill>
                  <a:prstClr val="white"/>
                </a:solidFill>
                <a:latin typeface="Century Gothic" pitchFamily="34" charset="0"/>
                <a:cs typeface="Arial" panose="020B0604020202020204" pitchFamily="34" charset="0"/>
              </a:rPr>
              <a:t>, irregular identificación en la orientación derecha-izquierda.</a:t>
            </a:r>
          </a:p>
          <a:p>
            <a:pPr marL="723900" lvl="1" indent="-280988" algn="just" fontAlgn="base">
              <a:spcBef>
                <a:spcPts val="1200"/>
              </a:spcBef>
              <a:spcAft>
                <a:spcPts val="1200"/>
              </a:spcAft>
              <a:buClr>
                <a:srgbClr val="800080"/>
              </a:buClr>
              <a:buSzPct val="65000"/>
              <a:buBlip>
                <a:blip r:embed="rId2"/>
              </a:buBlip>
              <a:defRPr/>
            </a:pPr>
            <a:r>
              <a:rPr lang="es-MX" sz="2200" b="1" dirty="0">
                <a:solidFill>
                  <a:srgbClr val="FFF065"/>
                </a:solidFill>
                <a:latin typeface="Century Gothic" pitchFamily="34" charset="0"/>
                <a:cs typeface="Arial" panose="020B0604020202020204" pitchFamily="34" charset="0"/>
              </a:rPr>
              <a:t>Entre los seis y los ocho años</a:t>
            </a:r>
            <a:r>
              <a:rPr lang="es-MX" sz="2200" dirty="0">
                <a:solidFill>
                  <a:prstClr val="white"/>
                </a:solidFill>
                <a:latin typeface="Century Gothic" pitchFamily="34" charset="0"/>
                <a:cs typeface="Arial" panose="020B0604020202020204" pitchFamily="34" charset="0"/>
              </a:rPr>
              <a:t>, comprensión personal, interior, del concepto derecha-izquierda. </a:t>
            </a:r>
          </a:p>
          <a:p>
            <a:pPr marL="723900" lvl="1" indent="-280988" algn="just" fontAlgn="base">
              <a:spcBef>
                <a:spcPts val="1200"/>
              </a:spcBef>
              <a:spcAft>
                <a:spcPts val="1200"/>
              </a:spcAft>
              <a:buClr>
                <a:srgbClr val="800080"/>
              </a:buClr>
              <a:buSzPct val="65000"/>
              <a:buBlip>
                <a:blip r:embed="rId2"/>
              </a:buBlip>
              <a:defRPr/>
            </a:pPr>
            <a:r>
              <a:rPr lang="es-MX" sz="2200" b="1" dirty="0">
                <a:solidFill>
                  <a:srgbClr val="FFF065"/>
                </a:solidFill>
                <a:latin typeface="Century Gothic" pitchFamily="34" charset="0"/>
                <a:cs typeface="Arial" panose="020B0604020202020204" pitchFamily="34" charset="0"/>
              </a:rPr>
              <a:t>De los ocho años en adelante</a:t>
            </a:r>
            <a:r>
              <a:rPr lang="es-MX" sz="2200" dirty="0">
                <a:solidFill>
                  <a:prstClr val="white"/>
                </a:solidFill>
                <a:latin typeface="Century Gothic" pitchFamily="34" charset="0"/>
                <a:cs typeface="Arial" panose="020B0604020202020204" pitchFamily="34" charset="0"/>
              </a:rPr>
              <a:t>, generalización del concepto derecha-izquierda al mundo exterior.</a:t>
            </a:r>
          </a:p>
        </p:txBody>
      </p:sp>
      <p:sp>
        <p:nvSpPr>
          <p:cNvPr id="7" name="8 CuadroTexto"/>
          <p:cNvSpPr txBox="1"/>
          <p:nvPr/>
        </p:nvSpPr>
        <p:spPr>
          <a:xfrm>
            <a:off x="4151784" y="332657"/>
            <a:ext cx="4121980"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err="1">
                <a:solidFill>
                  <a:srgbClr val="FFFF99"/>
                </a:solidFill>
                <a:latin typeface="Century Gothic" pitchFamily="34" charset="0"/>
              </a:rPr>
              <a:t>Visoespacialidad</a:t>
            </a:r>
            <a:endParaRPr lang="es-PA" sz="3200" b="1" dirty="0">
              <a:solidFill>
                <a:srgbClr val="FFFF99"/>
              </a:solidFill>
              <a:latin typeface="Century Gothic" pitchFamily="34" charset="0"/>
            </a:endParaRPr>
          </a:p>
        </p:txBody>
      </p:sp>
    </p:spTree>
    <p:extLst>
      <p:ext uri="{BB962C8B-B14F-4D97-AF65-F5344CB8AC3E}">
        <p14:creationId xmlns:p14="http://schemas.microsoft.com/office/powerpoint/2010/main" val="4023762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DB79372-2C23-4CDF-AA6F-EE3CF3682CCE}" type="slidenum">
              <a:rPr lang="es-PA" altLang="es-PA">
                <a:solidFill>
                  <a:srgbClr val="FFFFFF"/>
                </a:solidFill>
              </a:rPr>
              <a:pPr eaLnBrk="1" hangingPunct="1"/>
              <a:t>39</a:t>
            </a:fld>
            <a:endParaRPr lang="es-PA" altLang="es-PA">
              <a:solidFill>
                <a:srgbClr val="FFFFFF"/>
              </a:solidFill>
            </a:endParaRPr>
          </a:p>
        </p:txBody>
      </p:sp>
      <p:sp>
        <p:nvSpPr>
          <p:cNvPr id="40964" name="Rectangle 5"/>
          <p:cNvSpPr>
            <a:spLocks noChangeArrowheads="1"/>
          </p:cNvSpPr>
          <p:nvPr/>
        </p:nvSpPr>
        <p:spPr bwMode="auto">
          <a:xfrm>
            <a:off x="2279650" y="3632200"/>
            <a:ext cx="7704138" cy="158273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40965" name="Text Box 4"/>
          <p:cNvSpPr txBox="1">
            <a:spLocks noChangeArrowheads="1"/>
          </p:cNvSpPr>
          <p:nvPr/>
        </p:nvSpPr>
        <p:spPr bwMode="auto">
          <a:xfrm>
            <a:off x="2279650" y="1687514"/>
            <a:ext cx="75311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50000"/>
              </a:spcBef>
              <a:spcAft>
                <a:spcPct val="0"/>
              </a:spcAft>
            </a:pPr>
            <a:r>
              <a:rPr lang="es-PA" altLang="es-PA" sz="2800">
                <a:solidFill>
                  <a:prstClr val="white"/>
                </a:solidFill>
                <a:latin typeface="Century Gothic" panose="020B0502020202020204" pitchFamily="34" charset="0"/>
              </a:rPr>
              <a:t>Hacia el primer año de vida se hace más obvia la utilización diferencial de las dos manos para manipular objetos.</a:t>
            </a:r>
          </a:p>
          <a:p>
            <a:pPr algn="just" eaLnBrk="1" fontAlgn="base" hangingPunct="1">
              <a:spcBef>
                <a:spcPct val="50000"/>
              </a:spcBef>
              <a:spcAft>
                <a:spcPct val="0"/>
              </a:spcAft>
            </a:pPr>
            <a:endParaRPr lang="es-PA" altLang="es-PA" sz="2800">
              <a:solidFill>
                <a:prstClr val="white"/>
              </a:solidFill>
              <a:latin typeface="Century Gothic" panose="020B0502020202020204" pitchFamily="34" charset="0"/>
            </a:endParaRPr>
          </a:p>
          <a:p>
            <a:pPr algn="ctr" eaLnBrk="1" fontAlgn="base" hangingPunct="1">
              <a:spcBef>
                <a:spcPct val="50000"/>
              </a:spcBef>
              <a:spcAft>
                <a:spcPct val="0"/>
              </a:spcAft>
            </a:pPr>
            <a:r>
              <a:rPr lang="es-PA" altLang="es-PA" sz="2400">
                <a:solidFill>
                  <a:srgbClr val="FFFF81"/>
                </a:solidFill>
                <a:latin typeface="Century Gothic" panose="020B0502020202020204" pitchFamily="34" charset="0"/>
              </a:rPr>
              <a:t>En la mayoría de los casos se emplea la mano derecha para acciones dirigidas y la mano izquierda para sostener objetos.</a:t>
            </a:r>
          </a:p>
        </p:txBody>
      </p:sp>
      <p:sp>
        <p:nvSpPr>
          <p:cNvPr id="7" name="8 CuadroTexto"/>
          <p:cNvSpPr txBox="1"/>
          <p:nvPr/>
        </p:nvSpPr>
        <p:spPr>
          <a:xfrm>
            <a:off x="4151784" y="332657"/>
            <a:ext cx="4121980"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err="1">
                <a:solidFill>
                  <a:srgbClr val="FFFF99"/>
                </a:solidFill>
                <a:latin typeface="Century Gothic" pitchFamily="34" charset="0"/>
              </a:rPr>
              <a:t>Visoespacialidad</a:t>
            </a:r>
            <a:endParaRPr lang="es-PA" sz="3200" b="1" dirty="0">
              <a:solidFill>
                <a:srgbClr val="FFFF99"/>
              </a:solidFill>
              <a:latin typeface="Century Gothic" pitchFamily="34" charset="0"/>
            </a:endParaRPr>
          </a:p>
        </p:txBody>
      </p:sp>
    </p:spTree>
    <p:extLst>
      <p:ext uri="{BB962C8B-B14F-4D97-AF65-F5344CB8AC3E}">
        <p14:creationId xmlns:p14="http://schemas.microsoft.com/office/powerpoint/2010/main" val="961916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532A0E9-2762-4258-AACC-92B9BE9571AB}" type="slidenum">
              <a:rPr lang="es-PA" altLang="es-PA">
                <a:solidFill>
                  <a:srgbClr val="FFFFFF"/>
                </a:solidFill>
              </a:rPr>
              <a:pPr eaLnBrk="1" hangingPunct="1"/>
              <a:t>4</a:t>
            </a:fld>
            <a:endParaRPr lang="es-PA" altLang="es-PA">
              <a:solidFill>
                <a:srgbClr val="FFFFFF"/>
              </a:solidFill>
            </a:endParaRPr>
          </a:p>
        </p:txBody>
      </p:sp>
      <p:sp>
        <p:nvSpPr>
          <p:cNvPr id="5" name="Rectangle 3"/>
          <p:cNvSpPr txBox="1">
            <a:spLocks noChangeArrowheads="1"/>
          </p:cNvSpPr>
          <p:nvPr/>
        </p:nvSpPr>
        <p:spPr>
          <a:xfrm>
            <a:off x="1919288" y="1341438"/>
            <a:ext cx="8424862" cy="4749800"/>
          </a:xfrm>
          <a:prstGeom prst="rect">
            <a:avLst/>
          </a:prstGeom>
          <a:solidFill>
            <a:schemeClr val="accent1"/>
          </a:solidFill>
        </p:spPr>
        <p:txBody>
          <a:bodyPr/>
          <a:lstStyle/>
          <a:p>
            <a:pPr marL="342900" indent="-342900" eaLnBrk="0" fontAlgn="base" hangingPunct="0">
              <a:lnSpc>
                <a:spcPct val="150000"/>
              </a:lnSpc>
              <a:spcBef>
                <a:spcPts val="1200"/>
              </a:spcBef>
              <a:spcAft>
                <a:spcPts val="1200"/>
              </a:spcAft>
              <a:buSzPct val="60000"/>
              <a:buBlip>
                <a:blip r:embed="rId2"/>
              </a:buBlip>
              <a:defRPr/>
            </a:pPr>
            <a:r>
              <a:rPr lang="es-MX" sz="2800" b="1" dirty="0">
                <a:solidFill>
                  <a:srgbClr val="FFFF81"/>
                </a:solidFill>
                <a:latin typeface="Century Gothic" pitchFamily="34" charset="0"/>
                <a:cs typeface="Arial" panose="020B0604020202020204" pitchFamily="34" charset="0"/>
              </a:rPr>
              <a:t>Crecimiento</a:t>
            </a:r>
            <a:r>
              <a:rPr lang="es-MX" sz="2400" b="1" dirty="0">
                <a:solidFill>
                  <a:prstClr val="white"/>
                </a:solidFill>
                <a:latin typeface="Century Gothic" pitchFamily="34" charset="0"/>
                <a:cs typeface="Arial" panose="020B0604020202020204" pitchFamily="34" charset="0"/>
              </a:rPr>
              <a:t>:</a:t>
            </a:r>
            <a:r>
              <a:rPr lang="es-MX" sz="2400" dirty="0">
                <a:solidFill>
                  <a:prstClr val="white"/>
                </a:solidFill>
                <a:latin typeface="Century Gothic" pitchFamily="34" charset="0"/>
                <a:cs typeface="Arial" panose="020B0604020202020204" pitchFamily="34" charset="0"/>
              </a:rPr>
              <a:t> </a:t>
            </a:r>
            <a:r>
              <a:rPr lang="es-ES" sz="2200" dirty="0">
                <a:solidFill>
                  <a:prstClr val="white"/>
                </a:solidFill>
                <a:latin typeface="Century Gothic" pitchFamily="34" charset="0"/>
                <a:cs typeface="Arial" charset="0"/>
              </a:rPr>
              <a:t>Aspectos cuantitativos de la evolución (el aumento en tamaño)</a:t>
            </a:r>
            <a:r>
              <a:rPr lang="es-MX" sz="2200" dirty="0">
                <a:solidFill>
                  <a:prstClr val="white"/>
                </a:solidFill>
                <a:latin typeface="Century Gothic" pitchFamily="34" charset="0"/>
                <a:cs typeface="Arial" panose="020B0604020202020204" pitchFamily="34" charset="0"/>
              </a:rPr>
              <a:t>.</a:t>
            </a:r>
          </a:p>
          <a:p>
            <a:pPr marL="342900" indent="-342900" eaLnBrk="0" fontAlgn="base" hangingPunct="0">
              <a:lnSpc>
                <a:spcPct val="150000"/>
              </a:lnSpc>
              <a:spcBef>
                <a:spcPts val="1200"/>
              </a:spcBef>
              <a:spcAft>
                <a:spcPts val="1200"/>
              </a:spcAft>
              <a:buSzPct val="60000"/>
              <a:buBlip>
                <a:blip r:embed="rId2"/>
              </a:buBlip>
              <a:defRPr/>
            </a:pPr>
            <a:r>
              <a:rPr lang="es-MX" sz="2800" b="1" dirty="0">
                <a:solidFill>
                  <a:srgbClr val="FFFF81"/>
                </a:solidFill>
                <a:latin typeface="Century Gothic" pitchFamily="34" charset="0"/>
                <a:cs typeface="Arial" panose="020B0604020202020204" pitchFamily="34" charset="0"/>
              </a:rPr>
              <a:t>Maduración</a:t>
            </a:r>
            <a:r>
              <a:rPr lang="es-MX" sz="2400" b="1" dirty="0">
                <a:solidFill>
                  <a:prstClr val="white"/>
                </a:solidFill>
                <a:latin typeface="Century Gothic" pitchFamily="34" charset="0"/>
                <a:cs typeface="Arial" panose="020B0604020202020204" pitchFamily="34" charset="0"/>
              </a:rPr>
              <a:t>:</a:t>
            </a:r>
            <a:r>
              <a:rPr lang="es-MX" sz="2400" dirty="0">
                <a:solidFill>
                  <a:prstClr val="white"/>
                </a:solidFill>
                <a:latin typeface="Century Gothic" pitchFamily="34" charset="0"/>
                <a:cs typeface="Arial" panose="020B0604020202020204" pitchFamily="34" charset="0"/>
              </a:rPr>
              <a:t> </a:t>
            </a:r>
            <a:r>
              <a:rPr lang="es-ES" sz="2200" dirty="0">
                <a:solidFill>
                  <a:prstClr val="white"/>
                </a:solidFill>
                <a:latin typeface="Century Gothic" pitchFamily="34" charset="0"/>
                <a:cs typeface="Arial" charset="0"/>
              </a:rPr>
              <a:t>Aspectos cualitativos de la evolución (potencialidades genéticas que van surgiendo)</a:t>
            </a:r>
            <a:r>
              <a:rPr lang="es-MX" sz="2200" dirty="0">
                <a:solidFill>
                  <a:prstClr val="white"/>
                </a:solidFill>
                <a:latin typeface="Century Gothic" pitchFamily="34" charset="0"/>
                <a:cs typeface="Arial" panose="020B0604020202020204" pitchFamily="34" charset="0"/>
              </a:rPr>
              <a:t>.</a:t>
            </a:r>
            <a:r>
              <a:rPr lang="es-ES" sz="2200" dirty="0">
                <a:solidFill>
                  <a:prstClr val="white"/>
                </a:solidFill>
                <a:latin typeface="Century Gothic" pitchFamily="34" charset="0"/>
                <a:cs typeface="Arial" charset="0"/>
              </a:rPr>
              <a:t> </a:t>
            </a:r>
          </a:p>
          <a:p>
            <a:pPr marL="342900" indent="-342900" eaLnBrk="0" fontAlgn="base" hangingPunct="0">
              <a:lnSpc>
                <a:spcPct val="150000"/>
              </a:lnSpc>
              <a:spcBef>
                <a:spcPts val="1200"/>
              </a:spcBef>
              <a:spcAft>
                <a:spcPts val="1200"/>
              </a:spcAft>
              <a:buSzPct val="60000"/>
              <a:buBlip>
                <a:blip r:embed="rId2"/>
              </a:buBlip>
              <a:defRPr/>
            </a:pPr>
            <a:r>
              <a:rPr lang="es-MX" sz="2800" b="1" dirty="0">
                <a:solidFill>
                  <a:srgbClr val="FFFF81"/>
                </a:solidFill>
                <a:latin typeface="Century Gothic" pitchFamily="34" charset="0"/>
                <a:cs typeface="Arial" panose="020B0604020202020204" pitchFamily="34" charset="0"/>
              </a:rPr>
              <a:t>Desarrollo</a:t>
            </a:r>
            <a:r>
              <a:rPr lang="es-MX" sz="2400" b="1" dirty="0">
                <a:solidFill>
                  <a:prstClr val="white"/>
                </a:solidFill>
                <a:latin typeface="Century Gothic" pitchFamily="34" charset="0"/>
                <a:cs typeface="Arial" panose="020B0604020202020204" pitchFamily="34" charset="0"/>
              </a:rPr>
              <a:t>:</a:t>
            </a:r>
            <a:r>
              <a:rPr lang="es-MX" sz="2400" dirty="0">
                <a:solidFill>
                  <a:prstClr val="white"/>
                </a:solidFill>
                <a:latin typeface="Century Gothic" pitchFamily="34" charset="0"/>
                <a:cs typeface="Arial" panose="020B0604020202020204" pitchFamily="34" charset="0"/>
              </a:rPr>
              <a:t> </a:t>
            </a:r>
            <a:r>
              <a:rPr lang="es-ES" sz="2200" dirty="0">
                <a:solidFill>
                  <a:prstClr val="white"/>
                </a:solidFill>
                <a:latin typeface="Century Gothic" pitchFamily="34" charset="0"/>
                <a:cs typeface="Arial" charset="0"/>
              </a:rPr>
              <a:t>Sucesión de cambios que se producen por la conjunción de los anteriores con la influencia de factores ambientales.</a:t>
            </a:r>
            <a:endParaRPr lang="es-MX" sz="2200" dirty="0">
              <a:solidFill>
                <a:prstClr val="white"/>
              </a:solidFill>
              <a:latin typeface="Century Gothic" pitchFamily="34" charset="0"/>
              <a:cs typeface="Arial" panose="020B0604020202020204" pitchFamily="34" charset="0"/>
            </a:endParaRPr>
          </a:p>
          <a:p>
            <a:pPr marL="342900" indent="-342900" eaLnBrk="0" fontAlgn="base" hangingPunct="0">
              <a:lnSpc>
                <a:spcPct val="150000"/>
              </a:lnSpc>
              <a:spcBef>
                <a:spcPts val="1200"/>
              </a:spcBef>
              <a:spcAft>
                <a:spcPts val="1200"/>
              </a:spcAft>
              <a:buSzPct val="60000"/>
              <a:defRPr/>
            </a:pPr>
            <a:endParaRPr lang="es-ES" sz="2400" dirty="0">
              <a:solidFill>
                <a:prstClr val="white"/>
              </a:solidFill>
              <a:latin typeface="Century Gothic" pitchFamily="34" charset="0"/>
              <a:cs typeface="Arial" charset="0"/>
            </a:endParaRPr>
          </a:p>
        </p:txBody>
      </p:sp>
      <p:sp>
        <p:nvSpPr>
          <p:cNvPr id="9" name="Rectangle 2"/>
          <p:cNvSpPr txBox="1">
            <a:spLocks noChangeArrowheads="1"/>
          </p:cNvSpPr>
          <p:nvPr/>
        </p:nvSpPr>
        <p:spPr>
          <a:xfrm>
            <a:off x="3809985" y="357166"/>
            <a:ext cx="4691063" cy="633412"/>
          </a:xfrm>
          <a:prstGeom prst="rect">
            <a:avLst/>
          </a:prstGeom>
        </p:spPr>
        <p:style>
          <a:lnRef idx="0">
            <a:schemeClr val="accent4"/>
          </a:lnRef>
          <a:fillRef idx="3">
            <a:schemeClr val="accent4"/>
          </a:fillRef>
          <a:effectRef idx="3">
            <a:schemeClr val="accent4"/>
          </a:effectRef>
          <a:fontRef idx="minor">
            <a:schemeClr val="lt1"/>
          </a:fontRef>
        </p:style>
        <p:txBody>
          <a:bodyPr/>
          <a:lstStyle/>
          <a:p>
            <a:pPr algn="ctr" eaLnBrk="0" fontAlgn="base" hangingPunct="0">
              <a:spcBef>
                <a:spcPct val="0"/>
              </a:spcBef>
              <a:spcAft>
                <a:spcPct val="0"/>
              </a:spcAft>
              <a:defRPr/>
            </a:pPr>
            <a:r>
              <a:rPr lang="es-MX" sz="3200" b="1" dirty="0">
                <a:solidFill>
                  <a:srgbClr val="FFFF00"/>
                </a:solidFill>
                <a:latin typeface="Century Gothic" pitchFamily="34" charset="0"/>
              </a:rPr>
              <a:t>Períodos de desarrollo</a:t>
            </a:r>
          </a:p>
        </p:txBody>
      </p:sp>
    </p:spTree>
    <p:extLst>
      <p:ext uri="{BB962C8B-B14F-4D97-AF65-F5344CB8AC3E}">
        <p14:creationId xmlns:p14="http://schemas.microsoft.com/office/powerpoint/2010/main" val="2476359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0E383E1-A054-4EFA-874B-0F954ECFEF30}" type="slidenum">
              <a:rPr lang="es-PA" altLang="es-PA">
                <a:solidFill>
                  <a:srgbClr val="FFFFFF"/>
                </a:solidFill>
              </a:rPr>
              <a:pPr eaLnBrk="1" hangingPunct="1"/>
              <a:t>40</a:t>
            </a:fld>
            <a:endParaRPr lang="es-PA" altLang="es-PA">
              <a:solidFill>
                <a:srgbClr val="FFFFFF"/>
              </a:solidFill>
            </a:endParaRPr>
          </a:p>
        </p:txBody>
      </p:sp>
      <p:sp>
        <p:nvSpPr>
          <p:cNvPr id="41988" name="Text Box 2"/>
          <p:cNvSpPr txBox="1">
            <a:spLocks noChangeArrowheads="1"/>
          </p:cNvSpPr>
          <p:nvPr/>
        </p:nvSpPr>
        <p:spPr bwMode="auto">
          <a:xfrm>
            <a:off x="2208213" y="1685926"/>
            <a:ext cx="7777162" cy="36877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spAutoFit/>
          </a:bodyPr>
          <a:lstStyle>
            <a:lvl1pPr marL="450850" indent="-4508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ts val="1200"/>
              </a:spcBef>
              <a:spcAft>
                <a:spcPts val="1200"/>
              </a:spcAft>
              <a:buSzPct val="65000"/>
              <a:buBlip>
                <a:blip r:embed="rId2"/>
              </a:buBlip>
            </a:pPr>
            <a:r>
              <a:rPr lang="es-PA" altLang="es-PA" sz="2800">
                <a:solidFill>
                  <a:prstClr val="white"/>
                </a:solidFill>
                <a:latin typeface="Century Gothic" panose="020B0502020202020204" pitchFamily="34" charset="0"/>
              </a:rPr>
              <a:t>La preferencia manual, tal y como se concibe en la vida adulta, </a:t>
            </a:r>
            <a:r>
              <a:rPr lang="es-PA" altLang="es-PA" sz="2800" b="1">
                <a:solidFill>
                  <a:srgbClr val="FFFF81"/>
                </a:solidFill>
                <a:latin typeface="Century Gothic" panose="020B0502020202020204" pitchFamily="34" charset="0"/>
              </a:rPr>
              <a:t>aparece entre el año y los cuatro años de edad</a:t>
            </a:r>
            <a:r>
              <a:rPr lang="es-PA" altLang="es-PA" sz="2800">
                <a:solidFill>
                  <a:prstClr val="white"/>
                </a:solidFill>
                <a:latin typeface="Century Gothic" panose="020B0502020202020204" pitchFamily="34" charset="0"/>
              </a:rPr>
              <a:t>.</a:t>
            </a:r>
          </a:p>
          <a:p>
            <a:pPr algn="just" eaLnBrk="1" fontAlgn="base" hangingPunct="1">
              <a:spcBef>
                <a:spcPts val="1200"/>
              </a:spcBef>
              <a:spcAft>
                <a:spcPts val="1200"/>
              </a:spcAft>
              <a:buSzPct val="65000"/>
              <a:buBlip>
                <a:blip r:embed="rId2"/>
              </a:buBlip>
            </a:pPr>
            <a:r>
              <a:rPr lang="es-PA" altLang="es-PA" sz="2800">
                <a:solidFill>
                  <a:prstClr val="white"/>
                </a:solidFill>
                <a:latin typeface="Century Gothic" panose="020B0502020202020204" pitchFamily="34" charset="0"/>
              </a:rPr>
              <a:t>La utilización exclusiva de una mano antes de cumplido el primer año de edad, suele ser signo de algún compromiso cerebral hemisférico.</a:t>
            </a:r>
            <a:endParaRPr lang="es-ES" altLang="es-PA" sz="2800">
              <a:solidFill>
                <a:prstClr val="white"/>
              </a:solidFill>
              <a:latin typeface="Century Gothic" panose="020B0502020202020204" pitchFamily="34" charset="0"/>
            </a:endParaRPr>
          </a:p>
        </p:txBody>
      </p:sp>
      <p:sp>
        <p:nvSpPr>
          <p:cNvPr id="6" name="8 CuadroTexto"/>
          <p:cNvSpPr txBox="1"/>
          <p:nvPr/>
        </p:nvSpPr>
        <p:spPr>
          <a:xfrm>
            <a:off x="4107540" y="362153"/>
            <a:ext cx="4121980"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err="1">
                <a:solidFill>
                  <a:srgbClr val="FFFF99"/>
                </a:solidFill>
                <a:latin typeface="Century Gothic" pitchFamily="34" charset="0"/>
              </a:rPr>
              <a:t>Visoespacialidad</a:t>
            </a:r>
            <a:endParaRPr lang="es-PA" sz="3200" b="1" dirty="0">
              <a:solidFill>
                <a:srgbClr val="FFFF99"/>
              </a:solidFill>
              <a:latin typeface="Century Gothic" pitchFamily="34" charset="0"/>
            </a:endParaRPr>
          </a:p>
        </p:txBody>
      </p:sp>
    </p:spTree>
    <p:extLst>
      <p:ext uri="{BB962C8B-B14F-4D97-AF65-F5344CB8AC3E}">
        <p14:creationId xmlns:p14="http://schemas.microsoft.com/office/powerpoint/2010/main" val="2717714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F0B75D8-C916-49ED-83F8-96C7AABC8EA7}" type="slidenum">
              <a:rPr lang="es-PA" altLang="es-PA">
                <a:solidFill>
                  <a:srgbClr val="FFFFFF"/>
                </a:solidFill>
              </a:rPr>
              <a:pPr eaLnBrk="1" hangingPunct="1"/>
              <a:t>41</a:t>
            </a:fld>
            <a:endParaRPr lang="es-PA" altLang="es-PA">
              <a:solidFill>
                <a:srgbClr val="FFFFFF"/>
              </a:solidFill>
            </a:endParaRPr>
          </a:p>
        </p:txBody>
      </p:sp>
      <p:sp>
        <p:nvSpPr>
          <p:cNvPr id="4" name="3 Elipse"/>
          <p:cNvSpPr/>
          <p:nvPr/>
        </p:nvSpPr>
        <p:spPr>
          <a:xfrm>
            <a:off x="7405689" y="4267201"/>
            <a:ext cx="2714625" cy="214312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latin typeface="Century Gothic" pitchFamily="34" charset="0"/>
            </a:endParaRPr>
          </a:p>
        </p:txBody>
      </p:sp>
      <p:sp>
        <p:nvSpPr>
          <p:cNvPr id="5" name="4 Rectángulo redondeado"/>
          <p:cNvSpPr/>
          <p:nvPr/>
        </p:nvSpPr>
        <p:spPr>
          <a:xfrm>
            <a:off x="1976439" y="4552951"/>
            <a:ext cx="5786437"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latin typeface="Century Gothic" pitchFamily="34" charset="0"/>
            </a:endParaRPr>
          </a:p>
        </p:txBody>
      </p:sp>
      <p:sp>
        <p:nvSpPr>
          <p:cNvPr id="6" name="5 Elipse"/>
          <p:cNvSpPr/>
          <p:nvPr/>
        </p:nvSpPr>
        <p:spPr>
          <a:xfrm>
            <a:off x="5630863" y="2903539"/>
            <a:ext cx="4500562" cy="113823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latin typeface="Century Gothic" pitchFamily="34" charset="0"/>
            </a:endParaRPr>
          </a:p>
        </p:txBody>
      </p:sp>
      <p:sp>
        <p:nvSpPr>
          <p:cNvPr id="7" name="6 Flecha doblada hacia arriba"/>
          <p:cNvSpPr/>
          <p:nvPr/>
        </p:nvSpPr>
        <p:spPr>
          <a:xfrm rot="5400000">
            <a:off x="3059113" y="1457326"/>
            <a:ext cx="1643063" cy="3071812"/>
          </a:xfrm>
          <a:prstGeom prst="bentUpArrow">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43016" name="Rectangle 1"/>
          <p:cNvSpPr>
            <a:spLocks noChangeArrowheads="1"/>
          </p:cNvSpPr>
          <p:nvPr/>
        </p:nvSpPr>
        <p:spPr bwMode="auto">
          <a:xfrm>
            <a:off x="1765300" y="1266825"/>
            <a:ext cx="8572500" cy="13843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s-PA" altLang="es-PA" sz="2800">
                <a:solidFill>
                  <a:prstClr val="white"/>
                </a:solidFill>
                <a:latin typeface="Century Gothic" panose="020B0502020202020204" pitchFamily="34" charset="0"/>
              </a:rPr>
              <a:t>Sistema complejo de </a:t>
            </a:r>
          </a:p>
          <a:p>
            <a:pPr algn="ctr" fontAlgn="base">
              <a:spcBef>
                <a:spcPct val="0"/>
              </a:spcBef>
              <a:spcAft>
                <a:spcPct val="0"/>
              </a:spcAft>
            </a:pPr>
            <a:r>
              <a:rPr lang="es-PA" altLang="es-PA" sz="2800" b="1">
                <a:solidFill>
                  <a:srgbClr val="FFFF00"/>
                </a:solidFill>
                <a:latin typeface="Century Gothic" panose="020B0502020202020204" pitchFamily="34" charset="0"/>
              </a:rPr>
              <a:t>retención-almacenamiento-recuperación</a:t>
            </a:r>
          </a:p>
          <a:p>
            <a:pPr algn="ctr" fontAlgn="base">
              <a:spcBef>
                <a:spcPct val="0"/>
              </a:spcBef>
              <a:spcAft>
                <a:spcPct val="0"/>
              </a:spcAft>
            </a:pPr>
            <a:r>
              <a:rPr lang="es-PA" altLang="es-PA" sz="2800">
                <a:solidFill>
                  <a:prstClr val="white"/>
                </a:solidFill>
                <a:latin typeface="Century Gothic" panose="020B0502020202020204" pitchFamily="34" charset="0"/>
              </a:rPr>
              <a:t>de experiencias. </a:t>
            </a:r>
            <a:endParaRPr lang="es-ES_tradnl" altLang="es-PA" sz="2800">
              <a:solidFill>
                <a:prstClr val="white"/>
              </a:solidFill>
              <a:latin typeface="Century Gothic" panose="020B0502020202020204" pitchFamily="34" charset="0"/>
              <a:cs typeface="Times New Roman" panose="02020603050405020304" pitchFamily="18" charset="0"/>
            </a:endParaRPr>
          </a:p>
        </p:txBody>
      </p:sp>
      <p:sp>
        <p:nvSpPr>
          <p:cNvPr id="9" name="8 Rectángulo"/>
          <p:cNvSpPr/>
          <p:nvPr/>
        </p:nvSpPr>
        <p:spPr>
          <a:xfrm>
            <a:off x="5773738" y="3135313"/>
            <a:ext cx="4286250" cy="584200"/>
          </a:xfrm>
          <a:prstGeom prst="rect">
            <a:avLst/>
          </a:prstGeom>
        </p:spPr>
        <p:txBody>
          <a:bodyPr>
            <a:spAutoFit/>
          </a:bodyPr>
          <a:lstStyle/>
          <a:p>
            <a:pPr algn="ctr" fontAlgn="base">
              <a:spcBef>
                <a:spcPct val="0"/>
              </a:spcBef>
              <a:spcAft>
                <a:spcPct val="0"/>
              </a:spcAft>
              <a:defRPr/>
            </a:pPr>
            <a:r>
              <a:rPr lang="es-ES" sz="1600" dirty="0">
                <a:solidFill>
                  <a:srgbClr val="EEECE1">
                    <a:lumMod val="25000"/>
                  </a:srgbClr>
                </a:solidFill>
                <a:latin typeface="Century Gothic" pitchFamily="34" charset="0"/>
                <a:ea typeface="MS Mincho" pitchFamily="49" charset="-128"/>
                <a:cs typeface="Arial" panose="020B0604020202020204" pitchFamily="34" charset="0"/>
              </a:rPr>
              <a:t>una red neuronal en el lóbulo temporal con </a:t>
            </a:r>
            <a:r>
              <a:rPr lang="es-ES" sz="1600" i="1" dirty="0">
                <a:solidFill>
                  <a:srgbClr val="EEECE1">
                    <a:lumMod val="25000"/>
                  </a:srgbClr>
                </a:solidFill>
                <a:latin typeface="Century Gothic" pitchFamily="34" charset="0"/>
                <a:ea typeface="MS Mincho" pitchFamily="49" charset="-128"/>
                <a:cs typeface="Arial" panose="020B0604020202020204" pitchFamily="34" charset="0"/>
              </a:rPr>
              <a:t>circulación reverberante</a:t>
            </a:r>
            <a:endParaRPr lang="es-PA" sz="1600" i="1" dirty="0">
              <a:solidFill>
                <a:srgbClr val="EEECE1">
                  <a:lumMod val="25000"/>
                </a:srgbClr>
              </a:solidFill>
              <a:latin typeface="Century Gothic" pitchFamily="34" charset="0"/>
              <a:cs typeface="Arial" panose="020B0604020202020204" pitchFamily="34" charset="0"/>
            </a:endParaRPr>
          </a:p>
        </p:txBody>
      </p:sp>
      <p:sp>
        <p:nvSpPr>
          <p:cNvPr id="43018" name="9 Rectángulo"/>
          <p:cNvSpPr>
            <a:spLocks noChangeArrowheads="1"/>
          </p:cNvSpPr>
          <p:nvPr/>
        </p:nvSpPr>
        <p:spPr bwMode="auto">
          <a:xfrm>
            <a:off x="1976438" y="4659314"/>
            <a:ext cx="5643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s-ES" altLang="es-PA" sz="2200">
                <a:solidFill>
                  <a:srgbClr val="FFFFFF"/>
                </a:solidFill>
                <a:latin typeface="Century Gothic" panose="020B0502020202020204" pitchFamily="34" charset="0"/>
                <a:ea typeface="MS Mincho" panose="02020609040205080304" pitchFamily="49" charset="-128"/>
              </a:rPr>
              <a:t>La </a:t>
            </a:r>
            <a:r>
              <a:rPr lang="es-ES" altLang="es-PA" sz="2200" b="1">
                <a:solidFill>
                  <a:srgbClr val="FFFFFF"/>
                </a:solidFill>
                <a:latin typeface="Century Gothic" panose="020B0502020202020204" pitchFamily="34" charset="0"/>
                <a:ea typeface="MS Mincho" panose="02020609040205080304" pitchFamily="49" charset="-128"/>
              </a:rPr>
              <a:t>regulación</a:t>
            </a:r>
            <a:r>
              <a:rPr lang="es-ES" altLang="es-PA" sz="2200">
                <a:solidFill>
                  <a:srgbClr val="FFFFFF"/>
                </a:solidFill>
                <a:latin typeface="Century Gothic" panose="020B0502020202020204" pitchFamily="34" charset="0"/>
                <a:ea typeface="MS Mincho" panose="02020609040205080304" pitchFamily="49" charset="-128"/>
              </a:rPr>
              <a:t> y el </a:t>
            </a:r>
            <a:r>
              <a:rPr lang="es-ES" altLang="es-PA" sz="2200" b="1">
                <a:solidFill>
                  <a:srgbClr val="FFFFFF"/>
                </a:solidFill>
                <a:latin typeface="Century Gothic" panose="020B0502020202020204" pitchFamily="34" charset="0"/>
                <a:ea typeface="MS Mincho" panose="02020609040205080304" pitchFamily="49" charset="-128"/>
              </a:rPr>
              <a:t>control</a:t>
            </a:r>
            <a:r>
              <a:rPr lang="es-ES" altLang="es-PA" sz="2200">
                <a:solidFill>
                  <a:srgbClr val="FFFFFF"/>
                </a:solidFill>
                <a:latin typeface="Century Gothic" panose="020B0502020202020204" pitchFamily="34" charset="0"/>
                <a:ea typeface="MS Mincho" panose="02020609040205080304" pitchFamily="49" charset="-128"/>
              </a:rPr>
              <a:t> de cualquier proceso complejo requiere de la memoria. </a:t>
            </a:r>
          </a:p>
        </p:txBody>
      </p:sp>
      <p:sp>
        <p:nvSpPr>
          <p:cNvPr id="43019" name="10 Rectángulo"/>
          <p:cNvSpPr>
            <a:spLocks noChangeArrowheads="1"/>
          </p:cNvSpPr>
          <p:nvPr/>
        </p:nvSpPr>
        <p:spPr bwMode="auto">
          <a:xfrm>
            <a:off x="2416176" y="3173413"/>
            <a:ext cx="290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ES" altLang="es-PA" sz="2000">
                <a:solidFill>
                  <a:srgbClr val="FFFFFF"/>
                </a:solidFill>
                <a:latin typeface="Century Gothic" panose="020B0502020202020204" pitchFamily="34" charset="0"/>
                <a:ea typeface="MS Mincho" panose="02020609040205080304" pitchFamily="49" charset="-128"/>
              </a:rPr>
              <a:t>su base estructural es </a:t>
            </a:r>
            <a:endParaRPr lang="es-PA" altLang="es-PA" sz="2000">
              <a:solidFill>
                <a:prstClr val="white"/>
              </a:solidFill>
              <a:latin typeface="Century Gothic" panose="020B0502020202020204" pitchFamily="34" charset="0"/>
            </a:endParaRPr>
          </a:p>
        </p:txBody>
      </p:sp>
      <p:sp>
        <p:nvSpPr>
          <p:cNvPr id="12" name="11 CuadroTexto"/>
          <p:cNvSpPr txBox="1"/>
          <p:nvPr/>
        </p:nvSpPr>
        <p:spPr>
          <a:xfrm>
            <a:off x="7834313" y="4354513"/>
            <a:ext cx="1928812" cy="1816100"/>
          </a:xfrm>
          <a:prstGeom prst="rect">
            <a:avLst/>
          </a:prstGeom>
          <a:noFill/>
        </p:spPr>
        <p:txBody>
          <a:bodyPr>
            <a:spAutoFit/>
          </a:bodyPr>
          <a:lstStyle/>
          <a:p>
            <a:pPr algn="ctr" fontAlgn="base">
              <a:spcBef>
                <a:spcPct val="0"/>
              </a:spcBef>
              <a:spcAft>
                <a:spcPct val="0"/>
              </a:spcAft>
              <a:defRPr/>
            </a:pPr>
            <a:r>
              <a:rPr lang="es-PA" sz="1600" b="1" dirty="0">
                <a:solidFill>
                  <a:srgbClr val="9BBB59">
                    <a:lumMod val="40000"/>
                    <a:lumOff val="60000"/>
                  </a:srgbClr>
                </a:solidFill>
                <a:latin typeface="Century Gothic" pitchFamily="34" charset="0"/>
                <a:cs typeface="Arial" charset="0"/>
              </a:rPr>
              <a:t> Es necesario mantener información acerca de la meta de la acción para poder controlarla</a:t>
            </a:r>
          </a:p>
        </p:txBody>
      </p:sp>
      <p:sp>
        <p:nvSpPr>
          <p:cNvPr id="13" name="8 CuadroTexto"/>
          <p:cNvSpPr txBox="1"/>
          <p:nvPr/>
        </p:nvSpPr>
        <p:spPr>
          <a:xfrm>
            <a:off x="4583832" y="332657"/>
            <a:ext cx="266429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Memoria</a:t>
            </a:r>
          </a:p>
        </p:txBody>
      </p:sp>
    </p:spTree>
    <p:extLst>
      <p:ext uri="{BB962C8B-B14F-4D97-AF65-F5344CB8AC3E}">
        <p14:creationId xmlns:p14="http://schemas.microsoft.com/office/powerpoint/2010/main" val="871121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49E401A-095F-4E0D-8ED9-AEFD1345D4CB}" type="slidenum">
              <a:rPr lang="es-PA" altLang="es-PA">
                <a:solidFill>
                  <a:srgbClr val="FFFFFF"/>
                </a:solidFill>
              </a:rPr>
              <a:pPr eaLnBrk="1" hangingPunct="1"/>
              <a:t>42</a:t>
            </a:fld>
            <a:endParaRPr lang="es-PA" altLang="es-PA">
              <a:solidFill>
                <a:srgbClr val="FFFFFF"/>
              </a:solidFill>
            </a:endParaRPr>
          </a:p>
        </p:txBody>
      </p:sp>
      <p:sp>
        <p:nvSpPr>
          <p:cNvPr id="5" name="Rectangle 3"/>
          <p:cNvSpPr txBox="1">
            <a:spLocks noChangeArrowheads="1"/>
          </p:cNvSpPr>
          <p:nvPr/>
        </p:nvSpPr>
        <p:spPr>
          <a:xfrm>
            <a:off x="1992313" y="1628775"/>
            <a:ext cx="8229600" cy="4464050"/>
          </a:xfrm>
          <a:prstGeom prst="rect">
            <a:avLst/>
          </a:prstGeom>
          <a:solidFill>
            <a:schemeClr val="accent1"/>
          </a:solidFill>
          <a:ln>
            <a:solidFill>
              <a:schemeClr val="tx1"/>
            </a:solidFill>
          </a:ln>
        </p:spPr>
        <p:txBody>
          <a:bodyPr>
            <a:normAutofit/>
          </a:bodyPr>
          <a:lstStyle/>
          <a:p>
            <a:pPr marL="342900" indent="-342900" algn="just" fontAlgn="base">
              <a:spcBef>
                <a:spcPct val="20000"/>
              </a:spcBef>
              <a:spcAft>
                <a:spcPct val="0"/>
              </a:spcAft>
              <a:buClr>
                <a:srgbClr val="800080"/>
              </a:buClr>
              <a:buSzPct val="65000"/>
              <a:buBlip>
                <a:blip r:embed="rId2"/>
              </a:buBlip>
              <a:defRPr/>
            </a:pPr>
            <a:r>
              <a:rPr lang="es-MX" sz="2800" dirty="0">
                <a:solidFill>
                  <a:prstClr val="white"/>
                </a:solidFill>
                <a:latin typeface="Century Gothic" pitchFamily="34" charset="0"/>
                <a:cs typeface="Arial" panose="020B0604020202020204" pitchFamily="34" charset="0"/>
              </a:rPr>
              <a:t>La adquisición del lenguaje y la atención, pueden ser mediadoras de funciones </a:t>
            </a:r>
            <a:r>
              <a:rPr lang="es-MX" sz="2800" dirty="0" err="1">
                <a:solidFill>
                  <a:prstClr val="white"/>
                </a:solidFill>
                <a:latin typeface="Century Gothic" pitchFamily="34" charset="0"/>
                <a:cs typeface="Arial" panose="020B0604020202020204" pitchFamily="34" charset="0"/>
              </a:rPr>
              <a:t>mnésicas</a:t>
            </a:r>
            <a:r>
              <a:rPr lang="es-MX" sz="2800" dirty="0">
                <a:solidFill>
                  <a:prstClr val="white"/>
                </a:solidFill>
                <a:latin typeface="Century Gothic" pitchFamily="34" charset="0"/>
                <a:cs typeface="Arial" panose="020B0604020202020204" pitchFamily="34" charset="0"/>
              </a:rPr>
              <a:t>.</a:t>
            </a:r>
          </a:p>
          <a:p>
            <a:pPr marL="342900" indent="-342900" algn="just" fontAlgn="base">
              <a:spcBef>
                <a:spcPct val="20000"/>
              </a:spcBef>
              <a:spcAft>
                <a:spcPct val="0"/>
              </a:spcAft>
              <a:buClr>
                <a:srgbClr val="800080"/>
              </a:buClr>
              <a:buSzPct val="65000"/>
              <a:buBlip>
                <a:blip r:embed="rId2"/>
              </a:buBlip>
              <a:defRPr/>
            </a:pPr>
            <a:endParaRPr lang="es-MX" sz="2800" dirty="0">
              <a:solidFill>
                <a:prstClr val="white"/>
              </a:solidFill>
              <a:latin typeface="Century Gothic" pitchFamily="34" charset="0"/>
              <a:cs typeface="Arial" panose="020B0604020202020204" pitchFamily="34" charset="0"/>
            </a:endParaRPr>
          </a:p>
          <a:p>
            <a:pPr marL="342900" indent="-342900" algn="just" fontAlgn="base">
              <a:spcBef>
                <a:spcPct val="20000"/>
              </a:spcBef>
              <a:spcAft>
                <a:spcPct val="0"/>
              </a:spcAft>
              <a:buClr>
                <a:srgbClr val="800080"/>
              </a:buClr>
              <a:buSzPct val="65000"/>
              <a:buBlip>
                <a:blip r:embed="rId2"/>
              </a:buBlip>
              <a:defRPr/>
            </a:pPr>
            <a:endParaRPr lang="es-MX" sz="2800" dirty="0">
              <a:solidFill>
                <a:prstClr val="white"/>
              </a:solidFill>
              <a:latin typeface="Century Gothic" pitchFamily="34" charset="0"/>
              <a:cs typeface="Arial" panose="020B0604020202020204" pitchFamily="34" charset="0"/>
            </a:endParaRPr>
          </a:p>
          <a:p>
            <a:pPr marL="342900" indent="-342900" algn="just" fontAlgn="base">
              <a:spcBef>
                <a:spcPct val="20000"/>
              </a:spcBef>
              <a:spcAft>
                <a:spcPct val="0"/>
              </a:spcAft>
              <a:buClr>
                <a:srgbClr val="800080"/>
              </a:buClr>
              <a:buSzPct val="65000"/>
              <a:buBlip>
                <a:blip r:embed="rId2"/>
              </a:buBlip>
              <a:defRPr/>
            </a:pPr>
            <a:endParaRPr lang="es-MX" sz="2800" dirty="0">
              <a:solidFill>
                <a:prstClr val="white"/>
              </a:solidFill>
              <a:latin typeface="Century Gothic" pitchFamily="34" charset="0"/>
              <a:cs typeface="Arial" panose="020B0604020202020204" pitchFamily="34" charset="0"/>
            </a:endParaRPr>
          </a:p>
          <a:p>
            <a:pPr marL="342900" indent="-342900" algn="just" fontAlgn="base">
              <a:spcBef>
                <a:spcPct val="20000"/>
              </a:spcBef>
              <a:spcAft>
                <a:spcPct val="0"/>
              </a:spcAft>
              <a:buClr>
                <a:srgbClr val="800080"/>
              </a:buClr>
              <a:buSzPct val="65000"/>
              <a:buBlip>
                <a:blip r:embed="rId2"/>
              </a:buBlip>
              <a:defRPr/>
            </a:pPr>
            <a:r>
              <a:rPr lang="es-MX" sz="2800" dirty="0">
                <a:solidFill>
                  <a:prstClr val="white"/>
                </a:solidFill>
                <a:latin typeface="Century Gothic" pitchFamily="34" charset="0"/>
                <a:cs typeface="Arial" panose="020B0604020202020204" pitchFamily="34" charset="0"/>
              </a:rPr>
              <a:t>El hipocampo y sus conexiones con otras estructuras límbicas están relacionadas con la retención de memoria a largo plazo.</a:t>
            </a:r>
            <a:r>
              <a:rPr lang="es-ES" sz="2800" dirty="0">
                <a:solidFill>
                  <a:prstClr val="white"/>
                </a:solidFill>
                <a:latin typeface="Century Gothic" pitchFamily="34" charset="0"/>
                <a:cs typeface="Arial" panose="020B0604020202020204" pitchFamily="34" charset="0"/>
              </a:rPr>
              <a:t> </a:t>
            </a:r>
          </a:p>
        </p:txBody>
      </p:sp>
      <p:sp>
        <p:nvSpPr>
          <p:cNvPr id="7" name="8 CuadroTexto"/>
          <p:cNvSpPr txBox="1"/>
          <p:nvPr/>
        </p:nvSpPr>
        <p:spPr>
          <a:xfrm>
            <a:off x="4583832" y="332657"/>
            <a:ext cx="266429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Memoria</a:t>
            </a:r>
          </a:p>
        </p:txBody>
      </p:sp>
      <p:pic>
        <p:nvPicPr>
          <p:cNvPr id="440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2601914"/>
            <a:ext cx="1963738"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0236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3EBDA1B-0A94-4986-B549-5DB238E39216}" type="slidenum">
              <a:rPr lang="es-PA" altLang="es-PA">
                <a:solidFill>
                  <a:srgbClr val="FFFFFF"/>
                </a:solidFill>
              </a:rPr>
              <a:pPr eaLnBrk="1" hangingPunct="1"/>
              <a:t>43</a:t>
            </a:fld>
            <a:endParaRPr lang="es-PA" altLang="es-PA">
              <a:solidFill>
                <a:srgbClr val="FFFFFF"/>
              </a:solidFill>
            </a:endParaRPr>
          </a:p>
        </p:txBody>
      </p:sp>
      <p:sp>
        <p:nvSpPr>
          <p:cNvPr id="4" name="Rectangle 2"/>
          <p:cNvSpPr txBox="1">
            <a:spLocks noChangeArrowheads="1"/>
          </p:cNvSpPr>
          <p:nvPr/>
        </p:nvSpPr>
        <p:spPr>
          <a:xfrm>
            <a:off x="1981200" y="1814513"/>
            <a:ext cx="8229600" cy="3543300"/>
          </a:xfrm>
          <a:prstGeom prst="rect">
            <a:avLst/>
          </a:prstGeom>
          <a:solidFill>
            <a:schemeClr val="accent1"/>
          </a:solidFill>
          <a:ln w="12700">
            <a:solidFill>
              <a:schemeClr val="tx1"/>
            </a:solidFill>
          </a:ln>
        </p:spPr>
        <p:txBody>
          <a:bodyPr>
            <a:normAutofit/>
          </a:bodyPr>
          <a:lstStyle/>
          <a:p>
            <a:pPr algn="just" fontAlgn="base">
              <a:lnSpc>
                <a:spcPct val="130000"/>
              </a:lnSpc>
              <a:spcBef>
                <a:spcPct val="20000"/>
              </a:spcBef>
              <a:spcAft>
                <a:spcPct val="0"/>
              </a:spcAft>
              <a:buClr>
                <a:srgbClr val="800080"/>
              </a:buClr>
              <a:defRPr/>
            </a:pPr>
            <a:r>
              <a:rPr lang="es-MX" sz="2800">
                <a:solidFill>
                  <a:prstClr val="white"/>
                </a:solidFill>
                <a:latin typeface="Century Gothic" pitchFamily="34" charset="0"/>
                <a:cs typeface="Arial" panose="020B0604020202020204" pitchFamily="34" charset="0"/>
              </a:rPr>
              <a:t>Con el desarrollo cerebral no se incrementa la capacidad de almacenamiento de cada neurona, sino lo que probablemente sucede es que se produce un </a:t>
            </a:r>
            <a:r>
              <a:rPr lang="es-MX" sz="2800" b="1">
                <a:solidFill>
                  <a:srgbClr val="FFE471"/>
                </a:solidFill>
                <a:latin typeface="Century Gothic" pitchFamily="34" charset="0"/>
                <a:cs typeface="Arial" panose="020B0604020202020204" pitchFamily="34" charset="0"/>
              </a:rPr>
              <a:t>incremento en el número de neuronas que participan</a:t>
            </a:r>
            <a:r>
              <a:rPr lang="es-MX" sz="2800">
                <a:solidFill>
                  <a:prstClr val="white"/>
                </a:solidFill>
                <a:latin typeface="Century Gothic" pitchFamily="34" charset="0"/>
                <a:cs typeface="Arial" panose="020B0604020202020204" pitchFamily="34" charset="0"/>
              </a:rPr>
              <a:t> en el proceso de memorización.</a:t>
            </a:r>
            <a:endParaRPr lang="es-ES" sz="2800" dirty="0">
              <a:solidFill>
                <a:prstClr val="white"/>
              </a:solidFill>
              <a:latin typeface="Century Gothic" pitchFamily="34" charset="0"/>
              <a:cs typeface="Arial" panose="020B0604020202020204" pitchFamily="34" charset="0"/>
            </a:endParaRPr>
          </a:p>
        </p:txBody>
      </p:sp>
      <p:sp>
        <p:nvSpPr>
          <p:cNvPr id="7" name="8 CuadroTexto"/>
          <p:cNvSpPr txBox="1"/>
          <p:nvPr/>
        </p:nvSpPr>
        <p:spPr>
          <a:xfrm>
            <a:off x="4583832" y="332657"/>
            <a:ext cx="266429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Memoria</a:t>
            </a:r>
          </a:p>
        </p:txBody>
      </p:sp>
    </p:spTree>
    <p:extLst>
      <p:ext uri="{BB962C8B-B14F-4D97-AF65-F5344CB8AC3E}">
        <p14:creationId xmlns:p14="http://schemas.microsoft.com/office/powerpoint/2010/main" val="227056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8FAA908-F2E7-4FC9-883E-4266BDAF1B98}" type="slidenum">
              <a:rPr lang="es-PA" altLang="es-PA">
                <a:solidFill>
                  <a:srgbClr val="FFFFFF"/>
                </a:solidFill>
              </a:rPr>
              <a:pPr eaLnBrk="1" hangingPunct="1"/>
              <a:t>44</a:t>
            </a:fld>
            <a:endParaRPr lang="es-PA" altLang="es-PA">
              <a:solidFill>
                <a:srgbClr val="FFFFFF"/>
              </a:solidFill>
            </a:endParaRPr>
          </a:p>
        </p:txBody>
      </p:sp>
      <p:sp>
        <p:nvSpPr>
          <p:cNvPr id="46084" name="Rectangle 1"/>
          <p:cNvSpPr>
            <a:spLocks noChangeArrowheads="1"/>
          </p:cNvSpPr>
          <p:nvPr/>
        </p:nvSpPr>
        <p:spPr bwMode="auto">
          <a:xfrm>
            <a:off x="1952626" y="1217613"/>
            <a:ext cx="8143875" cy="18145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es-ES" altLang="es-PA" sz="2800">
                <a:solidFill>
                  <a:prstClr val="white"/>
                </a:solidFill>
                <a:latin typeface="Century Gothic" panose="020B0502020202020204" pitchFamily="34" charset="0"/>
              </a:rPr>
              <a:t>Grado de control voluntario que el niño logra dirigir hacia una tarea o estímulo determinado, </a:t>
            </a:r>
            <a:r>
              <a:rPr lang="es-ES_tradnl" altLang="es-PA" sz="2800">
                <a:solidFill>
                  <a:prstClr val="white"/>
                </a:solidFill>
                <a:latin typeface="Century Gothic" panose="020B0502020202020204" pitchFamily="34" charset="0"/>
                <a:cs typeface="Times New Roman" panose="02020603050405020304" pitchFamily="18" charset="0"/>
              </a:rPr>
              <a:t>inhibiendo el resto de los estímulos.</a:t>
            </a:r>
          </a:p>
        </p:txBody>
      </p:sp>
      <p:sp>
        <p:nvSpPr>
          <p:cNvPr id="51205" name="4 Rectángulo"/>
          <p:cNvSpPr>
            <a:spLocks noChangeArrowheads="1"/>
          </p:cNvSpPr>
          <p:nvPr/>
        </p:nvSpPr>
        <p:spPr bwMode="auto">
          <a:xfrm>
            <a:off x="1952626" y="3502026"/>
            <a:ext cx="4144963" cy="230822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fontAlgn="base" hangingPunct="0">
              <a:spcBef>
                <a:spcPct val="0"/>
              </a:spcBef>
              <a:spcAft>
                <a:spcPct val="0"/>
              </a:spcAft>
              <a:defRPr/>
            </a:pPr>
            <a:r>
              <a:rPr lang="es-ES" sz="2400" dirty="0">
                <a:solidFill>
                  <a:srgbClr val="FFFFFF"/>
                </a:solidFill>
                <a:latin typeface="Century Gothic" pitchFamily="34" charset="0"/>
                <a:ea typeface="MS Mincho" pitchFamily="49" charset="-128"/>
              </a:rPr>
              <a:t>A través del </a:t>
            </a:r>
            <a:r>
              <a:rPr lang="es-ES" sz="2400" i="1" dirty="0">
                <a:solidFill>
                  <a:srgbClr val="FFFFFF"/>
                </a:solidFill>
                <a:latin typeface="Century Gothic" pitchFamily="34" charset="0"/>
                <a:ea typeface="MS Mincho" pitchFamily="49" charset="-128"/>
              </a:rPr>
              <a:t>Sistema Activador Reticular Ascendente </a:t>
            </a:r>
            <a:r>
              <a:rPr lang="es-ES" sz="2400" dirty="0">
                <a:solidFill>
                  <a:srgbClr val="FFFFFF"/>
                </a:solidFill>
                <a:latin typeface="Century Gothic" pitchFamily="34" charset="0"/>
                <a:ea typeface="MS Mincho" pitchFamily="49" charset="-128"/>
              </a:rPr>
              <a:t>(SARA) se mantiene el </a:t>
            </a:r>
            <a:r>
              <a:rPr lang="es-ES" sz="2400" b="1" dirty="0">
                <a:solidFill>
                  <a:srgbClr val="FFFFFF"/>
                </a:solidFill>
                <a:latin typeface="Century Gothic" pitchFamily="34" charset="0"/>
                <a:ea typeface="MS Mincho" pitchFamily="49" charset="-128"/>
              </a:rPr>
              <a:t>estado de vigilia </a:t>
            </a:r>
            <a:r>
              <a:rPr lang="es-ES" sz="2400" dirty="0">
                <a:solidFill>
                  <a:srgbClr val="FFFFFF"/>
                </a:solidFill>
                <a:latin typeface="Century Gothic" pitchFamily="34" charset="0"/>
                <a:ea typeface="MS Mincho" pitchFamily="49" charset="-128"/>
              </a:rPr>
              <a:t>y </a:t>
            </a:r>
            <a:r>
              <a:rPr lang="es-ES" sz="2400" b="1" dirty="0">
                <a:solidFill>
                  <a:srgbClr val="FFFFFF"/>
                </a:solidFill>
                <a:latin typeface="Century Gothic" pitchFamily="34" charset="0"/>
                <a:ea typeface="MS Mincho" pitchFamily="49" charset="-128"/>
              </a:rPr>
              <a:t>concentración</a:t>
            </a:r>
            <a:r>
              <a:rPr lang="es-ES" sz="2400" dirty="0">
                <a:solidFill>
                  <a:srgbClr val="FFFFFF"/>
                </a:solidFill>
                <a:latin typeface="Century Gothic" pitchFamily="34" charset="0"/>
                <a:ea typeface="MS Mincho" pitchFamily="49" charset="-128"/>
              </a:rPr>
              <a:t> en la actividad. </a:t>
            </a:r>
          </a:p>
        </p:txBody>
      </p:sp>
      <p:sp>
        <p:nvSpPr>
          <p:cNvPr id="7" name="8 CuadroTexto"/>
          <p:cNvSpPr txBox="1"/>
          <p:nvPr/>
        </p:nvSpPr>
        <p:spPr>
          <a:xfrm>
            <a:off x="4583832" y="332657"/>
            <a:ext cx="266429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Atención</a:t>
            </a:r>
          </a:p>
        </p:txBody>
      </p:sp>
      <p:pic>
        <p:nvPicPr>
          <p:cNvPr id="46089" name="Picture 8"/>
          <p:cNvPicPr>
            <a:picLocks noChangeAspect="1" noChangeArrowheads="1"/>
          </p:cNvPicPr>
          <p:nvPr/>
        </p:nvPicPr>
        <p:blipFill>
          <a:blip r:embed="rId2">
            <a:extLst>
              <a:ext uri="{28A0092B-C50C-407E-A947-70E740481C1C}">
                <a14:useLocalDpi xmlns:a14="http://schemas.microsoft.com/office/drawing/2010/main" val="0"/>
              </a:ext>
            </a:extLst>
          </a:blip>
          <a:srcRect l="10435" r="9854"/>
          <a:stretch>
            <a:fillRect/>
          </a:stretch>
        </p:blipFill>
        <p:spPr bwMode="auto">
          <a:xfrm>
            <a:off x="6959600" y="3284538"/>
            <a:ext cx="2389188"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904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4E4E907-7244-43F5-85D7-9B3861C1D508}" type="slidenum">
              <a:rPr lang="es-PA" altLang="es-PA">
                <a:solidFill>
                  <a:srgbClr val="FFFFFF"/>
                </a:solidFill>
              </a:rPr>
              <a:pPr eaLnBrk="1" hangingPunct="1"/>
              <a:t>45</a:t>
            </a:fld>
            <a:endParaRPr lang="es-PA" altLang="es-PA">
              <a:solidFill>
                <a:srgbClr val="FFFFFF"/>
              </a:solidFill>
            </a:endParaRPr>
          </a:p>
        </p:txBody>
      </p:sp>
      <p:graphicFrame>
        <p:nvGraphicFramePr>
          <p:cNvPr id="5" name="Tabla 3"/>
          <p:cNvGraphicFramePr>
            <a:graphicFrameLocks noGrp="1"/>
          </p:cNvGraphicFramePr>
          <p:nvPr/>
        </p:nvGraphicFramePr>
        <p:xfrm>
          <a:off x="2203450" y="1238251"/>
          <a:ext cx="7850188" cy="5076825"/>
        </p:xfrm>
        <a:graphic>
          <a:graphicData uri="http://schemas.openxmlformats.org/drawingml/2006/table">
            <a:tbl>
              <a:tblPr firstRow="1" bandRow="1">
                <a:tableStyleId>{69CF1AB2-1976-4502-BF36-3FF5EA218861}</a:tableStyleId>
              </a:tblPr>
              <a:tblGrid>
                <a:gridCol w="2016931">
                  <a:extLst>
                    <a:ext uri="{9D8B030D-6E8A-4147-A177-3AD203B41FA5}">
                      <a16:colId xmlns:a16="http://schemas.microsoft.com/office/drawing/2014/main" val="20000"/>
                    </a:ext>
                  </a:extLst>
                </a:gridCol>
                <a:gridCol w="5833257">
                  <a:extLst>
                    <a:ext uri="{9D8B030D-6E8A-4147-A177-3AD203B41FA5}">
                      <a16:colId xmlns:a16="http://schemas.microsoft.com/office/drawing/2014/main" val="20001"/>
                    </a:ext>
                  </a:extLst>
                </a:gridCol>
              </a:tblGrid>
              <a:tr h="432044">
                <a:tc>
                  <a:txBody>
                    <a:bodyPr/>
                    <a:lstStyle/>
                    <a:p>
                      <a:pPr algn="ctr"/>
                      <a:r>
                        <a:rPr lang="es-ES_tradnl" sz="1600" dirty="0" smtClean="0">
                          <a:solidFill>
                            <a:srgbClr val="FFFF00"/>
                          </a:solidFill>
                          <a:latin typeface="Century Gothic" pitchFamily="34" charset="0"/>
                        </a:rPr>
                        <a:t>Edad</a:t>
                      </a:r>
                      <a:endParaRPr lang="es-ES" sz="1600" dirty="0">
                        <a:solidFill>
                          <a:srgbClr val="FFFF00"/>
                        </a:solidFill>
                        <a:latin typeface="Century Gothic" pitchFamily="34" charset="0"/>
                      </a:endParaRPr>
                    </a:p>
                  </a:txBody>
                  <a:tcPr marL="91447" marR="91447" anchor="ctr">
                    <a:solidFill>
                      <a:schemeClr val="accent1"/>
                    </a:solidFill>
                  </a:tcPr>
                </a:tc>
                <a:tc>
                  <a:txBody>
                    <a:bodyPr/>
                    <a:lstStyle/>
                    <a:p>
                      <a:pPr algn="ctr"/>
                      <a:r>
                        <a:rPr lang="es-ES_tradnl" sz="1600" dirty="0" smtClean="0">
                          <a:solidFill>
                            <a:srgbClr val="FFFF00"/>
                          </a:solidFill>
                          <a:latin typeface="Century Gothic" pitchFamily="34" charset="0"/>
                        </a:rPr>
                        <a:t>Expectativa </a:t>
                      </a:r>
                      <a:endParaRPr lang="es-ES" sz="1600" dirty="0">
                        <a:solidFill>
                          <a:srgbClr val="FFFF00"/>
                        </a:solidFill>
                        <a:latin typeface="Century Gothic" pitchFamily="34" charset="0"/>
                      </a:endParaRPr>
                    </a:p>
                  </a:txBody>
                  <a:tcPr marL="91447" marR="91447" anchor="ctr">
                    <a:solidFill>
                      <a:schemeClr val="accent1"/>
                    </a:solidFill>
                  </a:tcPr>
                </a:tc>
                <a:extLst>
                  <a:ext uri="{0D108BD9-81ED-4DB2-BD59-A6C34878D82A}">
                    <a16:rowId xmlns:a16="http://schemas.microsoft.com/office/drawing/2014/main" val="10000"/>
                  </a:ext>
                </a:extLst>
              </a:tr>
              <a:tr h="864298">
                <a:tc>
                  <a:txBody>
                    <a:bodyPr/>
                    <a:lstStyle/>
                    <a:p>
                      <a:pPr algn="ctr"/>
                      <a:r>
                        <a:rPr lang="es-ES" sz="1600" dirty="0" smtClean="0">
                          <a:latin typeface="Century Gothic" pitchFamily="34" charset="0"/>
                        </a:rPr>
                        <a:t>18 meses a 2 años </a:t>
                      </a:r>
                      <a:endParaRPr lang="es-ES" sz="1600" dirty="0">
                        <a:latin typeface="Century Gothic" pitchFamily="34" charset="0"/>
                      </a:endParaRPr>
                    </a:p>
                  </a:txBody>
                  <a:tcPr marL="91447" marR="91447" anchor="ctr"/>
                </a:tc>
                <a:tc>
                  <a:txBody>
                    <a:bodyPr/>
                    <a:lstStyle/>
                    <a:p>
                      <a:pPr algn="just"/>
                      <a:r>
                        <a:rPr lang="es-ES" sz="1600" dirty="0" smtClean="0">
                          <a:latin typeface="Century Gothic" pitchFamily="34" charset="0"/>
                        </a:rPr>
                        <a:t>30 a 60 segundos en una actividad individual.</a:t>
                      </a:r>
                      <a:endParaRPr lang="es-ES" sz="1600" baseline="0" dirty="0" smtClean="0">
                        <a:latin typeface="Century Gothic" pitchFamily="34" charset="0"/>
                      </a:endParaRPr>
                    </a:p>
                    <a:p>
                      <a:pPr algn="just"/>
                      <a:r>
                        <a:rPr lang="es-ES" sz="1600" baseline="0" dirty="0" smtClean="0">
                          <a:latin typeface="Century Gothic" pitchFamily="34" charset="0"/>
                        </a:rPr>
                        <a:t>1-2 a 7-8 minutos cuando participa un adulto conocido por el niño.</a:t>
                      </a:r>
                      <a:endParaRPr lang="es-ES" sz="1600" dirty="0">
                        <a:latin typeface="Century Gothic" pitchFamily="34" charset="0"/>
                      </a:endParaRPr>
                    </a:p>
                  </a:txBody>
                  <a:tcPr marL="91447" marR="91447" anchor="ctr"/>
                </a:tc>
                <a:extLst>
                  <a:ext uri="{0D108BD9-81ED-4DB2-BD59-A6C34878D82A}">
                    <a16:rowId xmlns:a16="http://schemas.microsoft.com/office/drawing/2014/main" val="10001"/>
                  </a:ext>
                </a:extLst>
              </a:tr>
              <a:tr h="823293">
                <a:tc>
                  <a:txBody>
                    <a:bodyPr/>
                    <a:lstStyle/>
                    <a:p>
                      <a:pPr algn="ctr"/>
                      <a:r>
                        <a:rPr lang="es-ES" sz="1600" dirty="0" smtClean="0">
                          <a:latin typeface="Century Gothic" pitchFamily="34" charset="0"/>
                        </a:rPr>
                        <a:t>2 años </a:t>
                      </a:r>
                      <a:endParaRPr lang="es-ES" sz="1600" dirty="0">
                        <a:latin typeface="Century Gothic" pitchFamily="34" charset="0"/>
                      </a:endParaRPr>
                    </a:p>
                  </a:txBody>
                  <a:tcPr marL="91447" marR="91447" anchor="ctr"/>
                </a:tc>
                <a:tc>
                  <a:txBody>
                    <a:bodyPr/>
                    <a:lstStyle/>
                    <a:p>
                      <a:pPr algn="just"/>
                      <a:r>
                        <a:rPr lang="es-ES" sz="1600" dirty="0" smtClean="0">
                          <a:latin typeface="Century Gothic" pitchFamily="34" charset="0"/>
                        </a:rPr>
                        <a:t>1 a 2 minutos en una actividad individual.</a:t>
                      </a:r>
                    </a:p>
                    <a:p>
                      <a:pPr algn="just"/>
                      <a:r>
                        <a:rPr lang="es-ES" sz="1600" dirty="0" smtClean="0">
                          <a:latin typeface="Century Gothic" pitchFamily="34" charset="0"/>
                        </a:rPr>
                        <a:t>5 a 10 minutos cuando participa un adulto conocido</a:t>
                      </a:r>
                      <a:r>
                        <a:rPr lang="es-ES" sz="1600" baseline="0" dirty="0" smtClean="0">
                          <a:latin typeface="Century Gothic" pitchFamily="34" charset="0"/>
                        </a:rPr>
                        <a:t> o hay niños presentes.</a:t>
                      </a:r>
                      <a:endParaRPr lang="es-ES" sz="1600" dirty="0">
                        <a:latin typeface="Century Gothic" pitchFamily="34" charset="0"/>
                      </a:endParaRPr>
                    </a:p>
                  </a:txBody>
                  <a:tcPr marL="91447" marR="91447" anchor="ctr"/>
                </a:tc>
                <a:extLst>
                  <a:ext uri="{0D108BD9-81ED-4DB2-BD59-A6C34878D82A}">
                    <a16:rowId xmlns:a16="http://schemas.microsoft.com/office/drawing/2014/main" val="10002"/>
                  </a:ext>
                </a:extLst>
              </a:tr>
              <a:tr h="1066948">
                <a:tc>
                  <a:txBody>
                    <a:bodyPr/>
                    <a:lstStyle/>
                    <a:p>
                      <a:pPr algn="ctr"/>
                      <a:r>
                        <a:rPr lang="es-ES" sz="1600" dirty="0" smtClean="0">
                          <a:latin typeface="Century Gothic" pitchFamily="34" charset="0"/>
                        </a:rPr>
                        <a:t>3 años</a:t>
                      </a:r>
                      <a:endParaRPr lang="es-ES" sz="1600" dirty="0">
                        <a:latin typeface="Century Gothic" pitchFamily="34" charset="0"/>
                      </a:endParaRPr>
                    </a:p>
                  </a:txBody>
                  <a:tcPr marL="91447" marR="91447" anchor="ctr"/>
                </a:tc>
                <a:tc>
                  <a:txBody>
                    <a:bodyPr/>
                    <a:lstStyle/>
                    <a:p>
                      <a:pPr algn="just"/>
                      <a:r>
                        <a:rPr lang="es-ES_tradnl" sz="1600" kern="1200" dirty="0" smtClean="0">
                          <a:solidFill>
                            <a:schemeClr val="dk1"/>
                          </a:solidFill>
                          <a:effectLst/>
                          <a:latin typeface="Century Gothic" pitchFamily="34" charset="0"/>
                          <a:ea typeface="+mn-ea"/>
                          <a:cs typeface="+mn-cs"/>
                        </a:rPr>
                        <a:t>3 a 8 minutos en una actividad individual.</a:t>
                      </a:r>
                    </a:p>
                    <a:p>
                      <a:pPr algn="just"/>
                      <a:r>
                        <a:rPr lang="es-ES_tradnl" sz="1600" kern="1200" dirty="0" smtClean="0">
                          <a:solidFill>
                            <a:schemeClr val="dk1"/>
                          </a:solidFill>
                          <a:effectLst/>
                          <a:latin typeface="Century Gothic" pitchFamily="34" charset="0"/>
                          <a:ea typeface="+mn-ea"/>
                          <a:cs typeface="+mn-cs"/>
                        </a:rPr>
                        <a:t>Hasta 10 a 15 minutos de manera independiente en una actividad nueva o con un adulto conocido o con otros niños presentes.</a:t>
                      </a:r>
                      <a:endParaRPr lang="es-ES" sz="1600" dirty="0">
                        <a:latin typeface="Century Gothic" pitchFamily="34" charset="0"/>
                      </a:endParaRPr>
                    </a:p>
                  </a:txBody>
                  <a:tcPr marL="91447" marR="91447" anchor="ctr"/>
                </a:tc>
                <a:extLst>
                  <a:ext uri="{0D108BD9-81ED-4DB2-BD59-A6C34878D82A}">
                    <a16:rowId xmlns:a16="http://schemas.microsoft.com/office/drawing/2014/main" val="10003"/>
                  </a:ext>
                </a:extLst>
              </a:tr>
              <a:tr h="1066948">
                <a:tc>
                  <a:txBody>
                    <a:bodyPr/>
                    <a:lstStyle/>
                    <a:p>
                      <a:pPr algn="ctr"/>
                      <a:r>
                        <a:rPr lang="es-ES" sz="2400" b="1" dirty="0" smtClean="0">
                          <a:solidFill>
                            <a:schemeClr val="accent4"/>
                          </a:solidFill>
                          <a:latin typeface="Century Gothic" pitchFamily="34" charset="0"/>
                        </a:rPr>
                        <a:t>4 años</a:t>
                      </a:r>
                      <a:endParaRPr lang="es-ES" sz="2400" b="1" dirty="0">
                        <a:solidFill>
                          <a:schemeClr val="accent4"/>
                        </a:solidFill>
                        <a:latin typeface="Century Gothic" pitchFamily="34" charset="0"/>
                      </a:endParaRPr>
                    </a:p>
                  </a:txBody>
                  <a:tcPr marL="91447" marR="91447" anchor="ctr"/>
                </a:tc>
                <a:tc>
                  <a:txBody>
                    <a:bodyPr/>
                    <a:lstStyle/>
                    <a:p>
                      <a:pPr algn="just"/>
                      <a:r>
                        <a:rPr lang="es-ES_tradnl" sz="1600" b="1" kern="1200" dirty="0" smtClean="0">
                          <a:solidFill>
                            <a:schemeClr val="accent4"/>
                          </a:solidFill>
                          <a:effectLst/>
                          <a:latin typeface="Century Gothic" pitchFamily="34" charset="0"/>
                          <a:ea typeface="+mn-ea"/>
                          <a:cs typeface="+mn-cs"/>
                        </a:rPr>
                        <a:t>7 a 15 minutos en una actividad individual, dependiendo de su nivel de interés.</a:t>
                      </a:r>
                    </a:p>
                    <a:p>
                      <a:pPr algn="just"/>
                      <a:r>
                        <a:rPr lang="es-ES_tradnl" sz="1600" b="1" kern="1200" dirty="0" smtClean="0">
                          <a:solidFill>
                            <a:schemeClr val="accent4"/>
                          </a:solidFill>
                          <a:effectLst/>
                          <a:latin typeface="Century Gothic" pitchFamily="34" charset="0"/>
                          <a:ea typeface="+mn-ea"/>
                          <a:cs typeface="+mn-cs"/>
                        </a:rPr>
                        <a:t>15 a 20 minutos si participa un adulto conocido u otro niño.</a:t>
                      </a:r>
                      <a:endParaRPr lang="es-ES" sz="1600" b="1" dirty="0">
                        <a:solidFill>
                          <a:schemeClr val="accent4"/>
                        </a:solidFill>
                        <a:latin typeface="Century Gothic" pitchFamily="34" charset="0"/>
                      </a:endParaRPr>
                    </a:p>
                  </a:txBody>
                  <a:tcPr marL="91447" marR="91447" anchor="ctr"/>
                </a:tc>
                <a:extLst>
                  <a:ext uri="{0D108BD9-81ED-4DB2-BD59-A6C34878D82A}">
                    <a16:rowId xmlns:a16="http://schemas.microsoft.com/office/drawing/2014/main" val="10004"/>
                  </a:ext>
                </a:extLst>
              </a:tr>
              <a:tr h="823293">
                <a:tc>
                  <a:txBody>
                    <a:bodyPr/>
                    <a:lstStyle/>
                    <a:p>
                      <a:pPr algn="ctr"/>
                      <a:r>
                        <a:rPr lang="es-ES" sz="2400" b="1" dirty="0" smtClean="0">
                          <a:solidFill>
                            <a:schemeClr val="accent2"/>
                          </a:solidFill>
                          <a:latin typeface="Century Gothic" pitchFamily="34" charset="0"/>
                        </a:rPr>
                        <a:t>5 años</a:t>
                      </a:r>
                      <a:endParaRPr lang="es-ES" sz="2400" b="1" dirty="0">
                        <a:solidFill>
                          <a:schemeClr val="accent2"/>
                        </a:solidFill>
                        <a:latin typeface="Century Gothic" pitchFamily="34" charset="0"/>
                      </a:endParaRPr>
                    </a:p>
                  </a:txBody>
                  <a:tcPr marL="91447" marR="91447" anchor="ctr"/>
                </a:tc>
                <a:tc>
                  <a:txBody>
                    <a:bodyPr/>
                    <a:lstStyle/>
                    <a:p>
                      <a:pPr algn="just"/>
                      <a:r>
                        <a:rPr lang="es-ES_tradnl" sz="1600" b="1" kern="1200" dirty="0" smtClean="0">
                          <a:solidFill>
                            <a:schemeClr val="accent2"/>
                          </a:solidFill>
                          <a:effectLst/>
                          <a:latin typeface="Century Gothic" pitchFamily="34" charset="0"/>
                          <a:ea typeface="+mn-ea"/>
                          <a:cs typeface="+mn-cs"/>
                        </a:rPr>
                        <a:t>10 a 15 minutos en una sola actividad.</a:t>
                      </a:r>
                    </a:p>
                    <a:p>
                      <a:pPr algn="just"/>
                      <a:r>
                        <a:rPr lang="es-ES_tradnl" sz="1600" b="1" kern="1200" dirty="0" smtClean="0">
                          <a:solidFill>
                            <a:schemeClr val="accent2"/>
                          </a:solidFill>
                          <a:effectLst/>
                          <a:latin typeface="Century Gothic" pitchFamily="34" charset="0"/>
                          <a:ea typeface="+mn-ea"/>
                          <a:cs typeface="+mn-cs"/>
                        </a:rPr>
                        <a:t>20 a 25 minutos si juega con otros niños.</a:t>
                      </a:r>
                      <a:endParaRPr lang="es-ES" sz="1600" b="1" dirty="0">
                        <a:solidFill>
                          <a:schemeClr val="accent2"/>
                        </a:solidFill>
                        <a:latin typeface="Century Gothic" pitchFamily="34" charset="0"/>
                      </a:endParaRPr>
                    </a:p>
                  </a:txBody>
                  <a:tcPr marL="91447" marR="91447" anchor="ctr"/>
                </a:tc>
                <a:extLst>
                  <a:ext uri="{0D108BD9-81ED-4DB2-BD59-A6C34878D82A}">
                    <a16:rowId xmlns:a16="http://schemas.microsoft.com/office/drawing/2014/main" val="10005"/>
                  </a:ext>
                </a:extLst>
              </a:tr>
            </a:tbl>
          </a:graphicData>
        </a:graphic>
      </p:graphicFrame>
      <p:sp>
        <p:nvSpPr>
          <p:cNvPr id="6" name="8 CuadroTexto"/>
          <p:cNvSpPr txBox="1"/>
          <p:nvPr/>
        </p:nvSpPr>
        <p:spPr>
          <a:xfrm>
            <a:off x="4583832" y="332657"/>
            <a:ext cx="266429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Atención</a:t>
            </a:r>
          </a:p>
        </p:txBody>
      </p:sp>
    </p:spTree>
    <p:extLst>
      <p:ext uri="{BB962C8B-B14F-4D97-AF65-F5344CB8AC3E}">
        <p14:creationId xmlns:p14="http://schemas.microsoft.com/office/powerpoint/2010/main" val="1319034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E4122A7-3A42-48FF-BCF1-3AFDDA8EBA02}" type="slidenum">
              <a:rPr lang="es-PA" altLang="es-PA">
                <a:solidFill>
                  <a:srgbClr val="FFFFFF"/>
                </a:solidFill>
              </a:rPr>
              <a:pPr eaLnBrk="1" hangingPunct="1"/>
              <a:t>46</a:t>
            </a:fld>
            <a:endParaRPr lang="es-PA" altLang="es-PA">
              <a:solidFill>
                <a:srgbClr val="FFFFFF"/>
              </a:solidFill>
            </a:endParaRPr>
          </a:p>
        </p:txBody>
      </p:sp>
      <p:sp>
        <p:nvSpPr>
          <p:cNvPr id="6" name="3 CuadroTexto"/>
          <p:cNvSpPr txBox="1">
            <a:spLocks noChangeArrowheads="1"/>
          </p:cNvSpPr>
          <p:nvPr/>
        </p:nvSpPr>
        <p:spPr bwMode="auto">
          <a:xfrm>
            <a:off x="2022476" y="1743075"/>
            <a:ext cx="3281363" cy="4154488"/>
          </a:xfrm>
          <a:prstGeom prst="rect">
            <a:avLst/>
          </a:prstGeom>
          <a:solidFill>
            <a:schemeClr val="accent4"/>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r>
              <a:rPr lang="es-PA" sz="2400" dirty="0">
                <a:solidFill>
                  <a:prstClr val="white"/>
                </a:solidFill>
                <a:latin typeface="Century Gothic" pitchFamily="34" charset="0"/>
              </a:rPr>
              <a:t>Durante la realización de una tarea, aun cuando sea interesante, los niños suelen distraerse.</a:t>
            </a:r>
          </a:p>
          <a:p>
            <a:pPr algn="ctr" eaLnBrk="1" fontAlgn="base" hangingPunct="1">
              <a:spcBef>
                <a:spcPct val="0"/>
              </a:spcBef>
              <a:spcAft>
                <a:spcPct val="0"/>
              </a:spcAft>
              <a:defRPr/>
            </a:pPr>
            <a:endParaRPr lang="es-PA" sz="2400" dirty="0">
              <a:solidFill>
                <a:prstClr val="white"/>
              </a:solidFill>
              <a:latin typeface="Century Gothic" pitchFamily="34" charset="0"/>
            </a:endParaRPr>
          </a:p>
          <a:p>
            <a:pPr algn="ctr" eaLnBrk="1" fontAlgn="base" hangingPunct="1">
              <a:spcBef>
                <a:spcPct val="0"/>
              </a:spcBef>
              <a:spcAft>
                <a:spcPct val="0"/>
              </a:spcAft>
              <a:defRPr/>
            </a:pPr>
            <a:r>
              <a:rPr lang="es-PA" sz="2400" dirty="0">
                <a:solidFill>
                  <a:prstClr val="white"/>
                </a:solidFill>
                <a:latin typeface="Century Gothic" pitchFamily="34" charset="0"/>
              </a:rPr>
              <a:t>Estas </a:t>
            </a:r>
            <a:r>
              <a:rPr lang="es-PA" sz="2400" b="1" dirty="0">
                <a:solidFill>
                  <a:srgbClr val="FFFF00"/>
                </a:solidFill>
                <a:latin typeface="Century Gothic" pitchFamily="34" charset="0"/>
              </a:rPr>
              <a:t>oscilaciones</a:t>
            </a:r>
            <a:r>
              <a:rPr lang="es-PA" sz="2400" dirty="0">
                <a:solidFill>
                  <a:prstClr val="white"/>
                </a:solidFill>
                <a:latin typeface="Century Gothic" pitchFamily="34" charset="0"/>
              </a:rPr>
              <a:t> de la atención son corrientes y naturales.</a:t>
            </a:r>
          </a:p>
        </p:txBody>
      </p:sp>
      <p:sp>
        <p:nvSpPr>
          <p:cNvPr id="7" name="3 CuadroTexto"/>
          <p:cNvSpPr txBox="1">
            <a:spLocks noChangeArrowheads="1"/>
          </p:cNvSpPr>
          <p:nvPr/>
        </p:nvSpPr>
        <p:spPr bwMode="auto">
          <a:xfrm>
            <a:off x="6167438" y="1654175"/>
            <a:ext cx="3822700" cy="1938338"/>
          </a:xfrm>
          <a:prstGeom prst="rect">
            <a:avLst/>
          </a:prstGeom>
          <a:solidFill>
            <a:schemeClr val="accent5"/>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r>
              <a:rPr lang="es-PA" sz="2400" dirty="0">
                <a:solidFill>
                  <a:prstClr val="white"/>
                </a:solidFill>
                <a:latin typeface="Century Gothic" pitchFamily="34" charset="0"/>
              </a:rPr>
              <a:t>Para educar la atención es de gran importancia la correcta organización de la vida y la actividad del niño.</a:t>
            </a:r>
          </a:p>
        </p:txBody>
      </p:sp>
      <p:pic>
        <p:nvPicPr>
          <p:cNvPr id="4813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801" y="4043364"/>
            <a:ext cx="387667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CuadroTexto"/>
          <p:cNvSpPr txBox="1"/>
          <p:nvPr/>
        </p:nvSpPr>
        <p:spPr>
          <a:xfrm>
            <a:off x="4583832" y="332657"/>
            <a:ext cx="266429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Atención</a:t>
            </a:r>
          </a:p>
        </p:txBody>
      </p:sp>
    </p:spTree>
    <p:extLst>
      <p:ext uri="{BB962C8B-B14F-4D97-AF65-F5344CB8AC3E}">
        <p14:creationId xmlns:p14="http://schemas.microsoft.com/office/powerpoint/2010/main" val="2179043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C5C00CD-7B6B-4A45-8C29-ACD07C35795C}" type="slidenum">
              <a:rPr lang="es-PA" altLang="es-PA">
                <a:solidFill>
                  <a:srgbClr val="FFFFFF"/>
                </a:solidFill>
              </a:rPr>
              <a:pPr eaLnBrk="1" hangingPunct="1"/>
              <a:t>47</a:t>
            </a:fld>
            <a:endParaRPr lang="es-PA" altLang="es-PA">
              <a:solidFill>
                <a:srgbClr val="FFFFFF"/>
              </a:solidFill>
            </a:endParaRPr>
          </a:p>
        </p:txBody>
      </p:sp>
      <p:sp>
        <p:nvSpPr>
          <p:cNvPr id="7" name="8 CuadroTexto"/>
          <p:cNvSpPr txBox="1"/>
          <p:nvPr/>
        </p:nvSpPr>
        <p:spPr>
          <a:xfrm>
            <a:off x="4583832" y="332657"/>
            <a:ext cx="2664296"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Atención</a:t>
            </a:r>
          </a:p>
        </p:txBody>
      </p:sp>
      <p:pic>
        <p:nvPicPr>
          <p:cNvPr id="4915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628776"/>
            <a:ext cx="2735262"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 Llamada de nube"/>
          <p:cNvSpPr/>
          <p:nvPr/>
        </p:nvSpPr>
        <p:spPr>
          <a:xfrm>
            <a:off x="4918076" y="2420938"/>
            <a:ext cx="5421313" cy="3224212"/>
          </a:xfrm>
          <a:prstGeom prst="cloudCallout">
            <a:avLst>
              <a:gd name="adj1" fmla="val -52227"/>
              <a:gd name="adj2" fmla="val -29781"/>
            </a:avLst>
          </a:prstGeom>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r>
              <a:rPr lang="es-PA" b="1" dirty="0">
                <a:solidFill>
                  <a:srgbClr val="FFFF00"/>
                </a:solidFill>
                <a:latin typeface="Century Gothic" pitchFamily="34" charset="0"/>
                <a:ea typeface="Calibri" pitchFamily="34" charset="0"/>
                <a:cs typeface="Times New Roman" pitchFamily="18" charset="0"/>
              </a:rPr>
              <a:t>Los elementos lúdicos</a:t>
            </a:r>
            <a:r>
              <a:rPr lang="es-PA" dirty="0">
                <a:solidFill>
                  <a:prstClr val="white"/>
                </a:solidFill>
                <a:latin typeface="Century Gothic" pitchFamily="34" charset="0"/>
                <a:ea typeface="Calibri" pitchFamily="34" charset="0"/>
                <a:cs typeface="Times New Roman" pitchFamily="18" charset="0"/>
              </a:rPr>
              <a:t>, los tipos productivos de actividades, el cambio frecuente de las formas de la actividad, </a:t>
            </a:r>
            <a:r>
              <a:rPr lang="es-PA" b="1" dirty="0">
                <a:solidFill>
                  <a:srgbClr val="FFFF00"/>
                </a:solidFill>
                <a:latin typeface="Century Gothic" pitchFamily="34" charset="0"/>
                <a:ea typeface="Calibri" pitchFamily="34" charset="0"/>
                <a:cs typeface="Times New Roman" pitchFamily="18" charset="0"/>
              </a:rPr>
              <a:t>permiten mantener la atención infantil a un nivel suficientemente alto</a:t>
            </a:r>
            <a:r>
              <a:rPr lang="es-PA" dirty="0">
                <a:solidFill>
                  <a:prstClr val="white"/>
                </a:solidFill>
                <a:latin typeface="Century Gothic" pitchFamily="34" charset="0"/>
                <a:ea typeface="Calibri" pitchFamily="34" charset="0"/>
                <a:cs typeface="Times New Roman" pitchFamily="18" charset="0"/>
              </a:rPr>
              <a:t>.</a:t>
            </a:r>
            <a:endParaRPr lang="es-PA" dirty="0">
              <a:solidFill>
                <a:prstClr val="white"/>
              </a:solidFill>
              <a:latin typeface="Century Gothic" pitchFamily="34" charset="0"/>
              <a:cs typeface="Arial" pitchFamily="34" charset="0"/>
            </a:endParaRPr>
          </a:p>
        </p:txBody>
      </p:sp>
    </p:spTree>
    <p:extLst>
      <p:ext uri="{BB962C8B-B14F-4D97-AF65-F5344CB8AC3E}">
        <p14:creationId xmlns:p14="http://schemas.microsoft.com/office/powerpoint/2010/main" val="33704067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006744D-2DDB-468F-B347-C1E9460566B3}" type="slidenum">
              <a:rPr lang="es-PA" altLang="es-PA">
                <a:solidFill>
                  <a:srgbClr val="FFFFFF"/>
                </a:solidFill>
              </a:rPr>
              <a:pPr eaLnBrk="1" hangingPunct="1"/>
              <a:t>48</a:t>
            </a:fld>
            <a:endParaRPr lang="es-PA" altLang="es-PA">
              <a:solidFill>
                <a:srgbClr val="FFFFFF"/>
              </a:solidFill>
            </a:endParaRPr>
          </a:p>
        </p:txBody>
      </p:sp>
      <p:sp>
        <p:nvSpPr>
          <p:cNvPr id="50180" name="Rectangle 2"/>
          <p:cNvSpPr>
            <a:spLocks noChangeArrowheads="1"/>
          </p:cNvSpPr>
          <p:nvPr/>
        </p:nvSpPr>
        <p:spPr bwMode="auto">
          <a:xfrm>
            <a:off x="2135188" y="1412876"/>
            <a:ext cx="7993062" cy="4176713"/>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6" name="Rectangle 4"/>
          <p:cNvSpPr txBox="1">
            <a:spLocks noChangeArrowheads="1"/>
          </p:cNvSpPr>
          <p:nvPr/>
        </p:nvSpPr>
        <p:spPr>
          <a:xfrm>
            <a:off x="2238375" y="1857375"/>
            <a:ext cx="7715250" cy="2000250"/>
          </a:xfrm>
          <a:prstGeom prst="rect">
            <a:avLst/>
          </a:prstGeom>
        </p:spPr>
        <p:txBody>
          <a:bodyPr>
            <a:normAutofit/>
          </a:bodyPr>
          <a:lstStyle/>
          <a:p>
            <a:pPr algn="ctr" fontAlgn="base">
              <a:spcAft>
                <a:spcPct val="0"/>
              </a:spcAft>
              <a:buClr>
                <a:srgbClr val="800080"/>
              </a:buClr>
              <a:defRPr/>
            </a:pPr>
            <a:r>
              <a:rPr lang="es-MX" sz="2800" dirty="0">
                <a:solidFill>
                  <a:prstClr val="white"/>
                </a:solidFill>
                <a:latin typeface="Century Gothic" pitchFamily="34" charset="0"/>
                <a:cs typeface="Arial" panose="020B0604020202020204" pitchFamily="34" charset="0"/>
              </a:rPr>
              <a:t>Conjunto de actividades cognoscitivas que le ayudan al niño a </a:t>
            </a:r>
            <a:r>
              <a:rPr lang="es-MX" sz="2800" b="1" dirty="0">
                <a:solidFill>
                  <a:srgbClr val="FFF065"/>
                </a:solidFill>
                <a:latin typeface="Century Gothic" pitchFamily="34" charset="0"/>
                <a:cs typeface="Arial" panose="020B0604020202020204" pitchFamily="34" charset="0"/>
              </a:rPr>
              <a:t>mantener un plan coherente y consistente, que le permite el logro de metas específicas</a:t>
            </a:r>
            <a:r>
              <a:rPr lang="es-MX" sz="2800" dirty="0">
                <a:solidFill>
                  <a:prstClr val="white"/>
                </a:solidFill>
                <a:latin typeface="Century Gothic" pitchFamily="34" charset="0"/>
                <a:cs typeface="Arial" panose="020B0604020202020204" pitchFamily="34" charset="0"/>
              </a:rPr>
              <a:t>. </a:t>
            </a:r>
            <a:endParaRPr lang="es-ES" sz="3200" dirty="0">
              <a:solidFill>
                <a:prstClr val="white"/>
              </a:solidFill>
              <a:latin typeface="Century Gothic" pitchFamily="34" charset="0"/>
              <a:cs typeface="Arial" panose="020B0604020202020204" pitchFamily="34" charset="0"/>
            </a:endParaRPr>
          </a:p>
        </p:txBody>
      </p:sp>
      <p:pic>
        <p:nvPicPr>
          <p:cNvPr id="50182" name="Picture 4" descr="http://www.invanep.com/curso2008/imagenes/Resumenes/Resumen061000figur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689" y="3830639"/>
            <a:ext cx="7056437"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8 CuadroTexto"/>
          <p:cNvSpPr txBox="1"/>
          <p:nvPr/>
        </p:nvSpPr>
        <p:spPr>
          <a:xfrm>
            <a:off x="3647729" y="332657"/>
            <a:ext cx="4968553"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Funciones Ejecutivas</a:t>
            </a:r>
          </a:p>
        </p:txBody>
      </p:sp>
    </p:spTree>
    <p:extLst>
      <p:ext uri="{BB962C8B-B14F-4D97-AF65-F5344CB8AC3E}">
        <p14:creationId xmlns:p14="http://schemas.microsoft.com/office/powerpoint/2010/main" val="40067634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7753541-9007-49E7-B62F-52379BBB4ADB}" type="slidenum">
              <a:rPr lang="es-PA" altLang="es-PA">
                <a:solidFill>
                  <a:srgbClr val="FFFFFF"/>
                </a:solidFill>
              </a:rPr>
              <a:pPr eaLnBrk="1" hangingPunct="1"/>
              <a:t>49</a:t>
            </a:fld>
            <a:endParaRPr lang="es-PA" altLang="es-PA">
              <a:solidFill>
                <a:srgbClr val="FFFFFF"/>
              </a:solidFill>
            </a:endParaRPr>
          </a:p>
        </p:txBody>
      </p:sp>
      <p:sp>
        <p:nvSpPr>
          <p:cNvPr id="5" name="Rectangle 3"/>
          <p:cNvSpPr txBox="1">
            <a:spLocks noChangeArrowheads="1"/>
          </p:cNvSpPr>
          <p:nvPr/>
        </p:nvSpPr>
        <p:spPr>
          <a:xfrm>
            <a:off x="1863726" y="1412875"/>
            <a:ext cx="8429625" cy="4679950"/>
          </a:xfrm>
          <a:prstGeom prst="rect">
            <a:avLst/>
          </a:prstGeom>
          <a:solidFill>
            <a:schemeClr val="accent1"/>
          </a:solidFill>
          <a:ln>
            <a:solidFill>
              <a:schemeClr val="tx1"/>
            </a:solidFill>
          </a:ln>
        </p:spPr>
        <p:txBody>
          <a:bodyPr>
            <a:normAutofit lnSpcReduction="10000"/>
          </a:bodyPr>
          <a:lstStyle/>
          <a:p>
            <a:pPr marL="531813" indent="-258763" eaLnBrk="0" fontAlgn="base" hangingPunct="0">
              <a:lnSpc>
                <a:spcPct val="110000"/>
              </a:lnSpc>
              <a:spcBef>
                <a:spcPts val="600"/>
              </a:spcBef>
              <a:spcAft>
                <a:spcPts val="600"/>
              </a:spcAft>
              <a:buClr>
                <a:srgbClr val="800080"/>
              </a:buClr>
              <a:buSzPct val="65000"/>
              <a:buBlip>
                <a:blip r:embed="rId2"/>
              </a:buBlip>
              <a:defRPr/>
            </a:pPr>
            <a:r>
              <a:rPr lang="es-PA" sz="2800">
                <a:solidFill>
                  <a:prstClr val="white"/>
                </a:solidFill>
                <a:latin typeface="Century Gothic" pitchFamily="34" charset="0"/>
                <a:cs typeface="Arial" panose="020B0604020202020204" pitchFamily="34" charset="0"/>
              </a:rPr>
              <a:t>Decidir cuál es el comportamiento adecua-do en función de las circunstancias</a:t>
            </a:r>
            <a:endParaRPr lang="es-MX" sz="2800">
              <a:solidFill>
                <a:prstClr val="white"/>
              </a:solidFill>
              <a:latin typeface="Century Gothic" pitchFamily="34" charset="0"/>
              <a:cs typeface="Arial" panose="020B0604020202020204" pitchFamily="34" charset="0"/>
            </a:endParaRPr>
          </a:p>
          <a:p>
            <a:pPr marL="531813" indent="-258763" eaLnBrk="0" fontAlgn="base" hangingPunct="0">
              <a:lnSpc>
                <a:spcPct val="110000"/>
              </a:lnSpc>
              <a:spcBef>
                <a:spcPts val="600"/>
              </a:spcBef>
              <a:spcAft>
                <a:spcPts val="600"/>
              </a:spcAft>
              <a:buClr>
                <a:srgbClr val="800080"/>
              </a:buClr>
              <a:buSzPct val="65000"/>
              <a:buBlip>
                <a:blip r:embed="rId2"/>
              </a:buBlip>
              <a:defRPr/>
            </a:pPr>
            <a:r>
              <a:rPr lang="es-PA" sz="2800">
                <a:solidFill>
                  <a:prstClr val="white"/>
                </a:solidFill>
                <a:latin typeface="Century Gothic" pitchFamily="34" charset="0"/>
                <a:cs typeface="Arial" panose="020B0604020202020204" pitchFamily="34" charset="0"/>
              </a:rPr>
              <a:t>Introspección ("insight") y juicio lógico</a:t>
            </a:r>
          </a:p>
          <a:p>
            <a:pPr marL="531813" indent="-258763" eaLnBrk="0" fontAlgn="base" hangingPunct="0">
              <a:lnSpc>
                <a:spcPct val="110000"/>
              </a:lnSpc>
              <a:spcBef>
                <a:spcPts val="600"/>
              </a:spcBef>
              <a:spcAft>
                <a:spcPts val="600"/>
              </a:spcAft>
              <a:buClr>
                <a:srgbClr val="800080"/>
              </a:buClr>
              <a:buSzPct val="65000"/>
              <a:buBlip>
                <a:blip r:embed="rId2"/>
              </a:buBlip>
              <a:defRPr/>
            </a:pPr>
            <a:r>
              <a:rPr lang="es-PA" sz="2800">
                <a:solidFill>
                  <a:prstClr val="white"/>
                </a:solidFill>
                <a:latin typeface="Century Gothic" pitchFamily="34" charset="0"/>
                <a:cs typeface="Arial" panose="020B0604020202020204" pitchFamily="34" charset="0"/>
              </a:rPr>
              <a:t>Formación de conceptos</a:t>
            </a:r>
          </a:p>
          <a:p>
            <a:pPr marL="531813" indent="-258763" eaLnBrk="0" fontAlgn="base" hangingPunct="0">
              <a:lnSpc>
                <a:spcPct val="110000"/>
              </a:lnSpc>
              <a:spcBef>
                <a:spcPts val="600"/>
              </a:spcBef>
              <a:spcAft>
                <a:spcPts val="600"/>
              </a:spcAft>
              <a:buClr>
                <a:srgbClr val="800080"/>
              </a:buClr>
              <a:buSzPct val="65000"/>
              <a:buBlip>
                <a:blip r:embed="rId2"/>
              </a:buBlip>
              <a:defRPr/>
            </a:pPr>
            <a:r>
              <a:rPr lang="es-PA" sz="2800">
                <a:solidFill>
                  <a:prstClr val="white"/>
                </a:solidFill>
                <a:latin typeface="Century Gothic" pitchFamily="34" charset="0"/>
                <a:cs typeface="Arial" panose="020B0604020202020204" pitchFamily="34" charset="0"/>
              </a:rPr>
              <a:t>Pensamiento abstracto</a:t>
            </a:r>
          </a:p>
          <a:p>
            <a:pPr marL="531813" indent="-258763" eaLnBrk="0" fontAlgn="base" hangingPunct="0">
              <a:lnSpc>
                <a:spcPct val="110000"/>
              </a:lnSpc>
              <a:spcBef>
                <a:spcPts val="600"/>
              </a:spcBef>
              <a:spcAft>
                <a:spcPts val="600"/>
              </a:spcAft>
              <a:buClr>
                <a:srgbClr val="800080"/>
              </a:buClr>
              <a:buSzPct val="65000"/>
              <a:buBlip>
                <a:blip r:embed="rId2"/>
              </a:buBlip>
              <a:defRPr/>
            </a:pPr>
            <a:r>
              <a:rPr lang="es-PA" sz="2800">
                <a:solidFill>
                  <a:prstClr val="white"/>
                </a:solidFill>
                <a:latin typeface="Century Gothic" pitchFamily="34" charset="0"/>
                <a:cs typeface="Arial" panose="020B0604020202020204" pitchFamily="34" charset="0"/>
              </a:rPr>
              <a:t>Organización de ideas</a:t>
            </a:r>
          </a:p>
          <a:p>
            <a:pPr marL="531813" indent="-258763" eaLnBrk="0" fontAlgn="base" hangingPunct="0">
              <a:lnSpc>
                <a:spcPct val="110000"/>
              </a:lnSpc>
              <a:spcBef>
                <a:spcPts val="600"/>
              </a:spcBef>
              <a:spcAft>
                <a:spcPts val="600"/>
              </a:spcAft>
              <a:buClr>
                <a:srgbClr val="800080"/>
              </a:buClr>
              <a:buSzPct val="65000"/>
              <a:buBlip>
                <a:blip r:embed="rId2"/>
              </a:buBlip>
              <a:defRPr/>
            </a:pPr>
            <a:r>
              <a:rPr lang="es-PA" sz="2800">
                <a:solidFill>
                  <a:prstClr val="white"/>
                </a:solidFill>
                <a:latin typeface="Century Gothic" pitchFamily="34" charset="0"/>
                <a:cs typeface="Arial" panose="020B0604020202020204" pitchFamily="34" charset="0"/>
              </a:rPr>
              <a:t>Toma de decisiones</a:t>
            </a:r>
          </a:p>
          <a:p>
            <a:pPr marL="531813" indent="-258763" eaLnBrk="0" fontAlgn="base" hangingPunct="0">
              <a:lnSpc>
                <a:spcPct val="110000"/>
              </a:lnSpc>
              <a:spcBef>
                <a:spcPts val="600"/>
              </a:spcBef>
              <a:spcAft>
                <a:spcPts val="600"/>
              </a:spcAft>
              <a:buClr>
                <a:srgbClr val="800080"/>
              </a:buClr>
              <a:buSzPct val="65000"/>
              <a:buBlip>
                <a:blip r:embed="rId2"/>
              </a:buBlip>
              <a:defRPr/>
            </a:pPr>
            <a:r>
              <a:rPr lang="es-PA" sz="2800">
                <a:solidFill>
                  <a:prstClr val="white"/>
                </a:solidFill>
                <a:latin typeface="Century Gothic" pitchFamily="34" charset="0"/>
                <a:cs typeface="Arial" panose="020B0604020202020204" pitchFamily="34" charset="0"/>
              </a:rPr>
              <a:t>Manejo del tiempo</a:t>
            </a:r>
            <a:endParaRPr lang="es-PA" sz="2800" dirty="0">
              <a:solidFill>
                <a:prstClr val="white"/>
              </a:solidFill>
              <a:latin typeface="Century Gothic" pitchFamily="34" charset="0"/>
              <a:cs typeface="Arial" panose="020B0604020202020204" pitchFamily="34" charset="0"/>
            </a:endParaRPr>
          </a:p>
        </p:txBody>
      </p:sp>
      <p:sp>
        <p:nvSpPr>
          <p:cNvPr id="8" name="8 CuadroTexto"/>
          <p:cNvSpPr txBox="1"/>
          <p:nvPr/>
        </p:nvSpPr>
        <p:spPr>
          <a:xfrm>
            <a:off x="3647729" y="332657"/>
            <a:ext cx="4968553"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Funciones Ejecutivas</a:t>
            </a:r>
          </a:p>
        </p:txBody>
      </p:sp>
      <p:pic>
        <p:nvPicPr>
          <p:cNvPr id="512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414" y="3111500"/>
            <a:ext cx="2503487"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93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96FC414-7C92-4955-A931-F138781DA517}" type="slidenum">
              <a:rPr lang="es-PA" altLang="es-PA">
                <a:solidFill>
                  <a:srgbClr val="FFFFFF"/>
                </a:solidFill>
              </a:rPr>
              <a:pPr eaLnBrk="1" hangingPunct="1"/>
              <a:t>5</a:t>
            </a:fld>
            <a:endParaRPr lang="es-PA" altLang="es-PA">
              <a:solidFill>
                <a:srgbClr val="FFFFFF"/>
              </a:solidFill>
            </a:endParaRPr>
          </a:p>
        </p:txBody>
      </p:sp>
      <p:sp>
        <p:nvSpPr>
          <p:cNvPr id="4" name="Rectangle 2"/>
          <p:cNvSpPr txBox="1">
            <a:spLocks noChangeArrowheads="1"/>
          </p:cNvSpPr>
          <p:nvPr/>
        </p:nvSpPr>
        <p:spPr>
          <a:xfrm>
            <a:off x="3809985" y="357166"/>
            <a:ext cx="4691063" cy="633412"/>
          </a:xfrm>
          <a:prstGeom prst="rect">
            <a:avLst/>
          </a:prstGeom>
        </p:spPr>
        <p:style>
          <a:lnRef idx="0">
            <a:schemeClr val="accent4"/>
          </a:lnRef>
          <a:fillRef idx="3">
            <a:schemeClr val="accent4"/>
          </a:fillRef>
          <a:effectRef idx="3">
            <a:schemeClr val="accent4"/>
          </a:effectRef>
          <a:fontRef idx="minor">
            <a:schemeClr val="lt1"/>
          </a:fontRef>
        </p:style>
        <p:txBody>
          <a:bodyPr/>
          <a:lstStyle/>
          <a:p>
            <a:pPr algn="ctr" eaLnBrk="0" fontAlgn="base" hangingPunct="0">
              <a:spcBef>
                <a:spcPct val="0"/>
              </a:spcBef>
              <a:spcAft>
                <a:spcPct val="0"/>
              </a:spcAft>
              <a:defRPr/>
            </a:pPr>
            <a:r>
              <a:rPr lang="es-MX" sz="3200" b="1" dirty="0">
                <a:solidFill>
                  <a:srgbClr val="FFFF00"/>
                </a:solidFill>
                <a:latin typeface="Century Gothic" pitchFamily="34" charset="0"/>
              </a:rPr>
              <a:t>Períodos de desarrollo</a:t>
            </a:r>
          </a:p>
        </p:txBody>
      </p:sp>
      <p:sp>
        <p:nvSpPr>
          <p:cNvPr id="5" name="Rectangle 3"/>
          <p:cNvSpPr txBox="1">
            <a:spLocks noChangeArrowheads="1"/>
          </p:cNvSpPr>
          <p:nvPr/>
        </p:nvSpPr>
        <p:spPr>
          <a:xfrm>
            <a:off x="1847851" y="1196976"/>
            <a:ext cx="8462963" cy="5400675"/>
          </a:xfrm>
          <a:prstGeom prst="rect">
            <a:avLst/>
          </a:prstGeom>
          <a:solidFill>
            <a:schemeClr val="accent1"/>
          </a:solidFill>
        </p:spPr>
        <p:txBody>
          <a:bodyPr/>
          <a:lstStyle/>
          <a:p>
            <a:pPr marL="342900" indent="-342900" eaLnBrk="0" fontAlgn="base" hangingPunct="0">
              <a:lnSpc>
                <a:spcPct val="140000"/>
              </a:lnSpc>
              <a:spcBef>
                <a:spcPct val="20000"/>
              </a:spcBef>
              <a:spcAft>
                <a:spcPct val="0"/>
              </a:spcAft>
              <a:buSzPct val="60000"/>
              <a:buBlip>
                <a:blip r:embed="rId2"/>
              </a:buBlip>
              <a:defRPr/>
            </a:pPr>
            <a:r>
              <a:rPr lang="es-MX" sz="2000" b="1" dirty="0">
                <a:solidFill>
                  <a:srgbClr val="FFFF81"/>
                </a:solidFill>
                <a:latin typeface="Century Gothic" pitchFamily="34" charset="0"/>
                <a:cs typeface="Arial" panose="020B0604020202020204" pitchFamily="34" charset="0"/>
              </a:rPr>
              <a:t>Prenatal</a:t>
            </a:r>
            <a:r>
              <a:rPr lang="es-MX" sz="2000" b="1" dirty="0">
                <a:solidFill>
                  <a:prstClr val="white"/>
                </a:solidFill>
                <a:latin typeface="Century Gothic" pitchFamily="34" charset="0"/>
                <a:cs typeface="Arial" panose="020B0604020202020204" pitchFamily="34" charset="0"/>
              </a:rPr>
              <a:t>:</a:t>
            </a:r>
            <a:r>
              <a:rPr lang="es-MX" sz="2000" dirty="0">
                <a:solidFill>
                  <a:prstClr val="white"/>
                </a:solidFill>
                <a:latin typeface="Century Gothic" pitchFamily="34" charset="0"/>
                <a:cs typeface="Arial" panose="020B0604020202020204" pitchFamily="34" charset="0"/>
              </a:rPr>
              <a:t> Concepción al nacimiento.</a:t>
            </a:r>
          </a:p>
          <a:p>
            <a:pPr marL="342900" indent="-342900" eaLnBrk="0" fontAlgn="base" hangingPunct="0">
              <a:lnSpc>
                <a:spcPct val="140000"/>
              </a:lnSpc>
              <a:spcBef>
                <a:spcPct val="20000"/>
              </a:spcBef>
              <a:spcAft>
                <a:spcPct val="0"/>
              </a:spcAft>
              <a:buSzPct val="60000"/>
              <a:buBlip>
                <a:blip r:embed="rId2"/>
              </a:buBlip>
              <a:defRPr/>
            </a:pPr>
            <a:r>
              <a:rPr lang="es-MX" sz="2000" b="1" dirty="0">
                <a:solidFill>
                  <a:srgbClr val="FFFF81"/>
                </a:solidFill>
                <a:latin typeface="Century Gothic" pitchFamily="34" charset="0"/>
                <a:cs typeface="Arial" panose="020B0604020202020204" pitchFamily="34" charset="0"/>
              </a:rPr>
              <a:t>Recién nacido</a:t>
            </a:r>
            <a:r>
              <a:rPr lang="es-MX" sz="2000" b="1" dirty="0">
                <a:solidFill>
                  <a:prstClr val="white"/>
                </a:solidFill>
                <a:latin typeface="Century Gothic" pitchFamily="34" charset="0"/>
                <a:cs typeface="Arial" panose="020B0604020202020204" pitchFamily="34" charset="0"/>
              </a:rPr>
              <a:t>:</a:t>
            </a:r>
            <a:r>
              <a:rPr lang="es-MX" sz="2000" dirty="0">
                <a:solidFill>
                  <a:prstClr val="white"/>
                </a:solidFill>
                <a:latin typeface="Century Gothic" pitchFamily="34" charset="0"/>
                <a:cs typeface="Arial" panose="020B0604020202020204" pitchFamily="34" charset="0"/>
              </a:rPr>
              <a:t> Nacimiento a los diez-catorce días de vida extrauterina.</a:t>
            </a:r>
          </a:p>
          <a:p>
            <a:pPr marL="342900" indent="-342900" eaLnBrk="0" fontAlgn="base" hangingPunct="0">
              <a:lnSpc>
                <a:spcPct val="140000"/>
              </a:lnSpc>
              <a:spcBef>
                <a:spcPct val="20000"/>
              </a:spcBef>
              <a:spcAft>
                <a:spcPct val="0"/>
              </a:spcAft>
              <a:buSzPct val="60000"/>
              <a:buBlip>
                <a:blip r:embed="rId2"/>
              </a:buBlip>
              <a:defRPr/>
            </a:pPr>
            <a:r>
              <a:rPr lang="es-MX" sz="2000" b="1" dirty="0">
                <a:solidFill>
                  <a:srgbClr val="FFFF81"/>
                </a:solidFill>
                <a:latin typeface="Century Gothic" pitchFamily="34" charset="0"/>
                <a:cs typeface="Arial" panose="020B0604020202020204" pitchFamily="34" charset="0"/>
              </a:rPr>
              <a:t>Bebés</a:t>
            </a:r>
            <a:r>
              <a:rPr lang="es-MX" sz="2000" b="1" dirty="0">
                <a:solidFill>
                  <a:prstClr val="white"/>
                </a:solidFill>
                <a:latin typeface="Century Gothic" pitchFamily="34" charset="0"/>
                <a:cs typeface="Arial" panose="020B0604020202020204" pitchFamily="34" charset="0"/>
              </a:rPr>
              <a:t>:</a:t>
            </a:r>
            <a:r>
              <a:rPr lang="es-MX" sz="2000" dirty="0">
                <a:solidFill>
                  <a:prstClr val="white"/>
                </a:solidFill>
                <a:latin typeface="Century Gothic" pitchFamily="34" charset="0"/>
                <a:cs typeface="Arial" panose="020B0604020202020204" pitchFamily="34" charset="0"/>
              </a:rPr>
              <a:t> Dos semanas a los dos años.</a:t>
            </a:r>
          </a:p>
          <a:p>
            <a:pPr marL="342900" indent="-342900" eaLnBrk="0" fontAlgn="base" hangingPunct="0">
              <a:lnSpc>
                <a:spcPct val="140000"/>
              </a:lnSpc>
              <a:spcBef>
                <a:spcPct val="20000"/>
              </a:spcBef>
              <a:spcAft>
                <a:spcPct val="0"/>
              </a:spcAft>
              <a:buSzPct val="60000"/>
              <a:buBlip>
                <a:blip r:embed="rId2"/>
              </a:buBlip>
              <a:defRPr/>
            </a:pPr>
            <a:r>
              <a:rPr lang="es-MX" sz="2000" b="1" dirty="0">
                <a:solidFill>
                  <a:srgbClr val="FFFF81"/>
                </a:solidFill>
                <a:latin typeface="Century Gothic" pitchFamily="34" charset="0"/>
                <a:cs typeface="Arial" panose="020B0604020202020204" pitchFamily="34" charset="0"/>
              </a:rPr>
              <a:t>Infancia</a:t>
            </a:r>
            <a:r>
              <a:rPr lang="es-MX" sz="2000" b="1" dirty="0">
                <a:solidFill>
                  <a:prstClr val="white"/>
                </a:solidFill>
                <a:latin typeface="Century Gothic" pitchFamily="34" charset="0"/>
                <a:cs typeface="Arial" panose="020B0604020202020204" pitchFamily="34" charset="0"/>
              </a:rPr>
              <a:t>:</a:t>
            </a:r>
            <a:r>
              <a:rPr lang="es-MX" sz="2000" dirty="0">
                <a:solidFill>
                  <a:prstClr val="white"/>
                </a:solidFill>
                <a:latin typeface="Century Gothic" pitchFamily="34" charset="0"/>
                <a:cs typeface="Arial" panose="020B0604020202020204" pitchFamily="34" charset="0"/>
              </a:rPr>
              <a:t> Dos años a la adolescencia.</a:t>
            </a:r>
          </a:p>
          <a:p>
            <a:pPr marL="742950" lvl="1" indent="-285750" eaLnBrk="0" fontAlgn="base" hangingPunct="0">
              <a:lnSpc>
                <a:spcPct val="140000"/>
              </a:lnSpc>
              <a:spcBef>
                <a:spcPct val="20000"/>
              </a:spcBef>
              <a:spcAft>
                <a:spcPct val="0"/>
              </a:spcAft>
              <a:buSzPct val="50000"/>
              <a:buBlip>
                <a:blip r:embed="rId2"/>
              </a:buBlip>
              <a:defRPr/>
            </a:pPr>
            <a:r>
              <a:rPr lang="es-MX" sz="2000" b="1" dirty="0">
                <a:solidFill>
                  <a:prstClr val="white"/>
                </a:solidFill>
                <a:latin typeface="Century Gothic" pitchFamily="34" charset="0"/>
                <a:cs typeface="Arial" panose="020B0604020202020204" pitchFamily="34" charset="0"/>
              </a:rPr>
              <a:t>1° infancia: dos a los seis años.</a:t>
            </a:r>
          </a:p>
          <a:p>
            <a:pPr marL="742950" lvl="1" indent="-285750" eaLnBrk="0" fontAlgn="base" hangingPunct="0">
              <a:lnSpc>
                <a:spcPct val="140000"/>
              </a:lnSpc>
              <a:spcBef>
                <a:spcPct val="20000"/>
              </a:spcBef>
              <a:spcAft>
                <a:spcPct val="0"/>
              </a:spcAft>
              <a:buSzPct val="50000"/>
              <a:buBlip>
                <a:blip r:embed="rId2"/>
              </a:buBlip>
              <a:defRPr/>
            </a:pPr>
            <a:r>
              <a:rPr lang="es-MX" sz="2000" dirty="0">
                <a:solidFill>
                  <a:prstClr val="white"/>
                </a:solidFill>
                <a:latin typeface="Century Gothic" pitchFamily="34" charset="0"/>
                <a:cs typeface="Arial" panose="020B0604020202020204" pitchFamily="34" charset="0"/>
              </a:rPr>
              <a:t>2° infancia: seis a los trece niñas y catorce niños.</a:t>
            </a:r>
          </a:p>
          <a:p>
            <a:pPr marL="342900" indent="-342900" eaLnBrk="0" fontAlgn="base" hangingPunct="0">
              <a:lnSpc>
                <a:spcPct val="140000"/>
              </a:lnSpc>
              <a:spcBef>
                <a:spcPct val="20000"/>
              </a:spcBef>
              <a:spcAft>
                <a:spcPct val="0"/>
              </a:spcAft>
              <a:buSzPct val="60000"/>
              <a:buBlip>
                <a:blip r:embed="rId2"/>
              </a:buBlip>
              <a:defRPr/>
            </a:pPr>
            <a:r>
              <a:rPr lang="es-MX" sz="2000" b="1" dirty="0">
                <a:solidFill>
                  <a:srgbClr val="FFFF81"/>
                </a:solidFill>
                <a:latin typeface="Century Gothic" pitchFamily="34" charset="0"/>
                <a:cs typeface="Arial" panose="020B0604020202020204" pitchFamily="34" charset="0"/>
              </a:rPr>
              <a:t>Pubertad</a:t>
            </a:r>
            <a:r>
              <a:rPr lang="es-MX" sz="2000" b="1" dirty="0">
                <a:solidFill>
                  <a:prstClr val="white"/>
                </a:solidFill>
                <a:latin typeface="Century Gothic" pitchFamily="34" charset="0"/>
                <a:cs typeface="Arial" panose="020B0604020202020204" pitchFamily="34" charset="0"/>
              </a:rPr>
              <a:t>:</a:t>
            </a:r>
            <a:r>
              <a:rPr lang="es-MX" sz="2000" dirty="0">
                <a:solidFill>
                  <a:prstClr val="white"/>
                </a:solidFill>
                <a:latin typeface="Century Gothic" pitchFamily="34" charset="0"/>
                <a:cs typeface="Arial" panose="020B0604020202020204" pitchFamily="34" charset="0"/>
              </a:rPr>
              <a:t> período yuxtapuesto de dos años infancia y dos años adolescencia.</a:t>
            </a:r>
          </a:p>
          <a:p>
            <a:pPr marL="742950" lvl="1" indent="-285750" eaLnBrk="0" fontAlgn="base" hangingPunct="0">
              <a:lnSpc>
                <a:spcPct val="140000"/>
              </a:lnSpc>
              <a:spcBef>
                <a:spcPct val="20000"/>
              </a:spcBef>
              <a:spcAft>
                <a:spcPct val="0"/>
              </a:spcAft>
              <a:buSzPct val="50000"/>
              <a:buBlip>
                <a:blip r:embed="rId2"/>
              </a:buBlip>
              <a:defRPr/>
            </a:pPr>
            <a:r>
              <a:rPr lang="es-MX" sz="2000" dirty="0">
                <a:solidFill>
                  <a:prstClr val="white"/>
                </a:solidFill>
                <a:latin typeface="Century Gothic" pitchFamily="34" charset="0"/>
                <a:cs typeface="Arial" panose="020B0604020202020204" pitchFamily="34" charset="0"/>
              </a:rPr>
              <a:t>Niñas: Once a los quince.</a:t>
            </a:r>
          </a:p>
          <a:p>
            <a:pPr marL="742950" lvl="1" indent="-285750" eaLnBrk="0" fontAlgn="base" hangingPunct="0">
              <a:lnSpc>
                <a:spcPct val="140000"/>
              </a:lnSpc>
              <a:spcBef>
                <a:spcPct val="20000"/>
              </a:spcBef>
              <a:spcAft>
                <a:spcPct val="0"/>
              </a:spcAft>
              <a:buSzPct val="50000"/>
              <a:buBlip>
                <a:blip r:embed="rId2"/>
              </a:buBlip>
              <a:defRPr/>
            </a:pPr>
            <a:r>
              <a:rPr lang="es-MX" sz="2000" dirty="0">
                <a:solidFill>
                  <a:prstClr val="white"/>
                </a:solidFill>
                <a:latin typeface="Century Gothic" pitchFamily="34" charset="0"/>
                <a:cs typeface="Arial" panose="020B0604020202020204" pitchFamily="34" charset="0"/>
              </a:rPr>
              <a:t>Niños: Doce a los dieciséis.</a:t>
            </a:r>
          </a:p>
        </p:txBody>
      </p:sp>
      <p:sp>
        <p:nvSpPr>
          <p:cNvPr id="7" name="6 Flecha derecha"/>
          <p:cNvSpPr/>
          <p:nvPr/>
        </p:nvSpPr>
        <p:spPr>
          <a:xfrm>
            <a:off x="2279650" y="3500439"/>
            <a:ext cx="4464050" cy="706437"/>
          </a:xfrm>
          <a:prstGeom prst="righ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Tree>
    <p:extLst>
      <p:ext uri="{BB962C8B-B14F-4D97-AF65-F5344CB8AC3E}">
        <p14:creationId xmlns:p14="http://schemas.microsoft.com/office/powerpoint/2010/main" val="18207824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715BFA9-9844-40D4-87D8-1EFA2EF2EBCE}" type="slidenum">
              <a:rPr lang="es-PA" altLang="es-PA">
                <a:solidFill>
                  <a:srgbClr val="FFFFFF"/>
                </a:solidFill>
              </a:rPr>
              <a:pPr eaLnBrk="1" hangingPunct="1"/>
              <a:t>50</a:t>
            </a:fld>
            <a:endParaRPr lang="es-PA" altLang="es-PA">
              <a:solidFill>
                <a:srgbClr val="FFFFFF"/>
              </a:solidFill>
            </a:endParaRPr>
          </a:p>
        </p:txBody>
      </p:sp>
      <p:sp>
        <p:nvSpPr>
          <p:cNvPr id="4" name="3 Rectángulo redondeado"/>
          <p:cNvSpPr/>
          <p:nvPr/>
        </p:nvSpPr>
        <p:spPr>
          <a:xfrm>
            <a:off x="6877051" y="1484314"/>
            <a:ext cx="2892425" cy="114458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Operación manual"/>
          <p:cNvSpPr/>
          <p:nvPr/>
        </p:nvSpPr>
        <p:spPr>
          <a:xfrm>
            <a:off x="6065839" y="2628900"/>
            <a:ext cx="4357687" cy="1214438"/>
          </a:xfrm>
          <a:prstGeom prst="flowChartManualOperation">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7" name="Rectangle 3"/>
          <p:cNvSpPr txBox="1">
            <a:spLocks noChangeArrowheads="1"/>
          </p:cNvSpPr>
          <p:nvPr/>
        </p:nvSpPr>
        <p:spPr>
          <a:xfrm>
            <a:off x="2238375" y="4414838"/>
            <a:ext cx="7531100" cy="1535112"/>
          </a:xfrm>
          <a:prstGeom prst="rect">
            <a:avLst/>
          </a:prstGeom>
          <a:solidFill>
            <a:schemeClr val="accent1"/>
          </a:solidFill>
          <a:ln>
            <a:solidFill>
              <a:schemeClr val="tx1"/>
            </a:solidFill>
          </a:ln>
        </p:spPr>
        <p:txBody>
          <a:bodyPr lIns="180000" tIns="180000" rIns="180000" bIns="180000">
            <a:normAutofit fontScale="85000" lnSpcReduction="20000"/>
          </a:bodyPr>
          <a:lstStyle/>
          <a:p>
            <a:pPr algn="ctr" fontAlgn="base">
              <a:lnSpc>
                <a:spcPct val="120000"/>
              </a:lnSpc>
              <a:spcBef>
                <a:spcPct val="20000"/>
              </a:spcBef>
              <a:spcAft>
                <a:spcPct val="0"/>
              </a:spcAft>
              <a:buClr>
                <a:srgbClr val="800080"/>
              </a:buClr>
              <a:buSzPct val="65000"/>
              <a:defRPr/>
            </a:pPr>
            <a:r>
              <a:rPr lang="es-MX" sz="2800" b="1" dirty="0">
                <a:solidFill>
                  <a:srgbClr val="FFFF99"/>
                </a:solidFill>
                <a:latin typeface="Century Gothic" pitchFamily="34" charset="0"/>
                <a:cs typeface="Arial" panose="020B0604020202020204" pitchFamily="34" charset="0"/>
              </a:rPr>
              <a:t>Son mediados por la corteza </a:t>
            </a:r>
            <a:r>
              <a:rPr lang="es-MX" sz="2800" b="1" dirty="0" err="1">
                <a:solidFill>
                  <a:srgbClr val="FFFF99"/>
                </a:solidFill>
                <a:latin typeface="Century Gothic" pitchFamily="34" charset="0"/>
                <a:cs typeface="Arial" panose="020B0604020202020204" pitchFamily="34" charset="0"/>
              </a:rPr>
              <a:t>prefrontal</a:t>
            </a:r>
            <a:r>
              <a:rPr lang="es-MX" sz="2800" b="1" dirty="0">
                <a:solidFill>
                  <a:srgbClr val="FFFF99"/>
                </a:solidFill>
                <a:latin typeface="Century Gothic" pitchFamily="34" charset="0"/>
                <a:cs typeface="Arial" panose="020B0604020202020204" pitchFamily="34" charset="0"/>
              </a:rPr>
              <a:t>, que termina su </a:t>
            </a:r>
            <a:r>
              <a:rPr lang="es-MX" sz="2800" b="1" dirty="0" err="1">
                <a:solidFill>
                  <a:srgbClr val="FFFF99"/>
                </a:solidFill>
                <a:latin typeface="Century Gothic" pitchFamily="34" charset="0"/>
                <a:cs typeface="Arial" panose="020B0604020202020204" pitchFamily="34" charset="0"/>
              </a:rPr>
              <a:t>mielinización</a:t>
            </a:r>
            <a:r>
              <a:rPr lang="es-MX" sz="2800" b="1" dirty="0">
                <a:solidFill>
                  <a:srgbClr val="FFFF99"/>
                </a:solidFill>
                <a:latin typeface="Century Gothic" pitchFamily="34" charset="0"/>
                <a:cs typeface="Arial" panose="020B0604020202020204" pitchFamily="34" charset="0"/>
              </a:rPr>
              <a:t> hasta la segunda década de la vida</a:t>
            </a:r>
            <a:r>
              <a:rPr lang="es-ES" sz="2800" b="1" dirty="0">
                <a:solidFill>
                  <a:srgbClr val="FFFF99"/>
                </a:solidFill>
                <a:latin typeface="Century Gothic" pitchFamily="34" charset="0"/>
                <a:cs typeface="Arial" panose="020B0604020202020204" pitchFamily="34" charset="0"/>
              </a:rPr>
              <a:t>.</a:t>
            </a:r>
          </a:p>
        </p:txBody>
      </p:sp>
      <p:sp>
        <p:nvSpPr>
          <p:cNvPr id="8" name="7 Pentágono"/>
          <p:cNvSpPr/>
          <p:nvPr/>
        </p:nvSpPr>
        <p:spPr>
          <a:xfrm>
            <a:off x="1809751" y="1484313"/>
            <a:ext cx="3000375" cy="1230312"/>
          </a:xfrm>
          <a:prstGeom prst="homePlate">
            <a:avLst/>
          </a:prstGeom>
        </p:spPr>
        <p:style>
          <a:lnRef idx="3">
            <a:schemeClr val="lt1"/>
          </a:lnRef>
          <a:fillRef idx="1">
            <a:schemeClr val="accent6"/>
          </a:fillRef>
          <a:effectRef idx="1">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2232" name="8 Rectángulo"/>
          <p:cNvSpPr>
            <a:spLocks noChangeArrowheads="1"/>
          </p:cNvSpPr>
          <p:nvPr/>
        </p:nvSpPr>
        <p:spPr bwMode="auto">
          <a:xfrm>
            <a:off x="1893889" y="1527175"/>
            <a:ext cx="2270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2400">
                <a:solidFill>
                  <a:prstClr val="white"/>
                </a:solidFill>
                <a:latin typeface="Century Gothic" panose="020B0502020202020204" pitchFamily="34" charset="0"/>
              </a:rPr>
              <a:t>Cuando los niños maduran</a:t>
            </a:r>
            <a:endParaRPr lang="es-PA" altLang="es-PA" sz="2400">
              <a:solidFill>
                <a:prstClr val="white"/>
              </a:solidFill>
            </a:endParaRPr>
          </a:p>
        </p:txBody>
      </p:sp>
      <p:sp>
        <p:nvSpPr>
          <p:cNvPr id="52233" name="9 Rectángulo"/>
          <p:cNvSpPr>
            <a:spLocks noChangeArrowheads="1"/>
          </p:cNvSpPr>
          <p:nvPr/>
        </p:nvSpPr>
        <p:spPr bwMode="auto">
          <a:xfrm>
            <a:off x="4884738" y="1717676"/>
            <a:ext cx="1643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b="1">
                <a:solidFill>
                  <a:srgbClr val="FFFF00"/>
                </a:solidFill>
                <a:latin typeface="Century Gothic" panose="020B0502020202020204" pitchFamily="34" charset="0"/>
              </a:rPr>
              <a:t>Desarrollan capacidad creciente </a:t>
            </a:r>
            <a:endParaRPr lang="es-PA" altLang="es-PA" b="1">
              <a:solidFill>
                <a:srgbClr val="FFFF00"/>
              </a:solidFill>
            </a:endParaRPr>
          </a:p>
        </p:txBody>
      </p:sp>
      <p:sp>
        <p:nvSpPr>
          <p:cNvPr id="52234" name="10 Rectángulo"/>
          <p:cNvSpPr>
            <a:spLocks noChangeArrowheads="1"/>
          </p:cNvSpPr>
          <p:nvPr/>
        </p:nvSpPr>
        <p:spPr bwMode="auto">
          <a:xfrm>
            <a:off x="6959601" y="1590676"/>
            <a:ext cx="2816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2400">
                <a:solidFill>
                  <a:prstClr val="white"/>
                </a:solidFill>
                <a:latin typeface="Century Gothic" panose="020B0502020202020204" pitchFamily="34" charset="0"/>
              </a:rPr>
              <a:t>para regular su comportamiento </a:t>
            </a:r>
            <a:endParaRPr lang="es-PA" altLang="es-PA" sz="2400">
              <a:solidFill>
                <a:prstClr val="white"/>
              </a:solidFill>
            </a:endParaRPr>
          </a:p>
        </p:txBody>
      </p:sp>
      <p:sp>
        <p:nvSpPr>
          <p:cNvPr id="52235" name="11 Rectángulo"/>
          <p:cNvSpPr>
            <a:spLocks noChangeArrowheads="1"/>
          </p:cNvSpPr>
          <p:nvPr/>
        </p:nvSpPr>
        <p:spPr bwMode="auto">
          <a:xfrm>
            <a:off x="6596063" y="3013076"/>
            <a:ext cx="3357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b="1">
                <a:solidFill>
                  <a:srgbClr val="000099"/>
                </a:solidFill>
                <a:latin typeface="Century Gothic" panose="020B0502020202020204" pitchFamily="34" charset="0"/>
              </a:rPr>
              <a:t>de los planes, metas y otras representaciones internas</a:t>
            </a:r>
            <a:endParaRPr lang="es-PA" altLang="es-PA" b="1">
              <a:solidFill>
                <a:srgbClr val="000099"/>
              </a:solidFill>
              <a:latin typeface="Century Gothic" panose="020B0502020202020204" pitchFamily="34" charset="0"/>
            </a:endParaRPr>
          </a:p>
        </p:txBody>
      </p:sp>
      <p:sp>
        <p:nvSpPr>
          <p:cNvPr id="52236" name="12 Rectángulo"/>
          <p:cNvSpPr>
            <a:spLocks noChangeArrowheads="1"/>
          </p:cNvSpPr>
          <p:nvPr/>
        </p:nvSpPr>
        <p:spPr bwMode="auto">
          <a:xfrm>
            <a:off x="7404100" y="2736850"/>
            <a:ext cx="15192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ct val="120000"/>
              </a:lnSpc>
              <a:spcBef>
                <a:spcPct val="0"/>
              </a:spcBef>
              <a:spcAft>
                <a:spcPct val="0"/>
              </a:spcAft>
              <a:buClr>
                <a:srgbClr val="800080"/>
              </a:buClr>
              <a:buSzPct val="65000"/>
            </a:pPr>
            <a:r>
              <a:rPr lang="es-MX" altLang="es-PA" sz="1600">
                <a:solidFill>
                  <a:prstClr val="black"/>
                </a:solidFill>
                <a:latin typeface="Century Gothic" panose="020B0502020202020204" pitchFamily="34" charset="0"/>
              </a:rPr>
              <a:t>sobre la base</a:t>
            </a:r>
          </a:p>
        </p:txBody>
      </p:sp>
      <p:sp>
        <p:nvSpPr>
          <p:cNvPr id="14" name="8 CuadroTexto"/>
          <p:cNvSpPr txBox="1"/>
          <p:nvPr/>
        </p:nvSpPr>
        <p:spPr>
          <a:xfrm>
            <a:off x="3647729" y="332657"/>
            <a:ext cx="4968553"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Funciones Ejecutivas</a:t>
            </a:r>
          </a:p>
        </p:txBody>
      </p:sp>
    </p:spTree>
    <p:extLst>
      <p:ext uri="{BB962C8B-B14F-4D97-AF65-F5344CB8AC3E}">
        <p14:creationId xmlns:p14="http://schemas.microsoft.com/office/powerpoint/2010/main" val="1877860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914526" y="1411289"/>
            <a:ext cx="8435975" cy="4465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342900" indent="-342900" fontAlgn="base">
              <a:lnSpc>
                <a:spcPct val="110000"/>
              </a:lnSpc>
              <a:spcBef>
                <a:spcPct val="20000"/>
              </a:spcBef>
              <a:spcAft>
                <a:spcPct val="0"/>
              </a:spcAft>
              <a:buClr>
                <a:srgbClr val="800080"/>
              </a:buClr>
              <a:buSzPct val="65000"/>
              <a:buBlip>
                <a:blip r:embed="rId2"/>
              </a:buBlip>
              <a:defRPr/>
            </a:pPr>
            <a:r>
              <a:rPr lang="es-MX" sz="2800" dirty="0">
                <a:solidFill>
                  <a:prstClr val="white"/>
                </a:solidFill>
                <a:latin typeface="Century Gothic" pitchFamily="34" charset="0"/>
              </a:rPr>
              <a:t>Estrategias de autocontrol y </a:t>
            </a:r>
            <a:r>
              <a:rPr lang="es-MX" sz="2800" dirty="0" err="1">
                <a:solidFill>
                  <a:prstClr val="white"/>
                </a:solidFill>
                <a:latin typeface="Century Gothic" pitchFamily="34" charset="0"/>
              </a:rPr>
              <a:t>automonitoreo</a:t>
            </a:r>
            <a:r>
              <a:rPr lang="es-MX" sz="2800" dirty="0">
                <a:solidFill>
                  <a:prstClr val="white"/>
                </a:solidFill>
                <a:latin typeface="Century Gothic" pitchFamily="34" charset="0"/>
              </a:rPr>
              <a:t>:</a:t>
            </a:r>
          </a:p>
          <a:p>
            <a:pPr marL="342900" indent="-342900" fontAlgn="base">
              <a:lnSpc>
                <a:spcPct val="110000"/>
              </a:lnSpc>
              <a:spcBef>
                <a:spcPct val="20000"/>
              </a:spcBef>
              <a:spcAft>
                <a:spcPct val="0"/>
              </a:spcAft>
              <a:buClr>
                <a:srgbClr val="800080"/>
              </a:buClr>
              <a:buSzPct val="65000"/>
              <a:buBlip>
                <a:blip r:embed="rId2"/>
              </a:buBlip>
              <a:defRPr/>
            </a:pPr>
            <a:endParaRPr lang="es-MX" sz="1400" dirty="0">
              <a:solidFill>
                <a:prstClr val="white"/>
              </a:solidFill>
              <a:latin typeface="Century Gothic" pitchFamily="34" charset="0"/>
            </a:endParaRPr>
          </a:p>
          <a:p>
            <a:pPr marL="1077913" lvl="1" indent="-177800" fontAlgn="base">
              <a:lnSpc>
                <a:spcPct val="110000"/>
              </a:lnSpc>
              <a:spcBef>
                <a:spcPct val="20000"/>
              </a:spcBef>
              <a:spcAft>
                <a:spcPct val="0"/>
              </a:spcAft>
              <a:buClr>
                <a:srgbClr val="800080"/>
              </a:buClr>
              <a:buSzPct val="65000"/>
              <a:buBlip>
                <a:blip r:embed="rId2"/>
              </a:buBlip>
              <a:defRPr/>
            </a:pPr>
            <a:r>
              <a:rPr lang="es-MX" sz="2400" dirty="0">
                <a:solidFill>
                  <a:prstClr val="white"/>
                </a:solidFill>
                <a:latin typeface="Century Gothic" pitchFamily="34" charset="0"/>
              </a:rPr>
              <a:t>Mejorar la ejecución en una tarea particular.</a:t>
            </a:r>
          </a:p>
          <a:p>
            <a:pPr marL="1077913" lvl="1" indent="-177800" fontAlgn="base">
              <a:lnSpc>
                <a:spcPct val="110000"/>
              </a:lnSpc>
              <a:spcBef>
                <a:spcPct val="20000"/>
              </a:spcBef>
              <a:spcAft>
                <a:spcPct val="0"/>
              </a:spcAft>
              <a:buClr>
                <a:srgbClr val="800080"/>
              </a:buClr>
              <a:buSzPct val="65000"/>
              <a:buBlip>
                <a:blip r:embed="rId2"/>
              </a:buBlip>
              <a:defRPr/>
            </a:pPr>
            <a:r>
              <a:rPr lang="es-MX" sz="2400" dirty="0">
                <a:solidFill>
                  <a:prstClr val="white"/>
                </a:solidFill>
                <a:latin typeface="Century Gothic" pitchFamily="34" charset="0"/>
              </a:rPr>
              <a:t>Tener conocimiento de la capacidad que se posee para desarrollar dicha tarea.</a:t>
            </a:r>
          </a:p>
          <a:p>
            <a:pPr marL="342900" indent="-342900" fontAlgn="base">
              <a:lnSpc>
                <a:spcPct val="110000"/>
              </a:lnSpc>
              <a:spcBef>
                <a:spcPct val="20000"/>
              </a:spcBef>
              <a:spcAft>
                <a:spcPct val="0"/>
              </a:spcAft>
              <a:buClr>
                <a:srgbClr val="800080"/>
              </a:buClr>
              <a:buSzPct val="65000"/>
              <a:buBlip>
                <a:blip r:embed="rId2"/>
              </a:buBlip>
              <a:defRPr/>
            </a:pPr>
            <a:endParaRPr lang="es-MX" sz="2600" dirty="0">
              <a:solidFill>
                <a:prstClr val="white"/>
              </a:solidFill>
              <a:latin typeface="Century Gothic" pitchFamily="34" charset="0"/>
            </a:endParaRPr>
          </a:p>
          <a:p>
            <a:pPr marL="342900" indent="-342900" fontAlgn="base">
              <a:lnSpc>
                <a:spcPct val="110000"/>
              </a:lnSpc>
              <a:spcBef>
                <a:spcPct val="20000"/>
              </a:spcBef>
              <a:spcAft>
                <a:spcPct val="0"/>
              </a:spcAft>
              <a:buClr>
                <a:srgbClr val="800080"/>
              </a:buClr>
              <a:buSzPct val="65000"/>
              <a:buBlip>
                <a:blip r:embed="rId2"/>
              </a:buBlip>
              <a:defRPr/>
            </a:pPr>
            <a:r>
              <a:rPr lang="es-MX" sz="2800" dirty="0">
                <a:solidFill>
                  <a:prstClr val="white"/>
                </a:solidFill>
                <a:latin typeface="Century Gothic" pitchFamily="34" charset="0"/>
              </a:rPr>
              <a:t>Se inician hacia los </a:t>
            </a:r>
            <a:r>
              <a:rPr lang="es-MX" sz="2800" b="1" dirty="0">
                <a:solidFill>
                  <a:srgbClr val="FFF169"/>
                </a:solidFill>
                <a:latin typeface="Century Gothic" pitchFamily="34" charset="0"/>
              </a:rPr>
              <a:t>cuatro años</a:t>
            </a:r>
            <a:r>
              <a:rPr lang="es-MX" sz="2800" dirty="0">
                <a:solidFill>
                  <a:prstClr val="white"/>
                </a:solidFill>
                <a:latin typeface="Century Gothic" pitchFamily="34" charset="0"/>
              </a:rPr>
              <a:t> de edad y alcanza su máxima representación entre los </a:t>
            </a:r>
            <a:r>
              <a:rPr lang="es-MX" sz="2800" b="1" dirty="0">
                <a:solidFill>
                  <a:srgbClr val="FFF169"/>
                </a:solidFill>
                <a:latin typeface="Century Gothic" pitchFamily="34" charset="0"/>
              </a:rPr>
              <a:t>seis y los ocho años</a:t>
            </a:r>
            <a:r>
              <a:rPr lang="es-MX" sz="2800" dirty="0">
                <a:solidFill>
                  <a:prstClr val="white"/>
                </a:solidFill>
                <a:latin typeface="Century Gothic" pitchFamily="34" charset="0"/>
              </a:rPr>
              <a:t>.</a:t>
            </a:r>
            <a:r>
              <a:rPr lang="es-ES" sz="2800" dirty="0">
                <a:solidFill>
                  <a:prstClr val="white"/>
                </a:solidFill>
                <a:latin typeface="Century Gothic" pitchFamily="34" charset="0"/>
              </a:rPr>
              <a:t> </a:t>
            </a:r>
          </a:p>
        </p:txBody>
      </p:sp>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DE863BB-0A31-49E7-8008-C7B3D39F606C}" type="slidenum">
              <a:rPr lang="es-PA" altLang="es-PA">
                <a:solidFill>
                  <a:srgbClr val="FFFFFF"/>
                </a:solidFill>
              </a:rPr>
              <a:pPr eaLnBrk="1" hangingPunct="1"/>
              <a:t>51</a:t>
            </a:fld>
            <a:endParaRPr lang="es-PA" altLang="es-PA">
              <a:solidFill>
                <a:srgbClr val="FFFFFF"/>
              </a:solidFill>
            </a:endParaRPr>
          </a:p>
        </p:txBody>
      </p:sp>
      <p:sp>
        <p:nvSpPr>
          <p:cNvPr id="7" name="8 CuadroTexto"/>
          <p:cNvSpPr txBox="1"/>
          <p:nvPr/>
        </p:nvSpPr>
        <p:spPr>
          <a:xfrm>
            <a:off x="3647729" y="332657"/>
            <a:ext cx="4968553" cy="58477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Funciones Ejecutivas</a:t>
            </a:r>
          </a:p>
        </p:txBody>
      </p:sp>
    </p:spTree>
    <p:extLst>
      <p:ext uri="{BB962C8B-B14F-4D97-AF65-F5344CB8AC3E}">
        <p14:creationId xmlns:p14="http://schemas.microsoft.com/office/powerpoint/2010/main" val="2780814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ACD1EF-A1D3-43AB-B89A-5673D48DBD9E}" type="slidenum">
              <a:rPr lang="es-PA" altLang="es-PA">
                <a:solidFill>
                  <a:srgbClr val="FFFFFF"/>
                </a:solidFill>
              </a:rPr>
              <a:pPr eaLnBrk="1" hangingPunct="1"/>
              <a:t>52</a:t>
            </a:fld>
            <a:endParaRPr lang="es-PA" altLang="es-PA">
              <a:solidFill>
                <a:srgbClr val="FFFFFF"/>
              </a:solidFill>
            </a:endParaRPr>
          </a:p>
        </p:txBody>
      </p:sp>
      <p:sp>
        <p:nvSpPr>
          <p:cNvPr id="4" name="3 Rectángulo redondeado"/>
          <p:cNvSpPr/>
          <p:nvPr/>
        </p:nvSpPr>
        <p:spPr>
          <a:xfrm>
            <a:off x="1839913" y="4378325"/>
            <a:ext cx="3929062" cy="17526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7" name="6 Rectángulo"/>
          <p:cNvSpPr/>
          <p:nvPr/>
        </p:nvSpPr>
        <p:spPr>
          <a:xfrm>
            <a:off x="6708776" y="1533526"/>
            <a:ext cx="3286125" cy="1071563"/>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8" name="7 Elipse"/>
          <p:cNvSpPr/>
          <p:nvPr/>
        </p:nvSpPr>
        <p:spPr>
          <a:xfrm>
            <a:off x="1779589" y="1296989"/>
            <a:ext cx="3286125" cy="1571625"/>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4279" name="4 Rectángulo"/>
          <p:cNvSpPr>
            <a:spLocks noChangeArrowheads="1"/>
          </p:cNvSpPr>
          <p:nvPr/>
        </p:nvSpPr>
        <p:spPr bwMode="auto">
          <a:xfrm>
            <a:off x="1992313" y="1511300"/>
            <a:ext cx="2622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2400" b="1">
                <a:solidFill>
                  <a:srgbClr val="FFFF99"/>
                </a:solidFill>
                <a:latin typeface="Century Gothic" panose="020B0502020202020204" pitchFamily="34" charset="0"/>
              </a:rPr>
              <a:t>Un cerebro funcionalmente apto</a:t>
            </a:r>
            <a:endParaRPr lang="es-PA" altLang="es-PA" sz="2400" b="1">
              <a:solidFill>
                <a:srgbClr val="FFFF99"/>
              </a:solidFill>
              <a:latin typeface="Century Gothic" panose="020B0502020202020204" pitchFamily="34" charset="0"/>
            </a:endParaRPr>
          </a:p>
        </p:txBody>
      </p:sp>
      <p:sp>
        <p:nvSpPr>
          <p:cNvPr id="54280" name="5 Rectángulo"/>
          <p:cNvSpPr>
            <a:spLocks noChangeArrowheads="1"/>
          </p:cNvSpPr>
          <p:nvPr/>
        </p:nvSpPr>
        <p:spPr bwMode="auto">
          <a:xfrm>
            <a:off x="7121525" y="1639888"/>
            <a:ext cx="26431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2400" b="1">
                <a:solidFill>
                  <a:prstClr val="white"/>
                </a:solidFill>
                <a:latin typeface="Century Gothic" panose="020B0502020202020204" pitchFamily="34" charset="0"/>
              </a:rPr>
              <a:t>Condición indispensable </a:t>
            </a:r>
            <a:endParaRPr lang="es-PA" altLang="es-PA" sz="2400" b="1">
              <a:solidFill>
                <a:prstClr val="white"/>
              </a:solidFill>
              <a:latin typeface="Century Gothic" panose="020B0502020202020204" pitchFamily="34" charset="0"/>
            </a:endParaRPr>
          </a:p>
        </p:txBody>
      </p:sp>
      <p:sp>
        <p:nvSpPr>
          <p:cNvPr id="54281" name="6 Rectángulo"/>
          <p:cNvSpPr>
            <a:spLocks noChangeArrowheads="1"/>
          </p:cNvSpPr>
          <p:nvPr/>
        </p:nvSpPr>
        <p:spPr bwMode="auto">
          <a:xfrm>
            <a:off x="1995488" y="4530725"/>
            <a:ext cx="37147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2400">
                <a:solidFill>
                  <a:prstClr val="white"/>
                </a:solidFill>
                <a:latin typeface="Century Gothic" panose="020B0502020202020204" pitchFamily="34" charset="0"/>
              </a:rPr>
              <a:t>Asimilar los conocimientos y reflejar adecuadamente el mundo</a:t>
            </a:r>
            <a:endParaRPr lang="es-PA" altLang="es-PA" sz="2400">
              <a:solidFill>
                <a:prstClr val="white"/>
              </a:solidFill>
              <a:latin typeface="Century Gothic" panose="020B0502020202020204" pitchFamily="34" charset="0"/>
            </a:endParaRPr>
          </a:p>
        </p:txBody>
      </p:sp>
      <p:sp>
        <p:nvSpPr>
          <p:cNvPr id="13" name="12 Flecha derecha"/>
          <p:cNvSpPr/>
          <p:nvPr/>
        </p:nvSpPr>
        <p:spPr>
          <a:xfrm>
            <a:off x="4779963" y="1628776"/>
            <a:ext cx="2286000" cy="90011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4283" name="7 Rectángulo"/>
          <p:cNvSpPr>
            <a:spLocks noChangeArrowheads="1"/>
          </p:cNvSpPr>
          <p:nvPr/>
        </p:nvSpPr>
        <p:spPr bwMode="auto">
          <a:xfrm>
            <a:off x="4929189" y="1916114"/>
            <a:ext cx="1901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MX" altLang="es-PA" b="1">
                <a:solidFill>
                  <a:srgbClr val="FFFF66"/>
                </a:solidFill>
                <a:latin typeface="Century Gothic" panose="020B0502020202020204" pitchFamily="34" charset="0"/>
              </a:rPr>
              <a:t>constituye una </a:t>
            </a:r>
            <a:endParaRPr lang="es-PA" altLang="es-PA" b="1">
              <a:solidFill>
                <a:prstClr val="white"/>
              </a:solidFill>
              <a:latin typeface="Century Gothic" panose="020B0502020202020204" pitchFamily="34" charset="0"/>
            </a:endParaRPr>
          </a:p>
        </p:txBody>
      </p:sp>
      <p:sp>
        <p:nvSpPr>
          <p:cNvPr id="15" name="14 Flecha derecha"/>
          <p:cNvSpPr/>
          <p:nvPr/>
        </p:nvSpPr>
        <p:spPr>
          <a:xfrm rot="10800000">
            <a:off x="5591175" y="4508500"/>
            <a:ext cx="2209800" cy="86995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4285" name="16 CuadroTexto"/>
          <p:cNvSpPr txBox="1">
            <a:spLocks noChangeArrowheads="1"/>
          </p:cNvSpPr>
          <p:nvPr/>
        </p:nvSpPr>
        <p:spPr bwMode="auto">
          <a:xfrm>
            <a:off x="5827713" y="4775200"/>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b="1">
                <a:solidFill>
                  <a:srgbClr val="FFFF00"/>
                </a:solidFill>
                <a:latin typeface="Century Gothic" panose="020B0502020202020204" pitchFamily="34" charset="0"/>
              </a:rPr>
              <a:t>Sea capaz de</a:t>
            </a:r>
          </a:p>
        </p:txBody>
      </p:sp>
      <p:sp>
        <p:nvSpPr>
          <p:cNvPr id="17" name="16 Flecha abajo"/>
          <p:cNvSpPr/>
          <p:nvPr/>
        </p:nvSpPr>
        <p:spPr>
          <a:xfrm>
            <a:off x="7800975" y="2663825"/>
            <a:ext cx="642938" cy="11430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pic>
        <p:nvPicPr>
          <p:cNvPr id="54287" name="Picture 6" descr="http://www.solociencia.com/medicina/08090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5" y="2711451"/>
            <a:ext cx="132873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8 CuadroTexto"/>
          <p:cNvSpPr txBox="1"/>
          <p:nvPr/>
        </p:nvSpPr>
        <p:spPr>
          <a:xfrm>
            <a:off x="4727848" y="332657"/>
            <a:ext cx="3240360" cy="584775"/>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Resumen</a:t>
            </a:r>
          </a:p>
        </p:txBody>
      </p:sp>
      <p:sp>
        <p:nvSpPr>
          <p:cNvPr id="5" name="4 Rectángulo"/>
          <p:cNvSpPr/>
          <p:nvPr/>
        </p:nvSpPr>
        <p:spPr>
          <a:xfrm>
            <a:off x="8443913" y="3028950"/>
            <a:ext cx="1789112" cy="58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4292" name="8 Rectángulo"/>
          <p:cNvSpPr>
            <a:spLocks noChangeArrowheads="1"/>
          </p:cNvSpPr>
          <p:nvPr/>
        </p:nvSpPr>
        <p:spPr bwMode="auto">
          <a:xfrm>
            <a:off x="8443913" y="3028950"/>
            <a:ext cx="1789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1600" b="1">
                <a:solidFill>
                  <a:prstClr val="white"/>
                </a:solidFill>
                <a:latin typeface="Century Gothic" panose="020B0502020202020204" pitchFamily="34" charset="0"/>
              </a:rPr>
              <a:t>Para que un niño </a:t>
            </a:r>
            <a:endParaRPr lang="es-PA" altLang="es-PA" sz="1600" b="1">
              <a:solidFill>
                <a:prstClr val="white"/>
              </a:solidFill>
              <a:latin typeface="Century Gothic" panose="020B0502020202020204" pitchFamily="34" charset="0"/>
            </a:endParaRPr>
          </a:p>
        </p:txBody>
      </p:sp>
      <p:pic>
        <p:nvPicPr>
          <p:cNvPr id="54293" name="Picture 20"/>
          <p:cNvPicPr>
            <a:picLocks noChangeAspect="1" noChangeArrowheads="1"/>
          </p:cNvPicPr>
          <p:nvPr/>
        </p:nvPicPr>
        <p:blipFill>
          <a:blip r:embed="rId3">
            <a:extLst>
              <a:ext uri="{28A0092B-C50C-407E-A947-70E740481C1C}">
                <a14:useLocalDpi xmlns:a14="http://schemas.microsoft.com/office/drawing/2010/main" val="0"/>
              </a:ext>
            </a:extLst>
          </a:blip>
          <a:srcRect t="9177"/>
          <a:stretch>
            <a:fillRect/>
          </a:stretch>
        </p:blipFill>
        <p:spPr bwMode="auto">
          <a:xfrm>
            <a:off x="7899401" y="4046538"/>
            <a:ext cx="2208213"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577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Slide Number Placeholder 2"/>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94F29E2-21AD-4BC1-9B4D-D644A8B21F90}" type="slidenum">
              <a:rPr lang="es-PA" altLang="es-PA">
                <a:solidFill>
                  <a:srgbClr val="FFFFFF"/>
                </a:solidFill>
              </a:rPr>
              <a:pPr eaLnBrk="1" hangingPunct="1"/>
              <a:t>53</a:t>
            </a:fld>
            <a:endParaRPr lang="es-PA" altLang="es-PA">
              <a:solidFill>
                <a:srgbClr val="FFFFFF"/>
              </a:solidFill>
            </a:endParaRPr>
          </a:p>
        </p:txBody>
      </p:sp>
      <p:sp>
        <p:nvSpPr>
          <p:cNvPr id="4" name="Rectangle 27"/>
          <p:cNvSpPr>
            <a:spLocks noChangeArrowheads="1"/>
          </p:cNvSpPr>
          <p:nvPr/>
        </p:nvSpPr>
        <p:spPr bwMode="auto">
          <a:xfrm>
            <a:off x="2063750" y="2641601"/>
            <a:ext cx="4929188" cy="2874963"/>
          </a:xfrm>
          <a:prstGeom prst="rect">
            <a:avLst/>
          </a:prstGeom>
          <a:solidFill>
            <a:schemeClr val="accent1"/>
          </a:solidFill>
          <a:ln>
            <a:no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fontAlgn="base">
              <a:spcBef>
                <a:spcPct val="0"/>
              </a:spcBef>
              <a:spcAft>
                <a:spcPct val="0"/>
              </a:spcAft>
              <a:defRPr/>
            </a:pPr>
            <a:endParaRPr lang="es-PA">
              <a:solidFill>
                <a:prstClr val="white"/>
              </a:solidFill>
            </a:endParaRPr>
          </a:p>
        </p:txBody>
      </p:sp>
      <p:sp>
        <p:nvSpPr>
          <p:cNvPr id="5" name="Rectangle 3"/>
          <p:cNvSpPr txBox="1">
            <a:spLocks noChangeArrowheads="1"/>
          </p:cNvSpPr>
          <p:nvPr/>
        </p:nvSpPr>
        <p:spPr>
          <a:xfrm>
            <a:off x="3010940" y="448908"/>
            <a:ext cx="6120680" cy="1251900"/>
          </a:xfrm>
          <a:prstGeom prst="rect">
            <a:avLst/>
          </a:prstGeom>
          <a:ln/>
        </p:spPr>
        <p:style>
          <a:lnRef idx="0">
            <a:schemeClr val="accent2"/>
          </a:lnRef>
          <a:fillRef idx="3">
            <a:schemeClr val="accent2"/>
          </a:fillRef>
          <a:effectRef idx="3">
            <a:schemeClr val="accent2"/>
          </a:effectRef>
          <a:fontRef idx="minor">
            <a:schemeClr val="lt1"/>
          </a:fontRef>
        </p:style>
        <p:txBody>
          <a:bodyPr/>
          <a:lstStyle/>
          <a:p>
            <a:pPr algn="ctr" fontAlgn="base">
              <a:spcAft>
                <a:spcPct val="0"/>
              </a:spcAft>
              <a:defRPr/>
            </a:pPr>
            <a:r>
              <a:rPr lang="es-PA" sz="3200" b="1" dirty="0">
                <a:solidFill>
                  <a:prstClr val="white"/>
                </a:solidFill>
                <a:latin typeface="Century Gothic" pitchFamily="34" charset="0"/>
              </a:rPr>
              <a:t>Aprendizaje y detección de problemas </a:t>
            </a:r>
          </a:p>
        </p:txBody>
      </p:sp>
      <p:sp>
        <p:nvSpPr>
          <p:cNvPr id="55304" name="12 CuadroTexto"/>
          <p:cNvSpPr txBox="1">
            <a:spLocks noChangeArrowheads="1"/>
          </p:cNvSpPr>
          <p:nvPr/>
        </p:nvSpPr>
        <p:spPr bwMode="auto">
          <a:xfrm>
            <a:off x="2208213" y="2687638"/>
            <a:ext cx="42656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ts val="600"/>
              </a:spcBef>
              <a:spcAft>
                <a:spcPts val="600"/>
              </a:spcAft>
              <a:buClr>
                <a:srgbClr val="800080"/>
              </a:buClr>
              <a:buSzPct val="65000"/>
              <a:buBlip>
                <a:blip r:embed="rId2"/>
              </a:buBlip>
            </a:pPr>
            <a:r>
              <a:rPr lang="es-PA" altLang="es-PA" sz="2600">
                <a:solidFill>
                  <a:prstClr val="white"/>
                </a:solidFill>
                <a:latin typeface="Century Gothic" panose="020B0502020202020204" pitchFamily="34" charset="0"/>
              </a:rPr>
              <a:t>Aprendizaje desde las neurociencias.</a:t>
            </a:r>
          </a:p>
          <a:p>
            <a:pPr eaLnBrk="1" fontAlgn="base" hangingPunct="1">
              <a:spcBef>
                <a:spcPts val="600"/>
              </a:spcBef>
              <a:spcAft>
                <a:spcPts val="600"/>
              </a:spcAft>
              <a:buClr>
                <a:srgbClr val="800080"/>
              </a:buClr>
              <a:buSzPct val="65000"/>
              <a:buBlip>
                <a:blip r:embed="rId2"/>
              </a:buBlip>
            </a:pPr>
            <a:r>
              <a:rPr lang="es-PA" altLang="es-PA" sz="2600">
                <a:solidFill>
                  <a:prstClr val="white"/>
                </a:solidFill>
                <a:latin typeface="Century Gothic" panose="020B0502020202020204" pitchFamily="34" charset="0"/>
              </a:rPr>
              <a:t>Dificultades en el aprendizaje y factores de riesgo.</a:t>
            </a:r>
          </a:p>
          <a:p>
            <a:pPr eaLnBrk="1" fontAlgn="base" hangingPunct="1">
              <a:spcBef>
                <a:spcPts val="600"/>
              </a:spcBef>
              <a:spcAft>
                <a:spcPts val="600"/>
              </a:spcAft>
              <a:buClr>
                <a:srgbClr val="800080"/>
              </a:buClr>
              <a:buSzPct val="65000"/>
              <a:buBlip>
                <a:blip r:embed="rId2"/>
              </a:buBlip>
            </a:pPr>
            <a:r>
              <a:rPr lang="es-PA" altLang="es-PA" sz="2600">
                <a:solidFill>
                  <a:prstClr val="white"/>
                </a:solidFill>
                <a:latin typeface="Century Gothic" panose="020B0502020202020204" pitchFamily="34" charset="0"/>
              </a:rPr>
              <a:t>Guía de observación</a:t>
            </a:r>
          </a:p>
        </p:txBody>
      </p:sp>
      <p:pic>
        <p:nvPicPr>
          <p:cNvPr id="553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826" y="2392363"/>
            <a:ext cx="3389313" cy="338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600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E83082C-122F-4903-9568-343315720382}" type="slidenum">
              <a:rPr lang="es-PA" altLang="es-PA">
                <a:solidFill>
                  <a:srgbClr val="FFFFFF"/>
                </a:solidFill>
              </a:rPr>
              <a:pPr eaLnBrk="1" hangingPunct="1"/>
              <a:t>54</a:t>
            </a:fld>
            <a:endParaRPr lang="es-PA" altLang="es-PA">
              <a:solidFill>
                <a:srgbClr val="FFFFFF"/>
              </a:solidFill>
            </a:endParaRPr>
          </a:p>
        </p:txBody>
      </p:sp>
      <p:sp>
        <p:nvSpPr>
          <p:cNvPr id="61444" name="Rectangle 26"/>
          <p:cNvSpPr>
            <a:spLocks noChangeArrowheads="1"/>
          </p:cNvSpPr>
          <p:nvPr/>
        </p:nvSpPr>
        <p:spPr bwMode="auto">
          <a:xfrm>
            <a:off x="2238375" y="5000626"/>
            <a:ext cx="7920038" cy="1381125"/>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pPr fontAlgn="base">
              <a:spcBef>
                <a:spcPct val="0"/>
              </a:spcBef>
              <a:spcAft>
                <a:spcPct val="0"/>
              </a:spcAft>
              <a:defRPr/>
            </a:pPr>
            <a:endParaRPr lang="en-US">
              <a:solidFill>
                <a:prstClr val="white"/>
              </a:solidFill>
            </a:endParaRPr>
          </a:p>
        </p:txBody>
      </p:sp>
      <p:sp>
        <p:nvSpPr>
          <p:cNvPr id="61445" name="Rectangle 6"/>
          <p:cNvSpPr>
            <a:spLocks noChangeArrowheads="1"/>
          </p:cNvSpPr>
          <p:nvPr/>
        </p:nvSpPr>
        <p:spPr bwMode="auto">
          <a:xfrm>
            <a:off x="2306638" y="571500"/>
            <a:ext cx="7677150" cy="877888"/>
          </a:xfrm>
          <a:prstGeom prst="rect">
            <a:avLst/>
          </a:prstGeom>
          <a:ln/>
        </p:spPr>
        <p:style>
          <a:lnRef idx="3">
            <a:schemeClr val="lt1"/>
          </a:lnRef>
          <a:fillRef idx="1">
            <a:schemeClr val="accent4"/>
          </a:fillRef>
          <a:effectRef idx="1">
            <a:schemeClr val="accent4"/>
          </a:effectRef>
          <a:fontRef idx="minor">
            <a:schemeClr val="lt1"/>
          </a:fontRef>
        </p:style>
        <p:txBody>
          <a:bodyPr/>
          <a:lstStyle/>
          <a:p>
            <a:pPr algn="ctr" fontAlgn="base">
              <a:spcBef>
                <a:spcPct val="20000"/>
              </a:spcBef>
              <a:spcAft>
                <a:spcPct val="0"/>
              </a:spcAft>
              <a:defRPr/>
            </a:pPr>
            <a:r>
              <a:rPr lang="es-PA" sz="2400" dirty="0">
                <a:solidFill>
                  <a:prstClr val="white"/>
                </a:solidFill>
                <a:latin typeface="Century Gothic" pitchFamily="34" charset="0"/>
              </a:rPr>
              <a:t>Se percibe </a:t>
            </a:r>
            <a:r>
              <a:rPr lang="es-PA" sz="2400" b="1" dirty="0">
                <a:solidFill>
                  <a:srgbClr val="FFFF81"/>
                </a:solidFill>
                <a:latin typeface="Century Gothic" pitchFamily="34" charset="0"/>
              </a:rPr>
              <a:t>actuando</a:t>
            </a:r>
            <a:r>
              <a:rPr lang="es-PA" sz="2400" dirty="0">
                <a:solidFill>
                  <a:prstClr val="white"/>
                </a:solidFill>
                <a:latin typeface="Century Gothic" pitchFamily="34" charset="0"/>
              </a:rPr>
              <a:t> y la percepción estimula la actividad</a:t>
            </a:r>
          </a:p>
        </p:txBody>
      </p:sp>
      <p:grpSp>
        <p:nvGrpSpPr>
          <p:cNvPr id="56326" name="Group 21"/>
          <p:cNvGrpSpPr>
            <a:grpSpLocks/>
          </p:cNvGrpSpPr>
          <p:nvPr/>
        </p:nvGrpSpPr>
        <p:grpSpPr bwMode="auto">
          <a:xfrm>
            <a:off x="2166939" y="1760539"/>
            <a:ext cx="7920037" cy="2898775"/>
            <a:chOff x="431" y="2061"/>
            <a:chExt cx="4989" cy="1826"/>
          </a:xfrm>
        </p:grpSpPr>
        <p:pic>
          <p:nvPicPr>
            <p:cNvPr id="56328" name="Picture 19" descr="joc_foto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2061"/>
              <a:ext cx="4989"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Rectangle 15"/>
            <p:cNvSpPr>
              <a:spLocks noChangeArrowheads="1"/>
            </p:cNvSpPr>
            <p:nvPr/>
          </p:nvSpPr>
          <p:spPr bwMode="auto">
            <a:xfrm>
              <a:off x="3470" y="2069"/>
              <a:ext cx="1904"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20000"/>
                </a:spcBef>
                <a:spcAft>
                  <a:spcPct val="0"/>
                </a:spcAft>
              </a:pPr>
              <a:r>
                <a:rPr lang="es-PA" altLang="es-PA" sz="2000" b="1">
                  <a:solidFill>
                    <a:prstClr val="black"/>
                  </a:solidFill>
                </a:rPr>
                <a:t>La forma esencial de la </a:t>
              </a:r>
            </a:p>
            <a:p>
              <a:pPr algn="ctr" eaLnBrk="1" fontAlgn="base" hangingPunct="1">
                <a:spcBef>
                  <a:spcPct val="20000"/>
                </a:spcBef>
                <a:spcAft>
                  <a:spcPct val="0"/>
                </a:spcAft>
              </a:pPr>
              <a:r>
                <a:rPr lang="es-PA" altLang="es-PA" sz="2000" b="1">
                  <a:solidFill>
                    <a:prstClr val="black"/>
                  </a:solidFill>
                </a:rPr>
                <a:t>actividad perceptiva </a:t>
              </a:r>
            </a:p>
            <a:p>
              <a:pPr algn="ctr" eaLnBrk="1" fontAlgn="base" hangingPunct="1">
                <a:spcBef>
                  <a:spcPct val="20000"/>
                </a:spcBef>
                <a:spcAft>
                  <a:spcPct val="0"/>
                </a:spcAft>
              </a:pPr>
              <a:r>
                <a:rPr lang="es-PA" altLang="es-PA" sz="2000" b="1">
                  <a:solidFill>
                    <a:prstClr val="black"/>
                  </a:solidFill>
                </a:rPr>
                <a:t>es la exploración.</a:t>
              </a:r>
              <a:endParaRPr lang="es-ES" altLang="es-PA" sz="2000" b="1">
                <a:solidFill>
                  <a:prstClr val="black"/>
                </a:solidFill>
              </a:endParaRPr>
            </a:p>
          </p:txBody>
        </p:sp>
      </p:grpSp>
      <p:sp>
        <p:nvSpPr>
          <p:cNvPr id="56327" name="Text Box 25"/>
          <p:cNvSpPr txBox="1">
            <a:spLocks noChangeArrowheads="1"/>
          </p:cNvSpPr>
          <p:nvPr/>
        </p:nvSpPr>
        <p:spPr bwMode="auto">
          <a:xfrm>
            <a:off x="2424114" y="5000625"/>
            <a:ext cx="7488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sz="2400">
                <a:solidFill>
                  <a:srgbClr val="FFFF81"/>
                </a:solidFill>
                <a:latin typeface="Century Gothic" panose="020B0502020202020204" pitchFamily="34" charset="0"/>
              </a:rPr>
              <a:t>Existe relación básica entre</a:t>
            </a:r>
          </a:p>
          <a:p>
            <a:pPr algn="ctr" eaLnBrk="1" fontAlgn="base" hangingPunct="1">
              <a:spcBef>
                <a:spcPct val="0"/>
              </a:spcBef>
              <a:spcAft>
                <a:spcPct val="0"/>
              </a:spcAft>
            </a:pPr>
            <a:r>
              <a:rPr lang="es-PA" altLang="es-PA" sz="2400" b="1">
                <a:solidFill>
                  <a:srgbClr val="FFFF81"/>
                </a:solidFill>
                <a:latin typeface="Century Gothic" panose="020B0502020202020204" pitchFamily="34" charset="0"/>
              </a:rPr>
              <a:t>percepción, gnosias, movimiento, inteligencia, afectividad y aprendizaje</a:t>
            </a:r>
            <a:endParaRPr lang="es-ES" altLang="es-PA" sz="2400" b="1">
              <a:solidFill>
                <a:srgbClr val="FFFF81"/>
              </a:solidFill>
              <a:latin typeface="Century Gothic" panose="020B0502020202020204" pitchFamily="34" charset="0"/>
            </a:endParaRPr>
          </a:p>
        </p:txBody>
      </p:sp>
    </p:spTree>
    <p:extLst>
      <p:ext uri="{BB962C8B-B14F-4D97-AF65-F5344CB8AC3E}">
        <p14:creationId xmlns:p14="http://schemas.microsoft.com/office/powerpoint/2010/main" val="1201359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4BA2281-39FA-438C-A318-59280626D2D3}" type="slidenum">
              <a:rPr lang="es-PA" altLang="es-PA">
                <a:solidFill>
                  <a:srgbClr val="FFFFFF"/>
                </a:solidFill>
              </a:rPr>
              <a:pPr eaLnBrk="1" hangingPunct="1"/>
              <a:t>55</a:t>
            </a:fld>
            <a:endParaRPr lang="es-PA" altLang="es-PA">
              <a:solidFill>
                <a:srgbClr val="FFFFFF"/>
              </a:solidFill>
            </a:endParaRPr>
          </a:p>
        </p:txBody>
      </p:sp>
      <p:sp>
        <p:nvSpPr>
          <p:cNvPr id="4" name="3 Elipse"/>
          <p:cNvSpPr/>
          <p:nvPr/>
        </p:nvSpPr>
        <p:spPr>
          <a:xfrm>
            <a:off x="2881314" y="500063"/>
            <a:ext cx="6429375" cy="6000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Rectángulo"/>
          <p:cNvSpPr/>
          <p:nvPr/>
        </p:nvSpPr>
        <p:spPr>
          <a:xfrm>
            <a:off x="3024188" y="1216025"/>
            <a:ext cx="6215062" cy="1570038"/>
          </a:xfrm>
          <a:prstGeom prst="rect">
            <a:avLst/>
          </a:prstGeom>
          <a:solidFill>
            <a:schemeClr val="accent4">
              <a:lumMod val="60000"/>
              <a:lumOff val="40000"/>
            </a:schemeClr>
          </a:solidFill>
        </p:spPr>
        <p:txBody>
          <a:bodyPr>
            <a:spAutoFit/>
          </a:bodyPr>
          <a:lstStyle/>
          <a:p>
            <a:pPr algn="ctr" fontAlgn="base">
              <a:spcBef>
                <a:spcPts val="1200"/>
              </a:spcBef>
              <a:spcAft>
                <a:spcPts val="1200"/>
              </a:spcAft>
              <a:defRPr/>
            </a:pPr>
            <a:r>
              <a:rPr lang="es-MX" sz="3200" b="1" dirty="0">
                <a:solidFill>
                  <a:prstClr val="white"/>
                </a:solidFill>
                <a:latin typeface="Century Gothic" pitchFamily="34" charset="0"/>
                <a:cs typeface="Arial" charset="0"/>
              </a:rPr>
              <a:t>El aprendizaje es una función psicológica superior muy compleja.</a:t>
            </a:r>
          </a:p>
        </p:txBody>
      </p:sp>
      <p:pic>
        <p:nvPicPr>
          <p:cNvPr id="57350" name="Picture 7" descr="http://www.fulbrightelem.org/openingpgs/images/rk8_teacher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4" y="2852739"/>
            <a:ext cx="3671887"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1603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6BE4AB0-D55A-4DD1-8E4E-3253476C49B7}" type="slidenum">
              <a:rPr lang="es-PA" altLang="es-PA">
                <a:solidFill>
                  <a:srgbClr val="FFFFFF"/>
                </a:solidFill>
              </a:rPr>
              <a:pPr eaLnBrk="1" hangingPunct="1"/>
              <a:t>56</a:t>
            </a:fld>
            <a:endParaRPr lang="es-PA" altLang="es-PA">
              <a:solidFill>
                <a:srgbClr val="FFFFFF"/>
              </a:solidFill>
            </a:endParaRPr>
          </a:p>
        </p:txBody>
      </p:sp>
      <p:sp>
        <p:nvSpPr>
          <p:cNvPr id="5" name="Rectangle 2"/>
          <p:cNvSpPr txBox="1">
            <a:spLocks noChangeArrowheads="1"/>
          </p:cNvSpPr>
          <p:nvPr/>
        </p:nvSpPr>
        <p:spPr>
          <a:xfrm>
            <a:off x="5197475" y="1412876"/>
            <a:ext cx="5075238" cy="3548063"/>
          </a:xfrm>
          <a:prstGeom prst="rect">
            <a:avLst/>
          </a:prstGeom>
          <a:solidFill>
            <a:schemeClr val="accent1"/>
          </a:solidFill>
          <a:ln>
            <a:solidFill>
              <a:schemeClr val="tx1"/>
            </a:solidFill>
          </a:ln>
        </p:spPr>
        <p:txBody>
          <a:bodyPr>
            <a:normAutofit/>
          </a:bodyPr>
          <a:lstStyle/>
          <a:p>
            <a:pPr algn="just" eaLnBrk="0" fontAlgn="base" hangingPunct="0">
              <a:lnSpc>
                <a:spcPct val="120000"/>
              </a:lnSpc>
              <a:spcBef>
                <a:spcPct val="20000"/>
              </a:spcBef>
              <a:spcAft>
                <a:spcPct val="0"/>
              </a:spcAft>
              <a:buClr>
                <a:srgbClr val="800080"/>
              </a:buClr>
              <a:buFont typeface="Arial" charset="0"/>
              <a:buChar char="•"/>
              <a:defRPr/>
            </a:pPr>
            <a:r>
              <a:rPr lang="es-MX" sz="2800" dirty="0">
                <a:solidFill>
                  <a:prstClr val="white"/>
                </a:solidFill>
                <a:latin typeface="Century Gothic" pitchFamily="34" charset="0"/>
                <a:cs typeface="Arial" panose="020B0604020202020204" pitchFamily="34" charset="0"/>
              </a:rPr>
              <a:t>Actividad nerviosa superior</a:t>
            </a:r>
          </a:p>
          <a:p>
            <a:pPr algn="just" eaLnBrk="0" fontAlgn="base" hangingPunct="0">
              <a:lnSpc>
                <a:spcPct val="120000"/>
              </a:lnSpc>
              <a:spcBef>
                <a:spcPct val="20000"/>
              </a:spcBef>
              <a:spcAft>
                <a:spcPct val="0"/>
              </a:spcAft>
              <a:buClr>
                <a:srgbClr val="800080"/>
              </a:buClr>
              <a:buFont typeface="Arial" charset="0"/>
              <a:buChar char="•"/>
              <a:defRPr/>
            </a:pPr>
            <a:r>
              <a:rPr lang="es-MX" sz="2800" dirty="0">
                <a:solidFill>
                  <a:prstClr val="white"/>
                </a:solidFill>
                <a:latin typeface="Century Gothic" pitchFamily="34" charset="0"/>
                <a:cs typeface="Arial" panose="020B0604020202020204" pitchFamily="34" charset="0"/>
              </a:rPr>
              <a:t>FPS</a:t>
            </a:r>
          </a:p>
          <a:p>
            <a:pPr algn="just" eaLnBrk="0" fontAlgn="base" hangingPunct="0">
              <a:lnSpc>
                <a:spcPct val="120000"/>
              </a:lnSpc>
              <a:spcBef>
                <a:spcPct val="20000"/>
              </a:spcBef>
              <a:spcAft>
                <a:spcPct val="0"/>
              </a:spcAft>
              <a:buClr>
                <a:srgbClr val="800080"/>
              </a:buClr>
              <a:buFont typeface="Arial" charset="0"/>
              <a:buChar char="•"/>
              <a:defRPr/>
            </a:pPr>
            <a:r>
              <a:rPr lang="es-MX" sz="2800" dirty="0">
                <a:solidFill>
                  <a:prstClr val="white"/>
                </a:solidFill>
                <a:latin typeface="Century Gothic" pitchFamily="34" charset="0"/>
                <a:cs typeface="Arial" panose="020B0604020202020204" pitchFamily="34" charset="0"/>
              </a:rPr>
              <a:t>Una base motivacional</a:t>
            </a:r>
          </a:p>
          <a:p>
            <a:pPr algn="just" eaLnBrk="0" fontAlgn="base" hangingPunct="0">
              <a:lnSpc>
                <a:spcPct val="120000"/>
              </a:lnSpc>
              <a:spcBef>
                <a:spcPct val="20000"/>
              </a:spcBef>
              <a:spcAft>
                <a:spcPct val="0"/>
              </a:spcAft>
              <a:buClr>
                <a:srgbClr val="800080"/>
              </a:buClr>
              <a:buFont typeface="Arial" charset="0"/>
              <a:buChar char="•"/>
              <a:defRPr/>
            </a:pPr>
            <a:r>
              <a:rPr lang="es-MX" sz="2800" dirty="0">
                <a:solidFill>
                  <a:prstClr val="white"/>
                </a:solidFill>
                <a:latin typeface="Century Gothic" pitchFamily="34" charset="0"/>
                <a:cs typeface="Arial" panose="020B0604020202020204" pitchFamily="34" charset="0"/>
              </a:rPr>
              <a:t>Educación sistematizada</a:t>
            </a:r>
          </a:p>
        </p:txBody>
      </p:sp>
      <p:sp>
        <p:nvSpPr>
          <p:cNvPr id="71687" name="AutoShape 4"/>
          <p:cNvSpPr>
            <a:spLocks/>
          </p:cNvSpPr>
          <p:nvPr/>
        </p:nvSpPr>
        <p:spPr bwMode="auto">
          <a:xfrm rot="10800000">
            <a:off x="4792663" y="1274763"/>
            <a:ext cx="279400" cy="4259262"/>
          </a:xfrm>
          <a:prstGeom prst="rightBrace">
            <a:avLst>
              <a:gd name="adj1" fmla="val 93160"/>
              <a:gd name="adj2" fmla="val 50000"/>
            </a:avLst>
          </a:prstGeom>
          <a:ln>
            <a:solidFill>
              <a:srgbClr val="FFFF00"/>
            </a:solidFill>
            <a:headEnd/>
            <a:tailEnd/>
          </a:ln>
        </p:spPr>
        <p:style>
          <a:lnRef idx="3">
            <a:schemeClr val="accent6"/>
          </a:lnRef>
          <a:fillRef idx="0">
            <a:schemeClr val="accent6"/>
          </a:fillRef>
          <a:effectRef idx="2">
            <a:schemeClr val="accent6"/>
          </a:effectRef>
          <a:fontRef idx="minor">
            <a:schemeClr val="tx1"/>
          </a:fontRef>
        </p:style>
        <p:txBody>
          <a:bodyPr wrap="none" anchor="ctr"/>
          <a:lstStyle/>
          <a:p>
            <a:pPr fontAlgn="base">
              <a:spcBef>
                <a:spcPct val="0"/>
              </a:spcBef>
              <a:spcAft>
                <a:spcPct val="0"/>
              </a:spcAft>
              <a:defRPr/>
            </a:pPr>
            <a:endParaRPr lang="en-US">
              <a:solidFill>
                <a:prstClr val="white"/>
              </a:solidFill>
              <a:latin typeface="Century Gothic" pitchFamily="34" charset="0"/>
            </a:endParaRPr>
          </a:p>
        </p:txBody>
      </p:sp>
      <p:pic>
        <p:nvPicPr>
          <p:cNvPr id="583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4044951"/>
            <a:ext cx="2592388"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1892301" y="2976563"/>
            <a:ext cx="2714625" cy="85725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8376" name="Rectangle 3"/>
          <p:cNvSpPr>
            <a:spLocks noChangeArrowheads="1"/>
          </p:cNvSpPr>
          <p:nvPr/>
        </p:nvSpPr>
        <p:spPr bwMode="auto">
          <a:xfrm>
            <a:off x="1943100" y="3019426"/>
            <a:ext cx="25923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ct val="140000"/>
              </a:lnSpc>
              <a:spcBef>
                <a:spcPct val="20000"/>
              </a:spcBef>
              <a:spcAft>
                <a:spcPct val="0"/>
              </a:spcAft>
            </a:pPr>
            <a:r>
              <a:rPr lang="es-MX" altLang="es-PA" sz="3200" b="1">
                <a:solidFill>
                  <a:srgbClr val="FFFF66"/>
                </a:solidFill>
                <a:latin typeface="Century Gothic" panose="020B0502020202020204" pitchFamily="34" charset="0"/>
              </a:rPr>
              <a:t>Aprendizaje</a:t>
            </a:r>
            <a:endParaRPr lang="es-MX" altLang="es-PA" sz="320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29052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340AEF9-F261-4CDA-ADAF-56C5AEC5A674}" type="slidenum">
              <a:rPr lang="es-PA" altLang="es-PA">
                <a:solidFill>
                  <a:srgbClr val="FFFFFF"/>
                </a:solidFill>
              </a:rPr>
              <a:pPr eaLnBrk="1" hangingPunct="1"/>
              <a:t>57</a:t>
            </a:fld>
            <a:endParaRPr lang="es-PA" altLang="es-PA">
              <a:solidFill>
                <a:srgbClr val="FFFFFF"/>
              </a:solidFill>
            </a:endParaRPr>
          </a:p>
        </p:txBody>
      </p:sp>
      <p:sp>
        <p:nvSpPr>
          <p:cNvPr id="4" name="3 Flecha doblada hacia arriba"/>
          <p:cNvSpPr/>
          <p:nvPr/>
        </p:nvSpPr>
        <p:spPr>
          <a:xfrm rot="5400000">
            <a:off x="3274220" y="4250533"/>
            <a:ext cx="1285875" cy="1214437"/>
          </a:xfrm>
          <a:prstGeom prst="bentUpArrow">
            <a:avLst/>
          </a:prstGeom>
          <a:ln/>
        </p:spPr>
        <p:style>
          <a:lnRef idx="0">
            <a:schemeClr val="accent3"/>
          </a:lnRef>
          <a:fillRef idx="3">
            <a:schemeClr val="accent3"/>
          </a:fillRef>
          <a:effectRef idx="3">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Rectángulo redondeado"/>
          <p:cNvSpPr/>
          <p:nvPr/>
        </p:nvSpPr>
        <p:spPr>
          <a:xfrm>
            <a:off x="4595814" y="4714875"/>
            <a:ext cx="5500687" cy="15938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 name="5 Rectángulo"/>
          <p:cNvSpPr/>
          <p:nvPr/>
        </p:nvSpPr>
        <p:spPr>
          <a:xfrm>
            <a:off x="2095501" y="1285875"/>
            <a:ext cx="8143875" cy="292893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2471" name="6 Rectángulo"/>
          <p:cNvSpPr>
            <a:spLocks noChangeArrowheads="1"/>
          </p:cNvSpPr>
          <p:nvPr/>
        </p:nvSpPr>
        <p:spPr bwMode="auto">
          <a:xfrm>
            <a:off x="2855641" y="322264"/>
            <a:ext cx="6048672" cy="584775"/>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¿Qué es el aprendizaje?</a:t>
            </a:r>
          </a:p>
        </p:txBody>
      </p:sp>
      <p:sp>
        <p:nvSpPr>
          <p:cNvPr id="59404" name="7 Rectángulo"/>
          <p:cNvSpPr>
            <a:spLocks noChangeArrowheads="1"/>
          </p:cNvSpPr>
          <p:nvPr/>
        </p:nvSpPr>
        <p:spPr bwMode="auto">
          <a:xfrm>
            <a:off x="2524125" y="1428751"/>
            <a:ext cx="721518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ct val="140000"/>
              </a:lnSpc>
              <a:spcBef>
                <a:spcPct val="20000"/>
              </a:spcBef>
              <a:spcAft>
                <a:spcPct val="0"/>
              </a:spcAft>
            </a:pPr>
            <a:r>
              <a:rPr lang="es-MX" altLang="es-PA" sz="2400">
                <a:solidFill>
                  <a:prstClr val="white"/>
                </a:solidFill>
                <a:latin typeface="Century Gothic" panose="020B0502020202020204" pitchFamily="34" charset="0"/>
              </a:rPr>
              <a:t>El SN experimenta una </a:t>
            </a:r>
            <a:r>
              <a:rPr lang="es-MX" altLang="es-PA" sz="2400" b="1">
                <a:solidFill>
                  <a:srgbClr val="FFC000"/>
                </a:solidFill>
                <a:latin typeface="Century Gothic" panose="020B0502020202020204" pitchFamily="34" charset="0"/>
              </a:rPr>
              <a:t>modificación estructural y funcional </a:t>
            </a:r>
            <a:r>
              <a:rPr lang="es-MX" altLang="es-PA" sz="2400">
                <a:solidFill>
                  <a:prstClr val="white"/>
                </a:solidFill>
                <a:latin typeface="Century Gothic" panose="020B0502020202020204" pitchFamily="34" charset="0"/>
              </a:rPr>
              <a:t>más o menos </a:t>
            </a:r>
            <a:r>
              <a:rPr lang="es-MX" altLang="es-PA" sz="2400" b="1">
                <a:solidFill>
                  <a:srgbClr val="FFC000"/>
                </a:solidFill>
                <a:latin typeface="Century Gothic" panose="020B0502020202020204" pitchFamily="34" charset="0"/>
              </a:rPr>
              <a:t>permanente</a:t>
            </a:r>
            <a:r>
              <a:rPr lang="es-MX" altLang="es-PA" sz="2400">
                <a:solidFill>
                  <a:prstClr val="white"/>
                </a:solidFill>
                <a:latin typeface="Century Gothic" panose="020B0502020202020204" pitchFamily="34" charset="0"/>
              </a:rPr>
              <a:t> que se origina por la </a:t>
            </a:r>
            <a:r>
              <a:rPr lang="es-MX" altLang="es-PA" sz="2400" b="1">
                <a:solidFill>
                  <a:srgbClr val="FFC000"/>
                </a:solidFill>
                <a:latin typeface="Century Gothic" panose="020B0502020202020204" pitchFamily="34" charset="0"/>
              </a:rPr>
              <a:t>estimulación ambiental </a:t>
            </a:r>
            <a:r>
              <a:rPr lang="es-MX" altLang="es-PA" sz="2400">
                <a:solidFill>
                  <a:prstClr val="white"/>
                </a:solidFill>
                <a:latin typeface="Century Gothic" panose="020B0502020202020204" pitchFamily="34" charset="0"/>
              </a:rPr>
              <a:t>y que permite una </a:t>
            </a:r>
            <a:r>
              <a:rPr lang="es-MX" altLang="es-PA" sz="2400" b="1">
                <a:solidFill>
                  <a:srgbClr val="FFC000"/>
                </a:solidFill>
                <a:latin typeface="Century Gothic" panose="020B0502020202020204" pitchFamily="34" charset="0"/>
              </a:rPr>
              <a:t>mejor adaptación</a:t>
            </a:r>
            <a:r>
              <a:rPr lang="es-MX" altLang="es-PA" sz="2400">
                <a:solidFill>
                  <a:srgbClr val="FFC000"/>
                </a:solidFill>
                <a:latin typeface="Century Gothic" panose="020B0502020202020204" pitchFamily="34" charset="0"/>
              </a:rPr>
              <a:t> </a:t>
            </a:r>
            <a:r>
              <a:rPr lang="es-MX" altLang="es-PA" sz="2400">
                <a:solidFill>
                  <a:prstClr val="white"/>
                </a:solidFill>
                <a:latin typeface="Century Gothic" panose="020B0502020202020204" pitchFamily="34" charset="0"/>
              </a:rPr>
              <a:t>del niño a su medio.</a:t>
            </a:r>
          </a:p>
        </p:txBody>
      </p:sp>
      <p:sp>
        <p:nvSpPr>
          <p:cNvPr id="9" name="Rectangle 2"/>
          <p:cNvSpPr txBox="1">
            <a:spLocks noChangeArrowheads="1"/>
          </p:cNvSpPr>
          <p:nvPr/>
        </p:nvSpPr>
        <p:spPr>
          <a:xfrm>
            <a:off x="5095876" y="4875213"/>
            <a:ext cx="4786313" cy="1522412"/>
          </a:xfrm>
          <a:prstGeom prst="rect">
            <a:avLst/>
          </a:prstGeom>
          <a:noFill/>
        </p:spPr>
        <p:txBody>
          <a:bodyPr/>
          <a:lstStyle/>
          <a:p>
            <a:pPr algn="ctr">
              <a:defRPr/>
            </a:pPr>
            <a:r>
              <a:rPr lang="es-MX" sz="2400" dirty="0">
                <a:solidFill>
                  <a:prstClr val="white"/>
                </a:solidFill>
                <a:latin typeface="Century Gothic" pitchFamily="34" charset="0"/>
                <a:cs typeface="Arial" panose="020B0604020202020204" pitchFamily="34" charset="0"/>
              </a:rPr>
              <a:t>Es uno de los procesos que hacen posible el </a:t>
            </a:r>
            <a:r>
              <a:rPr lang="es-MX" sz="2400" b="1" dirty="0">
                <a:solidFill>
                  <a:srgbClr val="FFFF99"/>
                </a:solidFill>
                <a:latin typeface="Century Gothic" pitchFamily="34" charset="0"/>
                <a:cs typeface="Arial" panose="020B0604020202020204" pitchFamily="34" charset="0"/>
              </a:rPr>
              <a:t>desarrollo del sistema nervioso</a:t>
            </a:r>
            <a:r>
              <a:rPr lang="es-MX" sz="2400" dirty="0">
                <a:solidFill>
                  <a:srgbClr val="FFFF99"/>
                </a:solidFill>
                <a:latin typeface="Century Gothic" pitchFamily="34" charset="0"/>
                <a:cs typeface="Arial" panose="020B0604020202020204" pitchFamily="34" charset="0"/>
              </a:rPr>
              <a:t>.</a:t>
            </a:r>
          </a:p>
          <a:p>
            <a:pPr algn="just">
              <a:defRPr/>
            </a:pPr>
            <a:endParaRPr lang="es-MX" sz="2600" dirty="0">
              <a:solidFill>
                <a:prstClr val="white"/>
              </a:solidFill>
              <a:latin typeface="Century Gothic" pitchFamily="34" charset="0"/>
              <a:cs typeface="Arial" charset="0"/>
            </a:endParaRPr>
          </a:p>
        </p:txBody>
      </p:sp>
    </p:spTree>
    <p:extLst>
      <p:ext uri="{BB962C8B-B14F-4D97-AF65-F5344CB8AC3E}">
        <p14:creationId xmlns:p14="http://schemas.microsoft.com/office/powerpoint/2010/main" val="1615495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73843A2-ADA3-4DCD-BA7E-2FDBBDA271D9}" type="slidenum">
              <a:rPr lang="es-PA" altLang="es-PA">
                <a:solidFill>
                  <a:srgbClr val="FFFFFF"/>
                </a:solidFill>
              </a:rPr>
              <a:pPr eaLnBrk="1" hangingPunct="1"/>
              <a:t>58</a:t>
            </a:fld>
            <a:endParaRPr lang="es-PA" altLang="es-PA">
              <a:solidFill>
                <a:srgbClr val="FFFFFF"/>
              </a:solidFill>
            </a:endParaRPr>
          </a:p>
        </p:txBody>
      </p:sp>
      <p:sp>
        <p:nvSpPr>
          <p:cNvPr id="4" name="3 Rectángulo"/>
          <p:cNvSpPr/>
          <p:nvPr/>
        </p:nvSpPr>
        <p:spPr>
          <a:xfrm>
            <a:off x="3000376" y="2811463"/>
            <a:ext cx="5832475" cy="250031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0421" name="4 Rectángulo"/>
          <p:cNvSpPr>
            <a:spLocks noChangeArrowheads="1"/>
          </p:cNvSpPr>
          <p:nvPr/>
        </p:nvSpPr>
        <p:spPr bwMode="auto">
          <a:xfrm>
            <a:off x="3287714" y="3040063"/>
            <a:ext cx="5329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ES" altLang="es-PA" sz="2400">
                <a:solidFill>
                  <a:prstClr val="white"/>
                </a:solidFill>
                <a:latin typeface="Century Gothic" panose="020B0502020202020204" pitchFamily="34" charset="0"/>
                <a:ea typeface="MS Mincho" panose="02020609040205080304" pitchFamily="49" charset="-128"/>
              </a:rPr>
              <a:t>Para ello se deben lograr cambios en el comportamiento neuronal o en las mismas sinapsis.</a:t>
            </a:r>
            <a:endParaRPr lang="es-PA" altLang="es-PA" sz="2400">
              <a:solidFill>
                <a:prstClr val="white"/>
              </a:solidFill>
            </a:endParaRPr>
          </a:p>
        </p:txBody>
      </p:sp>
      <p:sp>
        <p:nvSpPr>
          <p:cNvPr id="6" name="5 Llamada de flecha hacia abajo"/>
          <p:cNvSpPr/>
          <p:nvPr/>
        </p:nvSpPr>
        <p:spPr>
          <a:xfrm>
            <a:off x="1738313" y="1333501"/>
            <a:ext cx="8572500" cy="1857375"/>
          </a:xfrm>
          <a:prstGeom prst="downArrowCallout">
            <a:avLst>
              <a:gd name="adj1" fmla="val 28123"/>
              <a:gd name="adj2" fmla="val 21208"/>
              <a:gd name="adj3" fmla="val 25000"/>
              <a:gd name="adj4" fmla="val 5236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0423" name="6 Rectángulo"/>
          <p:cNvSpPr>
            <a:spLocks noChangeArrowheads="1"/>
          </p:cNvSpPr>
          <p:nvPr/>
        </p:nvSpPr>
        <p:spPr bwMode="auto">
          <a:xfrm>
            <a:off x="1881189" y="1336676"/>
            <a:ext cx="8358187"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lnSpc>
                <a:spcPts val="3500"/>
              </a:lnSpc>
              <a:spcBef>
                <a:spcPct val="0"/>
              </a:spcBef>
              <a:spcAft>
                <a:spcPct val="0"/>
              </a:spcAft>
              <a:buSzPct val="65000"/>
            </a:pPr>
            <a:r>
              <a:rPr lang="es-ES" altLang="es-PA" sz="2400">
                <a:solidFill>
                  <a:prstClr val="white"/>
                </a:solidFill>
                <a:latin typeface="Century Gothic" panose="020B0502020202020204" pitchFamily="34" charset="0"/>
                <a:ea typeface="MS Mincho" panose="02020609040205080304" pitchFamily="49" charset="-128"/>
              </a:rPr>
              <a:t>Aprender algo implica </a:t>
            </a:r>
            <a:r>
              <a:rPr lang="es-ES" altLang="es-PA" sz="2400" b="1">
                <a:solidFill>
                  <a:prstClr val="white"/>
                </a:solidFill>
                <a:latin typeface="Century Gothic" panose="020B0502020202020204" pitchFamily="34" charset="0"/>
                <a:ea typeface="MS Mincho" panose="02020609040205080304" pitchFamily="49" charset="-128"/>
              </a:rPr>
              <a:t>generar un modelo </a:t>
            </a:r>
            <a:r>
              <a:rPr lang="es-ES" altLang="es-PA" sz="2400">
                <a:solidFill>
                  <a:prstClr val="white"/>
                </a:solidFill>
                <a:latin typeface="Century Gothic" panose="020B0502020202020204" pitchFamily="34" charset="0"/>
                <a:ea typeface="MS Mincho" panose="02020609040205080304" pitchFamily="49" charset="-128"/>
              </a:rPr>
              <a:t>que luego se almacena en la memoria. </a:t>
            </a:r>
          </a:p>
        </p:txBody>
      </p:sp>
      <p:grpSp>
        <p:nvGrpSpPr>
          <p:cNvPr id="60424" name="7 Grupo"/>
          <p:cNvGrpSpPr>
            <a:grpSpLocks/>
          </p:cNvGrpSpPr>
          <p:nvPr/>
        </p:nvGrpSpPr>
        <p:grpSpPr bwMode="auto">
          <a:xfrm>
            <a:off x="4668839" y="4316413"/>
            <a:ext cx="2795587" cy="1992312"/>
            <a:chOff x="3571868" y="2428868"/>
            <a:chExt cx="4572032" cy="3714776"/>
          </a:xfrm>
        </p:grpSpPr>
        <p:sp>
          <p:nvSpPr>
            <p:cNvPr id="9" name="8 Rectángulo"/>
            <p:cNvSpPr/>
            <p:nvPr/>
          </p:nvSpPr>
          <p:spPr>
            <a:xfrm>
              <a:off x="3571868" y="2428868"/>
              <a:ext cx="4572032" cy="37147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pic>
          <p:nvPicPr>
            <p:cNvPr id="60429" name="Picture 4" descr="http://ciberconta.unizar.es/leccion/visual/DIBUJOS/55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4" y="2500306"/>
              <a:ext cx="427672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6 Rectángulo"/>
          <p:cNvSpPr>
            <a:spLocks noChangeArrowheads="1"/>
          </p:cNvSpPr>
          <p:nvPr/>
        </p:nvSpPr>
        <p:spPr bwMode="auto">
          <a:xfrm>
            <a:off x="3873254" y="322264"/>
            <a:ext cx="3600399" cy="584775"/>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Aprendizaje</a:t>
            </a:r>
          </a:p>
        </p:txBody>
      </p:sp>
    </p:spTree>
    <p:extLst>
      <p:ext uri="{BB962C8B-B14F-4D97-AF65-F5344CB8AC3E}">
        <p14:creationId xmlns:p14="http://schemas.microsoft.com/office/powerpoint/2010/main" val="2094791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A165AF9-FB2F-4C3B-8516-F28781DE9D8F}" type="slidenum">
              <a:rPr lang="es-PA" altLang="es-PA">
                <a:solidFill>
                  <a:srgbClr val="FFFFFF"/>
                </a:solidFill>
              </a:rPr>
              <a:pPr eaLnBrk="1" hangingPunct="1"/>
              <a:t>59</a:t>
            </a:fld>
            <a:endParaRPr lang="es-PA" altLang="es-PA">
              <a:solidFill>
                <a:srgbClr val="FFFFFF"/>
              </a:solidFill>
            </a:endParaRPr>
          </a:p>
        </p:txBody>
      </p:sp>
      <p:sp>
        <p:nvSpPr>
          <p:cNvPr id="4" name="3 Elipse"/>
          <p:cNvSpPr/>
          <p:nvPr/>
        </p:nvSpPr>
        <p:spPr>
          <a:xfrm>
            <a:off x="3863976" y="1855788"/>
            <a:ext cx="4143375" cy="1357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1445" name="4 Rectángulo"/>
          <p:cNvSpPr>
            <a:spLocks noChangeArrowheads="1"/>
          </p:cNvSpPr>
          <p:nvPr/>
        </p:nvSpPr>
        <p:spPr bwMode="auto">
          <a:xfrm>
            <a:off x="2063750" y="549276"/>
            <a:ext cx="771525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ts val="3500"/>
              </a:lnSpc>
              <a:spcBef>
                <a:spcPct val="0"/>
              </a:spcBef>
              <a:spcAft>
                <a:spcPct val="0"/>
              </a:spcAft>
              <a:buSzPct val="65000"/>
              <a:buBlip>
                <a:blip r:embed="rId2"/>
              </a:buBlip>
            </a:pPr>
            <a:r>
              <a:rPr lang="es-ES" altLang="es-PA" sz="2800">
                <a:solidFill>
                  <a:prstClr val="white"/>
                </a:solidFill>
                <a:latin typeface="Century Gothic" panose="020B0502020202020204" pitchFamily="34" charset="0"/>
                <a:ea typeface="MS Mincho" panose="02020609040205080304" pitchFamily="49" charset="-128"/>
              </a:rPr>
              <a:t>Las sinapsis poseen una característica bien conocida denominada:</a:t>
            </a:r>
            <a:endParaRPr lang="es-PA" altLang="es-PA" sz="2800">
              <a:solidFill>
                <a:prstClr val="white"/>
              </a:solidFill>
              <a:latin typeface="Century Gothic" panose="020B0502020202020204" pitchFamily="34" charset="0"/>
            </a:endParaRPr>
          </a:p>
        </p:txBody>
      </p:sp>
      <p:sp>
        <p:nvSpPr>
          <p:cNvPr id="61446" name="5 Rectángulo"/>
          <p:cNvSpPr>
            <a:spLocks noChangeArrowheads="1"/>
          </p:cNvSpPr>
          <p:nvPr/>
        </p:nvSpPr>
        <p:spPr bwMode="auto">
          <a:xfrm>
            <a:off x="4754563" y="2224088"/>
            <a:ext cx="2628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ES" altLang="es-PA" sz="3600" b="1">
                <a:solidFill>
                  <a:srgbClr val="FFFF00"/>
                </a:solidFill>
                <a:latin typeface="Century Gothic" panose="020B0502020202020204" pitchFamily="34" charset="0"/>
                <a:ea typeface="MS Mincho" panose="02020609040205080304" pitchFamily="49" charset="-128"/>
              </a:rPr>
              <a:t>Plasticidad</a:t>
            </a:r>
            <a:endParaRPr lang="es-PA" altLang="es-PA" sz="3600">
              <a:solidFill>
                <a:srgbClr val="FFFF00"/>
              </a:solidFill>
            </a:endParaRPr>
          </a:p>
        </p:txBody>
      </p:sp>
      <p:sp>
        <p:nvSpPr>
          <p:cNvPr id="7" name="6 Rectángulo redondeado"/>
          <p:cNvSpPr/>
          <p:nvPr/>
        </p:nvSpPr>
        <p:spPr>
          <a:xfrm>
            <a:off x="7981951" y="3741739"/>
            <a:ext cx="2278063" cy="2276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8" name="7 Flecha derecha"/>
          <p:cNvSpPr/>
          <p:nvPr/>
        </p:nvSpPr>
        <p:spPr>
          <a:xfrm>
            <a:off x="7032625" y="4365625"/>
            <a:ext cx="1214438" cy="85725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1449" name="Rectangle 1"/>
          <p:cNvSpPr>
            <a:spLocks noChangeArrowheads="1"/>
          </p:cNvSpPr>
          <p:nvPr/>
        </p:nvSpPr>
        <p:spPr bwMode="auto">
          <a:xfrm>
            <a:off x="1919289" y="4005264"/>
            <a:ext cx="2592387" cy="15700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buSzPct val="65000"/>
            </a:pPr>
            <a:r>
              <a:rPr lang="es-ES" altLang="es-PA" sz="2400">
                <a:solidFill>
                  <a:prstClr val="white"/>
                </a:solidFill>
                <a:latin typeface="Century Gothic" panose="020B0502020202020204" pitchFamily="34" charset="0"/>
                <a:ea typeface="MS Mincho" panose="02020609040205080304" pitchFamily="49" charset="-128"/>
              </a:rPr>
              <a:t>Una forma de plasticidad es </a:t>
            </a:r>
            <a:r>
              <a:rPr lang="es-ES" altLang="es-PA" sz="2400" b="1">
                <a:solidFill>
                  <a:prstClr val="white"/>
                </a:solidFill>
                <a:latin typeface="Century Gothic" panose="020B0502020202020204" pitchFamily="34" charset="0"/>
                <a:ea typeface="MS Mincho" panose="02020609040205080304" pitchFamily="49" charset="-128"/>
              </a:rPr>
              <a:t>la potenciación a largo plazo</a:t>
            </a:r>
            <a:r>
              <a:rPr lang="es-ES" altLang="es-PA" sz="2400">
                <a:solidFill>
                  <a:prstClr val="white"/>
                </a:solidFill>
                <a:latin typeface="Century Gothic" panose="020B0502020202020204" pitchFamily="34" charset="0"/>
                <a:ea typeface="MS Mincho" panose="02020609040205080304" pitchFamily="49" charset="-128"/>
              </a:rPr>
              <a:t>:</a:t>
            </a:r>
          </a:p>
        </p:txBody>
      </p:sp>
      <p:sp>
        <p:nvSpPr>
          <p:cNvPr id="61450" name="10 Rectángulo"/>
          <p:cNvSpPr>
            <a:spLocks noChangeArrowheads="1"/>
          </p:cNvSpPr>
          <p:nvPr/>
        </p:nvSpPr>
        <p:spPr bwMode="auto">
          <a:xfrm>
            <a:off x="8239125" y="3906839"/>
            <a:ext cx="19319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ES" altLang="es-PA" sz="2000">
                <a:solidFill>
                  <a:prstClr val="white"/>
                </a:solidFill>
                <a:latin typeface="Century Gothic" panose="020B0502020202020204" pitchFamily="34" charset="0"/>
                <a:ea typeface="MS Mincho" panose="02020609040205080304" pitchFamily="49" charset="-128"/>
              </a:rPr>
              <a:t>el uso repetido de una sinapsis facilita la transmisión a través de ella.</a:t>
            </a:r>
            <a:endParaRPr lang="es-PA" altLang="es-PA" sz="2000">
              <a:solidFill>
                <a:prstClr val="white"/>
              </a:solidFill>
            </a:endParaRPr>
          </a:p>
        </p:txBody>
      </p:sp>
      <p:pic>
        <p:nvPicPr>
          <p:cNvPr id="614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3668714"/>
            <a:ext cx="2249488"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23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CA186FA-A536-4571-B9BC-160342232AEA}" type="slidenum">
              <a:rPr lang="es-PA" altLang="es-PA">
                <a:solidFill>
                  <a:srgbClr val="FFFFFF"/>
                </a:solidFill>
              </a:rPr>
              <a:pPr eaLnBrk="1" hangingPunct="1"/>
              <a:t>6</a:t>
            </a:fld>
            <a:endParaRPr lang="es-PA" altLang="es-PA">
              <a:solidFill>
                <a:srgbClr val="FFFFFF"/>
              </a:solidFill>
            </a:endParaRPr>
          </a:p>
        </p:txBody>
      </p:sp>
      <p:sp>
        <p:nvSpPr>
          <p:cNvPr id="4" name="3 Rectángulo"/>
          <p:cNvSpPr/>
          <p:nvPr/>
        </p:nvSpPr>
        <p:spPr>
          <a:xfrm>
            <a:off x="1666875" y="642938"/>
            <a:ext cx="8858250" cy="571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Rectangle 2"/>
          <p:cNvSpPr txBox="1">
            <a:spLocks noChangeArrowheads="1"/>
          </p:cNvSpPr>
          <p:nvPr/>
        </p:nvSpPr>
        <p:spPr>
          <a:xfrm>
            <a:off x="3575050" y="274639"/>
            <a:ext cx="5194300" cy="582594"/>
          </a:xfrm>
          <a:prstGeom prst="rect">
            <a:avLst/>
          </a:prstGeom>
        </p:spPr>
        <p:style>
          <a:lnRef idx="0">
            <a:schemeClr val="accent4"/>
          </a:lnRef>
          <a:fillRef idx="3">
            <a:schemeClr val="accent4"/>
          </a:fillRef>
          <a:effectRef idx="3">
            <a:schemeClr val="accent4"/>
          </a:effectRef>
          <a:fontRef idx="minor">
            <a:schemeClr val="lt1"/>
          </a:fontRef>
        </p:style>
        <p:txBody>
          <a:bodyPr/>
          <a:lstStyle/>
          <a:p>
            <a:pPr algn="ctr">
              <a:spcBef>
                <a:spcPct val="0"/>
              </a:spcBef>
              <a:defRPr/>
            </a:pPr>
            <a:r>
              <a:rPr lang="es-MX" sz="3200" b="1" dirty="0">
                <a:solidFill>
                  <a:srgbClr val="FFFF00"/>
                </a:solidFill>
                <a:latin typeface="Century Gothic" pitchFamily="34" charset="0"/>
              </a:rPr>
              <a:t>Períodos de desarrollo</a:t>
            </a:r>
          </a:p>
        </p:txBody>
      </p:sp>
      <p:graphicFrame>
        <p:nvGraphicFramePr>
          <p:cNvPr id="7176" name="Object 2"/>
          <p:cNvGraphicFramePr>
            <a:graphicFrameLocks noChangeAspect="1"/>
          </p:cNvGraphicFramePr>
          <p:nvPr/>
        </p:nvGraphicFramePr>
        <p:xfrm>
          <a:off x="2043114" y="1357313"/>
          <a:ext cx="8243887" cy="2430462"/>
        </p:xfrm>
        <a:graphic>
          <a:graphicData uri="http://schemas.openxmlformats.org/presentationml/2006/ole">
            <mc:AlternateContent xmlns:mc="http://schemas.openxmlformats.org/markup-compatibility/2006">
              <mc:Choice xmlns:v="urn:schemas-microsoft-com:vml" Requires="v">
                <p:oleObj spid="_x0000_s1034" name="Imagen de mapa de bits" r:id="rId3" imgW="33409524" imgH="24285714" progId="PBrush">
                  <p:embed/>
                </p:oleObj>
              </mc:Choice>
              <mc:Fallback>
                <p:oleObj name="Imagen de mapa de bits" r:id="rId3" imgW="33409524" imgH="2428571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2546" t="8470" r="6271" b="56447"/>
                      <a:stretch>
                        <a:fillRect/>
                      </a:stretch>
                    </p:blipFill>
                    <p:spPr bwMode="auto">
                      <a:xfrm>
                        <a:off x="2043114" y="1357313"/>
                        <a:ext cx="8243887"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825" y="4214813"/>
            <a:ext cx="82438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52864" y="1484313"/>
            <a:ext cx="719137" cy="460851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Tree>
    <p:extLst>
      <p:ext uri="{BB962C8B-B14F-4D97-AF65-F5344CB8AC3E}">
        <p14:creationId xmlns:p14="http://schemas.microsoft.com/office/powerpoint/2010/main" val="14837436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9D12F15-9699-4631-901A-96AB141F2C30}" type="slidenum">
              <a:rPr lang="es-PA" altLang="es-PA">
                <a:solidFill>
                  <a:srgbClr val="FFFFFF"/>
                </a:solidFill>
              </a:rPr>
              <a:pPr eaLnBrk="1" hangingPunct="1"/>
              <a:t>60</a:t>
            </a:fld>
            <a:endParaRPr lang="es-PA" altLang="es-PA">
              <a:solidFill>
                <a:srgbClr val="FFFFFF"/>
              </a:solidFill>
            </a:endParaRPr>
          </a:p>
        </p:txBody>
      </p:sp>
      <p:sp>
        <p:nvSpPr>
          <p:cNvPr id="4" name="3 Rectángulo redondeado"/>
          <p:cNvSpPr/>
          <p:nvPr/>
        </p:nvSpPr>
        <p:spPr>
          <a:xfrm>
            <a:off x="1952626" y="928689"/>
            <a:ext cx="8429625" cy="5000625"/>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Rectángulo redondeado"/>
          <p:cNvSpPr/>
          <p:nvPr/>
        </p:nvSpPr>
        <p:spPr>
          <a:xfrm>
            <a:off x="7239001" y="4500564"/>
            <a:ext cx="2214563" cy="1214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 name="5 Rectángulo"/>
          <p:cNvSpPr/>
          <p:nvPr/>
        </p:nvSpPr>
        <p:spPr>
          <a:xfrm>
            <a:off x="2452688" y="3000376"/>
            <a:ext cx="7358062" cy="785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7" name="6 Rectángulo"/>
          <p:cNvSpPr/>
          <p:nvPr/>
        </p:nvSpPr>
        <p:spPr>
          <a:xfrm>
            <a:off x="6881814" y="1071564"/>
            <a:ext cx="2071687" cy="1214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8" name="7 Rectángulo redondeado"/>
          <p:cNvSpPr/>
          <p:nvPr/>
        </p:nvSpPr>
        <p:spPr>
          <a:xfrm>
            <a:off x="2881314" y="714376"/>
            <a:ext cx="2928937" cy="7858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2473" name="8 Rectángulo"/>
          <p:cNvSpPr>
            <a:spLocks noChangeArrowheads="1"/>
          </p:cNvSpPr>
          <p:nvPr/>
        </p:nvSpPr>
        <p:spPr bwMode="auto">
          <a:xfrm>
            <a:off x="2405064" y="3194050"/>
            <a:ext cx="757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buSzPct val="65000"/>
            </a:pPr>
            <a:r>
              <a:rPr lang="es-PA" altLang="es-PA" sz="2000">
                <a:solidFill>
                  <a:prstClr val="white"/>
                </a:solidFill>
                <a:latin typeface="Century Gothic" panose="020B0502020202020204" pitchFamily="34" charset="0"/>
              </a:rPr>
              <a:t>que a su vez significa un cambio evolutivo del rendimiento</a:t>
            </a:r>
            <a:endParaRPr lang="es-ES" altLang="es-PA" sz="2000">
              <a:solidFill>
                <a:prstClr val="white"/>
              </a:solidFill>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62474" name="9 Rectángulo"/>
          <p:cNvSpPr>
            <a:spLocks noChangeArrowheads="1"/>
          </p:cNvSpPr>
          <p:nvPr/>
        </p:nvSpPr>
        <p:spPr bwMode="auto">
          <a:xfrm>
            <a:off x="3030538" y="815976"/>
            <a:ext cx="2741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sz="2800" b="1">
                <a:solidFill>
                  <a:srgbClr val="FFFF00"/>
                </a:solidFill>
                <a:latin typeface="Century Gothic" panose="020B0502020202020204" pitchFamily="34" charset="0"/>
              </a:rPr>
              <a:t>El aprendizaje </a:t>
            </a:r>
            <a:endParaRPr lang="es-PA" altLang="es-PA" sz="2800" b="1">
              <a:solidFill>
                <a:srgbClr val="FFFF00"/>
              </a:solidFill>
            </a:endParaRPr>
          </a:p>
        </p:txBody>
      </p:sp>
      <p:sp>
        <p:nvSpPr>
          <p:cNvPr id="62475" name="10 Rectángulo"/>
          <p:cNvSpPr>
            <a:spLocks noChangeArrowheads="1"/>
          </p:cNvSpPr>
          <p:nvPr/>
        </p:nvSpPr>
        <p:spPr bwMode="auto">
          <a:xfrm>
            <a:off x="7313614" y="4684713"/>
            <a:ext cx="2071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sz="2400">
                <a:solidFill>
                  <a:srgbClr val="FFFFFF"/>
                </a:solidFill>
                <a:latin typeface="Century Gothic" panose="020B0502020202020204" pitchFamily="34" charset="0"/>
              </a:rPr>
              <a:t>práctica y la experiencia</a:t>
            </a:r>
            <a:endParaRPr lang="es-PA" altLang="es-PA" sz="2400">
              <a:solidFill>
                <a:prstClr val="white"/>
              </a:solidFill>
            </a:endParaRPr>
          </a:p>
        </p:txBody>
      </p:sp>
      <p:sp>
        <p:nvSpPr>
          <p:cNvPr id="62476" name="11 Rectángulo"/>
          <p:cNvSpPr>
            <a:spLocks noChangeArrowheads="1"/>
          </p:cNvSpPr>
          <p:nvPr/>
        </p:nvSpPr>
        <p:spPr bwMode="auto">
          <a:xfrm>
            <a:off x="6765925" y="1312864"/>
            <a:ext cx="228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sz="2200">
                <a:solidFill>
                  <a:srgbClr val="FFFFFF"/>
                </a:solidFill>
                <a:latin typeface="Century Gothic" panose="020B0502020202020204" pitchFamily="34" charset="0"/>
              </a:rPr>
              <a:t>es un </a:t>
            </a:r>
            <a:r>
              <a:rPr lang="es-PA" altLang="es-PA" sz="2200" b="1">
                <a:solidFill>
                  <a:srgbClr val="FFFFFF"/>
                </a:solidFill>
                <a:latin typeface="Century Gothic" panose="020B0502020202020204" pitchFamily="34" charset="0"/>
              </a:rPr>
              <a:t>proceso neural </a:t>
            </a:r>
            <a:endParaRPr lang="es-PA" altLang="es-PA" sz="2200" b="1">
              <a:solidFill>
                <a:prstClr val="white"/>
              </a:solidFill>
            </a:endParaRPr>
          </a:p>
        </p:txBody>
      </p:sp>
      <p:sp>
        <p:nvSpPr>
          <p:cNvPr id="62477" name="12 Rectángulo"/>
          <p:cNvSpPr>
            <a:spLocks noChangeArrowheads="1"/>
          </p:cNvSpPr>
          <p:nvPr/>
        </p:nvSpPr>
        <p:spPr bwMode="auto">
          <a:xfrm>
            <a:off x="2565400" y="4646613"/>
            <a:ext cx="291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sz="2400">
                <a:solidFill>
                  <a:srgbClr val="FFFFFF"/>
                </a:solidFill>
                <a:latin typeface="Century Gothic" panose="020B0502020202020204" pitchFamily="34" charset="0"/>
              </a:rPr>
              <a:t>provocado por la </a:t>
            </a:r>
            <a:endParaRPr lang="es-PA" altLang="es-PA" sz="2400">
              <a:solidFill>
                <a:prstClr val="white"/>
              </a:solidFill>
            </a:endParaRPr>
          </a:p>
        </p:txBody>
      </p:sp>
      <p:cxnSp>
        <p:nvCxnSpPr>
          <p:cNvPr id="14" name="13 Conector angular"/>
          <p:cNvCxnSpPr>
            <a:stCxn id="8" idx="3"/>
          </p:cNvCxnSpPr>
          <p:nvPr/>
        </p:nvCxnSpPr>
        <p:spPr>
          <a:xfrm>
            <a:off x="5810251" y="1106488"/>
            <a:ext cx="1071563" cy="322262"/>
          </a:xfrm>
          <a:prstGeom prst="bent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5" name="14 Forma"/>
          <p:cNvCxnSpPr>
            <a:stCxn id="7" idx="3"/>
          </p:cNvCxnSpPr>
          <p:nvPr/>
        </p:nvCxnSpPr>
        <p:spPr>
          <a:xfrm>
            <a:off x="8953501" y="1677989"/>
            <a:ext cx="500063" cy="1322387"/>
          </a:xfrm>
          <a:prstGeom prst="bentConnector2">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6" name="15 Conector angular"/>
          <p:cNvCxnSpPr/>
          <p:nvPr/>
        </p:nvCxnSpPr>
        <p:spPr>
          <a:xfrm rot="5400000">
            <a:off x="3702050" y="4251325"/>
            <a:ext cx="928688" cy="1588"/>
          </a:xfrm>
          <a:prstGeom prst="bentConnector3">
            <a:avLst>
              <a:gd name="adj1" fmla="val 50000"/>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7" name="16 Conector angular"/>
          <p:cNvCxnSpPr/>
          <p:nvPr/>
        </p:nvCxnSpPr>
        <p:spPr>
          <a:xfrm>
            <a:off x="5381626" y="4857751"/>
            <a:ext cx="1857375" cy="428625"/>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11518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Elipse"/>
          <p:cNvSpPr/>
          <p:nvPr/>
        </p:nvSpPr>
        <p:spPr>
          <a:xfrm>
            <a:off x="4779963" y="2867025"/>
            <a:ext cx="2500312" cy="64293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0876A01-2D8F-4D20-9770-9D84F29AF1A1}" type="slidenum">
              <a:rPr lang="es-PA" altLang="es-PA">
                <a:solidFill>
                  <a:srgbClr val="FFFFFF"/>
                </a:solidFill>
              </a:rPr>
              <a:pPr eaLnBrk="1" hangingPunct="1"/>
              <a:t>61</a:t>
            </a:fld>
            <a:endParaRPr lang="es-PA" altLang="es-PA">
              <a:solidFill>
                <a:srgbClr val="FFFFFF"/>
              </a:solidFill>
            </a:endParaRPr>
          </a:p>
        </p:txBody>
      </p:sp>
      <p:sp>
        <p:nvSpPr>
          <p:cNvPr id="4" name="3 Flecha circular"/>
          <p:cNvSpPr/>
          <p:nvPr/>
        </p:nvSpPr>
        <p:spPr>
          <a:xfrm rot="9347643">
            <a:off x="6234113" y="4481514"/>
            <a:ext cx="1611312" cy="1571625"/>
          </a:xfrm>
          <a:prstGeom prst="circularArrow">
            <a:avLst>
              <a:gd name="adj1" fmla="val 12500"/>
              <a:gd name="adj2" fmla="val 1176402"/>
              <a:gd name="adj3" fmla="val 20457681"/>
              <a:gd name="adj4" fmla="val 8682037"/>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Hexágono"/>
          <p:cNvSpPr/>
          <p:nvPr/>
        </p:nvSpPr>
        <p:spPr>
          <a:xfrm>
            <a:off x="2135189" y="4159251"/>
            <a:ext cx="4359275" cy="1933575"/>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 name="5 Rectángulo"/>
          <p:cNvSpPr/>
          <p:nvPr/>
        </p:nvSpPr>
        <p:spPr>
          <a:xfrm>
            <a:off x="6494464" y="1509714"/>
            <a:ext cx="3500437" cy="9286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7" name="6 Rectángulo"/>
          <p:cNvSpPr/>
          <p:nvPr/>
        </p:nvSpPr>
        <p:spPr>
          <a:xfrm>
            <a:off x="2208213" y="1509714"/>
            <a:ext cx="3357562" cy="10001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8" name="7 Rectángulo redondeado"/>
          <p:cNvSpPr/>
          <p:nvPr/>
        </p:nvSpPr>
        <p:spPr>
          <a:xfrm>
            <a:off x="7040564" y="4010026"/>
            <a:ext cx="2655887" cy="11080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3498" name="8 Rectángulo"/>
          <p:cNvSpPr>
            <a:spLocks noChangeArrowheads="1"/>
          </p:cNvSpPr>
          <p:nvPr/>
        </p:nvSpPr>
        <p:spPr bwMode="auto">
          <a:xfrm>
            <a:off x="2493963" y="1581150"/>
            <a:ext cx="2857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sz="2400">
                <a:solidFill>
                  <a:srgbClr val="FFFFFF"/>
                </a:solidFill>
                <a:latin typeface="Century Gothic" panose="020B0502020202020204" pitchFamily="34" charset="0"/>
              </a:rPr>
              <a:t>Las gnosias visuoespaciales </a:t>
            </a:r>
            <a:endParaRPr lang="es-PA" altLang="es-PA">
              <a:solidFill>
                <a:prstClr val="white"/>
              </a:solidFill>
            </a:endParaRPr>
          </a:p>
        </p:txBody>
      </p:sp>
      <p:sp>
        <p:nvSpPr>
          <p:cNvPr id="63499" name="9 Rectángulo"/>
          <p:cNvSpPr>
            <a:spLocks noChangeArrowheads="1"/>
          </p:cNvSpPr>
          <p:nvPr/>
        </p:nvSpPr>
        <p:spPr bwMode="auto">
          <a:xfrm>
            <a:off x="6494463" y="1581150"/>
            <a:ext cx="3327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sz="2400">
                <a:solidFill>
                  <a:srgbClr val="FFFFFF"/>
                </a:solidFill>
                <a:latin typeface="Century Gothic" panose="020B0502020202020204" pitchFamily="34" charset="0"/>
              </a:rPr>
              <a:t>Las praxias manuales complejas </a:t>
            </a:r>
            <a:endParaRPr lang="es-PA" altLang="es-PA">
              <a:solidFill>
                <a:prstClr val="white"/>
              </a:solidFill>
            </a:endParaRPr>
          </a:p>
        </p:txBody>
      </p:sp>
      <p:sp>
        <p:nvSpPr>
          <p:cNvPr id="63500" name="10 Rectángulo"/>
          <p:cNvSpPr>
            <a:spLocks noChangeArrowheads="1"/>
          </p:cNvSpPr>
          <p:nvPr/>
        </p:nvSpPr>
        <p:spPr bwMode="auto">
          <a:xfrm>
            <a:off x="5065713" y="2938463"/>
            <a:ext cx="1947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sz="2400">
                <a:solidFill>
                  <a:srgbClr val="FFFFFF"/>
                </a:solidFill>
                <a:latin typeface="Century Gothic" panose="020B0502020202020204" pitchFamily="34" charset="0"/>
              </a:rPr>
              <a:t>Posibilitarán</a:t>
            </a:r>
            <a:endParaRPr lang="es-PA" altLang="es-PA">
              <a:solidFill>
                <a:prstClr val="white"/>
              </a:solidFill>
            </a:endParaRPr>
          </a:p>
        </p:txBody>
      </p:sp>
      <p:sp>
        <p:nvSpPr>
          <p:cNvPr id="63501" name="11 Rectángulo"/>
          <p:cNvSpPr>
            <a:spLocks noChangeArrowheads="1"/>
          </p:cNvSpPr>
          <p:nvPr/>
        </p:nvSpPr>
        <p:spPr bwMode="auto">
          <a:xfrm>
            <a:off x="6994525" y="4159250"/>
            <a:ext cx="28273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sz="2400">
                <a:solidFill>
                  <a:srgbClr val="FFFFFF"/>
                </a:solidFill>
                <a:latin typeface="Century Gothic" panose="020B0502020202020204" pitchFamily="34" charset="0"/>
              </a:rPr>
              <a:t>El manejo del espacio gráfico</a:t>
            </a:r>
            <a:endParaRPr lang="es-PA" altLang="es-PA" sz="2400">
              <a:solidFill>
                <a:prstClr val="white"/>
              </a:solidFill>
            </a:endParaRPr>
          </a:p>
        </p:txBody>
      </p:sp>
      <p:sp>
        <p:nvSpPr>
          <p:cNvPr id="63502" name="12 Rectángulo"/>
          <p:cNvSpPr>
            <a:spLocks noChangeArrowheads="1"/>
          </p:cNvSpPr>
          <p:nvPr/>
        </p:nvSpPr>
        <p:spPr bwMode="auto">
          <a:xfrm>
            <a:off x="2640014" y="4257675"/>
            <a:ext cx="34131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sz="2200">
                <a:solidFill>
                  <a:srgbClr val="FFFFFF"/>
                </a:solidFill>
                <a:latin typeface="Century Gothic" panose="020B0502020202020204" pitchFamily="34" charset="0"/>
              </a:rPr>
              <a:t>De las diferentes orientaciones de los trazos tanto para la escritura como para la lectura</a:t>
            </a:r>
            <a:endParaRPr lang="es-PA" altLang="es-PA" sz="2200">
              <a:solidFill>
                <a:prstClr val="white"/>
              </a:solidFill>
            </a:endParaRPr>
          </a:p>
        </p:txBody>
      </p:sp>
      <p:cxnSp>
        <p:nvCxnSpPr>
          <p:cNvPr id="15" name="14 Conector recto de flecha"/>
          <p:cNvCxnSpPr>
            <a:endCxn id="14" idx="0"/>
          </p:cNvCxnSpPr>
          <p:nvPr/>
        </p:nvCxnSpPr>
        <p:spPr>
          <a:xfrm>
            <a:off x="5565775" y="2509839"/>
            <a:ext cx="463550" cy="3571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endCxn id="14" idx="0"/>
          </p:cNvCxnSpPr>
          <p:nvPr/>
        </p:nvCxnSpPr>
        <p:spPr>
          <a:xfrm rot="10800000" flipV="1">
            <a:off x="6030913" y="2438401"/>
            <a:ext cx="463550" cy="4286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16 Forma"/>
          <p:cNvCxnSpPr>
            <a:stCxn id="14" idx="6"/>
            <a:endCxn id="8" idx="0"/>
          </p:cNvCxnSpPr>
          <p:nvPr/>
        </p:nvCxnSpPr>
        <p:spPr>
          <a:xfrm>
            <a:off x="7280275" y="3189289"/>
            <a:ext cx="1087438" cy="820737"/>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6 Rectángulo"/>
          <p:cNvSpPr>
            <a:spLocks noChangeArrowheads="1"/>
          </p:cNvSpPr>
          <p:nvPr/>
        </p:nvSpPr>
        <p:spPr bwMode="auto">
          <a:xfrm>
            <a:off x="4079778" y="322264"/>
            <a:ext cx="3816423" cy="584775"/>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Aprendizaje</a:t>
            </a:r>
          </a:p>
        </p:txBody>
      </p:sp>
    </p:spTree>
    <p:extLst>
      <p:ext uri="{BB962C8B-B14F-4D97-AF65-F5344CB8AC3E}">
        <p14:creationId xmlns:p14="http://schemas.microsoft.com/office/powerpoint/2010/main" val="2614972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DAECCC2-B93F-4C81-9BE2-9B08C1B0B57B}" type="slidenum">
              <a:rPr lang="es-PA" altLang="es-PA">
                <a:solidFill>
                  <a:srgbClr val="FFFFFF"/>
                </a:solidFill>
              </a:rPr>
              <a:pPr eaLnBrk="1" hangingPunct="1"/>
              <a:t>62</a:t>
            </a:fld>
            <a:endParaRPr lang="es-PA" altLang="es-PA">
              <a:solidFill>
                <a:srgbClr val="FFFFFF"/>
              </a:solidFill>
            </a:endParaRPr>
          </a:p>
        </p:txBody>
      </p:sp>
      <p:graphicFrame>
        <p:nvGraphicFramePr>
          <p:cNvPr id="4" name="3 Tabla"/>
          <p:cNvGraphicFramePr>
            <a:graphicFrameLocks noGrp="1"/>
          </p:cNvGraphicFramePr>
          <p:nvPr/>
        </p:nvGraphicFramePr>
        <p:xfrm>
          <a:off x="1973263" y="354014"/>
          <a:ext cx="8286750" cy="5857875"/>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20000"/>
                    </a:ext>
                  </a:extLst>
                </a:gridCol>
                <a:gridCol w="4286250">
                  <a:extLst>
                    <a:ext uri="{9D8B030D-6E8A-4147-A177-3AD203B41FA5}">
                      <a16:colId xmlns:a16="http://schemas.microsoft.com/office/drawing/2014/main" val="20001"/>
                    </a:ext>
                  </a:extLst>
                </a:gridCol>
              </a:tblGrid>
              <a:tr h="370880">
                <a:tc>
                  <a:txBody>
                    <a:bodyPr/>
                    <a:lstStyle/>
                    <a:p>
                      <a:pPr algn="ctr"/>
                      <a:r>
                        <a:rPr lang="es-PA" sz="1800" dirty="0" smtClean="0">
                          <a:latin typeface="Century Gothic" pitchFamily="34" charset="0"/>
                        </a:rPr>
                        <a:t>Áreas </a:t>
                      </a:r>
                      <a:r>
                        <a:rPr lang="es-PA" sz="1800" dirty="0" err="1" smtClean="0">
                          <a:latin typeface="Century Gothic" pitchFamily="34" charset="0"/>
                        </a:rPr>
                        <a:t>gnósico-práxicos</a:t>
                      </a:r>
                      <a:endParaRPr lang="es-PA" sz="1800" dirty="0">
                        <a:latin typeface="Century Gothic" pitchFamily="34" charset="0"/>
                      </a:endParaRPr>
                    </a:p>
                  </a:txBody>
                  <a:tcPr marL="91439" marR="91439" marT="45725" marB="45725"/>
                </a:tc>
                <a:tc>
                  <a:txBody>
                    <a:bodyPr/>
                    <a:lstStyle/>
                    <a:p>
                      <a:pPr algn="ctr"/>
                      <a:r>
                        <a:rPr lang="es-PA" sz="1800" dirty="0" smtClean="0">
                          <a:latin typeface="Century Gothic" pitchFamily="34" charset="0"/>
                        </a:rPr>
                        <a:t>¿Qué</a:t>
                      </a:r>
                      <a:r>
                        <a:rPr lang="es-PA" sz="1800" baseline="0" dirty="0" smtClean="0">
                          <a:latin typeface="Century Gothic" pitchFamily="34" charset="0"/>
                        </a:rPr>
                        <a:t> significan?</a:t>
                      </a:r>
                      <a:endParaRPr lang="es-PA" sz="1800" dirty="0">
                        <a:latin typeface="Century Gothic" pitchFamily="34" charset="0"/>
                      </a:endParaRPr>
                    </a:p>
                  </a:txBody>
                  <a:tcPr marL="91439" marR="91439" marT="45725" marB="45725"/>
                </a:tc>
                <a:extLst>
                  <a:ext uri="{0D108BD9-81ED-4DB2-BD59-A6C34878D82A}">
                    <a16:rowId xmlns:a16="http://schemas.microsoft.com/office/drawing/2014/main" val="10000"/>
                  </a:ext>
                </a:extLst>
              </a:tr>
              <a:tr h="914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PA" sz="1800" dirty="0" smtClean="0">
                        <a:latin typeface="Century Gothic"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PA" sz="1800" dirty="0" smtClean="0">
                          <a:latin typeface="Century Gothic" pitchFamily="34" charset="0"/>
                        </a:rPr>
                        <a:t>1. Vestibular-motor-visual</a:t>
                      </a:r>
                    </a:p>
                    <a:p>
                      <a:pPr marL="0" marR="0" indent="0" algn="l" defTabSz="914400" rtl="0" eaLnBrk="1" fontAlgn="auto" latinLnBrk="0" hangingPunct="1">
                        <a:lnSpc>
                          <a:spcPct val="100000"/>
                        </a:lnSpc>
                        <a:spcBef>
                          <a:spcPts val="0"/>
                        </a:spcBef>
                        <a:spcAft>
                          <a:spcPts val="0"/>
                        </a:spcAft>
                        <a:buClrTx/>
                        <a:buSzTx/>
                        <a:buFontTx/>
                        <a:buNone/>
                        <a:tabLst/>
                        <a:defRPr/>
                      </a:pPr>
                      <a:endParaRPr lang="es-PA" sz="1800" dirty="0">
                        <a:latin typeface="Century Gothic" pitchFamily="34" charset="0"/>
                      </a:endParaRPr>
                    </a:p>
                  </a:txBody>
                  <a:tcPr marL="91439" marR="91439" marT="45725" marB="45725" anchor="ctr"/>
                </a:tc>
                <a:tc>
                  <a:txBody>
                    <a:bodyPr/>
                    <a:lstStyle/>
                    <a:p>
                      <a:r>
                        <a:rPr lang="es-PA" sz="1800" dirty="0" smtClean="0">
                          <a:latin typeface="Century Gothic" pitchFamily="34" charset="0"/>
                        </a:rPr>
                        <a:t>Ha</a:t>
                      </a:r>
                      <a:r>
                        <a:rPr lang="es-PA" sz="1800" baseline="0" dirty="0" smtClean="0">
                          <a:latin typeface="Century Gothic" pitchFamily="34" charset="0"/>
                        </a:rPr>
                        <a:t>cer lo que ve</a:t>
                      </a:r>
                    </a:p>
                    <a:p>
                      <a:r>
                        <a:rPr lang="es-PA" sz="1400" baseline="0" dirty="0" smtClean="0">
                          <a:latin typeface="Century Gothic" pitchFamily="34" charset="0"/>
                        </a:rPr>
                        <a:t>(imitar movimientos corporales y de las manos)</a:t>
                      </a:r>
                      <a:endParaRPr lang="es-PA" sz="1400" dirty="0">
                        <a:latin typeface="Century Gothic" pitchFamily="34" charset="0"/>
                      </a:endParaRPr>
                    </a:p>
                  </a:txBody>
                  <a:tcPr marL="91439" marR="91439" marT="45725" marB="45725" anchor="ctr"/>
                </a:tc>
                <a:extLst>
                  <a:ext uri="{0D108BD9-81ED-4DB2-BD59-A6C34878D82A}">
                    <a16:rowId xmlns:a16="http://schemas.microsoft.com/office/drawing/2014/main" val="10001"/>
                  </a:ext>
                </a:extLst>
              </a:tr>
              <a:tr h="914499">
                <a:tc>
                  <a:txBody>
                    <a:bodyPr/>
                    <a:lstStyle/>
                    <a:p>
                      <a:endParaRPr lang="es-PA" sz="1800" dirty="0" smtClean="0">
                        <a:latin typeface="Century Gothic" pitchFamily="34" charset="0"/>
                      </a:endParaRPr>
                    </a:p>
                    <a:p>
                      <a:r>
                        <a:rPr lang="es-PA" sz="1800" dirty="0" smtClean="0">
                          <a:latin typeface="Century Gothic" pitchFamily="34" charset="0"/>
                        </a:rPr>
                        <a:t>2. Visual-motor</a:t>
                      </a:r>
                    </a:p>
                    <a:p>
                      <a:endParaRPr lang="es-PA" sz="1800" dirty="0">
                        <a:latin typeface="Century Gothic" pitchFamily="34" charset="0"/>
                      </a:endParaRPr>
                    </a:p>
                  </a:txBody>
                  <a:tcPr marL="91439" marR="91439" marT="45725" marB="45725" anchor="ctr"/>
                </a:tc>
                <a:tc>
                  <a:txBody>
                    <a:bodyPr/>
                    <a:lstStyle/>
                    <a:p>
                      <a:r>
                        <a:rPr lang="es-PA" sz="1800" dirty="0" smtClean="0">
                          <a:latin typeface="Century Gothic" pitchFamily="34" charset="0"/>
                        </a:rPr>
                        <a:t>Hacer</a:t>
                      </a:r>
                      <a:r>
                        <a:rPr lang="es-PA" sz="1800" baseline="0" dirty="0" smtClean="0">
                          <a:latin typeface="Century Gothic" pitchFamily="34" charset="0"/>
                        </a:rPr>
                        <a:t> lo que ve</a:t>
                      </a:r>
                      <a:endParaRPr lang="es-PA" sz="1800" dirty="0">
                        <a:latin typeface="Century Gothic" pitchFamily="34" charset="0"/>
                      </a:endParaRPr>
                    </a:p>
                  </a:txBody>
                  <a:tcPr marL="91439" marR="91439" marT="45725" marB="45725" anchor="ctr"/>
                </a:tc>
                <a:extLst>
                  <a:ext uri="{0D108BD9-81ED-4DB2-BD59-A6C34878D82A}">
                    <a16:rowId xmlns:a16="http://schemas.microsoft.com/office/drawing/2014/main" val="10002"/>
                  </a:ext>
                </a:extLst>
              </a:tr>
              <a:tr h="914499">
                <a:tc>
                  <a:txBody>
                    <a:bodyPr/>
                    <a:lstStyle/>
                    <a:p>
                      <a:endParaRPr lang="es-PA" sz="1800" dirty="0" smtClean="0">
                        <a:latin typeface="Century Gothic" pitchFamily="34" charset="0"/>
                      </a:endParaRPr>
                    </a:p>
                    <a:p>
                      <a:r>
                        <a:rPr lang="es-PA" sz="1800" dirty="0" smtClean="0">
                          <a:latin typeface="Century Gothic" pitchFamily="34" charset="0"/>
                        </a:rPr>
                        <a:t>3. Visual-verbal</a:t>
                      </a:r>
                    </a:p>
                    <a:p>
                      <a:endParaRPr lang="es-PA" sz="1800" dirty="0">
                        <a:latin typeface="Century Gothic" pitchFamily="34" charset="0"/>
                      </a:endParaRPr>
                    </a:p>
                  </a:txBody>
                  <a:tcPr marL="91439" marR="91439" marT="45725" marB="45725" anchor="ctr"/>
                </a:tc>
                <a:tc>
                  <a:txBody>
                    <a:bodyPr/>
                    <a:lstStyle/>
                    <a:p>
                      <a:r>
                        <a:rPr lang="es-PA" sz="1800" dirty="0" smtClean="0">
                          <a:latin typeface="Century Gothic" pitchFamily="34" charset="0"/>
                        </a:rPr>
                        <a:t>Decir lo que ve</a:t>
                      </a:r>
                      <a:endParaRPr lang="es-PA" sz="1800" dirty="0">
                        <a:latin typeface="Century Gothic" pitchFamily="34" charset="0"/>
                      </a:endParaRPr>
                    </a:p>
                  </a:txBody>
                  <a:tcPr marL="91439" marR="91439" marT="45725" marB="45725" anchor="ctr"/>
                </a:tc>
                <a:extLst>
                  <a:ext uri="{0D108BD9-81ED-4DB2-BD59-A6C34878D82A}">
                    <a16:rowId xmlns:a16="http://schemas.microsoft.com/office/drawing/2014/main" val="10003"/>
                  </a:ext>
                </a:extLst>
              </a:tr>
              <a:tr h="914499">
                <a:tc>
                  <a:txBody>
                    <a:bodyPr/>
                    <a:lstStyle/>
                    <a:p>
                      <a:endParaRPr lang="es-PA" sz="1800" dirty="0" smtClean="0">
                        <a:latin typeface="Century Gothic" pitchFamily="34" charset="0"/>
                      </a:endParaRPr>
                    </a:p>
                    <a:p>
                      <a:r>
                        <a:rPr lang="es-PA" sz="1800" dirty="0" smtClean="0">
                          <a:latin typeface="Century Gothic" pitchFamily="34" charset="0"/>
                        </a:rPr>
                        <a:t>4. Visual-auditiva</a:t>
                      </a:r>
                    </a:p>
                    <a:p>
                      <a:endParaRPr lang="es-PA" sz="1800" dirty="0">
                        <a:latin typeface="Century Gothic" pitchFamily="34" charset="0"/>
                      </a:endParaRPr>
                    </a:p>
                  </a:txBody>
                  <a:tcPr marL="91439" marR="91439" marT="45725" marB="45725" anchor="ctr"/>
                </a:tc>
                <a:tc>
                  <a:txBody>
                    <a:bodyPr/>
                    <a:lstStyle/>
                    <a:p>
                      <a:r>
                        <a:rPr lang="es-PA" sz="1800" dirty="0" smtClean="0">
                          <a:latin typeface="Century Gothic" pitchFamily="34" charset="0"/>
                        </a:rPr>
                        <a:t>Ver lo que oye</a:t>
                      </a:r>
                    </a:p>
                  </a:txBody>
                  <a:tcPr marL="91439" marR="91439" marT="45725" marB="45725" anchor="ctr"/>
                </a:tc>
                <a:extLst>
                  <a:ext uri="{0D108BD9-81ED-4DB2-BD59-A6C34878D82A}">
                    <a16:rowId xmlns:a16="http://schemas.microsoft.com/office/drawing/2014/main" val="10004"/>
                  </a:ext>
                </a:extLst>
              </a:tr>
              <a:tr h="914499">
                <a:tc>
                  <a:txBody>
                    <a:bodyPr/>
                    <a:lstStyle/>
                    <a:p>
                      <a:endParaRPr lang="es-PA" sz="1800" dirty="0" smtClean="0">
                        <a:latin typeface="Century Gothic" pitchFamily="34" charset="0"/>
                      </a:endParaRPr>
                    </a:p>
                    <a:p>
                      <a:r>
                        <a:rPr lang="es-PA" sz="1800" dirty="0" smtClean="0">
                          <a:latin typeface="Century Gothic" pitchFamily="34" charset="0"/>
                        </a:rPr>
                        <a:t>5. Auditivo-verbal</a:t>
                      </a:r>
                    </a:p>
                    <a:p>
                      <a:endParaRPr lang="es-PA" sz="1800" dirty="0"/>
                    </a:p>
                  </a:txBody>
                  <a:tcPr marL="91439" marR="91439" marT="45725" marB="45725" anchor="ctr"/>
                </a:tc>
                <a:tc>
                  <a:txBody>
                    <a:bodyPr/>
                    <a:lstStyle/>
                    <a:p>
                      <a:r>
                        <a:rPr lang="es-PA" sz="1800" dirty="0" smtClean="0">
                          <a:latin typeface="Century Gothic" pitchFamily="34" charset="0"/>
                        </a:rPr>
                        <a:t>Decir </a:t>
                      </a:r>
                      <a:r>
                        <a:rPr lang="es-PA" sz="1800" baseline="0" dirty="0" smtClean="0">
                          <a:latin typeface="Century Gothic" pitchFamily="34" charset="0"/>
                        </a:rPr>
                        <a:t>lo que escucha</a:t>
                      </a:r>
                      <a:endParaRPr lang="es-PA" sz="1800" dirty="0">
                        <a:latin typeface="Century Gothic" pitchFamily="34" charset="0"/>
                      </a:endParaRPr>
                    </a:p>
                  </a:txBody>
                  <a:tcPr marL="91439" marR="91439" marT="45725" marB="45725" anchor="ctr"/>
                </a:tc>
                <a:extLst>
                  <a:ext uri="{0D108BD9-81ED-4DB2-BD59-A6C34878D82A}">
                    <a16:rowId xmlns:a16="http://schemas.microsoft.com/office/drawing/2014/main" val="10005"/>
                  </a:ext>
                </a:extLst>
              </a:tr>
              <a:tr h="914499">
                <a:tc>
                  <a:txBody>
                    <a:bodyPr/>
                    <a:lstStyle/>
                    <a:p>
                      <a:r>
                        <a:rPr lang="es-PA" sz="1800" dirty="0" smtClean="0">
                          <a:latin typeface="Century Gothic" pitchFamily="34" charset="0"/>
                        </a:rPr>
                        <a:t>6. Secuencias de motricidad</a:t>
                      </a:r>
                      <a:r>
                        <a:rPr lang="es-PA" sz="1800" baseline="0" dirty="0" smtClean="0">
                          <a:latin typeface="Century Gothic" pitchFamily="34" charset="0"/>
                        </a:rPr>
                        <a:t> fina</a:t>
                      </a:r>
                    </a:p>
                  </a:txBody>
                  <a:tcPr marL="91439" marR="91439" marT="45725" marB="45725" anchor="ctr"/>
                </a:tc>
                <a:tc>
                  <a:txBody>
                    <a:bodyPr/>
                    <a:lstStyle/>
                    <a:p>
                      <a:endParaRPr lang="es-PA" sz="1800" dirty="0" smtClean="0">
                        <a:latin typeface="Century Gothic" pitchFamily="34" charset="0"/>
                      </a:endParaRPr>
                    </a:p>
                    <a:p>
                      <a:r>
                        <a:rPr lang="es-PA" sz="1800" dirty="0" smtClean="0">
                          <a:latin typeface="Century Gothic" pitchFamily="34" charset="0"/>
                        </a:rPr>
                        <a:t>Hablar,</a:t>
                      </a:r>
                      <a:r>
                        <a:rPr lang="es-PA" sz="1800" baseline="0" dirty="0" smtClean="0">
                          <a:latin typeface="Century Gothic" pitchFamily="34" charset="0"/>
                        </a:rPr>
                        <a:t> cantar, hacer gestos, escribir</a:t>
                      </a:r>
                    </a:p>
                    <a:p>
                      <a:endParaRPr lang="es-PA" sz="1800" dirty="0">
                        <a:latin typeface="Century Gothic" pitchFamily="34" charset="0"/>
                      </a:endParaRPr>
                    </a:p>
                  </a:txBody>
                  <a:tcPr marL="91439" marR="91439" marT="45725" marB="45725"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17074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445FDCA-9F36-4D85-904A-63763E062FEC}" type="slidenum">
              <a:rPr lang="es-PA" altLang="es-PA">
                <a:solidFill>
                  <a:srgbClr val="FFFFFF"/>
                </a:solidFill>
              </a:rPr>
              <a:pPr eaLnBrk="1" hangingPunct="1"/>
              <a:t>63</a:t>
            </a:fld>
            <a:endParaRPr lang="es-PA" altLang="es-PA">
              <a:solidFill>
                <a:srgbClr val="FFFFFF"/>
              </a:solidFill>
            </a:endParaRPr>
          </a:p>
        </p:txBody>
      </p:sp>
      <p:sp>
        <p:nvSpPr>
          <p:cNvPr id="65540" name="3 Rectángulo"/>
          <p:cNvSpPr>
            <a:spLocks noChangeArrowheads="1"/>
          </p:cNvSpPr>
          <p:nvPr/>
        </p:nvSpPr>
        <p:spPr bwMode="auto">
          <a:xfrm>
            <a:off x="2201864" y="476251"/>
            <a:ext cx="4181475" cy="56943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buSzPct val="65000"/>
            </a:pPr>
            <a:r>
              <a:rPr lang="es-PA" altLang="es-PA" sz="2800">
                <a:solidFill>
                  <a:prstClr val="white"/>
                </a:solidFill>
                <a:latin typeface="Century Gothic" panose="020B0502020202020204" pitchFamily="34" charset="0"/>
              </a:rPr>
              <a:t>La educación inicial procura una amplia </a:t>
            </a:r>
            <a:r>
              <a:rPr lang="es-PA" altLang="es-PA" sz="2800" b="1">
                <a:solidFill>
                  <a:srgbClr val="FFFF99"/>
                </a:solidFill>
                <a:latin typeface="Century Gothic" panose="020B0502020202020204" pitchFamily="34" charset="0"/>
              </a:rPr>
              <a:t>ejercitación gnósica </a:t>
            </a:r>
            <a:r>
              <a:rPr lang="es-PA" altLang="es-PA" sz="2800">
                <a:solidFill>
                  <a:prstClr val="white"/>
                </a:solidFill>
                <a:latin typeface="Century Gothic" panose="020B0502020202020204" pitchFamily="34" charset="0"/>
              </a:rPr>
              <a:t>puesto que se entrena a los niños en la discriminación de sonidos, de ritmos, de formas, de figuras geométricas, de láminas utilizándose diversos canales sensoperceptivos (auditivo, visual, etc.).</a:t>
            </a:r>
          </a:p>
        </p:txBody>
      </p:sp>
      <p:pic>
        <p:nvPicPr>
          <p:cNvPr id="6554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8" y="1484313"/>
            <a:ext cx="3592512"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204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F5B9D16-A98C-454E-8F4E-11F1E662953E}" type="slidenum">
              <a:rPr lang="es-PA" altLang="es-PA">
                <a:solidFill>
                  <a:srgbClr val="FFFFFF"/>
                </a:solidFill>
              </a:rPr>
              <a:pPr eaLnBrk="1" hangingPunct="1"/>
              <a:t>64</a:t>
            </a:fld>
            <a:endParaRPr lang="es-PA" altLang="es-PA">
              <a:solidFill>
                <a:srgbClr val="FFFFFF"/>
              </a:solidFill>
            </a:endParaRPr>
          </a:p>
        </p:txBody>
      </p:sp>
      <p:sp>
        <p:nvSpPr>
          <p:cNvPr id="4" name="Text Box 5"/>
          <p:cNvSpPr txBox="1">
            <a:spLocks noChangeArrowheads="1"/>
          </p:cNvSpPr>
          <p:nvPr/>
        </p:nvSpPr>
        <p:spPr bwMode="auto">
          <a:xfrm>
            <a:off x="2135189" y="3117850"/>
            <a:ext cx="7972425" cy="3048000"/>
          </a:xfrm>
          <a:prstGeom prst="rect">
            <a:avLst/>
          </a:prstGeom>
          <a:solidFill>
            <a:schemeClr val="accent4">
              <a:lumMod val="75000"/>
            </a:schemeClr>
          </a:solidFill>
          <a:ln w="9525">
            <a:noFill/>
            <a:miter lim="800000"/>
            <a:headEnd/>
            <a:tailEnd/>
          </a:ln>
        </p:spPr>
        <p:txBody>
          <a:bodyPr>
            <a:spAutoFit/>
          </a:bodyPr>
          <a:lstStyle/>
          <a:p>
            <a:pPr algn="ctr" fontAlgn="base">
              <a:spcBef>
                <a:spcPts val="600"/>
              </a:spcBef>
              <a:spcAft>
                <a:spcPts val="600"/>
              </a:spcAft>
              <a:defRPr/>
            </a:pPr>
            <a:r>
              <a:rPr lang="es-PA" sz="2600" dirty="0">
                <a:solidFill>
                  <a:prstClr val="white"/>
                </a:solidFill>
                <a:latin typeface="Century Gothic" pitchFamily="34" charset="0"/>
                <a:cs typeface="Arial" charset="0"/>
              </a:rPr>
              <a:t>“La pedagogía no debe orientarse hacia el ayer, sino hacia el mañana del desarrollo infantil. Sólo entonces podrá, en el proceso de la enseñanza, despertar a la vida a los procesos del desarrollo que están ahora en la zona del desarrollo próximo”</a:t>
            </a:r>
          </a:p>
          <a:p>
            <a:pPr algn="ctr" fontAlgn="base">
              <a:spcBef>
                <a:spcPts val="600"/>
              </a:spcBef>
              <a:spcAft>
                <a:spcPts val="600"/>
              </a:spcAft>
              <a:defRPr/>
            </a:pPr>
            <a:r>
              <a:rPr lang="es-PA" sz="2600" dirty="0" err="1">
                <a:solidFill>
                  <a:prstClr val="white"/>
                </a:solidFill>
                <a:latin typeface="Century Gothic" pitchFamily="34" charset="0"/>
                <a:cs typeface="Arial" charset="0"/>
              </a:rPr>
              <a:t>Vigotsky</a:t>
            </a:r>
            <a:endParaRPr lang="es-ES" sz="2600" dirty="0">
              <a:solidFill>
                <a:prstClr val="white"/>
              </a:solidFill>
              <a:latin typeface="Century Gothic" pitchFamily="34" charset="0"/>
              <a:cs typeface="Arial" charset="0"/>
            </a:endParaRPr>
          </a:p>
        </p:txBody>
      </p:sp>
      <p:grpSp>
        <p:nvGrpSpPr>
          <p:cNvPr id="66565" name="4 Grupo"/>
          <p:cNvGrpSpPr>
            <a:grpSpLocks/>
          </p:cNvGrpSpPr>
          <p:nvPr/>
        </p:nvGrpSpPr>
        <p:grpSpPr bwMode="auto">
          <a:xfrm>
            <a:off x="1881189" y="1281114"/>
            <a:ext cx="8358187" cy="1500187"/>
            <a:chOff x="357158" y="4986988"/>
            <a:chExt cx="8358246" cy="1500198"/>
          </a:xfrm>
        </p:grpSpPr>
        <p:sp>
          <p:nvSpPr>
            <p:cNvPr id="6" name="5 Elipse"/>
            <p:cNvSpPr/>
            <p:nvPr/>
          </p:nvSpPr>
          <p:spPr>
            <a:xfrm>
              <a:off x="357158" y="4986988"/>
              <a:ext cx="8358246" cy="1500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6570" name="6 CuadroTexto"/>
            <p:cNvSpPr txBox="1">
              <a:spLocks noChangeArrowheads="1"/>
            </p:cNvSpPr>
            <p:nvPr/>
          </p:nvSpPr>
          <p:spPr bwMode="auto">
            <a:xfrm>
              <a:off x="809598" y="5174314"/>
              <a:ext cx="7702604" cy="83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sz="2400" b="1">
                  <a:solidFill>
                    <a:srgbClr val="FFFF00"/>
                  </a:solidFill>
                  <a:latin typeface="Century Gothic" panose="020B0502020202020204" pitchFamily="34" charset="0"/>
                </a:rPr>
                <a:t>Zona del desarrollo próximo: </a:t>
              </a:r>
            </a:p>
            <a:p>
              <a:pPr algn="ctr" eaLnBrk="1" fontAlgn="base" hangingPunct="1">
                <a:spcBef>
                  <a:spcPct val="0"/>
                </a:spcBef>
                <a:spcAft>
                  <a:spcPct val="0"/>
                </a:spcAft>
              </a:pPr>
              <a:r>
                <a:rPr lang="es-PA" altLang="es-PA" sz="2400">
                  <a:solidFill>
                    <a:srgbClr val="FFFFB7"/>
                  </a:solidFill>
                  <a:latin typeface="Century Gothic" panose="020B0502020202020204" pitchFamily="34" charset="0"/>
                </a:rPr>
                <a:t>Relación interna entre la enseñanza y el desarrollo</a:t>
              </a:r>
            </a:p>
          </p:txBody>
        </p:sp>
      </p:grpSp>
      <p:sp>
        <p:nvSpPr>
          <p:cNvPr id="8" name="6 Rectángulo"/>
          <p:cNvSpPr>
            <a:spLocks noChangeArrowheads="1"/>
          </p:cNvSpPr>
          <p:nvPr/>
        </p:nvSpPr>
        <p:spPr bwMode="auto">
          <a:xfrm>
            <a:off x="4079778" y="322264"/>
            <a:ext cx="3816423" cy="584775"/>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Aprendizaje</a:t>
            </a:r>
          </a:p>
        </p:txBody>
      </p:sp>
    </p:spTree>
    <p:extLst>
      <p:ext uri="{BB962C8B-B14F-4D97-AF65-F5344CB8AC3E}">
        <p14:creationId xmlns:p14="http://schemas.microsoft.com/office/powerpoint/2010/main" val="407159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46B1264-E65E-41DF-8DB0-13F789EFCD24}" type="slidenum">
              <a:rPr lang="es-PA" altLang="es-PA">
                <a:solidFill>
                  <a:srgbClr val="FFFFFF"/>
                </a:solidFill>
              </a:rPr>
              <a:pPr eaLnBrk="1" hangingPunct="1"/>
              <a:t>65</a:t>
            </a:fld>
            <a:endParaRPr lang="es-PA" altLang="es-PA">
              <a:solidFill>
                <a:srgbClr val="FFFFFF"/>
              </a:solidFill>
            </a:endParaRPr>
          </a:p>
        </p:txBody>
      </p:sp>
      <p:sp>
        <p:nvSpPr>
          <p:cNvPr id="4" name="3 Redondear rectángulo de esquina diagonal"/>
          <p:cNvSpPr/>
          <p:nvPr/>
        </p:nvSpPr>
        <p:spPr>
          <a:xfrm>
            <a:off x="2759075" y="765176"/>
            <a:ext cx="6643688" cy="535781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pic>
        <p:nvPicPr>
          <p:cNvPr id="67589" name="Picture 2" descr="http://thebrain.mcgill.ca/flash/i/i_09/i_09_p/i_09_p_dev/i_09_p_dev_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963" y="1193801"/>
            <a:ext cx="564515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7178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5478E8C-8BC9-406F-B211-9A6FA91BE211}" type="slidenum">
              <a:rPr lang="es-PA" altLang="es-PA">
                <a:solidFill>
                  <a:srgbClr val="FFFFFF"/>
                </a:solidFill>
              </a:rPr>
              <a:pPr eaLnBrk="1" hangingPunct="1"/>
              <a:t>66</a:t>
            </a:fld>
            <a:endParaRPr lang="es-PA" altLang="es-PA">
              <a:solidFill>
                <a:srgbClr val="FFFFFF"/>
              </a:solidFill>
            </a:endParaRPr>
          </a:p>
        </p:txBody>
      </p:sp>
      <p:sp>
        <p:nvSpPr>
          <p:cNvPr id="4" name="Rectangle 2"/>
          <p:cNvSpPr txBox="1">
            <a:spLocks noChangeArrowheads="1"/>
          </p:cNvSpPr>
          <p:nvPr/>
        </p:nvSpPr>
        <p:spPr>
          <a:xfrm>
            <a:off x="1919288" y="1331914"/>
            <a:ext cx="8280400" cy="4833937"/>
          </a:xfrm>
          <a:prstGeom prst="rect">
            <a:avLst/>
          </a:prstGeom>
        </p:spPr>
        <p:style>
          <a:lnRef idx="3">
            <a:schemeClr val="lt1"/>
          </a:lnRef>
          <a:fillRef idx="1">
            <a:schemeClr val="accent1"/>
          </a:fillRef>
          <a:effectRef idx="1">
            <a:schemeClr val="accent1"/>
          </a:effectRef>
          <a:fontRef idx="minor">
            <a:schemeClr val="lt1"/>
          </a:fontRef>
        </p:style>
        <p:txBody>
          <a:bodyPr>
            <a:normAutofit/>
          </a:bodyPr>
          <a:lstStyle/>
          <a:p>
            <a:pPr algn="just" eaLnBrk="0" fontAlgn="base" hangingPunct="0">
              <a:spcBef>
                <a:spcPts val="600"/>
              </a:spcBef>
              <a:spcAft>
                <a:spcPts val="600"/>
              </a:spcAft>
              <a:defRPr/>
            </a:pPr>
            <a:r>
              <a:rPr lang="es-ES_tradnl" sz="2600" dirty="0">
                <a:solidFill>
                  <a:srgbClr val="FFFFB7"/>
                </a:solidFill>
                <a:latin typeface="Century Gothic" pitchFamily="34" charset="0"/>
              </a:rPr>
              <a:t>En los niños de la edad preescolar existen enormes reservas </a:t>
            </a:r>
            <a:r>
              <a:rPr lang="es-ES_tradnl" sz="2600" b="1" dirty="0" err="1">
                <a:solidFill>
                  <a:srgbClr val="FFFF00"/>
                </a:solidFill>
                <a:latin typeface="Century Gothic" pitchFamily="34" charset="0"/>
              </a:rPr>
              <a:t>psicofisiológicas</a:t>
            </a:r>
            <a:r>
              <a:rPr lang="es-ES_tradnl" sz="2600" dirty="0">
                <a:solidFill>
                  <a:srgbClr val="FFFFB7"/>
                </a:solidFill>
                <a:latin typeface="Century Gothic" pitchFamily="34" charset="0"/>
              </a:rPr>
              <a:t> que en presencia de condiciones favorables de vida y educación se desarrollan:</a:t>
            </a:r>
          </a:p>
          <a:p>
            <a:pPr indent="374650" algn="just" eaLnBrk="0" fontAlgn="base" hangingPunct="0">
              <a:spcBef>
                <a:spcPts val="600"/>
              </a:spcBef>
              <a:spcAft>
                <a:spcPts val="600"/>
              </a:spcAft>
              <a:buFont typeface="Arial" charset="0"/>
              <a:buChar char="•"/>
              <a:defRPr/>
            </a:pPr>
            <a:r>
              <a:rPr lang="es-ES_tradnl" sz="2600" dirty="0">
                <a:solidFill>
                  <a:srgbClr val="FFFFB7"/>
                </a:solidFill>
                <a:latin typeface="Century Gothic" pitchFamily="34" charset="0"/>
              </a:rPr>
              <a:t>Capacidades prácticas, intelectuales, motrices y artísticas.</a:t>
            </a:r>
          </a:p>
          <a:p>
            <a:pPr indent="374650" algn="just" eaLnBrk="0" fontAlgn="base" hangingPunct="0">
              <a:spcBef>
                <a:spcPts val="600"/>
              </a:spcBef>
              <a:spcAft>
                <a:spcPts val="600"/>
              </a:spcAft>
              <a:buFont typeface="Arial" charset="0"/>
              <a:buChar char="•"/>
              <a:defRPr/>
            </a:pPr>
            <a:r>
              <a:rPr lang="es-ES_tradnl" sz="2600" dirty="0">
                <a:solidFill>
                  <a:srgbClr val="FFFFB7"/>
                </a:solidFill>
                <a:latin typeface="Century Gothic" pitchFamily="34" charset="0"/>
              </a:rPr>
              <a:t>Ideas, sentimientos y hábitos morales. Rasgos del carácter.</a:t>
            </a:r>
            <a:endParaRPr lang="es-ES" sz="2600" dirty="0">
              <a:solidFill>
                <a:srgbClr val="FFFFB7"/>
              </a:solidFill>
              <a:latin typeface="Century Gothic" pitchFamily="34" charset="0"/>
            </a:endParaRPr>
          </a:p>
        </p:txBody>
      </p:sp>
      <p:sp>
        <p:nvSpPr>
          <p:cNvPr id="5" name="6 Rectángulo"/>
          <p:cNvSpPr>
            <a:spLocks noChangeArrowheads="1"/>
          </p:cNvSpPr>
          <p:nvPr/>
        </p:nvSpPr>
        <p:spPr bwMode="auto">
          <a:xfrm>
            <a:off x="4079778" y="322264"/>
            <a:ext cx="3816423" cy="584775"/>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Aprendizaje</a:t>
            </a:r>
          </a:p>
        </p:txBody>
      </p:sp>
      <p:pic>
        <p:nvPicPr>
          <p:cNvPr id="6861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7638" y="4437064"/>
            <a:ext cx="1947862"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4840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B7CC8DC-6B20-4865-8603-398BA28578BD}" type="slidenum">
              <a:rPr lang="es-PA" altLang="es-PA">
                <a:solidFill>
                  <a:srgbClr val="FFFFFF"/>
                </a:solidFill>
              </a:rPr>
              <a:pPr eaLnBrk="1" hangingPunct="1"/>
              <a:t>67</a:t>
            </a:fld>
            <a:endParaRPr lang="es-PA" altLang="es-PA">
              <a:solidFill>
                <a:srgbClr val="FFFFFF"/>
              </a:solidFill>
            </a:endParaRPr>
          </a:p>
        </p:txBody>
      </p:sp>
      <p:sp>
        <p:nvSpPr>
          <p:cNvPr id="4" name="Rectangle 2"/>
          <p:cNvSpPr txBox="1">
            <a:spLocks noChangeArrowheads="1"/>
          </p:cNvSpPr>
          <p:nvPr/>
        </p:nvSpPr>
        <p:spPr>
          <a:xfrm>
            <a:off x="2063750" y="1700214"/>
            <a:ext cx="8229600" cy="3024187"/>
          </a:xfrm>
          <a:prstGeom prst="rect">
            <a:avLst/>
          </a:prstGeom>
          <a:solidFill>
            <a:srgbClr val="FFCC00"/>
          </a:solidFill>
          <a:scene3d>
            <a:camera prst="legacyObliqueBottomLeft"/>
            <a:lightRig rig="legacyFlat3" dir="t"/>
          </a:scene3d>
          <a:sp3d extrusionH="430200" prstMaterial="legacyMatte">
            <a:bevelT w="13500" h="13500" prst="angle"/>
            <a:bevelB w="13500" h="13500" prst="angle"/>
            <a:extrusionClr>
              <a:srgbClr val="FFCC00"/>
            </a:extrusionClr>
          </a:sp3d>
        </p:spPr>
        <p:txBody>
          <a:bodyPr>
            <a:flatTx/>
          </a:bodyPr>
          <a:lstStyle/>
          <a:p>
            <a:pPr algn="ctr" fontAlgn="base">
              <a:lnSpc>
                <a:spcPct val="140000"/>
              </a:lnSpc>
              <a:spcBef>
                <a:spcPct val="20000"/>
              </a:spcBef>
              <a:spcAft>
                <a:spcPct val="0"/>
              </a:spcAft>
              <a:defRPr/>
            </a:pPr>
            <a:r>
              <a:rPr lang="es-MX" sz="3200" dirty="0">
                <a:solidFill>
                  <a:prstClr val="white"/>
                </a:solidFill>
                <a:latin typeface="Century Gothic" pitchFamily="34" charset="0"/>
                <a:cs typeface="Arial" panose="020B0604020202020204" pitchFamily="34" charset="0"/>
              </a:rPr>
              <a:t>Los desórdenes del aprendizaje pueden ser la expresión de un cerebro que trabaja inadecuadamente o que no funciona a un ritmo óptimo. </a:t>
            </a:r>
          </a:p>
        </p:txBody>
      </p:sp>
    </p:spTree>
    <p:extLst>
      <p:ext uri="{BB962C8B-B14F-4D97-AF65-F5344CB8AC3E}">
        <p14:creationId xmlns:p14="http://schemas.microsoft.com/office/powerpoint/2010/main" val="6514858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69BF419-3222-466A-87BD-06E537304A46}" type="slidenum">
              <a:rPr lang="es-PA" altLang="es-PA">
                <a:solidFill>
                  <a:srgbClr val="FFFFFF"/>
                </a:solidFill>
              </a:rPr>
              <a:pPr eaLnBrk="1" hangingPunct="1"/>
              <a:t>68</a:t>
            </a:fld>
            <a:endParaRPr lang="es-PA" altLang="es-PA">
              <a:solidFill>
                <a:srgbClr val="FFFFFF"/>
              </a:solidFill>
            </a:endParaRPr>
          </a:p>
        </p:txBody>
      </p:sp>
      <p:sp>
        <p:nvSpPr>
          <p:cNvPr id="4" name="Rectangle 2"/>
          <p:cNvSpPr txBox="1">
            <a:spLocks noChangeArrowheads="1"/>
          </p:cNvSpPr>
          <p:nvPr/>
        </p:nvSpPr>
        <p:spPr>
          <a:xfrm>
            <a:off x="1992313" y="1341438"/>
            <a:ext cx="8229600" cy="2520950"/>
          </a:xfrm>
          <a:prstGeom prst="rect">
            <a:avLst/>
          </a:prstGeom>
          <a:solidFill>
            <a:schemeClr val="accent1"/>
          </a:solidFill>
        </p:spPr>
        <p:txBody>
          <a:bodyPr/>
          <a:lstStyle/>
          <a:p>
            <a:pPr algn="just" fontAlgn="base">
              <a:lnSpc>
                <a:spcPct val="140000"/>
              </a:lnSpc>
              <a:spcBef>
                <a:spcPct val="20000"/>
              </a:spcBef>
              <a:spcAft>
                <a:spcPct val="0"/>
              </a:spcAft>
              <a:defRPr/>
            </a:pPr>
            <a:r>
              <a:rPr lang="es-MX" sz="2800" dirty="0">
                <a:solidFill>
                  <a:prstClr val="white"/>
                </a:solidFill>
                <a:latin typeface="Century Gothic" pitchFamily="34" charset="0"/>
                <a:cs typeface="Arial" panose="020B0604020202020204" pitchFamily="34" charset="0"/>
              </a:rPr>
              <a:t>Es una alteración o retardo, o ambas, para adquirir nuevas funciones o conductas a partir de un estímulo, de la experiencia o de la enseñanza adecuada.</a:t>
            </a:r>
          </a:p>
        </p:txBody>
      </p:sp>
      <p:sp>
        <p:nvSpPr>
          <p:cNvPr id="5" name="6 Rectángulo"/>
          <p:cNvSpPr>
            <a:spLocks noChangeArrowheads="1"/>
          </p:cNvSpPr>
          <p:nvPr/>
        </p:nvSpPr>
        <p:spPr bwMode="auto">
          <a:xfrm>
            <a:off x="2279577" y="404665"/>
            <a:ext cx="7704856" cy="584775"/>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Dificultades en el Aprendizaje</a:t>
            </a:r>
          </a:p>
        </p:txBody>
      </p:sp>
      <p:pic>
        <p:nvPicPr>
          <p:cNvPr id="70664" name="Picture 5"/>
          <p:cNvPicPr>
            <a:picLocks noChangeAspect="1" noChangeArrowheads="1"/>
          </p:cNvPicPr>
          <p:nvPr/>
        </p:nvPicPr>
        <p:blipFill>
          <a:blip r:embed="rId2">
            <a:extLst>
              <a:ext uri="{28A0092B-C50C-407E-A947-70E740481C1C}">
                <a14:useLocalDpi xmlns:a14="http://schemas.microsoft.com/office/drawing/2010/main" val="0"/>
              </a:ext>
            </a:extLst>
          </a:blip>
          <a:srcRect l="8981" t="4182" r="10146"/>
          <a:stretch>
            <a:fillRect/>
          </a:stretch>
        </p:blipFill>
        <p:spPr bwMode="auto">
          <a:xfrm>
            <a:off x="5108575" y="3975100"/>
            <a:ext cx="2097088" cy="248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840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86655BC-438E-496C-8EBE-28D2BADCEE41}" type="slidenum">
              <a:rPr lang="es-PA" altLang="es-PA">
                <a:solidFill>
                  <a:srgbClr val="FFFFFF"/>
                </a:solidFill>
              </a:rPr>
              <a:pPr eaLnBrk="1" hangingPunct="1"/>
              <a:t>69</a:t>
            </a:fld>
            <a:endParaRPr lang="es-PA" altLang="es-PA">
              <a:solidFill>
                <a:srgbClr val="FFFFFF"/>
              </a:solidFill>
            </a:endParaRPr>
          </a:p>
        </p:txBody>
      </p:sp>
      <p:sp>
        <p:nvSpPr>
          <p:cNvPr id="4" name="Rectangle 2"/>
          <p:cNvSpPr txBox="1">
            <a:spLocks noChangeArrowheads="1"/>
          </p:cNvSpPr>
          <p:nvPr/>
        </p:nvSpPr>
        <p:spPr>
          <a:xfrm>
            <a:off x="1981200" y="1773239"/>
            <a:ext cx="8229600" cy="3959225"/>
          </a:xfrm>
          <a:prstGeom prst="rect">
            <a:avLst/>
          </a:prstGeom>
          <a:solidFill>
            <a:schemeClr val="accent1"/>
          </a:solidFill>
        </p:spPr>
        <p:txBody>
          <a:bodyPr/>
          <a:lstStyle/>
          <a:p>
            <a:pPr algn="just" fontAlgn="base">
              <a:lnSpc>
                <a:spcPct val="140000"/>
              </a:lnSpc>
              <a:spcBef>
                <a:spcPct val="20000"/>
              </a:spcBef>
              <a:spcAft>
                <a:spcPct val="0"/>
              </a:spcAft>
              <a:defRPr/>
            </a:pPr>
            <a:r>
              <a:rPr lang="es-MX" sz="2600" dirty="0">
                <a:solidFill>
                  <a:prstClr val="white"/>
                </a:solidFill>
                <a:latin typeface="Century Gothic" pitchFamily="34" charset="0"/>
                <a:cs typeface="Arial" panose="020B0604020202020204" pitchFamily="34" charset="0"/>
              </a:rPr>
              <a:t>Algunos niños muestran un desarrollo psicológico normal antes de su ingreso a la escuela. Sin embargo, las condiciones de la actividad escolar requieren de un alto grado de organización del sistema nervioso, del cual carecen estos niños. Por esta razón, precipitan el surgimiento de diversos desórdenes del aprendizaje. </a:t>
            </a:r>
          </a:p>
        </p:txBody>
      </p:sp>
      <p:sp>
        <p:nvSpPr>
          <p:cNvPr id="5" name="6 Rectángulo"/>
          <p:cNvSpPr>
            <a:spLocks noChangeArrowheads="1"/>
          </p:cNvSpPr>
          <p:nvPr/>
        </p:nvSpPr>
        <p:spPr bwMode="auto">
          <a:xfrm>
            <a:off x="2279577" y="550422"/>
            <a:ext cx="7704856" cy="584775"/>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algn="ctr" fontAlgn="base">
              <a:spcBef>
                <a:spcPct val="0"/>
              </a:spcBef>
              <a:spcAft>
                <a:spcPct val="0"/>
              </a:spcAft>
              <a:defRPr/>
            </a:pPr>
            <a:r>
              <a:rPr lang="es-PA" sz="3200" b="1" dirty="0">
                <a:solidFill>
                  <a:srgbClr val="FFFF99"/>
                </a:solidFill>
                <a:latin typeface="Century Gothic" pitchFamily="34" charset="0"/>
              </a:rPr>
              <a:t>Dificultades en el Aprendizaje</a:t>
            </a:r>
          </a:p>
        </p:txBody>
      </p:sp>
    </p:spTree>
    <p:extLst>
      <p:ext uri="{BB962C8B-B14F-4D97-AF65-F5344CB8AC3E}">
        <p14:creationId xmlns:p14="http://schemas.microsoft.com/office/powerpoint/2010/main" val="88906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48F7F14-1FAC-409A-AEDC-48784763B7F1}" type="slidenum">
              <a:rPr lang="es-PA" altLang="es-PA">
                <a:solidFill>
                  <a:srgbClr val="FFFFFF"/>
                </a:solidFill>
              </a:rPr>
              <a:pPr eaLnBrk="1" hangingPunct="1"/>
              <a:t>7</a:t>
            </a:fld>
            <a:endParaRPr lang="es-PA" altLang="es-PA">
              <a:solidFill>
                <a:srgbClr val="FFFFFF"/>
              </a:solidFill>
            </a:endParaRPr>
          </a:p>
        </p:txBody>
      </p:sp>
      <p:sp>
        <p:nvSpPr>
          <p:cNvPr id="8196" name="Rectangle 2"/>
          <p:cNvSpPr>
            <a:spLocks noChangeArrowheads="1"/>
          </p:cNvSpPr>
          <p:nvPr/>
        </p:nvSpPr>
        <p:spPr bwMode="auto">
          <a:xfrm>
            <a:off x="1819276" y="808038"/>
            <a:ext cx="8569325" cy="48958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
        <p:nvSpPr>
          <p:cNvPr id="5" name="Rectangle 3"/>
          <p:cNvSpPr txBox="1">
            <a:spLocks noChangeArrowheads="1"/>
          </p:cNvSpPr>
          <p:nvPr/>
        </p:nvSpPr>
        <p:spPr>
          <a:xfrm>
            <a:off x="2035175" y="1165226"/>
            <a:ext cx="4319588" cy="4049713"/>
          </a:xfrm>
          <a:prstGeom prst="rect">
            <a:avLst/>
          </a:prstGeom>
          <a:noFill/>
        </p:spPr>
        <p:txBody>
          <a:bodyPr/>
          <a:lstStyle/>
          <a:p>
            <a:pPr algn="ctr" fontAlgn="base">
              <a:lnSpc>
                <a:spcPct val="130000"/>
              </a:lnSpc>
              <a:spcBef>
                <a:spcPct val="20000"/>
              </a:spcBef>
              <a:spcAft>
                <a:spcPct val="0"/>
              </a:spcAft>
              <a:defRPr/>
            </a:pPr>
            <a:r>
              <a:rPr lang="es-MX" sz="2800" dirty="0">
                <a:solidFill>
                  <a:prstClr val="white"/>
                </a:solidFill>
                <a:latin typeface="Century Gothic" pitchFamily="34" charset="0"/>
                <a:cs typeface="Arial" panose="020B0604020202020204" pitchFamily="34" charset="0"/>
              </a:rPr>
              <a:t>La </a:t>
            </a:r>
            <a:r>
              <a:rPr lang="es-MX" sz="2800" b="1" dirty="0">
                <a:solidFill>
                  <a:srgbClr val="92D050"/>
                </a:solidFill>
                <a:latin typeface="Century Gothic" pitchFamily="34" charset="0"/>
                <a:cs typeface="Arial" panose="020B0604020202020204" pitchFamily="34" charset="0"/>
              </a:rPr>
              <a:t>primera infancia</a:t>
            </a:r>
            <a:r>
              <a:rPr lang="es-MX" sz="2800" dirty="0">
                <a:solidFill>
                  <a:prstClr val="white"/>
                </a:solidFill>
                <a:latin typeface="Century Gothic" pitchFamily="34" charset="0"/>
                <a:cs typeface="Arial" panose="020B0604020202020204" pitchFamily="34" charset="0"/>
              </a:rPr>
              <a:t> se caracteriza por una mayor elaboración de las conductas </a:t>
            </a:r>
            <a:r>
              <a:rPr lang="es-MX" sz="2800" b="1" dirty="0">
                <a:solidFill>
                  <a:srgbClr val="FFE471"/>
                </a:solidFill>
                <a:latin typeface="Century Gothic" pitchFamily="34" charset="0"/>
                <a:cs typeface="Arial" panose="020B0604020202020204" pitchFamily="34" charset="0"/>
              </a:rPr>
              <a:t>sensoriales, perceptuales y motoras </a:t>
            </a:r>
            <a:r>
              <a:rPr lang="es-MX" sz="2800" b="1" dirty="0">
                <a:solidFill>
                  <a:srgbClr val="C0504D">
                    <a:lumMod val="20000"/>
                    <a:lumOff val="80000"/>
                  </a:srgbClr>
                </a:solidFill>
                <a:latin typeface="Century Gothic" pitchFamily="34" charset="0"/>
                <a:cs typeface="Arial" panose="020B0604020202020204" pitchFamily="34" charset="0"/>
              </a:rPr>
              <a:t>a través del juego</a:t>
            </a:r>
            <a:r>
              <a:rPr lang="es-MX" sz="2800" dirty="0">
                <a:solidFill>
                  <a:prstClr val="white"/>
                </a:solidFill>
                <a:latin typeface="Century Gothic" pitchFamily="34" charset="0"/>
                <a:cs typeface="Arial" panose="020B0604020202020204" pitchFamily="34" charset="0"/>
              </a:rPr>
              <a:t>.</a:t>
            </a:r>
            <a:r>
              <a:rPr lang="es-ES" sz="2800" dirty="0">
                <a:solidFill>
                  <a:prstClr val="white"/>
                </a:solidFill>
                <a:latin typeface="Century Gothic" pitchFamily="34" charset="0"/>
                <a:cs typeface="Arial" panose="020B0604020202020204" pitchFamily="34" charset="0"/>
              </a:rPr>
              <a:t> </a:t>
            </a:r>
          </a:p>
        </p:txBody>
      </p:sp>
      <p:pic>
        <p:nvPicPr>
          <p:cNvPr id="819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139" y="1423989"/>
            <a:ext cx="3532187" cy="353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9834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60564" y="4668839"/>
            <a:ext cx="3240087" cy="12525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endParaRPr lang="en-US">
              <a:solidFill>
                <a:prstClr val="white"/>
              </a:solidFill>
              <a:latin typeface="Century Gothic" pitchFamily="34" charset="0"/>
            </a:endParaRPr>
          </a:p>
        </p:txBody>
      </p:sp>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682B29D-784B-43C7-8D26-26627C10567C}" type="slidenum">
              <a:rPr lang="es-PA" altLang="es-PA">
                <a:solidFill>
                  <a:srgbClr val="FFFFFF"/>
                </a:solidFill>
              </a:rPr>
              <a:pPr eaLnBrk="1" hangingPunct="1"/>
              <a:t>70</a:t>
            </a:fld>
            <a:endParaRPr lang="es-PA" altLang="es-PA">
              <a:solidFill>
                <a:srgbClr val="FFFFFF"/>
              </a:solidFill>
            </a:endParaRPr>
          </a:p>
        </p:txBody>
      </p:sp>
      <p:sp>
        <p:nvSpPr>
          <p:cNvPr id="72709" name="Text Box 3"/>
          <p:cNvSpPr txBox="1">
            <a:spLocks noChangeArrowheads="1"/>
          </p:cNvSpPr>
          <p:nvPr/>
        </p:nvSpPr>
        <p:spPr bwMode="auto">
          <a:xfrm>
            <a:off x="2687639" y="2728913"/>
            <a:ext cx="2071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MX" altLang="es-PA" sz="3200" b="1">
                <a:solidFill>
                  <a:srgbClr val="FFFF99"/>
                </a:solidFill>
                <a:latin typeface="Century Gothic" panose="020B0502020202020204" pitchFamily="34" charset="0"/>
              </a:rPr>
              <a:t>Patología</a:t>
            </a:r>
          </a:p>
        </p:txBody>
      </p:sp>
      <p:sp>
        <p:nvSpPr>
          <p:cNvPr id="72710" name="AutoShape 4"/>
          <p:cNvSpPr>
            <a:spLocks noChangeArrowheads="1"/>
          </p:cNvSpPr>
          <p:nvPr/>
        </p:nvSpPr>
        <p:spPr bwMode="auto">
          <a:xfrm>
            <a:off x="3008313" y="3598863"/>
            <a:ext cx="1096962" cy="908050"/>
          </a:xfrm>
          <a:prstGeom prst="downArrow">
            <a:avLst>
              <a:gd name="adj1" fmla="val 50000"/>
              <a:gd name="adj2" fmla="val 25000"/>
            </a:avLst>
          </a:prstGeom>
          <a:solidFill>
            <a:srgbClr val="CC99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latin typeface="Century Gothic" panose="020B0502020202020204" pitchFamily="34" charset="0"/>
            </a:endParaRPr>
          </a:p>
        </p:txBody>
      </p:sp>
      <p:sp>
        <p:nvSpPr>
          <p:cNvPr id="72711" name="Text Box 5"/>
          <p:cNvSpPr txBox="1">
            <a:spLocks noChangeArrowheads="1"/>
          </p:cNvSpPr>
          <p:nvPr/>
        </p:nvSpPr>
        <p:spPr bwMode="auto">
          <a:xfrm>
            <a:off x="2185988" y="4946650"/>
            <a:ext cx="2957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ES" altLang="es-PA" sz="2400">
                <a:solidFill>
                  <a:prstClr val="white"/>
                </a:solidFill>
                <a:latin typeface="Century Gothic" panose="020B0502020202020204" pitchFamily="34" charset="0"/>
              </a:rPr>
              <a:t>Niños en situación </a:t>
            </a:r>
          </a:p>
          <a:p>
            <a:pPr algn="ctr" eaLnBrk="1" fontAlgn="base" hangingPunct="1">
              <a:spcBef>
                <a:spcPct val="0"/>
              </a:spcBef>
              <a:spcAft>
                <a:spcPct val="0"/>
              </a:spcAft>
            </a:pPr>
            <a:r>
              <a:rPr lang="es-ES" altLang="es-PA" sz="2400">
                <a:solidFill>
                  <a:prstClr val="white"/>
                </a:solidFill>
                <a:latin typeface="Century Gothic" panose="020B0502020202020204" pitchFamily="34" charset="0"/>
              </a:rPr>
              <a:t>de riesgo</a:t>
            </a:r>
          </a:p>
        </p:txBody>
      </p:sp>
      <p:sp>
        <p:nvSpPr>
          <p:cNvPr id="72712" name="Text Box 6"/>
          <p:cNvSpPr txBox="1">
            <a:spLocks noChangeArrowheads="1"/>
          </p:cNvSpPr>
          <p:nvPr/>
        </p:nvSpPr>
        <p:spPr bwMode="auto">
          <a:xfrm>
            <a:off x="5937250" y="333375"/>
            <a:ext cx="3830638" cy="1938338"/>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ES" altLang="es-PA" sz="2000" b="1">
                <a:solidFill>
                  <a:srgbClr val="FFF385"/>
                </a:solidFill>
                <a:latin typeface="Century Gothic" panose="020B0502020202020204" pitchFamily="34" charset="0"/>
              </a:rPr>
              <a:t>Antecedentes prenatales</a:t>
            </a:r>
            <a:r>
              <a:rPr lang="es-ES" altLang="es-PA" sz="2000" b="1">
                <a:solidFill>
                  <a:prstClr val="white"/>
                </a:solidFill>
                <a:latin typeface="Century Gothic" panose="020B0502020202020204" pitchFamily="34" charset="0"/>
              </a:rPr>
              <a:t>:</a:t>
            </a:r>
            <a:r>
              <a:rPr lang="es-ES" altLang="es-PA" sz="2000">
                <a:solidFill>
                  <a:prstClr val="white"/>
                </a:solidFill>
                <a:latin typeface="Century Gothic" panose="020B0502020202020204" pitchFamily="34" charset="0"/>
              </a:rPr>
              <a:t> </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Ingesta de medicamentos.</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Fumar o inhalar solventes.</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Infecciones no tratadas.</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Síndromes neurológicos.</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Síndromes genéticos.</a:t>
            </a:r>
          </a:p>
        </p:txBody>
      </p:sp>
      <p:sp>
        <p:nvSpPr>
          <p:cNvPr id="72713" name="Text Box 7"/>
          <p:cNvSpPr txBox="1">
            <a:spLocks noChangeArrowheads="1"/>
          </p:cNvSpPr>
          <p:nvPr/>
        </p:nvSpPr>
        <p:spPr bwMode="auto">
          <a:xfrm>
            <a:off x="5921375" y="2506663"/>
            <a:ext cx="3957638" cy="1631950"/>
          </a:xfrm>
          <a:prstGeom prst="rect">
            <a:avLst/>
          </a:prstGeom>
          <a:solidFill>
            <a:schemeClr val="accent1"/>
          </a:solidFill>
          <a:ln w="9525">
            <a:solidFill>
              <a:schemeClr val="tx1"/>
            </a:solidFill>
            <a:miter lim="800000"/>
            <a:headEnd/>
            <a:tailEnd/>
          </a:ln>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ES" altLang="es-PA" sz="2000" b="1">
                <a:solidFill>
                  <a:srgbClr val="FFF385"/>
                </a:solidFill>
                <a:latin typeface="Century Gothic" panose="020B0502020202020204" pitchFamily="34" charset="0"/>
              </a:rPr>
              <a:t>Antecedentes perinatales</a:t>
            </a:r>
            <a:r>
              <a:rPr lang="es-ES" altLang="es-PA" sz="2000" b="1">
                <a:solidFill>
                  <a:prstClr val="white"/>
                </a:solidFill>
                <a:latin typeface="Century Gothic" panose="020B0502020202020204" pitchFamily="34" charset="0"/>
              </a:rPr>
              <a:t>:</a:t>
            </a:r>
            <a:r>
              <a:rPr lang="es-ES" altLang="es-PA" sz="2000">
                <a:solidFill>
                  <a:prstClr val="white"/>
                </a:solidFill>
                <a:latin typeface="Century Gothic" panose="020B0502020202020204" pitchFamily="34" charset="0"/>
              </a:rPr>
              <a:t> </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Anoxia, hipoxia.</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Bajo peso al nacer.</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Uso inadecuado de fórceps.</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Doble circular de cordón.</a:t>
            </a:r>
          </a:p>
        </p:txBody>
      </p:sp>
      <p:sp>
        <p:nvSpPr>
          <p:cNvPr id="72714" name="Text Box 8"/>
          <p:cNvSpPr txBox="1">
            <a:spLocks noChangeArrowheads="1"/>
          </p:cNvSpPr>
          <p:nvPr/>
        </p:nvSpPr>
        <p:spPr bwMode="auto">
          <a:xfrm>
            <a:off x="5951538" y="4379913"/>
            <a:ext cx="3529012" cy="1625600"/>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ES" altLang="es-PA" sz="2000" b="1">
                <a:solidFill>
                  <a:srgbClr val="FFF385"/>
                </a:solidFill>
                <a:latin typeface="Century Gothic" panose="020B0502020202020204" pitchFamily="34" charset="0"/>
              </a:rPr>
              <a:t>Antecedentes postnatales</a:t>
            </a:r>
            <a:r>
              <a:rPr lang="es-ES" altLang="es-PA" sz="2000" b="1">
                <a:solidFill>
                  <a:prstClr val="white"/>
                </a:solidFill>
                <a:latin typeface="Century Gothic" panose="020B0502020202020204" pitchFamily="34" charset="0"/>
              </a:rPr>
              <a:t>:</a:t>
            </a:r>
            <a:r>
              <a:rPr lang="es-ES" altLang="es-PA" sz="2000">
                <a:solidFill>
                  <a:prstClr val="white"/>
                </a:solidFill>
                <a:latin typeface="Century Gothic" panose="020B0502020202020204" pitchFamily="34" charset="0"/>
              </a:rPr>
              <a:t> </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Traumatismos.</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Infecciones.</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Desnutrición.</a:t>
            </a:r>
          </a:p>
          <a:p>
            <a:pPr eaLnBrk="1" fontAlgn="base" hangingPunct="1">
              <a:spcBef>
                <a:spcPct val="0"/>
              </a:spcBef>
              <a:spcAft>
                <a:spcPct val="0"/>
              </a:spcAft>
              <a:buClr>
                <a:srgbClr val="800080"/>
              </a:buClr>
              <a:buSzPct val="90000"/>
              <a:buFontTx/>
              <a:buChar char="•"/>
            </a:pPr>
            <a:r>
              <a:rPr lang="es-ES" altLang="es-PA" sz="2000">
                <a:solidFill>
                  <a:prstClr val="white"/>
                </a:solidFill>
                <a:latin typeface="Century Gothic" panose="020B0502020202020204" pitchFamily="34" charset="0"/>
              </a:rPr>
              <a:t> Maltrato infantil, etc.</a:t>
            </a:r>
          </a:p>
        </p:txBody>
      </p:sp>
      <p:sp>
        <p:nvSpPr>
          <p:cNvPr id="72715" name="AutoShape 9"/>
          <p:cNvSpPr>
            <a:spLocks/>
          </p:cNvSpPr>
          <p:nvPr/>
        </p:nvSpPr>
        <p:spPr bwMode="auto">
          <a:xfrm>
            <a:off x="5375275" y="290514"/>
            <a:ext cx="433388" cy="5788025"/>
          </a:xfrm>
          <a:prstGeom prst="leftBrace">
            <a:avLst>
              <a:gd name="adj1" fmla="val 111294"/>
              <a:gd name="adj2" fmla="val 50000"/>
            </a:avLst>
          </a:prstGeom>
          <a:noFill/>
          <a:ln w="38100">
            <a:solidFill>
              <a:srgbClr val="CC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latin typeface="Century Gothic" panose="020B0502020202020204" pitchFamily="34" charset="0"/>
            </a:endParaRPr>
          </a:p>
        </p:txBody>
      </p:sp>
      <p:pic>
        <p:nvPicPr>
          <p:cNvPr id="7271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388939"/>
            <a:ext cx="1992313"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248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701801" y="2628900"/>
            <a:ext cx="2722563" cy="15128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A4A6A6B-D14B-4C16-B6AC-84E27D8DDF5D}" type="slidenum">
              <a:rPr lang="es-PA" altLang="es-PA">
                <a:solidFill>
                  <a:srgbClr val="FFFFFF"/>
                </a:solidFill>
              </a:rPr>
              <a:pPr eaLnBrk="1" hangingPunct="1"/>
              <a:t>71</a:t>
            </a:fld>
            <a:endParaRPr lang="es-PA" altLang="es-PA">
              <a:solidFill>
                <a:srgbClr val="FFFFFF"/>
              </a:solidFill>
            </a:endParaRPr>
          </a:p>
        </p:txBody>
      </p:sp>
      <p:sp>
        <p:nvSpPr>
          <p:cNvPr id="73733" name="Text Box 3"/>
          <p:cNvSpPr txBox="1">
            <a:spLocks noChangeArrowheads="1"/>
          </p:cNvSpPr>
          <p:nvPr/>
        </p:nvSpPr>
        <p:spPr bwMode="auto">
          <a:xfrm>
            <a:off x="1849439" y="2989264"/>
            <a:ext cx="24590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MX" altLang="es-PA" sz="2600" b="1">
                <a:solidFill>
                  <a:prstClr val="white"/>
                </a:solidFill>
              </a:rPr>
              <a:t>Manifestaciones</a:t>
            </a:r>
          </a:p>
          <a:p>
            <a:pPr algn="ctr" eaLnBrk="1" fontAlgn="base" hangingPunct="1">
              <a:spcBef>
                <a:spcPct val="0"/>
              </a:spcBef>
              <a:spcAft>
                <a:spcPct val="0"/>
              </a:spcAft>
            </a:pPr>
            <a:r>
              <a:rPr lang="es-MX" altLang="es-PA" sz="2600" b="1">
                <a:solidFill>
                  <a:prstClr val="white"/>
                </a:solidFill>
              </a:rPr>
              <a:t>clínicas</a:t>
            </a:r>
          </a:p>
        </p:txBody>
      </p:sp>
      <p:sp>
        <p:nvSpPr>
          <p:cNvPr id="84997" name="Text Box 4"/>
          <p:cNvSpPr txBox="1">
            <a:spLocks noChangeArrowheads="1"/>
          </p:cNvSpPr>
          <p:nvPr/>
        </p:nvSpPr>
        <p:spPr bwMode="auto">
          <a:xfrm>
            <a:off x="5087938" y="300039"/>
            <a:ext cx="5111750" cy="6111875"/>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15000"/>
              </a:spcBef>
              <a:spcAft>
                <a:spcPct val="15000"/>
              </a:spcAft>
              <a:buClr>
                <a:srgbClr val="800080"/>
              </a:buClr>
              <a:buFontTx/>
              <a:buChar char="•"/>
              <a:defRPr/>
            </a:pPr>
            <a:r>
              <a:rPr lang="es-ES" sz="2400" dirty="0">
                <a:solidFill>
                  <a:prstClr val="white"/>
                </a:solidFill>
              </a:rPr>
              <a:t> Retraso en el desarrollo psicomotor.</a:t>
            </a:r>
          </a:p>
          <a:p>
            <a:pPr eaLnBrk="1" fontAlgn="base" hangingPunct="1">
              <a:spcBef>
                <a:spcPct val="15000"/>
              </a:spcBef>
              <a:spcAft>
                <a:spcPct val="15000"/>
              </a:spcAft>
              <a:buClr>
                <a:srgbClr val="800080"/>
              </a:buClr>
              <a:buFontTx/>
              <a:buChar char="•"/>
              <a:defRPr/>
            </a:pPr>
            <a:r>
              <a:rPr lang="es-ES" sz="2400" dirty="0">
                <a:solidFill>
                  <a:prstClr val="white"/>
                </a:solidFill>
              </a:rPr>
              <a:t> Disminución de actividad intelectual. </a:t>
            </a:r>
          </a:p>
          <a:p>
            <a:pPr eaLnBrk="1" fontAlgn="base" hangingPunct="1">
              <a:spcBef>
                <a:spcPct val="15000"/>
              </a:spcBef>
              <a:spcAft>
                <a:spcPct val="15000"/>
              </a:spcAft>
              <a:buClr>
                <a:srgbClr val="800080"/>
              </a:buClr>
              <a:buFontTx/>
              <a:buChar char="•"/>
              <a:defRPr/>
            </a:pPr>
            <a:r>
              <a:rPr lang="es-ES" sz="2400" dirty="0">
                <a:solidFill>
                  <a:prstClr val="white"/>
                </a:solidFill>
              </a:rPr>
              <a:t> Retraso en el lenguaje.</a:t>
            </a:r>
          </a:p>
          <a:p>
            <a:pPr eaLnBrk="1" fontAlgn="base" hangingPunct="1">
              <a:spcBef>
                <a:spcPct val="15000"/>
              </a:spcBef>
              <a:spcAft>
                <a:spcPct val="15000"/>
              </a:spcAft>
              <a:buClr>
                <a:srgbClr val="800080"/>
              </a:buClr>
              <a:buFontTx/>
              <a:buChar char="•"/>
              <a:defRPr/>
            </a:pPr>
            <a:r>
              <a:rPr lang="es-ES" sz="2400" dirty="0">
                <a:solidFill>
                  <a:prstClr val="white"/>
                </a:solidFill>
              </a:rPr>
              <a:t> Falta de control de impulsos.</a:t>
            </a:r>
          </a:p>
          <a:p>
            <a:pPr eaLnBrk="1" fontAlgn="base" hangingPunct="1">
              <a:spcBef>
                <a:spcPct val="15000"/>
              </a:spcBef>
              <a:spcAft>
                <a:spcPct val="15000"/>
              </a:spcAft>
              <a:buClr>
                <a:srgbClr val="800080"/>
              </a:buClr>
              <a:buFontTx/>
              <a:buChar char="•"/>
              <a:defRPr/>
            </a:pPr>
            <a:r>
              <a:rPr lang="es-ES" sz="2400" dirty="0">
                <a:solidFill>
                  <a:prstClr val="white"/>
                </a:solidFill>
              </a:rPr>
              <a:t> Falta de atención.</a:t>
            </a:r>
          </a:p>
          <a:p>
            <a:pPr eaLnBrk="1" fontAlgn="base" hangingPunct="1">
              <a:spcBef>
                <a:spcPct val="15000"/>
              </a:spcBef>
              <a:spcAft>
                <a:spcPct val="15000"/>
              </a:spcAft>
              <a:buClr>
                <a:srgbClr val="800080"/>
              </a:buClr>
              <a:buFontTx/>
              <a:buChar char="•"/>
              <a:defRPr/>
            </a:pPr>
            <a:r>
              <a:rPr lang="es-ES" sz="2400" dirty="0">
                <a:solidFill>
                  <a:prstClr val="white"/>
                </a:solidFill>
              </a:rPr>
              <a:t> No recuerda lo aprendido.</a:t>
            </a:r>
          </a:p>
          <a:p>
            <a:pPr eaLnBrk="1" fontAlgn="base" hangingPunct="1">
              <a:spcBef>
                <a:spcPct val="15000"/>
              </a:spcBef>
              <a:spcAft>
                <a:spcPct val="15000"/>
              </a:spcAft>
              <a:buClr>
                <a:srgbClr val="800080"/>
              </a:buClr>
              <a:buFontTx/>
              <a:buChar char="•"/>
              <a:defRPr/>
            </a:pPr>
            <a:r>
              <a:rPr lang="es-ES" sz="2400" dirty="0">
                <a:solidFill>
                  <a:prstClr val="white"/>
                </a:solidFill>
              </a:rPr>
              <a:t> Impulsividad, hiperactividad.</a:t>
            </a:r>
          </a:p>
          <a:p>
            <a:pPr marL="265113" indent="-265113" eaLnBrk="1" fontAlgn="base" hangingPunct="1">
              <a:spcBef>
                <a:spcPct val="15000"/>
              </a:spcBef>
              <a:spcAft>
                <a:spcPct val="15000"/>
              </a:spcAft>
              <a:buClr>
                <a:srgbClr val="800080"/>
              </a:buClr>
              <a:buFontTx/>
              <a:buChar char="•"/>
              <a:defRPr/>
            </a:pPr>
            <a:r>
              <a:rPr lang="es-ES" sz="2400" dirty="0">
                <a:solidFill>
                  <a:prstClr val="white"/>
                </a:solidFill>
              </a:rPr>
              <a:t>Dificultades en el aprendizaje de las formas, tamaños, colores, etc.</a:t>
            </a:r>
          </a:p>
          <a:p>
            <a:pPr eaLnBrk="1" fontAlgn="base" hangingPunct="1">
              <a:spcBef>
                <a:spcPct val="15000"/>
              </a:spcBef>
              <a:spcAft>
                <a:spcPct val="15000"/>
              </a:spcAft>
              <a:buClr>
                <a:srgbClr val="800080"/>
              </a:buClr>
              <a:buFontTx/>
              <a:buChar char="•"/>
              <a:defRPr/>
            </a:pPr>
            <a:r>
              <a:rPr lang="es-ES" sz="2400" dirty="0">
                <a:solidFill>
                  <a:prstClr val="white"/>
                </a:solidFill>
              </a:rPr>
              <a:t> Fracaso escolar.</a:t>
            </a:r>
          </a:p>
          <a:p>
            <a:pPr eaLnBrk="1" fontAlgn="base" hangingPunct="1">
              <a:spcBef>
                <a:spcPct val="15000"/>
              </a:spcBef>
              <a:spcAft>
                <a:spcPct val="15000"/>
              </a:spcAft>
              <a:buClr>
                <a:srgbClr val="800080"/>
              </a:buClr>
              <a:buFontTx/>
              <a:buChar char="•"/>
              <a:defRPr/>
            </a:pPr>
            <a:r>
              <a:rPr lang="es-ES" sz="2400" dirty="0">
                <a:solidFill>
                  <a:prstClr val="white"/>
                </a:solidFill>
              </a:rPr>
              <a:t> Baja autoestima.</a:t>
            </a:r>
          </a:p>
          <a:p>
            <a:pPr eaLnBrk="1" fontAlgn="base" hangingPunct="1">
              <a:spcBef>
                <a:spcPct val="15000"/>
              </a:spcBef>
              <a:spcAft>
                <a:spcPct val="15000"/>
              </a:spcAft>
              <a:buClr>
                <a:srgbClr val="800080"/>
              </a:buClr>
              <a:buFontTx/>
              <a:buChar char="•"/>
              <a:defRPr/>
            </a:pPr>
            <a:r>
              <a:rPr lang="es-ES" sz="2400" dirty="0">
                <a:solidFill>
                  <a:prstClr val="white"/>
                </a:solidFill>
              </a:rPr>
              <a:t> Poca tolerancia a la frustración.</a:t>
            </a:r>
          </a:p>
          <a:p>
            <a:pPr eaLnBrk="1" fontAlgn="base" hangingPunct="1">
              <a:spcBef>
                <a:spcPct val="15000"/>
              </a:spcBef>
              <a:spcAft>
                <a:spcPct val="15000"/>
              </a:spcAft>
              <a:buClr>
                <a:srgbClr val="800080"/>
              </a:buClr>
              <a:buFontTx/>
              <a:buChar char="•"/>
              <a:defRPr/>
            </a:pPr>
            <a:r>
              <a:rPr lang="es-ES" sz="2400" dirty="0">
                <a:solidFill>
                  <a:prstClr val="white"/>
                </a:solidFill>
              </a:rPr>
              <a:t> Dificultades en la socialización.</a:t>
            </a:r>
          </a:p>
        </p:txBody>
      </p:sp>
      <p:sp>
        <p:nvSpPr>
          <p:cNvPr id="73735" name="AutoShape 5"/>
          <p:cNvSpPr>
            <a:spLocks/>
          </p:cNvSpPr>
          <p:nvPr/>
        </p:nvSpPr>
        <p:spPr bwMode="auto">
          <a:xfrm>
            <a:off x="4497389" y="260350"/>
            <a:ext cx="433387" cy="6192838"/>
          </a:xfrm>
          <a:prstGeom prst="leftBrace">
            <a:avLst>
              <a:gd name="adj1" fmla="val 119078"/>
              <a:gd name="adj2" fmla="val 50000"/>
            </a:avLst>
          </a:prstGeom>
          <a:noFill/>
          <a:ln w="38100">
            <a:solidFill>
              <a:srgbClr val="CC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s-PA">
              <a:solidFill>
                <a:prstClr val="white"/>
              </a:solidFill>
            </a:endParaRPr>
          </a:p>
        </p:txBody>
      </p:sp>
    </p:spTree>
    <p:extLst>
      <p:ext uri="{BB962C8B-B14F-4D97-AF65-F5344CB8AC3E}">
        <p14:creationId xmlns:p14="http://schemas.microsoft.com/office/powerpoint/2010/main" val="26454649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17A39FD-0593-4606-B7DB-C995CB08A84E}" type="slidenum">
              <a:rPr lang="es-PA" altLang="es-PA">
                <a:solidFill>
                  <a:srgbClr val="FFFFFF"/>
                </a:solidFill>
              </a:rPr>
              <a:pPr eaLnBrk="1" hangingPunct="1"/>
              <a:t>72</a:t>
            </a:fld>
            <a:endParaRPr lang="es-PA" altLang="es-PA">
              <a:solidFill>
                <a:srgbClr val="FFFFFF"/>
              </a:solidFill>
            </a:endParaRPr>
          </a:p>
        </p:txBody>
      </p:sp>
      <p:sp>
        <p:nvSpPr>
          <p:cNvPr id="4" name="Rectangle 2"/>
          <p:cNvSpPr txBox="1">
            <a:spLocks noChangeArrowheads="1"/>
          </p:cNvSpPr>
          <p:nvPr/>
        </p:nvSpPr>
        <p:spPr>
          <a:xfrm>
            <a:off x="1981200" y="549275"/>
            <a:ext cx="8229600" cy="3386138"/>
          </a:xfrm>
          <a:prstGeom prst="rect">
            <a:avLst/>
          </a:prstGeom>
          <a:solidFill>
            <a:schemeClr val="accent1"/>
          </a:solidFill>
        </p:spPr>
        <p:txBody>
          <a:bodyPr/>
          <a:lstStyle/>
          <a:p>
            <a:pPr marL="342900" indent="-342900" algn="ctr" fontAlgn="base">
              <a:spcBef>
                <a:spcPts val="600"/>
              </a:spcBef>
              <a:spcAft>
                <a:spcPts val="600"/>
              </a:spcAft>
              <a:defRPr/>
            </a:pPr>
            <a:r>
              <a:rPr lang="es-MX" sz="4400" b="1" dirty="0">
                <a:solidFill>
                  <a:srgbClr val="FFFF66"/>
                </a:solidFill>
                <a:latin typeface="Century Gothic" pitchFamily="34" charset="0"/>
                <a:cs typeface="Arial" panose="020B0604020202020204" pitchFamily="34" charset="0"/>
              </a:rPr>
              <a:t>Guía para detectar </a:t>
            </a:r>
          </a:p>
          <a:p>
            <a:pPr marL="342900" indent="-342900" algn="ctr" fontAlgn="base">
              <a:spcBef>
                <a:spcPts val="600"/>
              </a:spcBef>
              <a:spcAft>
                <a:spcPts val="600"/>
              </a:spcAft>
              <a:defRPr/>
            </a:pPr>
            <a:r>
              <a:rPr lang="es-MX" sz="4400" b="1" dirty="0">
                <a:solidFill>
                  <a:srgbClr val="FFFF66"/>
                </a:solidFill>
                <a:latin typeface="Century Gothic" pitchFamily="34" charset="0"/>
                <a:cs typeface="Arial" panose="020B0604020202020204" pitchFamily="34" charset="0"/>
              </a:rPr>
              <a:t>dificultades </a:t>
            </a:r>
          </a:p>
          <a:p>
            <a:pPr marL="342900" indent="-342900" algn="ctr" fontAlgn="base">
              <a:spcBef>
                <a:spcPts val="600"/>
              </a:spcBef>
              <a:spcAft>
                <a:spcPts val="600"/>
              </a:spcAft>
              <a:defRPr/>
            </a:pPr>
            <a:r>
              <a:rPr lang="es-MX" sz="4400" b="1" dirty="0">
                <a:solidFill>
                  <a:srgbClr val="FFFF66"/>
                </a:solidFill>
                <a:latin typeface="Century Gothic" pitchFamily="34" charset="0"/>
                <a:cs typeface="Arial" panose="020B0604020202020204" pitchFamily="34" charset="0"/>
              </a:rPr>
              <a:t>en el aprendizaje escolar</a:t>
            </a:r>
          </a:p>
        </p:txBody>
      </p:sp>
      <p:pic>
        <p:nvPicPr>
          <p:cNvPr id="747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775" y="3355976"/>
            <a:ext cx="258445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2373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8D6A04A-2F58-4CA3-90AF-5BDD9086A793}" type="slidenum">
              <a:rPr lang="es-PA" altLang="es-PA">
                <a:solidFill>
                  <a:srgbClr val="FFFFFF"/>
                </a:solidFill>
              </a:rPr>
              <a:pPr eaLnBrk="1" hangingPunct="1"/>
              <a:t>73</a:t>
            </a:fld>
            <a:endParaRPr lang="es-PA" altLang="es-PA">
              <a:solidFill>
                <a:srgbClr val="FFFFFF"/>
              </a:solidFill>
            </a:endParaRPr>
          </a:p>
        </p:txBody>
      </p:sp>
      <p:sp>
        <p:nvSpPr>
          <p:cNvPr id="4" name="Rectangle 3"/>
          <p:cNvSpPr txBox="1">
            <a:spLocks noChangeArrowheads="1"/>
          </p:cNvSpPr>
          <p:nvPr/>
        </p:nvSpPr>
        <p:spPr>
          <a:xfrm>
            <a:off x="1795464" y="1557339"/>
            <a:ext cx="8518525" cy="4319587"/>
          </a:xfrm>
          <a:prstGeom prst="rect">
            <a:avLst/>
          </a:prstGeom>
          <a:solidFill>
            <a:schemeClr val="accent1"/>
          </a:solidFill>
        </p:spPr>
        <p:txBody>
          <a:bodyPr/>
          <a:lstStyle/>
          <a:p>
            <a:pPr marL="342900" indent="-342900" algn="just" fontAlgn="base">
              <a:lnSpc>
                <a:spcPct val="90000"/>
              </a:lnSpc>
              <a:spcBef>
                <a:spcPct val="20000"/>
              </a:spcBef>
              <a:spcAft>
                <a:spcPct val="0"/>
              </a:spcAft>
              <a:defRPr/>
            </a:pPr>
            <a:r>
              <a:rPr lang="es-MX" sz="2800" b="1" dirty="0" err="1">
                <a:solidFill>
                  <a:srgbClr val="FFFF66"/>
                </a:solidFill>
                <a:latin typeface="Century Gothic" pitchFamily="34" charset="0"/>
                <a:cs typeface="Arial" panose="020B0604020202020204" pitchFamily="34" charset="0"/>
              </a:rPr>
              <a:t>Praxia</a:t>
            </a:r>
            <a:r>
              <a:rPr lang="es-MX" sz="2800" b="1" dirty="0">
                <a:solidFill>
                  <a:srgbClr val="FFFF66"/>
                </a:solidFill>
                <a:latin typeface="Century Gothic" pitchFamily="34" charset="0"/>
                <a:cs typeface="Arial" panose="020B0604020202020204" pitchFamily="34" charset="0"/>
              </a:rPr>
              <a:t> </a:t>
            </a:r>
            <a:r>
              <a:rPr lang="es-MX" sz="2800" b="1" dirty="0" err="1">
                <a:solidFill>
                  <a:srgbClr val="FFFF66"/>
                </a:solidFill>
                <a:latin typeface="Century Gothic" pitchFamily="34" charset="0"/>
                <a:cs typeface="Arial" panose="020B0604020202020204" pitchFamily="34" charset="0"/>
              </a:rPr>
              <a:t>troncopedal</a:t>
            </a:r>
            <a:endParaRPr lang="es-MX" sz="2800" dirty="0">
              <a:solidFill>
                <a:srgbClr val="FFFF66"/>
              </a:solidFill>
              <a:latin typeface="Century Gothic" pitchFamily="34" charset="0"/>
              <a:cs typeface="Arial" panose="020B0604020202020204" pitchFamily="34" charset="0"/>
            </a:endParaRPr>
          </a:p>
          <a:p>
            <a:pPr marL="342900" indent="-342900" algn="just" fontAlgn="base">
              <a:lnSpc>
                <a:spcPct val="90000"/>
              </a:lnSpc>
              <a:spcBef>
                <a:spcPct val="20000"/>
              </a:spcBef>
              <a:spcAft>
                <a:spcPct val="0"/>
              </a:spcAft>
              <a:defRPr/>
            </a:pPr>
            <a:r>
              <a:rPr lang="es-MX" sz="3200" dirty="0">
                <a:solidFill>
                  <a:prstClr val="black"/>
                </a:solidFill>
                <a:latin typeface="Century Gothic" pitchFamily="34" charset="0"/>
                <a:cs typeface="Arial" panose="020B0604020202020204" pitchFamily="34" charset="0"/>
              </a:rPr>
              <a:t>	</a:t>
            </a:r>
            <a:r>
              <a:rPr lang="es-MX" sz="2400" dirty="0">
                <a:solidFill>
                  <a:prstClr val="white"/>
                </a:solidFill>
                <a:latin typeface="Century Gothic" pitchFamily="34" charset="0"/>
                <a:cs typeface="Arial" panose="020B0604020202020204" pitchFamily="34" charset="0"/>
              </a:rPr>
              <a:t>* Tono muscular </a:t>
            </a:r>
            <a:r>
              <a:rPr lang="es-MX" sz="2000" dirty="0">
                <a:solidFill>
                  <a:prstClr val="white"/>
                </a:solidFill>
                <a:latin typeface="Century Gothic" pitchFamily="34" charset="0"/>
                <a:cs typeface="Arial" panose="020B0604020202020204" pitchFamily="34" charset="0"/>
              </a:rPr>
              <a:t>(hipotonía-hipertonía)</a:t>
            </a:r>
            <a:r>
              <a:rPr lang="es-MX" sz="2400" dirty="0">
                <a:solidFill>
                  <a:prstClr val="white"/>
                </a:solidFill>
                <a:latin typeface="Century Gothic" pitchFamily="34" charset="0"/>
                <a:cs typeface="Arial" panose="020B0604020202020204" pitchFamily="34" charset="0"/>
              </a:rPr>
              <a:t>.</a:t>
            </a:r>
          </a:p>
          <a:p>
            <a:pPr marL="342900" indent="-342900" algn="just" fontAlgn="base">
              <a:lnSpc>
                <a:spcPct val="90000"/>
              </a:lnSpc>
              <a:spcBef>
                <a:spcPct val="20000"/>
              </a:spcBef>
              <a:spcAft>
                <a:spcPct val="0"/>
              </a:spcAft>
              <a:defRPr/>
            </a:pPr>
            <a:r>
              <a:rPr lang="es-MX" sz="2400" dirty="0">
                <a:solidFill>
                  <a:prstClr val="white"/>
                </a:solidFill>
                <a:latin typeface="Century Gothic" pitchFamily="34" charset="0"/>
                <a:cs typeface="Arial" panose="020B0604020202020204" pitchFamily="34" charset="0"/>
              </a:rPr>
              <a:t>	* Iniciación de movimientos </a:t>
            </a:r>
            <a:r>
              <a:rPr lang="es-MX" sz="2000" dirty="0">
                <a:solidFill>
                  <a:prstClr val="white"/>
                </a:solidFill>
                <a:latin typeface="Century Gothic" pitchFamily="34" charset="0"/>
                <a:cs typeface="Arial" panose="020B0604020202020204" pitchFamily="34" charset="0"/>
              </a:rPr>
              <a:t>(temblor, </a:t>
            </a:r>
            <a:r>
              <a:rPr lang="es-MX" sz="2000" dirty="0" err="1">
                <a:solidFill>
                  <a:prstClr val="white"/>
                </a:solidFill>
                <a:latin typeface="Century Gothic" pitchFamily="34" charset="0"/>
                <a:cs typeface="Arial" panose="020B0604020202020204" pitchFamily="34" charset="0"/>
              </a:rPr>
              <a:t>movs</a:t>
            </a:r>
            <a:r>
              <a:rPr lang="es-MX" sz="2000" dirty="0">
                <a:solidFill>
                  <a:prstClr val="white"/>
                </a:solidFill>
                <a:latin typeface="Century Gothic" pitchFamily="34" charset="0"/>
                <a:cs typeface="Arial" panose="020B0604020202020204" pitchFamily="34" charset="0"/>
              </a:rPr>
              <a:t>. dentados,  	</a:t>
            </a:r>
            <a:r>
              <a:rPr lang="es-MX" sz="2000" dirty="0" err="1">
                <a:solidFill>
                  <a:prstClr val="white"/>
                </a:solidFill>
                <a:latin typeface="Century Gothic" pitchFamily="34" charset="0"/>
                <a:cs typeface="Arial" panose="020B0604020202020204" pitchFamily="34" charset="0"/>
              </a:rPr>
              <a:t>lentificación</a:t>
            </a:r>
            <a:r>
              <a:rPr lang="es-MX" sz="2000" dirty="0">
                <a:solidFill>
                  <a:prstClr val="white"/>
                </a:solidFill>
                <a:latin typeface="Century Gothic" pitchFamily="34" charset="0"/>
                <a:cs typeface="Arial" panose="020B0604020202020204" pitchFamily="34" charset="0"/>
              </a:rPr>
              <a:t>, rigidez).</a:t>
            </a:r>
          </a:p>
          <a:p>
            <a:pPr marL="342900" indent="-342900" algn="just" fontAlgn="base">
              <a:lnSpc>
                <a:spcPct val="90000"/>
              </a:lnSpc>
              <a:spcBef>
                <a:spcPct val="20000"/>
              </a:spcBef>
              <a:spcAft>
                <a:spcPct val="0"/>
              </a:spcAft>
              <a:defRPr/>
            </a:pPr>
            <a:r>
              <a:rPr lang="es-MX" sz="2400" dirty="0">
                <a:solidFill>
                  <a:prstClr val="white"/>
                </a:solidFill>
                <a:latin typeface="Century Gothic" pitchFamily="34" charset="0"/>
                <a:cs typeface="Arial" panose="020B0604020202020204" pitchFamily="34" charset="0"/>
              </a:rPr>
              <a:t>	* Fuerza </a:t>
            </a:r>
            <a:r>
              <a:rPr lang="es-MX" sz="2000" dirty="0">
                <a:solidFill>
                  <a:prstClr val="white"/>
                </a:solidFill>
                <a:latin typeface="Century Gothic" pitchFamily="34" charset="0"/>
                <a:cs typeface="Arial" panose="020B0604020202020204" pitchFamily="34" charset="0"/>
              </a:rPr>
              <a:t>(disminuida-aumentada).</a:t>
            </a:r>
          </a:p>
          <a:p>
            <a:pPr marL="342900" indent="-342900" algn="just" fontAlgn="base">
              <a:lnSpc>
                <a:spcPct val="90000"/>
              </a:lnSpc>
              <a:spcBef>
                <a:spcPct val="20000"/>
              </a:spcBef>
              <a:spcAft>
                <a:spcPct val="0"/>
              </a:spcAft>
              <a:defRPr/>
            </a:pPr>
            <a:r>
              <a:rPr lang="es-MX" sz="2400" dirty="0">
                <a:solidFill>
                  <a:prstClr val="white"/>
                </a:solidFill>
                <a:latin typeface="Century Gothic" pitchFamily="34" charset="0"/>
                <a:cs typeface="Arial" panose="020B0604020202020204" pitchFamily="34" charset="0"/>
              </a:rPr>
              <a:t>	* Equilibrio </a:t>
            </a:r>
            <a:r>
              <a:rPr lang="es-MX" sz="2000" dirty="0">
                <a:solidFill>
                  <a:prstClr val="white"/>
                </a:solidFill>
                <a:latin typeface="Century Gothic" pitchFamily="34" charset="0"/>
                <a:cs typeface="Arial" panose="020B0604020202020204" pitchFamily="34" charset="0"/>
              </a:rPr>
              <a:t>(torpeza, predominio </a:t>
            </a:r>
            <a:r>
              <a:rPr lang="es-MX" sz="2000" dirty="0" err="1">
                <a:solidFill>
                  <a:prstClr val="white"/>
                </a:solidFill>
                <a:latin typeface="Century Gothic" pitchFamily="34" charset="0"/>
                <a:cs typeface="Arial" panose="020B0604020202020204" pitchFamily="34" charset="0"/>
              </a:rPr>
              <a:t>izq</a:t>
            </a:r>
            <a:r>
              <a:rPr lang="es-MX" sz="2000" dirty="0">
                <a:solidFill>
                  <a:prstClr val="white"/>
                </a:solidFill>
                <a:latin typeface="Century Gothic" pitchFamily="34" charset="0"/>
                <a:cs typeface="Arial" panose="020B0604020202020204" pitchFamily="34" charset="0"/>
              </a:rPr>
              <a:t> o der).</a:t>
            </a:r>
          </a:p>
          <a:p>
            <a:pPr marL="342900" indent="-342900" algn="just" fontAlgn="base">
              <a:lnSpc>
                <a:spcPct val="90000"/>
              </a:lnSpc>
              <a:spcBef>
                <a:spcPct val="20000"/>
              </a:spcBef>
              <a:spcAft>
                <a:spcPct val="0"/>
              </a:spcAft>
              <a:defRPr/>
            </a:pPr>
            <a:r>
              <a:rPr lang="es-MX" sz="2400" dirty="0">
                <a:solidFill>
                  <a:prstClr val="white"/>
                </a:solidFill>
                <a:latin typeface="Century Gothic" pitchFamily="34" charset="0"/>
                <a:cs typeface="Arial" panose="020B0604020202020204" pitchFamily="34" charset="0"/>
              </a:rPr>
              <a:t>	* Correr y Saltar </a:t>
            </a:r>
            <a:r>
              <a:rPr lang="es-MX" sz="2000" dirty="0">
                <a:solidFill>
                  <a:prstClr val="white"/>
                </a:solidFill>
                <a:latin typeface="Century Gothic" pitchFamily="34" charset="0"/>
                <a:cs typeface="Arial" panose="020B0604020202020204" pitchFamily="34" charset="0"/>
              </a:rPr>
              <a:t>(torpeza, balance, </a:t>
            </a:r>
            <a:r>
              <a:rPr lang="es-MX" sz="2000" dirty="0" err="1">
                <a:solidFill>
                  <a:prstClr val="white"/>
                </a:solidFill>
                <a:latin typeface="Century Gothic" pitchFamily="34" charset="0"/>
                <a:cs typeface="Arial" panose="020B0604020202020204" pitchFamily="34" charset="0"/>
              </a:rPr>
              <a:t>mov</a:t>
            </a:r>
            <a:r>
              <a:rPr lang="es-MX" sz="2000" dirty="0">
                <a:solidFill>
                  <a:prstClr val="white"/>
                </a:solidFill>
                <a:latin typeface="Century Gothic" pitchFamily="34" charset="0"/>
                <a:cs typeface="Arial" panose="020B0604020202020204" pitchFamily="34" charset="0"/>
              </a:rPr>
              <a:t>. de brazos).</a:t>
            </a:r>
          </a:p>
          <a:p>
            <a:pPr marL="342900" indent="-342900" algn="just" fontAlgn="base">
              <a:lnSpc>
                <a:spcPct val="90000"/>
              </a:lnSpc>
              <a:spcBef>
                <a:spcPct val="20000"/>
              </a:spcBef>
              <a:spcAft>
                <a:spcPct val="0"/>
              </a:spcAft>
              <a:defRPr/>
            </a:pPr>
            <a:r>
              <a:rPr lang="es-MX" sz="2400" dirty="0">
                <a:solidFill>
                  <a:prstClr val="white"/>
                </a:solidFill>
                <a:latin typeface="Century Gothic" pitchFamily="34" charset="0"/>
                <a:cs typeface="Arial" panose="020B0604020202020204" pitchFamily="34" charset="0"/>
              </a:rPr>
              <a:t>	* Subir y bajar escaleras </a:t>
            </a:r>
            <a:r>
              <a:rPr lang="es-MX" sz="2000" dirty="0">
                <a:solidFill>
                  <a:prstClr val="white"/>
                </a:solidFill>
                <a:latin typeface="Century Gothic" pitchFamily="34" charset="0"/>
                <a:cs typeface="Arial" panose="020B0604020202020204" pitchFamily="34" charset="0"/>
              </a:rPr>
              <a:t>(coordinación alterna).</a:t>
            </a:r>
          </a:p>
          <a:p>
            <a:pPr marL="342900" indent="-342900" algn="just" fontAlgn="base">
              <a:lnSpc>
                <a:spcPct val="90000"/>
              </a:lnSpc>
              <a:spcBef>
                <a:spcPct val="20000"/>
              </a:spcBef>
              <a:spcAft>
                <a:spcPct val="0"/>
              </a:spcAft>
              <a:defRPr/>
            </a:pPr>
            <a:r>
              <a:rPr lang="es-MX" sz="2400" dirty="0">
                <a:solidFill>
                  <a:prstClr val="white"/>
                </a:solidFill>
                <a:latin typeface="Century Gothic" pitchFamily="34" charset="0"/>
                <a:cs typeface="Arial" panose="020B0604020202020204" pitchFamily="34" charset="0"/>
              </a:rPr>
              <a:t>	* Aventar y cachar </a:t>
            </a:r>
            <a:r>
              <a:rPr lang="es-MX" sz="2000" dirty="0">
                <a:solidFill>
                  <a:prstClr val="white"/>
                </a:solidFill>
                <a:latin typeface="Century Gothic" pitchFamily="34" charset="0"/>
                <a:cs typeface="Arial" panose="020B0604020202020204" pitchFamily="34" charset="0"/>
              </a:rPr>
              <a:t>(falta de dirección, fuerza aumentada o disminuida, predominio manual, uso de brazos, etc.).</a:t>
            </a:r>
          </a:p>
        </p:txBody>
      </p:sp>
      <p:sp>
        <p:nvSpPr>
          <p:cNvPr id="5" name="Rectangle 4"/>
          <p:cNvSpPr/>
          <p:nvPr/>
        </p:nvSpPr>
        <p:spPr>
          <a:xfrm>
            <a:off x="2467836" y="384240"/>
            <a:ext cx="7213816" cy="53553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marL="342900" indent="-342900" algn="ctr" fontAlgn="base">
              <a:lnSpc>
                <a:spcPct val="90000"/>
              </a:lnSpc>
              <a:spcBef>
                <a:spcPct val="20000"/>
              </a:spcBef>
              <a:spcAft>
                <a:spcPct val="0"/>
              </a:spcAft>
              <a:defRPr/>
            </a:pPr>
            <a:r>
              <a:rPr lang="es-MX" sz="3200" dirty="0">
                <a:solidFill>
                  <a:prstClr val="white"/>
                </a:solidFill>
                <a:latin typeface="Century Gothic" pitchFamily="34" charset="0"/>
              </a:rPr>
              <a:t>Indicadores Neuropsicológicos</a:t>
            </a:r>
          </a:p>
        </p:txBody>
      </p:sp>
    </p:spTree>
    <p:extLst>
      <p:ext uri="{BB962C8B-B14F-4D97-AF65-F5344CB8AC3E}">
        <p14:creationId xmlns:p14="http://schemas.microsoft.com/office/powerpoint/2010/main" val="511271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CABADEC-37E0-443F-88DF-4E06D55BB8D1}" type="slidenum">
              <a:rPr lang="es-PA" altLang="es-PA">
                <a:solidFill>
                  <a:srgbClr val="FFFFFF"/>
                </a:solidFill>
              </a:rPr>
              <a:pPr eaLnBrk="1" hangingPunct="1"/>
              <a:t>74</a:t>
            </a:fld>
            <a:endParaRPr lang="es-PA" altLang="es-PA">
              <a:solidFill>
                <a:srgbClr val="FFFFFF"/>
              </a:solidFill>
            </a:endParaRPr>
          </a:p>
        </p:txBody>
      </p:sp>
      <p:sp>
        <p:nvSpPr>
          <p:cNvPr id="4" name="Rectangle 3"/>
          <p:cNvSpPr txBox="1">
            <a:spLocks noChangeArrowheads="1"/>
          </p:cNvSpPr>
          <p:nvPr/>
        </p:nvSpPr>
        <p:spPr>
          <a:xfrm>
            <a:off x="1816101" y="1700214"/>
            <a:ext cx="8518525" cy="4249737"/>
          </a:xfrm>
          <a:prstGeom prst="rect">
            <a:avLst/>
          </a:prstGeom>
          <a:solidFill>
            <a:schemeClr val="accent1"/>
          </a:solidFill>
        </p:spPr>
        <p:txBody>
          <a:bodyPr/>
          <a:lstStyle/>
          <a:p>
            <a:pPr marL="342900" indent="-342900" algn="just" fontAlgn="base">
              <a:spcBef>
                <a:spcPts val="600"/>
              </a:spcBef>
              <a:spcAft>
                <a:spcPts val="600"/>
              </a:spcAft>
              <a:defRPr/>
            </a:pPr>
            <a:r>
              <a:rPr lang="es-MX" sz="2800" b="1" dirty="0">
                <a:solidFill>
                  <a:srgbClr val="FFFF00"/>
                </a:solidFill>
                <a:latin typeface="Century Gothic" pitchFamily="34" charset="0"/>
                <a:cs typeface="Arial" panose="020B0604020202020204" pitchFamily="34" charset="0"/>
              </a:rPr>
              <a:t>Lateralidad</a:t>
            </a:r>
            <a:endParaRPr lang="es-MX" sz="2800" dirty="0">
              <a:solidFill>
                <a:srgbClr val="FFFF00"/>
              </a:solidFill>
              <a:latin typeface="Century Gothic" pitchFamily="34" charset="0"/>
              <a:cs typeface="Arial" panose="020B0604020202020204" pitchFamily="34" charset="0"/>
            </a:endParaRPr>
          </a:p>
          <a:p>
            <a:pPr marL="342900" indent="-342900" algn="just" fontAlgn="base">
              <a:spcBef>
                <a:spcPts val="600"/>
              </a:spcBef>
              <a:spcAft>
                <a:spcPts val="600"/>
              </a:spcAft>
              <a:defRPr/>
            </a:pPr>
            <a:r>
              <a:rPr lang="es-MX" sz="2400" dirty="0">
                <a:solidFill>
                  <a:prstClr val="white"/>
                </a:solidFill>
                <a:latin typeface="Century Gothic" pitchFamily="34" charset="0"/>
                <a:cs typeface="Arial" panose="020B0604020202020204" pitchFamily="34" charset="0"/>
              </a:rPr>
              <a:t>	* Ojo, mano, pie y oído </a:t>
            </a:r>
            <a:r>
              <a:rPr lang="es-MX" sz="2000" dirty="0">
                <a:solidFill>
                  <a:prstClr val="white"/>
                </a:solidFill>
                <a:latin typeface="Century Gothic" pitchFamily="34" charset="0"/>
                <a:cs typeface="Arial" panose="020B0604020202020204" pitchFamily="34" charset="0"/>
              </a:rPr>
              <a:t>(si muestra un predominio).</a:t>
            </a:r>
          </a:p>
          <a:p>
            <a:pPr marL="342900" indent="-342900" algn="just" fontAlgn="base">
              <a:spcBef>
                <a:spcPts val="600"/>
              </a:spcBef>
              <a:spcAft>
                <a:spcPts val="600"/>
              </a:spcAft>
              <a:defRPr/>
            </a:pPr>
            <a:r>
              <a:rPr lang="es-MX" sz="2800" b="1" dirty="0" err="1">
                <a:solidFill>
                  <a:srgbClr val="FFFF00"/>
                </a:solidFill>
                <a:latin typeface="Century Gothic" pitchFamily="34" charset="0"/>
                <a:cs typeface="Arial" panose="020B0604020202020204" pitchFamily="34" charset="0"/>
              </a:rPr>
              <a:t>Praxias</a:t>
            </a:r>
            <a:r>
              <a:rPr lang="es-MX" sz="2800" b="1" dirty="0">
                <a:solidFill>
                  <a:srgbClr val="FFFF00"/>
                </a:solidFill>
                <a:latin typeface="Century Gothic" pitchFamily="34" charset="0"/>
                <a:cs typeface="Arial" panose="020B0604020202020204" pitchFamily="34" charset="0"/>
              </a:rPr>
              <a:t> </a:t>
            </a:r>
            <a:r>
              <a:rPr lang="es-MX" sz="2800" b="1" dirty="0" err="1">
                <a:solidFill>
                  <a:srgbClr val="FFFF00"/>
                </a:solidFill>
                <a:latin typeface="Century Gothic" pitchFamily="34" charset="0"/>
                <a:cs typeface="Arial" panose="020B0604020202020204" pitchFamily="34" charset="0"/>
              </a:rPr>
              <a:t>Orofaciales</a:t>
            </a:r>
            <a:endParaRPr lang="es-MX" sz="2800" b="1" dirty="0">
              <a:solidFill>
                <a:srgbClr val="FFFF00"/>
              </a:solidFill>
              <a:latin typeface="Century Gothic" pitchFamily="34" charset="0"/>
              <a:cs typeface="Arial" panose="020B0604020202020204" pitchFamily="34" charset="0"/>
            </a:endParaRPr>
          </a:p>
          <a:p>
            <a:pPr marL="342900" indent="-77788" algn="just" fontAlgn="base">
              <a:spcBef>
                <a:spcPts val="600"/>
              </a:spcBef>
              <a:spcAft>
                <a:spcPts val="600"/>
              </a:spcAft>
              <a:defRPr/>
            </a:pPr>
            <a:r>
              <a:rPr lang="es-MX" sz="2400" dirty="0">
                <a:solidFill>
                  <a:prstClr val="white"/>
                </a:solidFill>
                <a:latin typeface="Century Gothic" pitchFamily="34" charset="0"/>
                <a:cs typeface="Arial" panose="020B0604020202020204" pitchFamily="34" charset="0"/>
              </a:rPr>
              <a:t>* Dificultades articulatorias</a:t>
            </a:r>
            <a:r>
              <a:rPr lang="es-MX" sz="2800" dirty="0">
                <a:solidFill>
                  <a:prstClr val="white"/>
                </a:solidFill>
                <a:latin typeface="Century Gothic" pitchFamily="34" charset="0"/>
                <a:cs typeface="Arial" panose="020B0604020202020204" pitchFamily="34" charset="0"/>
              </a:rPr>
              <a:t> </a:t>
            </a:r>
            <a:r>
              <a:rPr lang="es-MX" sz="2000" dirty="0">
                <a:solidFill>
                  <a:prstClr val="white"/>
                </a:solidFill>
                <a:latin typeface="Century Gothic" pitchFamily="34" charset="0"/>
                <a:cs typeface="Arial" panose="020B0604020202020204" pitchFamily="34" charset="0"/>
              </a:rPr>
              <a:t>(conversación espontánea)</a:t>
            </a:r>
            <a:r>
              <a:rPr lang="es-MX" sz="2800" dirty="0">
                <a:solidFill>
                  <a:prstClr val="white"/>
                </a:solidFill>
                <a:latin typeface="Century Gothic" pitchFamily="34" charset="0"/>
                <a:cs typeface="Arial" panose="020B0604020202020204" pitchFamily="34" charset="0"/>
              </a:rPr>
              <a:t>.</a:t>
            </a:r>
          </a:p>
          <a:p>
            <a:pPr marL="342900" indent="-77788" algn="just" fontAlgn="base">
              <a:spcBef>
                <a:spcPts val="600"/>
              </a:spcBef>
              <a:spcAft>
                <a:spcPts val="600"/>
              </a:spcAft>
              <a:defRPr/>
            </a:pPr>
            <a:r>
              <a:rPr lang="es-MX" sz="2800" dirty="0">
                <a:solidFill>
                  <a:prstClr val="white"/>
                </a:solidFill>
                <a:latin typeface="Century Gothic" pitchFamily="34" charset="0"/>
                <a:cs typeface="Arial" panose="020B0604020202020204" pitchFamily="34" charset="0"/>
              </a:rPr>
              <a:t>	</a:t>
            </a:r>
            <a:r>
              <a:rPr lang="es-MX" sz="2400" dirty="0">
                <a:solidFill>
                  <a:prstClr val="white"/>
                </a:solidFill>
                <a:latin typeface="Century Gothic" pitchFamily="34" charset="0"/>
                <a:cs typeface="Arial" panose="020B0604020202020204" pitchFamily="34" charset="0"/>
              </a:rPr>
              <a:t>* Dificultades de lenguaje</a:t>
            </a:r>
            <a:r>
              <a:rPr lang="es-MX" sz="2800" dirty="0">
                <a:solidFill>
                  <a:prstClr val="white"/>
                </a:solidFill>
                <a:latin typeface="Century Gothic" pitchFamily="34" charset="0"/>
                <a:cs typeface="Arial" panose="020B0604020202020204" pitchFamily="34" charset="0"/>
              </a:rPr>
              <a:t> </a:t>
            </a:r>
            <a:r>
              <a:rPr lang="es-MX" sz="2000" dirty="0">
                <a:solidFill>
                  <a:prstClr val="white"/>
                </a:solidFill>
                <a:latin typeface="Century Gothic" pitchFamily="34" charset="0"/>
                <a:cs typeface="Arial" panose="020B0604020202020204" pitchFamily="34" charset="0"/>
              </a:rPr>
              <a:t>(etapa lingüística, formación 	de palabras, omite, sustituye, invierte fonemas o sílabas, 	cambia el orden).</a:t>
            </a:r>
          </a:p>
          <a:p>
            <a:pPr marL="342900" indent="-342900" algn="just" fontAlgn="base">
              <a:spcBef>
                <a:spcPts val="600"/>
              </a:spcBef>
              <a:spcAft>
                <a:spcPts val="600"/>
              </a:spcAft>
              <a:defRPr/>
            </a:pPr>
            <a:r>
              <a:rPr lang="es-MX" sz="2400" dirty="0">
                <a:solidFill>
                  <a:prstClr val="white"/>
                </a:solidFill>
                <a:latin typeface="Century Gothic" pitchFamily="34" charset="0"/>
                <a:cs typeface="Arial" panose="020B0604020202020204" pitchFamily="34" charset="0"/>
              </a:rPr>
              <a:t>	*  Tartamudez.</a:t>
            </a:r>
          </a:p>
          <a:p>
            <a:pPr marL="342900" indent="-342900" algn="just" fontAlgn="base">
              <a:spcBef>
                <a:spcPts val="600"/>
              </a:spcBef>
              <a:spcAft>
                <a:spcPts val="600"/>
              </a:spcAft>
              <a:defRPr/>
            </a:pPr>
            <a:endParaRPr lang="es-MX" sz="2000" dirty="0">
              <a:solidFill>
                <a:prstClr val="white"/>
              </a:solidFill>
              <a:latin typeface="Century Gothic" pitchFamily="34" charset="0"/>
              <a:cs typeface="Arial" panose="020B0604020202020204" pitchFamily="34" charset="0"/>
            </a:endParaRPr>
          </a:p>
        </p:txBody>
      </p:sp>
      <p:sp>
        <p:nvSpPr>
          <p:cNvPr id="5" name="Rectangle 4"/>
          <p:cNvSpPr/>
          <p:nvPr/>
        </p:nvSpPr>
        <p:spPr>
          <a:xfrm>
            <a:off x="2467836" y="384240"/>
            <a:ext cx="7213816" cy="53553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marL="342900" indent="-342900" algn="ctr" fontAlgn="base">
              <a:lnSpc>
                <a:spcPct val="90000"/>
              </a:lnSpc>
              <a:spcBef>
                <a:spcPct val="20000"/>
              </a:spcBef>
              <a:spcAft>
                <a:spcPct val="0"/>
              </a:spcAft>
              <a:defRPr/>
            </a:pPr>
            <a:r>
              <a:rPr lang="es-MX" sz="3200" dirty="0">
                <a:solidFill>
                  <a:prstClr val="white"/>
                </a:solidFill>
                <a:latin typeface="Century Gothic" pitchFamily="34" charset="0"/>
              </a:rPr>
              <a:t>Indicadores Neuropsicológicos</a:t>
            </a:r>
          </a:p>
        </p:txBody>
      </p:sp>
    </p:spTree>
    <p:extLst>
      <p:ext uri="{BB962C8B-B14F-4D97-AF65-F5344CB8AC3E}">
        <p14:creationId xmlns:p14="http://schemas.microsoft.com/office/powerpoint/2010/main" val="2273402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F22C4F1-32DD-4BEF-B4C1-906CEE9704BD}" type="slidenum">
              <a:rPr lang="es-PA" altLang="es-PA">
                <a:solidFill>
                  <a:srgbClr val="FFFFFF"/>
                </a:solidFill>
              </a:rPr>
              <a:pPr eaLnBrk="1" hangingPunct="1"/>
              <a:t>75</a:t>
            </a:fld>
            <a:endParaRPr lang="es-PA" altLang="es-PA">
              <a:solidFill>
                <a:srgbClr val="FFFFFF"/>
              </a:solidFill>
            </a:endParaRPr>
          </a:p>
        </p:txBody>
      </p:sp>
      <p:sp>
        <p:nvSpPr>
          <p:cNvPr id="4" name="Rectangle 3"/>
          <p:cNvSpPr txBox="1">
            <a:spLocks noChangeArrowheads="1"/>
          </p:cNvSpPr>
          <p:nvPr/>
        </p:nvSpPr>
        <p:spPr>
          <a:xfrm>
            <a:off x="1816101" y="1484314"/>
            <a:ext cx="8518525" cy="4681537"/>
          </a:xfrm>
          <a:prstGeom prst="rect">
            <a:avLst/>
          </a:prstGeom>
          <a:solidFill>
            <a:schemeClr val="accent1"/>
          </a:solidFill>
        </p:spPr>
        <p:txBody>
          <a:bodyPr/>
          <a:lstStyle/>
          <a:p>
            <a:pPr marL="342900" indent="-342900" algn="just" fontAlgn="base">
              <a:spcBef>
                <a:spcPts val="600"/>
              </a:spcBef>
              <a:spcAft>
                <a:spcPts val="600"/>
              </a:spcAft>
              <a:defRPr/>
            </a:pPr>
            <a:r>
              <a:rPr lang="es-MX" sz="2800" b="1" dirty="0" err="1">
                <a:solidFill>
                  <a:srgbClr val="FFFF00"/>
                </a:solidFill>
                <a:latin typeface="Century Gothic" pitchFamily="34" charset="0"/>
                <a:cs typeface="Arial" panose="020B0604020202020204" pitchFamily="34" charset="0"/>
              </a:rPr>
              <a:t>Praxias</a:t>
            </a:r>
            <a:r>
              <a:rPr lang="es-MX" sz="2800" b="1" dirty="0">
                <a:solidFill>
                  <a:srgbClr val="FFFF00"/>
                </a:solidFill>
                <a:latin typeface="Century Gothic" pitchFamily="34" charset="0"/>
                <a:cs typeface="Arial" panose="020B0604020202020204" pitchFamily="34" charset="0"/>
              </a:rPr>
              <a:t> Finas</a:t>
            </a:r>
          </a:p>
          <a:p>
            <a:pPr marL="342900" indent="-77788" algn="just" fontAlgn="base">
              <a:spcBef>
                <a:spcPts val="600"/>
              </a:spcBef>
              <a:spcAft>
                <a:spcPts val="600"/>
              </a:spcAft>
              <a:defRPr/>
            </a:pPr>
            <a:r>
              <a:rPr lang="es-MX" sz="2400" dirty="0">
                <a:solidFill>
                  <a:prstClr val="white"/>
                </a:solidFill>
                <a:latin typeface="Century Gothic" pitchFamily="34" charset="0"/>
                <a:cs typeface="Arial" panose="020B0604020202020204" pitchFamily="34" charset="0"/>
              </a:rPr>
              <a:t>* Dificultad para agarrar crayolas, tijeras, cuchara, cepillo de dientes; agarre  puño o más de dos dedos.</a:t>
            </a:r>
          </a:p>
          <a:p>
            <a:pPr marL="342900" indent="-342900" algn="just" fontAlgn="base">
              <a:spcBef>
                <a:spcPts val="600"/>
              </a:spcBef>
              <a:spcAft>
                <a:spcPts val="600"/>
              </a:spcAft>
              <a:defRPr/>
            </a:pPr>
            <a:r>
              <a:rPr lang="es-MX" sz="2800" b="1" dirty="0">
                <a:solidFill>
                  <a:srgbClr val="FFFF00"/>
                </a:solidFill>
                <a:latin typeface="Century Gothic" pitchFamily="34" charset="0"/>
                <a:cs typeface="Arial" panose="020B0604020202020204" pitchFamily="34" charset="0"/>
              </a:rPr>
              <a:t>Esquema corporal</a:t>
            </a:r>
            <a:endParaRPr lang="es-MX" sz="2800" dirty="0">
              <a:solidFill>
                <a:srgbClr val="FFFF00"/>
              </a:solidFill>
              <a:latin typeface="Century Gothic" pitchFamily="34" charset="0"/>
              <a:cs typeface="Arial" panose="020B0604020202020204" pitchFamily="34" charset="0"/>
            </a:endParaRPr>
          </a:p>
          <a:p>
            <a:pPr marL="342900" indent="-342900" algn="just" fontAlgn="base">
              <a:spcBef>
                <a:spcPts val="600"/>
              </a:spcBef>
              <a:spcAft>
                <a:spcPts val="600"/>
              </a:spcAft>
              <a:defRPr/>
            </a:pPr>
            <a:r>
              <a:rPr lang="es-MX" sz="2400" dirty="0">
                <a:solidFill>
                  <a:prstClr val="white"/>
                </a:solidFill>
                <a:latin typeface="Century Gothic" pitchFamily="34" charset="0"/>
                <a:cs typeface="Arial" panose="020B0604020202020204" pitchFamily="34" charset="0"/>
              </a:rPr>
              <a:t>	* Dificultad para nombrar e identificar partes gruesas.</a:t>
            </a:r>
          </a:p>
          <a:p>
            <a:pPr marL="342900" indent="-342900" algn="just" fontAlgn="base">
              <a:spcBef>
                <a:spcPts val="600"/>
              </a:spcBef>
              <a:spcAft>
                <a:spcPts val="600"/>
              </a:spcAft>
              <a:defRPr/>
            </a:pPr>
            <a:r>
              <a:rPr lang="es-MX" sz="2800" b="1" dirty="0" err="1">
                <a:solidFill>
                  <a:srgbClr val="FFFF00"/>
                </a:solidFill>
                <a:latin typeface="Century Gothic" pitchFamily="34" charset="0"/>
                <a:cs typeface="Arial" panose="020B0604020202020204" pitchFamily="34" charset="0"/>
              </a:rPr>
              <a:t>Gnosias</a:t>
            </a:r>
            <a:r>
              <a:rPr lang="es-MX" sz="2800" b="1" dirty="0">
                <a:solidFill>
                  <a:srgbClr val="FFFF00"/>
                </a:solidFill>
                <a:latin typeface="Century Gothic" pitchFamily="34" charset="0"/>
                <a:cs typeface="Arial" panose="020B0604020202020204" pitchFamily="34" charset="0"/>
              </a:rPr>
              <a:t> Visuales</a:t>
            </a:r>
          </a:p>
          <a:p>
            <a:pPr marL="342900" indent="-77788" algn="just" fontAlgn="base">
              <a:spcBef>
                <a:spcPts val="600"/>
              </a:spcBef>
              <a:spcAft>
                <a:spcPts val="600"/>
              </a:spcAft>
              <a:defRPr/>
            </a:pPr>
            <a:r>
              <a:rPr lang="es-MX" sz="2400" dirty="0">
                <a:solidFill>
                  <a:prstClr val="white"/>
                </a:solidFill>
                <a:latin typeface="Century Gothic" pitchFamily="34" charset="0"/>
                <a:cs typeface="Arial" panose="020B0604020202020204" pitchFamily="34" charset="0"/>
              </a:rPr>
              <a:t>* Dificultad para denominar, identificar y agrupar colores, formas, tamaños, cantidades, etc. A nivel concreto y gráfico.</a:t>
            </a:r>
          </a:p>
        </p:txBody>
      </p:sp>
      <p:sp>
        <p:nvSpPr>
          <p:cNvPr id="5" name="Rectangle 4"/>
          <p:cNvSpPr/>
          <p:nvPr/>
        </p:nvSpPr>
        <p:spPr>
          <a:xfrm>
            <a:off x="2467836" y="384240"/>
            <a:ext cx="7213816" cy="53553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marL="342900" indent="-342900" algn="ctr" fontAlgn="base">
              <a:lnSpc>
                <a:spcPct val="90000"/>
              </a:lnSpc>
              <a:spcBef>
                <a:spcPct val="20000"/>
              </a:spcBef>
              <a:spcAft>
                <a:spcPct val="0"/>
              </a:spcAft>
              <a:defRPr/>
            </a:pPr>
            <a:r>
              <a:rPr lang="es-MX" sz="3200" dirty="0">
                <a:solidFill>
                  <a:prstClr val="white"/>
                </a:solidFill>
                <a:latin typeface="Century Gothic" pitchFamily="34" charset="0"/>
              </a:rPr>
              <a:t>Indicadores Neuropsicológicos</a:t>
            </a:r>
          </a:p>
        </p:txBody>
      </p:sp>
    </p:spTree>
    <p:extLst>
      <p:ext uri="{BB962C8B-B14F-4D97-AF65-F5344CB8AC3E}">
        <p14:creationId xmlns:p14="http://schemas.microsoft.com/office/powerpoint/2010/main" val="1729445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E35E196-4FB8-4124-80EB-6BC0BADBFD74}" type="slidenum">
              <a:rPr lang="es-PA" altLang="es-PA">
                <a:solidFill>
                  <a:srgbClr val="FFFFFF"/>
                </a:solidFill>
              </a:rPr>
              <a:pPr eaLnBrk="1" hangingPunct="1"/>
              <a:t>76</a:t>
            </a:fld>
            <a:endParaRPr lang="es-PA" altLang="es-PA">
              <a:solidFill>
                <a:srgbClr val="FFFFFF"/>
              </a:solidFill>
            </a:endParaRPr>
          </a:p>
        </p:txBody>
      </p:sp>
      <p:sp>
        <p:nvSpPr>
          <p:cNvPr id="78852" name="Rectangle 3"/>
          <p:cNvSpPr txBox="1">
            <a:spLocks noChangeArrowheads="1"/>
          </p:cNvSpPr>
          <p:nvPr/>
        </p:nvSpPr>
        <p:spPr bwMode="auto">
          <a:xfrm>
            <a:off x="1933575" y="1543050"/>
            <a:ext cx="8312150" cy="40338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20000"/>
              </a:spcBef>
              <a:spcAft>
                <a:spcPct val="0"/>
              </a:spcAft>
            </a:pPr>
            <a:r>
              <a:rPr lang="es-MX" altLang="es-PA" sz="2800" b="1">
                <a:solidFill>
                  <a:srgbClr val="FFFF00"/>
                </a:solidFill>
                <a:latin typeface="Century Gothic" panose="020B0502020202020204" pitchFamily="34" charset="0"/>
              </a:rPr>
              <a:t>Inatento</a:t>
            </a:r>
            <a:endParaRPr lang="es-MX" altLang="es-PA" sz="2800">
              <a:solidFill>
                <a:srgbClr val="FFFF00"/>
              </a:solidFill>
              <a:latin typeface="Century Gothic" panose="020B0502020202020204" pitchFamily="34" charset="0"/>
            </a:endParaRPr>
          </a:p>
          <a:p>
            <a:pPr algn="just" eaLnBrk="1" fontAlgn="base" hangingPunct="1">
              <a:lnSpc>
                <a:spcPct val="120000"/>
              </a:lnSpc>
              <a:spcBef>
                <a:spcPct val="20000"/>
              </a:spcBef>
              <a:spcAft>
                <a:spcPct val="0"/>
              </a:spcAft>
            </a:pPr>
            <a:r>
              <a:rPr lang="es-MX" altLang="es-PA" sz="2800">
                <a:solidFill>
                  <a:prstClr val="white"/>
                </a:solidFill>
                <a:latin typeface="Century Gothic" panose="020B0502020202020204" pitchFamily="34" charset="0"/>
              </a:rPr>
              <a:t>	</a:t>
            </a:r>
            <a:r>
              <a:rPr lang="es-MX" altLang="es-PA" sz="2400">
                <a:solidFill>
                  <a:prstClr val="white"/>
                </a:solidFill>
                <a:latin typeface="Century Gothic" panose="020B0502020202020204" pitchFamily="34" charset="0"/>
              </a:rPr>
              <a:t>* Los niños no son demasiado activos. No alteran el orden del salón de clases u otras actividades y es posible que no se noten sus síntomas.</a:t>
            </a:r>
          </a:p>
          <a:p>
            <a:pPr algn="just" eaLnBrk="1" fontAlgn="base" hangingPunct="1">
              <a:lnSpc>
                <a:spcPct val="120000"/>
              </a:lnSpc>
              <a:spcBef>
                <a:spcPct val="20000"/>
              </a:spcBef>
              <a:spcAft>
                <a:spcPct val="0"/>
              </a:spcAft>
            </a:pPr>
            <a:endParaRPr lang="es-MX" altLang="es-PA" sz="2400">
              <a:solidFill>
                <a:prstClr val="white"/>
              </a:solidFill>
              <a:latin typeface="Century Gothic" panose="020B0502020202020204" pitchFamily="34" charset="0"/>
            </a:endParaRPr>
          </a:p>
          <a:p>
            <a:pPr algn="just" eaLnBrk="1" fontAlgn="base" hangingPunct="1">
              <a:lnSpc>
                <a:spcPct val="120000"/>
              </a:lnSpc>
              <a:spcBef>
                <a:spcPct val="20000"/>
              </a:spcBef>
              <a:spcAft>
                <a:spcPct val="0"/>
              </a:spcAft>
            </a:pPr>
            <a:r>
              <a:rPr lang="es-MX" altLang="es-PA" sz="2400">
                <a:solidFill>
                  <a:prstClr val="white"/>
                </a:solidFill>
                <a:latin typeface="Century Gothic" panose="020B0502020202020204" pitchFamily="34" charset="0"/>
              </a:rPr>
              <a:t>	* Se dice que son: “olvidadizos”, “distraidos”, “que no se fijan en lo que hacen”, “descuidados”, “flojitos o perezosos”, “desidiosos”, etc.</a:t>
            </a:r>
          </a:p>
        </p:txBody>
      </p:sp>
      <p:sp>
        <p:nvSpPr>
          <p:cNvPr id="5" name="Rectangle 4"/>
          <p:cNvSpPr/>
          <p:nvPr/>
        </p:nvSpPr>
        <p:spPr>
          <a:xfrm>
            <a:off x="2467836" y="384240"/>
            <a:ext cx="7213816" cy="53553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marL="342900" indent="-342900" algn="ctr" fontAlgn="base">
              <a:lnSpc>
                <a:spcPct val="90000"/>
              </a:lnSpc>
              <a:spcBef>
                <a:spcPct val="20000"/>
              </a:spcBef>
              <a:spcAft>
                <a:spcPct val="0"/>
              </a:spcAft>
              <a:defRPr/>
            </a:pPr>
            <a:r>
              <a:rPr lang="es-MX" sz="3200" dirty="0">
                <a:solidFill>
                  <a:prstClr val="white"/>
                </a:solidFill>
                <a:latin typeface="Century Gothic" pitchFamily="34" charset="0"/>
              </a:rPr>
              <a:t>Indicadores Conductuales</a:t>
            </a:r>
          </a:p>
        </p:txBody>
      </p:sp>
    </p:spTree>
    <p:extLst>
      <p:ext uri="{BB962C8B-B14F-4D97-AF65-F5344CB8AC3E}">
        <p14:creationId xmlns:p14="http://schemas.microsoft.com/office/powerpoint/2010/main" val="2628686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33DAF63-8D36-4935-B4E6-265CB79CDB74}" type="slidenum">
              <a:rPr lang="es-PA" altLang="es-PA">
                <a:solidFill>
                  <a:srgbClr val="FFFFFF"/>
                </a:solidFill>
              </a:rPr>
              <a:pPr eaLnBrk="1" hangingPunct="1"/>
              <a:t>77</a:t>
            </a:fld>
            <a:endParaRPr lang="es-PA" altLang="es-PA">
              <a:solidFill>
                <a:srgbClr val="FFFFFF"/>
              </a:solidFill>
            </a:endParaRPr>
          </a:p>
        </p:txBody>
      </p:sp>
      <p:sp>
        <p:nvSpPr>
          <p:cNvPr id="79876" name="Rectangle 3"/>
          <p:cNvSpPr txBox="1">
            <a:spLocks noChangeArrowheads="1"/>
          </p:cNvSpPr>
          <p:nvPr/>
        </p:nvSpPr>
        <p:spPr bwMode="auto">
          <a:xfrm>
            <a:off x="1933575" y="1543050"/>
            <a:ext cx="8312150" cy="46942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20000"/>
              </a:spcBef>
              <a:spcAft>
                <a:spcPct val="0"/>
              </a:spcAft>
            </a:pPr>
            <a:r>
              <a:rPr lang="es-MX" altLang="es-PA" sz="2800" b="1">
                <a:solidFill>
                  <a:srgbClr val="FFFF00"/>
                </a:solidFill>
                <a:latin typeface="Century Gothic" panose="020B0502020202020204" pitchFamily="34" charset="0"/>
              </a:rPr>
              <a:t>Hiperactivo</a:t>
            </a:r>
            <a:endParaRPr lang="es-MX" altLang="es-PA" sz="2800">
              <a:solidFill>
                <a:srgbClr val="FFFF00"/>
              </a:solidFill>
              <a:latin typeface="Century Gothic" panose="020B0502020202020204" pitchFamily="34" charset="0"/>
            </a:endParaRPr>
          </a:p>
          <a:p>
            <a:pPr algn="just" eaLnBrk="1" fontAlgn="base" hangingPunct="1">
              <a:lnSpc>
                <a:spcPct val="120000"/>
              </a:lnSpc>
              <a:spcBef>
                <a:spcPct val="20000"/>
              </a:spcBef>
              <a:spcAft>
                <a:spcPct val="0"/>
              </a:spcAft>
            </a:pPr>
            <a:r>
              <a:rPr lang="es-MX" altLang="es-PA" sz="2800">
                <a:solidFill>
                  <a:prstClr val="white"/>
                </a:solidFill>
                <a:latin typeface="Century Gothic" panose="020B0502020202020204" pitchFamily="34" charset="0"/>
              </a:rPr>
              <a:t>	</a:t>
            </a:r>
            <a:r>
              <a:rPr lang="es-MX" altLang="es-PA" sz="2400">
                <a:solidFill>
                  <a:prstClr val="white"/>
                </a:solidFill>
                <a:latin typeface="Century Gothic" panose="020B0502020202020204" pitchFamily="34" charset="0"/>
              </a:rPr>
              <a:t>* Niño que en cualquier lugar y a cualquier hora  pareciera ser que nunca se cansa, “siempre tiene la pila puesta”, “es mal educado porque no obedece a nadie”, “es muy atravancado”, “es el líder de su grupo para hacer destrozos”, “no termina sus trabajos”; “son inteligentes pero les cuesta trabajo seguir el ritmo de la clase”, “pierde sus cosas”, “pierde fácilmente la concentración”, “se para de su lugar continuamente”, etc.</a:t>
            </a:r>
          </a:p>
        </p:txBody>
      </p:sp>
      <p:sp>
        <p:nvSpPr>
          <p:cNvPr id="5" name="Rectangle 4"/>
          <p:cNvSpPr/>
          <p:nvPr/>
        </p:nvSpPr>
        <p:spPr>
          <a:xfrm>
            <a:off x="2467836" y="384240"/>
            <a:ext cx="7213816" cy="53553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marL="342900" indent="-342900" algn="ctr" fontAlgn="base">
              <a:lnSpc>
                <a:spcPct val="90000"/>
              </a:lnSpc>
              <a:spcBef>
                <a:spcPct val="20000"/>
              </a:spcBef>
              <a:spcAft>
                <a:spcPct val="0"/>
              </a:spcAft>
              <a:defRPr/>
            </a:pPr>
            <a:r>
              <a:rPr lang="es-MX" sz="3200" dirty="0">
                <a:solidFill>
                  <a:prstClr val="white"/>
                </a:solidFill>
                <a:latin typeface="Century Gothic" pitchFamily="34" charset="0"/>
              </a:rPr>
              <a:t>Indicadores Conductuales</a:t>
            </a:r>
          </a:p>
        </p:txBody>
      </p:sp>
    </p:spTree>
    <p:extLst>
      <p:ext uri="{BB962C8B-B14F-4D97-AF65-F5344CB8AC3E}">
        <p14:creationId xmlns:p14="http://schemas.microsoft.com/office/powerpoint/2010/main" val="4036424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B00A9CA-8AA0-47B6-B6E2-285AD4360EF3}" type="slidenum">
              <a:rPr lang="es-PA" altLang="es-PA">
                <a:solidFill>
                  <a:srgbClr val="FFFFFF"/>
                </a:solidFill>
              </a:rPr>
              <a:pPr eaLnBrk="1" hangingPunct="1"/>
              <a:t>78</a:t>
            </a:fld>
            <a:endParaRPr lang="es-PA" altLang="es-PA">
              <a:solidFill>
                <a:srgbClr val="FFFFFF"/>
              </a:solidFill>
            </a:endParaRPr>
          </a:p>
        </p:txBody>
      </p:sp>
      <p:sp>
        <p:nvSpPr>
          <p:cNvPr id="80900" name="Rectangle 3"/>
          <p:cNvSpPr txBox="1">
            <a:spLocks noChangeArrowheads="1"/>
          </p:cNvSpPr>
          <p:nvPr/>
        </p:nvSpPr>
        <p:spPr bwMode="auto">
          <a:xfrm>
            <a:off x="1933575" y="1543050"/>
            <a:ext cx="8312150" cy="4262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20000"/>
              </a:spcBef>
              <a:spcAft>
                <a:spcPct val="0"/>
              </a:spcAft>
            </a:pPr>
            <a:r>
              <a:rPr lang="es-MX" altLang="es-PA" sz="2800" b="1">
                <a:solidFill>
                  <a:srgbClr val="FFFF00"/>
                </a:solidFill>
                <a:latin typeface="Century Gothic" panose="020B0502020202020204" pitchFamily="34" charset="0"/>
              </a:rPr>
              <a:t>Impulsivo</a:t>
            </a:r>
            <a:endParaRPr lang="es-MX" altLang="es-PA" sz="2800">
              <a:solidFill>
                <a:srgbClr val="FFFF00"/>
              </a:solidFill>
              <a:latin typeface="Century Gothic" panose="020B0502020202020204" pitchFamily="34" charset="0"/>
            </a:endParaRPr>
          </a:p>
          <a:p>
            <a:pPr algn="just" eaLnBrk="1" fontAlgn="base" hangingPunct="1">
              <a:lnSpc>
                <a:spcPct val="120000"/>
              </a:lnSpc>
              <a:spcBef>
                <a:spcPct val="20000"/>
              </a:spcBef>
              <a:spcAft>
                <a:spcPct val="0"/>
              </a:spcAft>
            </a:pPr>
            <a:r>
              <a:rPr lang="es-MX" altLang="es-PA" sz="2800">
                <a:solidFill>
                  <a:prstClr val="white"/>
                </a:solidFill>
                <a:latin typeface="Century Gothic" panose="020B0502020202020204" pitchFamily="34" charset="0"/>
              </a:rPr>
              <a:t>	</a:t>
            </a:r>
            <a:r>
              <a:rPr lang="es-MX" altLang="es-PA" sz="2400">
                <a:solidFill>
                  <a:prstClr val="white"/>
                </a:solidFill>
                <a:latin typeface="Century Gothic" panose="020B0502020202020204" pitchFamily="34" charset="0"/>
              </a:rPr>
              <a:t>* “Nunca se fija en lo que hace”, “siempre se cae, lastima o se corta por hacer lo que quiere”, “se atraviesa la calle sin fijarse”, “no mide riesgos aunque se lo he dicho mil veces que no lo haga”, “no mide las consecuencias de sus actos”, “se entromete en platicas”, “responde antes de que se termine de decirle algo”, “no respeta turnos”, “interrumpe la clase o a la maestra”, etc.</a:t>
            </a:r>
          </a:p>
        </p:txBody>
      </p:sp>
      <p:sp>
        <p:nvSpPr>
          <p:cNvPr id="5" name="Rectangle 4"/>
          <p:cNvSpPr/>
          <p:nvPr/>
        </p:nvSpPr>
        <p:spPr>
          <a:xfrm>
            <a:off x="2467836" y="384240"/>
            <a:ext cx="7213816" cy="53553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marL="342900" indent="-342900" algn="ctr" fontAlgn="base">
              <a:lnSpc>
                <a:spcPct val="90000"/>
              </a:lnSpc>
              <a:spcBef>
                <a:spcPct val="20000"/>
              </a:spcBef>
              <a:spcAft>
                <a:spcPct val="0"/>
              </a:spcAft>
              <a:defRPr/>
            </a:pPr>
            <a:r>
              <a:rPr lang="es-MX" sz="3200" dirty="0">
                <a:solidFill>
                  <a:prstClr val="white"/>
                </a:solidFill>
                <a:latin typeface="Century Gothic" pitchFamily="34" charset="0"/>
              </a:rPr>
              <a:t>Indicadores Conductuales</a:t>
            </a:r>
          </a:p>
        </p:txBody>
      </p:sp>
    </p:spTree>
    <p:extLst>
      <p:ext uri="{BB962C8B-B14F-4D97-AF65-F5344CB8AC3E}">
        <p14:creationId xmlns:p14="http://schemas.microsoft.com/office/powerpoint/2010/main" val="3774425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679AB6A-E090-43F3-853C-8E230EA4CFE3}" type="slidenum">
              <a:rPr lang="es-PA" altLang="es-PA">
                <a:solidFill>
                  <a:srgbClr val="FFFFFF"/>
                </a:solidFill>
              </a:rPr>
              <a:pPr eaLnBrk="1" hangingPunct="1"/>
              <a:t>79</a:t>
            </a:fld>
            <a:endParaRPr lang="es-PA" altLang="es-PA">
              <a:solidFill>
                <a:srgbClr val="FFFFFF"/>
              </a:solidFill>
            </a:endParaRPr>
          </a:p>
        </p:txBody>
      </p:sp>
      <p:sp>
        <p:nvSpPr>
          <p:cNvPr id="4" name="Rectangle 3"/>
          <p:cNvSpPr txBox="1">
            <a:spLocks noChangeArrowheads="1"/>
          </p:cNvSpPr>
          <p:nvPr/>
        </p:nvSpPr>
        <p:spPr>
          <a:xfrm>
            <a:off x="1933575" y="1831975"/>
            <a:ext cx="8312150" cy="4260850"/>
          </a:xfrm>
          <a:prstGeom prst="rect">
            <a:avLst/>
          </a:prstGeom>
          <a:solidFill>
            <a:schemeClr val="accent1"/>
          </a:solidFill>
        </p:spPr>
        <p:txBody>
          <a:bodyPr/>
          <a:lstStyle/>
          <a:p>
            <a:pPr marL="342900" indent="-342900" algn="just" fontAlgn="base">
              <a:spcBef>
                <a:spcPts val="600"/>
              </a:spcBef>
              <a:spcAft>
                <a:spcPts val="600"/>
              </a:spcAft>
              <a:defRPr/>
            </a:pPr>
            <a:r>
              <a:rPr lang="es-MX" sz="2000" dirty="0">
                <a:solidFill>
                  <a:prstClr val="white"/>
                </a:solidFill>
                <a:latin typeface="Century Gothic" pitchFamily="34" charset="0"/>
                <a:cs typeface="Arial" panose="020B0604020202020204" pitchFamily="34" charset="0"/>
              </a:rPr>
              <a:t>	</a:t>
            </a:r>
            <a:r>
              <a:rPr lang="es-MX" sz="2400" dirty="0">
                <a:solidFill>
                  <a:prstClr val="white"/>
                </a:solidFill>
                <a:latin typeface="Century Gothic" pitchFamily="34" charset="0"/>
                <a:cs typeface="Arial" panose="020B0604020202020204" pitchFamily="34" charset="0"/>
              </a:rPr>
              <a:t>*</a:t>
            </a:r>
            <a:r>
              <a:rPr lang="es-MX" sz="2400" b="1" dirty="0">
                <a:solidFill>
                  <a:prstClr val="white"/>
                </a:solidFill>
                <a:latin typeface="Century Gothic" pitchFamily="34" charset="0"/>
                <a:cs typeface="Arial" panose="020B0604020202020204" pitchFamily="34" charset="0"/>
              </a:rPr>
              <a:t> Triste </a:t>
            </a:r>
            <a:r>
              <a:rPr lang="es-MX" sz="2000" dirty="0">
                <a:solidFill>
                  <a:prstClr val="white"/>
                </a:solidFill>
                <a:latin typeface="Century Gothic" pitchFamily="34" charset="0"/>
                <a:cs typeface="Arial" panose="020B0604020202020204" pitchFamily="34" charset="0"/>
              </a:rPr>
              <a:t>(desganado y poco interesado).</a:t>
            </a:r>
          </a:p>
          <a:p>
            <a:pPr marL="342900" indent="-342900" algn="just" fontAlgn="base">
              <a:spcBef>
                <a:spcPts val="600"/>
              </a:spcBef>
              <a:spcAft>
                <a:spcPts val="600"/>
              </a:spcAft>
              <a:defRPr/>
            </a:pPr>
            <a:r>
              <a:rPr lang="es-MX" sz="2000" dirty="0">
                <a:solidFill>
                  <a:prstClr val="white"/>
                </a:solidFill>
                <a:latin typeface="Century Gothic" pitchFamily="34" charset="0"/>
                <a:cs typeface="Arial" panose="020B0604020202020204" pitchFamily="34" charset="0"/>
              </a:rPr>
              <a:t>	</a:t>
            </a:r>
            <a:r>
              <a:rPr lang="es-MX" sz="2400" dirty="0">
                <a:solidFill>
                  <a:prstClr val="white"/>
                </a:solidFill>
                <a:latin typeface="Century Gothic" pitchFamily="34" charset="0"/>
                <a:cs typeface="Arial" panose="020B0604020202020204" pitchFamily="34" charset="0"/>
              </a:rPr>
              <a:t>* </a:t>
            </a:r>
            <a:r>
              <a:rPr lang="es-MX" sz="2400" b="1" dirty="0">
                <a:solidFill>
                  <a:prstClr val="white"/>
                </a:solidFill>
                <a:latin typeface="Century Gothic" pitchFamily="34" charset="0"/>
                <a:cs typeface="Arial" panose="020B0604020202020204" pitchFamily="34" charset="0"/>
              </a:rPr>
              <a:t>Enojado</a:t>
            </a:r>
            <a:r>
              <a:rPr lang="es-MX" sz="2400" dirty="0">
                <a:solidFill>
                  <a:prstClr val="white"/>
                </a:solidFill>
                <a:latin typeface="Century Gothic" pitchFamily="34" charset="0"/>
                <a:cs typeface="Arial" panose="020B0604020202020204" pitchFamily="34" charset="0"/>
              </a:rPr>
              <a:t>.</a:t>
            </a:r>
          </a:p>
          <a:p>
            <a:pPr marL="354013" indent="-177800" algn="just" fontAlgn="base">
              <a:spcBef>
                <a:spcPts val="600"/>
              </a:spcBef>
              <a:spcAft>
                <a:spcPts val="600"/>
              </a:spcAft>
              <a:defRPr/>
            </a:pPr>
            <a:r>
              <a:rPr lang="es-MX" sz="2000" dirty="0">
                <a:solidFill>
                  <a:prstClr val="white"/>
                </a:solidFill>
                <a:latin typeface="Century Gothic" pitchFamily="34" charset="0"/>
                <a:cs typeface="Arial" panose="020B0604020202020204" pitchFamily="34" charset="0"/>
              </a:rPr>
              <a:t>	</a:t>
            </a:r>
            <a:r>
              <a:rPr lang="es-MX" sz="2400" dirty="0">
                <a:solidFill>
                  <a:prstClr val="white"/>
                </a:solidFill>
                <a:latin typeface="Century Gothic" pitchFamily="34" charset="0"/>
                <a:cs typeface="Arial" panose="020B0604020202020204" pitchFamily="34" charset="0"/>
              </a:rPr>
              <a:t>* </a:t>
            </a:r>
            <a:r>
              <a:rPr lang="es-MX" sz="2400" b="1" dirty="0">
                <a:solidFill>
                  <a:prstClr val="white"/>
                </a:solidFill>
                <a:latin typeface="Century Gothic" pitchFamily="34" charset="0"/>
                <a:cs typeface="Arial" panose="020B0604020202020204" pitchFamily="34" charset="0"/>
              </a:rPr>
              <a:t>Poca tolerancia a la frustración </a:t>
            </a:r>
            <a:r>
              <a:rPr lang="es-MX" sz="2000" dirty="0">
                <a:solidFill>
                  <a:prstClr val="white"/>
                </a:solidFill>
                <a:latin typeface="Century Gothic" pitchFamily="34" charset="0"/>
                <a:cs typeface="Arial" panose="020B0604020202020204" pitchFamily="34" charset="0"/>
              </a:rPr>
              <a:t>(no sabe esperar y quiere que todo se haga en el momento en que él o ella lo dice o quiere).	</a:t>
            </a:r>
          </a:p>
          <a:p>
            <a:pPr marL="342900" indent="-342900" algn="just" fontAlgn="base">
              <a:spcBef>
                <a:spcPts val="600"/>
              </a:spcBef>
              <a:spcAft>
                <a:spcPts val="600"/>
              </a:spcAft>
              <a:defRPr/>
            </a:pPr>
            <a:r>
              <a:rPr lang="es-MX" sz="2000" dirty="0">
                <a:solidFill>
                  <a:prstClr val="white"/>
                </a:solidFill>
                <a:latin typeface="Century Gothic" pitchFamily="34" charset="0"/>
                <a:cs typeface="Arial" panose="020B0604020202020204" pitchFamily="34" charset="0"/>
              </a:rPr>
              <a:t>	</a:t>
            </a:r>
            <a:r>
              <a:rPr lang="es-MX" sz="2400" dirty="0">
                <a:solidFill>
                  <a:prstClr val="white"/>
                </a:solidFill>
                <a:latin typeface="Century Gothic" pitchFamily="34" charset="0"/>
                <a:cs typeface="Arial" panose="020B0604020202020204" pitchFamily="34" charset="0"/>
              </a:rPr>
              <a:t>* </a:t>
            </a:r>
            <a:r>
              <a:rPr lang="es-MX" sz="2400" b="1" dirty="0">
                <a:solidFill>
                  <a:prstClr val="white"/>
                </a:solidFill>
                <a:latin typeface="Century Gothic" pitchFamily="34" charset="0"/>
                <a:cs typeface="Arial" panose="020B0604020202020204" pitchFamily="34" charset="0"/>
              </a:rPr>
              <a:t>Agresivo</a:t>
            </a:r>
            <a:r>
              <a:rPr lang="es-MX" sz="2400" dirty="0">
                <a:solidFill>
                  <a:prstClr val="white"/>
                </a:solidFill>
                <a:latin typeface="Century Gothic" pitchFamily="34" charset="0"/>
                <a:cs typeface="Arial" panose="020B0604020202020204" pitchFamily="34" charset="0"/>
              </a:rPr>
              <a:t> </a:t>
            </a:r>
            <a:r>
              <a:rPr lang="es-MX" sz="2000" dirty="0">
                <a:solidFill>
                  <a:prstClr val="white"/>
                </a:solidFill>
                <a:latin typeface="Century Gothic" pitchFamily="34" charset="0"/>
                <a:cs typeface="Arial" panose="020B0604020202020204" pitchFamily="34" charset="0"/>
              </a:rPr>
              <a:t>(molesta a otros niños y busca pleito).</a:t>
            </a:r>
          </a:p>
          <a:p>
            <a:pPr marL="342900" indent="-342900" algn="just" fontAlgn="base">
              <a:spcBef>
                <a:spcPts val="600"/>
              </a:spcBef>
              <a:spcAft>
                <a:spcPts val="600"/>
              </a:spcAft>
              <a:defRPr/>
            </a:pPr>
            <a:r>
              <a:rPr lang="es-MX" sz="2000" dirty="0">
                <a:solidFill>
                  <a:prstClr val="white"/>
                </a:solidFill>
                <a:latin typeface="Century Gothic" pitchFamily="34" charset="0"/>
                <a:cs typeface="Arial" panose="020B0604020202020204" pitchFamily="34" charset="0"/>
              </a:rPr>
              <a:t>	</a:t>
            </a:r>
            <a:r>
              <a:rPr lang="es-MX" sz="2400" dirty="0">
                <a:solidFill>
                  <a:prstClr val="white"/>
                </a:solidFill>
                <a:latin typeface="Century Gothic" pitchFamily="34" charset="0"/>
                <a:cs typeface="Arial" panose="020B0604020202020204" pitchFamily="34" charset="0"/>
              </a:rPr>
              <a:t>* </a:t>
            </a:r>
            <a:r>
              <a:rPr lang="es-MX" sz="2400" b="1" dirty="0">
                <a:solidFill>
                  <a:prstClr val="white"/>
                </a:solidFill>
                <a:latin typeface="Century Gothic" pitchFamily="34" charset="0"/>
                <a:cs typeface="Arial" panose="020B0604020202020204" pitchFamily="34" charset="0"/>
              </a:rPr>
              <a:t>Desafiante</a:t>
            </a:r>
            <a:r>
              <a:rPr lang="es-MX" sz="2400" dirty="0">
                <a:solidFill>
                  <a:prstClr val="white"/>
                </a:solidFill>
                <a:latin typeface="Century Gothic" pitchFamily="34" charset="0"/>
                <a:cs typeface="Arial" panose="020B0604020202020204" pitchFamily="34" charset="0"/>
              </a:rPr>
              <a:t> </a:t>
            </a:r>
            <a:r>
              <a:rPr lang="es-MX" sz="2000" dirty="0">
                <a:solidFill>
                  <a:prstClr val="white"/>
                </a:solidFill>
                <a:latin typeface="Century Gothic" pitchFamily="34" charset="0"/>
                <a:cs typeface="Arial" panose="020B0604020202020204" pitchFamily="34" charset="0"/>
              </a:rPr>
              <a:t>(No obedece las instrucciones del maestro o de otro adulto y lo reta).</a:t>
            </a:r>
          </a:p>
          <a:p>
            <a:pPr marL="342900" indent="11113" fontAlgn="base">
              <a:spcBef>
                <a:spcPts val="600"/>
              </a:spcBef>
              <a:spcAft>
                <a:spcPts val="600"/>
              </a:spcAft>
              <a:defRPr/>
            </a:pPr>
            <a:r>
              <a:rPr lang="es-MX" sz="2400" dirty="0">
                <a:solidFill>
                  <a:prstClr val="white"/>
                </a:solidFill>
                <a:latin typeface="Century Gothic" pitchFamily="34" charset="0"/>
                <a:cs typeface="Arial" panose="020B0604020202020204" pitchFamily="34" charset="0"/>
              </a:rPr>
              <a:t>* </a:t>
            </a:r>
            <a:r>
              <a:rPr lang="es-MX" sz="2400" b="1" dirty="0">
                <a:solidFill>
                  <a:prstClr val="white"/>
                </a:solidFill>
                <a:latin typeface="Century Gothic" pitchFamily="34" charset="0"/>
                <a:cs typeface="Arial" panose="020B0604020202020204" pitchFamily="34" charset="0"/>
              </a:rPr>
              <a:t>Mentiroso</a:t>
            </a:r>
            <a:r>
              <a:rPr lang="es-MX" sz="2000" dirty="0">
                <a:solidFill>
                  <a:prstClr val="white"/>
                </a:solidFill>
                <a:latin typeface="Century Gothic" pitchFamily="34" charset="0"/>
                <a:cs typeface="Arial" panose="020B0604020202020204" pitchFamily="34" charset="0"/>
              </a:rPr>
              <a:t>.</a:t>
            </a:r>
          </a:p>
          <a:p>
            <a:pPr marL="342900" indent="-342900" fontAlgn="base">
              <a:spcBef>
                <a:spcPts val="600"/>
              </a:spcBef>
              <a:spcAft>
                <a:spcPts val="600"/>
              </a:spcAft>
              <a:defRPr/>
            </a:pPr>
            <a:r>
              <a:rPr lang="es-MX" sz="2000" dirty="0">
                <a:solidFill>
                  <a:prstClr val="white"/>
                </a:solidFill>
                <a:latin typeface="Century Gothic" pitchFamily="34" charset="0"/>
                <a:cs typeface="Arial" panose="020B0604020202020204" pitchFamily="34" charset="0"/>
              </a:rPr>
              <a:t>	</a:t>
            </a:r>
          </a:p>
        </p:txBody>
      </p:sp>
      <p:sp>
        <p:nvSpPr>
          <p:cNvPr id="5" name="Rectangle 4"/>
          <p:cNvSpPr/>
          <p:nvPr/>
        </p:nvSpPr>
        <p:spPr>
          <a:xfrm>
            <a:off x="2467836" y="384240"/>
            <a:ext cx="7213816" cy="978729"/>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marL="342900" indent="-342900" algn="ctr" fontAlgn="base">
              <a:lnSpc>
                <a:spcPct val="90000"/>
              </a:lnSpc>
              <a:spcBef>
                <a:spcPct val="20000"/>
              </a:spcBef>
              <a:spcAft>
                <a:spcPct val="0"/>
              </a:spcAft>
              <a:defRPr/>
            </a:pPr>
            <a:r>
              <a:rPr lang="es-MX" sz="3200" dirty="0">
                <a:solidFill>
                  <a:prstClr val="white"/>
                </a:solidFill>
                <a:latin typeface="Century Gothic" pitchFamily="34" charset="0"/>
              </a:rPr>
              <a:t>Indicadores conductuales y emocionales</a:t>
            </a:r>
          </a:p>
        </p:txBody>
      </p:sp>
    </p:spTree>
    <p:extLst>
      <p:ext uri="{BB962C8B-B14F-4D97-AF65-F5344CB8AC3E}">
        <p14:creationId xmlns:p14="http://schemas.microsoft.com/office/powerpoint/2010/main" val="843321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2ED1DF7-F3BA-4F60-865C-4F217CCB4C9D}" type="slidenum">
              <a:rPr lang="es-PA" altLang="es-PA">
                <a:solidFill>
                  <a:srgbClr val="FFFFFF"/>
                </a:solidFill>
              </a:rPr>
              <a:pPr eaLnBrk="1" hangingPunct="1"/>
              <a:t>8</a:t>
            </a:fld>
            <a:endParaRPr lang="es-PA" altLang="es-PA">
              <a:solidFill>
                <a:srgbClr val="FFFFFF"/>
              </a:solidFill>
            </a:endParaRPr>
          </a:p>
        </p:txBody>
      </p:sp>
      <p:sp>
        <p:nvSpPr>
          <p:cNvPr id="9" name="Rectangle 27"/>
          <p:cNvSpPr>
            <a:spLocks noChangeArrowheads="1"/>
          </p:cNvSpPr>
          <p:nvPr/>
        </p:nvSpPr>
        <p:spPr bwMode="auto">
          <a:xfrm>
            <a:off x="2135189" y="2492376"/>
            <a:ext cx="4929187" cy="2665413"/>
          </a:xfrm>
          <a:prstGeom prst="rect">
            <a:avLst/>
          </a:prstGeom>
          <a:solidFill>
            <a:schemeClr val="accent1"/>
          </a:solidFill>
          <a:ln>
            <a:no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fontAlgn="base">
              <a:spcBef>
                <a:spcPct val="0"/>
              </a:spcBef>
              <a:spcAft>
                <a:spcPct val="0"/>
              </a:spcAft>
              <a:defRPr/>
            </a:pPr>
            <a:endParaRPr lang="es-PA">
              <a:solidFill>
                <a:prstClr val="white"/>
              </a:solidFill>
            </a:endParaRPr>
          </a:p>
        </p:txBody>
      </p:sp>
      <p:sp>
        <p:nvSpPr>
          <p:cNvPr id="11" name="Rectangle 3"/>
          <p:cNvSpPr txBox="1">
            <a:spLocks noChangeArrowheads="1"/>
          </p:cNvSpPr>
          <p:nvPr/>
        </p:nvSpPr>
        <p:spPr>
          <a:xfrm>
            <a:off x="3010940" y="448908"/>
            <a:ext cx="6120680" cy="648072"/>
          </a:xfrm>
          <a:prstGeom prst="rect">
            <a:avLst/>
          </a:prstGeom>
          <a:solidFill>
            <a:schemeClr val="accent3"/>
          </a:solidFill>
          <a:ln>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a:lstStyle/>
          <a:p>
            <a:pPr algn="ctr" fontAlgn="base">
              <a:spcAft>
                <a:spcPct val="0"/>
              </a:spcAft>
              <a:defRPr/>
            </a:pPr>
            <a:r>
              <a:rPr lang="es-PA" sz="3200" b="1" dirty="0">
                <a:solidFill>
                  <a:srgbClr val="EEECE1">
                    <a:lumMod val="25000"/>
                  </a:srgbClr>
                </a:solidFill>
                <a:latin typeface="Century Gothic" pitchFamily="34" charset="0"/>
              </a:rPr>
              <a:t>Neuropsicología Infantil</a:t>
            </a:r>
          </a:p>
        </p:txBody>
      </p:sp>
      <p:sp>
        <p:nvSpPr>
          <p:cNvPr id="13" name="12 CuadroTexto"/>
          <p:cNvSpPr txBox="1"/>
          <p:nvPr/>
        </p:nvSpPr>
        <p:spPr>
          <a:xfrm>
            <a:off x="2351088" y="2566988"/>
            <a:ext cx="4265612" cy="2493962"/>
          </a:xfrm>
          <a:prstGeom prst="rect">
            <a:avLst/>
          </a:prstGeom>
          <a:noFill/>
        </p:spPr>
        <p:txBody>
          <a:bodyPr>
            <a:spAutoFit/>
          </a:bodyPr>
          <a:lstStyle/>
          <a:p>
            <a:pPr marL="265113" indent="-265113" fontAlgn="base">
              <a:lnSpc>
                <a:spcPct val="150000"/>
              </a:lnSpc>
              <a:spcBef>
                <a:spcPct val="0"/>
              </a:spcBef>
              <a:spcAft>
                <a:spcPct val="0"/>
              </a:spcAft>
              <a:buClr>
                <a:srgbClr val="800080"/>
              </a:buClr>
              <a:buSzPct val="65000"/>
              <a:buBlip>
                <a:blip r:embed="rId2"/>
              </a:buBlip>
              <a:defRPr/>
            </a:pPr>
            <a:r>
              <a:rPr lang="es-PA" sz="2600" dirty="0">
                <a:solidFill>
                  <a:prstClr val="white"/>
                </a:solidFill>
                <a:latin typeface="Century Gothic" pitchFamily="34" charset="0"/>
                <a:cs typeface="Arial" charset="0"/>
              </a:rPr>
              <a:t>Funciones Psicológicas Superiores</a:t>
            </a:r>
          </a:p>
          <a:p>
            <a:pPr marL="265113" indent="-265113" fontAlgn="base">
              <a:lnSpc>
                <a:spcPct val="150000"/>
              </a:lnSpc>
              <a:spcBef>
                <a:spcPct val="0"/>
              </a:spcBef>
              <a:spcAft>
                <a:spcPct val="0"/>
              </a:spcAft>
              <a:buClr>
                <a:srgbClr val="800080"/>
              </a:buClr>
              <a:buSzPct val="65000"/>
              <a:buBlip>
                <a:blip r:embed="rId2"/>
              </a:buBlip>
              <a:defRPr/>
            </a:pPr>
            <a:r>
              <a:rPr lang="es-PA" sz="2600" dirty="0">
                <a:solidFill>
                  <a:prstClr val="white"/>
                </a:solidFill>
                <a:latin typeface="Century Gothic" pitchFamily="34" charset="0"/>
                <a:cs typeface="Arial" charset="0"/>
              </a:rPr>
              <a:t>Sistemas Funcionales.</a:t>
            </a:r>
          </a:p>
          <a:p>
            <a:pPr indent="273050" fontAlgn="base">
              <a:lnSpc>
                <a:spcPct val="150000"/>
              </a:lnSpc>
              <a:spcBef>
                <a:spcPct val="0"/>
              </a:spcBef>
              <a:spcAft>
                <a:spcPct val="0"/>
              </a:spcAft>
              <a:buClr>
                <a:srgbClr val="800080"/>
              </a:buClr>
              <a:buSzPct val="65000"/>
              <a:buBlip>
                <a:blip r:embed="rId2"/>
              </a:buBlip>
              <a:defRPr/>
            </a:pPr>
            <a:r>
              <a:rPr lang="es-PA" sz="2600" dirty="0">
                <a:solidFill>
                  <a:prstClr val="white"/>
                </a:solidFill>
                <a:latin typeface="Century Gothic" pitchFamily="34" charset="0"/>
                <a:cs typeface="Arial" charset="0"/>
              </a:rPr>
              <a:t>Bloques funcionales.</a:t>
            </a:r>
          </a:p>
        </p:txBody>
      </p:sp>
      <p:pic>
        <p:nvPicPr>
          <p:cNvPr id="922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350" y="2124076"/>
            <a:ext cx="3778250"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0493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E0F22C6-EC1F-4419-84EB-70E3F4D63111}" type="slidenum">
              <a:rPr lang="es-PA" altLang="es-PA">
                <a:solidFill>
                  <a:srgbClr val="FFFFFF"/>
                </a:solidFill>
              </a:rPr>
              <a:pPr eaLnBrk="1" hangingPunct="1"/>
              <a:t>80</a:t>
            </a:fld>
            <a:endParaRPr lang="es-PA" altLang="es-PA">
              <a:solidFill>
                <a:srgbClr val="FFFFFF"/>
              </a:solidFill>
            </a:endParaRPr>
          </a:p>
        </p:txBody>
      </p:sp>
      <p:sp>
        <p:nvSpPr>
          <p:cNvPr id="82948" name="Rectangle 3"/>
          <p:cNvSpPr txBox="1">
            <a:spLocks noChangeArrowheads="1"/>
          </p:cNvSpPr>
          <p:nvPr/>
        </p:nvSpPr>
        <p:spPr bwMode="auto">
          <a:xfrm>
            <a:off x="1933575" y="1543050"/>
            <a:ext cx="8312150" cy="4262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ts val="600"/>
              </a:spcBef>
              <a:spcAft>
                <a:spcPts val="600"/>
              </a:spcAft>
            </a:pPr>
            <a:r>
              <a:rPr lang="es-MX" altLang="es-PA" sz="2000">
                <a:solidFill>
                  <a:prstClr val="white"/>
                </a:solidFill>
                <a:latin typeface="Century Gothic" panose="020B0502020202020204" pitchFamily="34" charset="0"/>
              </a:rPr>
              <a:t>	</a:t>
            </a:r>
            <a:r>
              <a:rPr lang="es-MX" altLang="es-PA" sz="2400">
                <a:solidFill>
                  <a:prstClr val="white"/>
                </a:solidFill>
                <a:latin typeface="Century Gothic" panose="020B0502020202020204" pitchFamily="34" charset="0"/>
              </a:rPr>
              <a:t>* </a:t>
            </a:r>
            <a:r>
              <a:rPr lang="es-MX" altLang="es-PA" sz="2400" b="1">
                <a:solidFill>
                  <a:prstClr val="white"/>
                </a:solidFill>
                <a:latin typeface="Century Gothic" panose="020B0502020202020204" pitchFamily="34" charset="0"/>
              </a:rPr>
              <a:t>Gritón</a:t>
            </a:r>
            <a:r>
              <a:rPr lang="es-MX" altLang="es-PA" sz="2400">
                <a:solidFill>
                  <a:prstClr val="white"/>
                </a:solidFill>
                <a:latin typeface="Century Gothic" panose="020B0502020202020204" pitchFamily="34" charset="0"/>
              </a:rPr>
              <a:t>.</a:t>
            </a:r>
            <a:endParaRPr lang="es-MX" altLang="es-PA" sz="2000">
              <a:solidFill>
                <a:prstClr val="white"/>
              </a:solidFill>
              <a:latin typeface="Century Gothic" panose="020B0502020202020204" pitchFamily="34" charset="0"/>
            </a:endParaRPr>
          </a:p>
          <a:p>
            <a:pPr eaLnBrk="1" fontAlgn="base" hangingPunct="1">
              <a:spcBef>
                <a:spcPts val="600"/>
              </a:spcBef>
              <a:spcAft>
                <a:spcPts val="600"/>
              </a:spcAft>
            </a:pPr>
            <a:r>
              <a:rPr lang="es-MX" altLang="es-PA" sz="2400">
                <a:solidFill>
                  <a:prstClr val="white"/>
                </a:solidFill>
                <a:latin typeface="Century Gothic" panose="020B0502020202020204" pitchFamily="34" charset="0"/>
              </a:rPr>
              <a:t>	* </a:t>
            </a:r>
            <a:r>
              <a:rPr lang="es-MX" altLang="es-PA" sz="2400" b="1">
                <a:solidFill>
                  <a:prstClr val="white"/>
                </a:solidFill>
                <a:latin typeface="Century Gothic" panose="020B0502020202020204" pitchFamily="34" charset="0"/>
              </a:rPr>
              <a:t>Baja autoestima </a:t>
            </a:r>
            <a:r>
              <a:rPr lang="es-MX" altLang="es-PA" sz="2000">
                <a:solidFill>
                  <a:prstClr val="white"/>
                </a:solidFill>
                <a:latin typeface="Century Gothic" panose="020B0502020202020204" pitchFamily="34" charset="0"/>
              </a:rPr>
              <a:t>(se expresa mal de si mismo).</a:t>
            </a:r>
          </a:p>
          <a:p>
            <a:pPr eaLnBrk="1" fontAlgn="base" hangingPunct="1">
              <a:spcBef>
                <a:spcPts val="600"/>
              </a:spcBef>
              <a:spcAft>
                <a:spcPts val="600"/>
              </a:spcAft>
            </a:pPr>
            <a:r>
              <a:rPr lang="es-MX" altLang="es-PA" sz="2400">
                <a:solidFill>
                  <a:prstClr val="white"/>
                </a:solidFill>
                <a:latin typeface="Century Gothic" panose="020B0502020202020204" pitchFamily="34" charset="0"/>
              </a:rPr>
              <a:t>	* </a:t>
            </a:r>
            <a:r>
              <a:rPr lang="es-MX" altLang="es-PA" sz="2400" b="1">
                <a:solidFill>
                  <a:prstClr val="white"/>
                </a:solidFill>
                <a:latin typeface="Century Gothic" panose="020B0502020202020204" pitchFamily="34" charset="0"/>
              </a:rPr>
              <a:t>Tendencia a la fantasía </a:t>
            </a:r>
            <a:r>
              <a:rPr lang="es-MX" altLang="es-PA" sz="2000">
                <a:solidFill>
                  <a:prstClr val="white"/>
                </a:solidFill>
                <a:latin typeface="Century Gothic" panose="020B0502020202020204" pitchFamily="34" charset="0"/>
              </a:rPr>
              <a:t>(inventa historias)</a:t>
            </a:r>
            <a:r>
              <a:rPr lang="es-MX" altLang="es-PA" sz="2400">
                <a:solidFill>
                  <a:prstClr val="white"/>
                </a:solidFill>
                <a:latin typeface="Century Gothic" panose="020B0502020202020204" pitchFamily="34" charset="0"/>
              </a:rPr>
              <a:t>.</a:t>
            </a:r>
          </a:p>
          <a:p>
            <a:pPr eaLnBrk="1" fontAlgn="base" hangingPunct="1">
              <a:spcBef>
                <a:spcPts val="600"/>
              </a:spcBef>
              <a:spcAft>
                <a:spcPts val="600"/>
              </a:spcAft>
            </a:pPr>
            <a:r>
              <a:rPr lang="es-MX" altLang="es-PA" sz="2400">
                <a:solidFill>
                  <a:prstClr val="white"/>
                </a:solidFill>
                <a:latin typeface="Century Gothic" panose="020B0502020202020204" pitchFamily="34" charset="0"/>
              </a:rPr>
              <a:t>	* </a:t>
            </a:r>
            <a:r>
              <a:rPr lang="es-MX" altLang="es-PA" sz="2400" b="1">
                <a:solidFill>
                  <a:prstClr val="white"/>
                </a:solidFill>
                <a:latin typeface="Century Gothic" panose="020B0502020202020204" pitchFamily="34" charset="0"/>
              </a:rPr>
              <a:t>Somnoliento</a:t>
            </a:r>
            <a:r>
              <a:rPr lang="es-MX" altLang="es-PA" sz="2400">
                <a:solidFill>
                  <a:prstClr val="white"/>
                </a:solidFill>
                <a:latin typeface="Century Gothic" panose="020B0502020202020204" pitchFamily="34" charset="0"/>
              </a:rPr>
              <a:t> </a:t>
            </a:r>
            <a:r>
              <a:rPr lang="es-MX" altLang="es-PA" sz="2000">
                <a:solidFill>
                  <a:prstClr val="white"/>
                </a:solidFill>
                <a:latin typeface="Century Gothic" panose="020B0502020202020204" pitchFamily="34" charset="0"/>
              </a:rPr>
              <a:t>(se duerme en clases o bosteza).</a:t>
            </a:r>
          </a:p>
          <a:p>
            <a:pPr eaLnBrk="1" fontAlgn="base" hangingPunct="1">
              <a:spcBef>
                <a:spcPts val="600"/>
              </a:spcBef>
              <a:spcAft>
                <a:spcPts val="600"/>
              </a:spcAft>
            </a:pPr>
            <a:r>
              <a:rPr lang="es-MX" altLang="es-PA" sz="2400">
                <a:solidFill>
                  <a:prstClr val="white"/>
                </a:solidFill>
                <a:latin typeface="Century Gothic" panose="020B0502020202020204" pitchFamily="34" charset="0"/>
              </a:rPr>
              <a:t>	* </a:t>
            </a:r>
            <a:r>
              <a:rPr lang="es-MX" altLang="es-PA" sz="2400" b="1">
                <a:solidFill>
                  <a:prstClr val="white"/>
                </a:solidFill>
                <a:latin typeface="Century Gothic" panose="020B0502020202020204" pitchFamily="34" charset="0"/>
              </a:rPr>
              <a:t>Destructivo</a:t>
            </a:r>
            <a:r>
              <a:rPr lang="es-MX" altLang="es-PA" sz="2400">
                <a:solidFill>
                  <a:prstClr val="white"/>
                </a:solidFill>
                <a:latin typeface="Century Gothic" panose="020B0502020202020204" pitchFamily="34" charset="0"/>
              </a:rPr>
              <a:t> </a:t>
            </a:r>
            <a:r>
              <a:rPr lang="es-MX" altLang="es-PA" sz="2000">
                <a:solidFill>
                  <a:prstClr val="white"/>
                </a:solidFill>
                <a:latin typeface="Century Gothic" panose="020B0502020202020204" pitchFamily="34" charset="0"/>
              </a:rPr>
              <a:t>(rompe los útiles o materiales escolares)</a:t>
            </a:r>
            <a:r>
              <a:rPr lang="es-MX" altLang="es-PA" sz="2400">
                <a:solidFill>
                  <a:prstClr val="white"/>
                </a:solidFill>
                <a:latin typeface="Century Gothic" panose="020B0502020202020204" pitchFamily="34" charset="0"/>
              </a:rPr>
              <a:t>.</a:t>
            </a:r>
          </a:p>
          <a:p>
            <a:pPr eaLnBrk="1" fontAlgn="base" hangingPunct="1">
              <a:spcBef>
                <a:spcPts val="600"/>
              </a:spcBef>
              <a:spcAft>
                <a:spcPts val="600"/>
              </a:spcAft>
            </a:pPr>
            <a:r>
              <a:rPr lang="es-MX" altLang="es-PA" sz="2400">
                <a:solidFill>
                  <a:prstClr val="white"/>
                </a:solidFill>
                <a:latin typeface="Century Gothic" panose="020B0502020202020204" pitchFamily="34" charset="0"/>
              </a:rPr>
              <a:t>	* </a:t>
            </a:r>
            <a:r>
              <a:rPr lang="es-MX" altLang="es-PA" sz="2400" b="1">
                <a:solidFill>
                  <a:prstClr val="white"/>
                </a:solidFill>
                <a:latin typeface="Century Gothic" panose="020B0502020202020204" pitchFamily="34" charset="0"/>
              </a:rPr>
              <a:t>Rebelde</a:t>
            </a:r>
            <a:r>
              <a:rPr lang="es-MX" altLang="es-PA" sz="2400">
                <a:solidFill>
                  <a:prstClr val="white"/>
                </a:solidFill>
                <a:latin typeface="Century Gothic" panose="020B0502020202020204" pitchFamily="34" charset="0"/>
              </a:rPr>
              <a:t> </a:t>
            </a:r>
            <a:r>
              <a:rPr lang="es-MX" altLang="es-PA" sz="2000">
                <a:solidFill>
                  <a:prstClr val="white"/>
                </a:solidFill>
                <a:latin typeface="Century Gothic" panose="020B0502020202020204" pitchFamily="34" charset="0"/>
              </a:rPr>
              <a:t>(no obedece las normas escolares, es terco testarudo).</a:t>
            </a:r>
          </a:p>
          <a:p>
            <a:pPr eaLnBrk="1" fontAlgn="base" hangingPunct="1">
              <a:spcBef>
                <a:spcPts val="600"/>
              </a:spcBef>
              <a:spcAft>
                <a:spcPts val="600"/>
              </a:spcAft>
            </a:pPr>
            <a:r>
              <a:rPr lang="es-MX" altLang="es-PA" sz="2000">
                <a:solidFill>
                  <a:prstClr val="white"/>
                </a:solidFill>
                <a:latin typeface="Century Gothic" panose="020B0502020202020204" pitchFamily="34" charset="0"/>
              </a:rPr>
              <a:t>	* </a:t>
            </a:r>
            <a:r>
              <a:rPr lang="es-MX" altLang="es-PA" sz="2400" b="1">
                <a:solidFill>
                  <a:prstClr val="white"/>
                </a:solidFill>
                <a:latin typeface="Century Gothic" panose="020B0502020202020204" pitchFamily="34" charset="0"/>
              </a:rPr>
              <a:t>Egoísta</a:t>
            </a:r>
            <a:r>
              <a:rPr lang="es-MX" altLang="es-PA" sz="2400">
                <a:solidFill>
                  <a:prstClr val="white"/>
                </a:solidFill>
                <a:latin typeface="Century Gothic" panose="020B0502020202020204" pitchFamily="34" charset="0"/>
              </a:rPr>
              <a:t> </a:t>
            </a:r>
            <a:r>
              <a:rPr lang="es-MX" altLang="es-PA" sz="2000">
                <a:solidFill>
                  <a:prstClr val="white"/>
                </a:solidFill>
                <a:latin typeface="Century Gothic" panose="020B0502020202020204" pitchFamily="34" charset="0"/>
              </a:rPr>
              <a:t>(no presta lo que tiene y quiere lo de los demás).</a:t>
            </a:r>
          </a:p>
          <a:p>
            <a:pPr algn="just" eaLnBrk="1" fontAlgn="base" hangingPunct="1">
              <a:spcBef>
                <a:spcPts val="600"/>
              </a:spcBef>
              <a:spcAft>
                <a:spcPts val="600"/>
              </a:spcAft>
            </a:pPr>
            <a:endParaRPr lang="es-MX" altLang="es-PA" sz="2000">
              <a:solidFill>
                <a:prstClr val="white"/>
              </a:solidFill>
              <a:latin typeface="Century Gothic" panose="020B0502020202020204" pitchFamily="34" charset="0"/>
            </a:endParaRPr>
          </a:p>
        </p:txBody>
      </p:sp>
      <p:sp>
        <p:nvSpPr>
          <p:cNvPr id="5" name="Rectangle 4"/>
          <p:cNvSpPr/>
          <p:nvPr/>
        </p:nvSpPr>
        <p:spPr>
          <a:xfrm>
            <a:off x="2467836" y="384240"/>
            <a:ext cx="7213816" cy="53553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marL="342900" indent="-342900" algn="ctr" fontAlgn="base">
              <a:lnSpc>
                <a:spcPct val="90000"/>
              </a:lnSpc>
              <a:spcBef>
                <a:spcPct val="20000"/>
              </a:spcBef>
              <a:spcAft>
                <a:spcPct val="0"/>
              </a:spcAft>
              <a:defRPr/>
            </a:pPr>
            <a:r>
              <a:rPr lang="es-MX" sz="3200" dirty="0">
                <a:solidFill>
                  <a:prstClr val="white"/>
                </a:solidFill>
                <a:latin typeface="Century Gothic" pitchFamily="34" charset="0"/>
              </a:rPr>
              <a:t>Indicadores Emocionales</a:t>
            </a:r>
          </a:p>
        </p:txBody>
      </p:sp>
    </p:spTree>
    <p:extLst>
      <p:ext uri="{BB962C8B-B14F-4D97-AF65-F5344CB8AC3E}">
        <p14:creationId xmlns:p14="http://schemas.microsoft.com/office/powerpoint/2010/main" val="2795549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Slide Number Placeholder 2"/>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81FD032-B0B8-4B58-AB74-0E44CE2D9831}" type="slidenum">
              <a:rPr lang="es-PA" altLang="es-PA">
                <a:solidFill>
                  <a:srgbClr val="FFFFFF"/>
                </a:solidFill>
              </a:rPr>
              <a:pPr eaLnBrk="1" hangingPunct="1"/>
              <a:t>81</a:t>
            </a:fld>
            <a:endParaRPr lang="es-PA" altLang="es-PA">
              <a:solidFill>
                <a:srgbClr val="FFFFFF"/>
              </a:solidFill>
            </a:endParaRPr>
          </a:p>
        </p:txBody>
      </p:sp>
      <p:sp>
        <p:nvSpPr>
          <p:cNvPr id="4" name="Rectangle 27"/>
          <p:cNvSpPr>
            <a:spLocks noChangeArrowheads="1"/>
          </p:cNvSpPr>
          <p:nvPr/>
        </p:nvSpPr>
        <p:spPr bwMode="auto">
          <a:xfrm>
            <a:off x="2640014" y="2492375"/>
            <a:ext cx="4929187" cy="2089150"/>
          </a:xfrm>
          <a:prstGeom prst="rect">
            <a:avLst/>
          </a:prstGeom>
          <a:solidFill>
            <a:schemeClr val="accent1"/>
          </a:solidFill>
          <a:ln>
            <a:noFill/>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fontAlgn="base">
              <a:spcBef>
                <a:spcPct val="0"/>
              </a:spcBef>
              <a:spcAft>
                <a:spcPct val="0"/>
              </a:spcAft>
              <a:defRPr/>
            </a:pPr>
            <a:endParaRPr lang="es-PA">
              <a:solidFill>
                <a:prstClr val="white"/>
              </a:solidFill>
            </a:endParaRPr>
          </a:p>
        </p:txBody>
      </p:sp>
      <p:sp>
        <p:nvSpPr>
          <p:cNvPr id="5" name="Rectangle 3"/>
          <p:cNvSpPr txBox="1">
            <a:spLocks noChangeArrowheads="1"/>
          </p:cNvSpPr>
          <p:nvPr/>
        </p:nvSpPr>
        <p:spPr>
          <a:xfrm>
            <a:off x="3010940" y="448908"/>
            <a:ext cx="6120680" cy="648072"/>
          </a:xfrm>
          <a:prstGeom prst="rect">
            <a:avLst/>
          </a:prstGeom>
          <a:ln/>
        </p:spPr>
        <p:style>
          <a:lnRef idx="0">
            <a:schemeClr val="accent1"/>
          </a:lnRef>
          <a:fillRef idx="3">
            <a:schemeClr val="accent1"/>
          </a:fillRef>
          <a:effectRef idx="3">
            <a:schemeClr val="accent1"/>
          </a:effectRef>
          <a:fontRef idx="minor">
            <a:schemeClr val="lt1"/>
          </a:fontRef>
        </p:style>
        <p:txBody>
          <a:bodyPr/>
          <a:lstStyle/>
          <a:p>
            <a:pPr algn="ctr" fontAlgn="base">
              <a:spcAft>
                <a:spcPct val="0"/>
              </a:spcAft>
              <a:defRPr/>
            </a:pPr>
            <a:r>
              <a:rPr lang="es-PA" sz="3200" b="1" dirty="0">
                <a:solidFill>
                  <a:srgbClr val="FFFF99"/>
                </a:solidFill>
                <a:latin typeface="Century Gothic" pitchFamily="34" charset="0"/>
              </a:rPr>
              <a:t>Lineamientos de abordaje</a:t>
            </a:r>
          </a:p>
        </p:txBody>
      </p:sp>
      <p:sp>
        <p:nvSpPr>
          <p:cNvPr id="83976" name="12 CuadroTexto"/>
          <p:cNvSpPr txBox="1">
            <a:spLocks noChangeArrowheads="1"/>
          </p:cNvSpPr>
          <p:nvPr/>
        </p:nvSpPr>
        <p:spPr bwMode="auto">
          <a:xfrm>
            <a:off x="2855913" y="2566988"/>
            <a:ext cx="31686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lnSpc>
                <a:spcPct val="150000"/>
              </a:lnSpc>
              <a:spcBef>
                <a:spcPct val="0"/>
              </a:spcBef>
              <a:spcAft>
                <a:spcPct val="0"/>
              </a:spcAft>
              <a:buClr>
                <a:srgbClr val="800080"/>
              </a:buClr>
              <a:buSzPct val="65000"/>
              <a:buFontTx/>
              <a:buBlip>
                <a:blip r:embed="rId2"/>
              </a:buBlip>
            </a:pPr>
            <a:r>
              <a:rPr lang="es-PA" altLang="es-PA" sz="2600">
                <a:solidFill>
                  <a:prstClr val="white"/>
                </a:solidFill>
                <a:latin typeface="Century Gothic" panose="020B0502020202020204" pitchFamily="34" charset="0"/>
              </a:rPr>
              <a:t>Nivel motor</a:t>
            </a:r>
          </a:p>
          <a:p>
            <a:pPr eaLnBrk="1" fontAlgn="base" hangingPunct="1">
              <a:lnSpc>
                <a:spcPct val="150000"/>
              </a:lnSpc>
              <a:spcBef>
                <a:spcPct val="0"/>
              </a:spcBef>
              <a:spcAft>
                <a:spcPct val="0"/>
              </a:spcAft>
              <a:buClr>
                <a:srgbClr val="800080"/>
              </a:buClr>
              <a:buSzPct val="65000"/>
              <a:buFontTx/>
              <a:buBlip>
                <a:blip r:embed="rId2"/>
              </a:buBlip>
            </a:pPr>
            <a:r>
              <a:rPr lang="es-PA" altLang="es-PA" sz="2600">
                <a:solidFill>
                  <a:prstClr val="white"/>
                </a:solidFill>
                <a:latin typeface="Century Gothic" panose="020B0502020202020204" pitchFamily="34" charset="0"/>
              </a:rPr>
              <a:t>Nivel concreto</a:t>
            </a:r>
          </a:p>
          <a:p>
            <a:pPr eaLnBrk="1" fontAlgn="base" hangingPunct="1">
              <a:lnSpc>
                <a:spcPct val="150000"/>
              </a:lnSpc>
              <a:spcBef>
                <a:spcPct val="0"/>
              </a:spcBef>
              <a:spcAft>
                <a:spcPct val="0"/>
              </a:spcAft>
              <a:buClr>
                <a:srgbClr val="800080"/>
              </a:buClr>
              <a:buSzPct val="65000"/>
              <a:buFontTx/>
              <a:buBlip>
                <a:blip r:embed="rId2"/>
              </a:buBlip>
            </a:pPr>
            <a:r>
              <a:rPr lang="es-PA" altLang="es-PA" sz="2600">
                <a:solidFill>
                  <a:prstClr val="white"/>
                </a:solidFill>
                <a:latin typeface="Century Gothic" panose="020B0502020202020204" pitchFamily="34" charset="0"/>
              </a:rPr>
              <a:t>Nivel gráfico</a:t>
            </a:r>
          </a:p>
        </p:txBody>
      </p:sp>
      <p:pic>
        <p:nvPicPr>
          <p:cNvPr id="839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6" y="1557339"/>
            <a:ext cx="32734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08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A255872-9261-4FF2-8FC1-773638686BBF}" type="slidenum">
              <a:rPr lang="es-PA" altLang="es-PA">
                <a:solidFill>
                  <a:srgbClr val="FFFFFF"/>
                </a:solidFill>
              </a:rPr>
              <a:pPr eaLnBrk="1" hangingPunct="1"/>
              <a:t>82</a:t>
            </a:fld>
            <a:endParaRPr lang="es-PA" altLang="es-PA">
              <a:solidFill>
                <a:srgbClr val="FFFFFF"/>
              </a:solidFill>
            </a:endParaRPr>
          </a:p>
        </p:txBody>
      </p:sp>
      <p:sp>
        <p:nvSpPr>
          <p:cNvPr id="4" name="3 Rectángulo"/>
          <p:cNvSpPr/>
          <p:nvPr/>
        </p:nvSpPr>
        <p:spPr>
          <a:xfrm>
            <a:off x="2024063" y="1357314"/>
            <a:ext cx="8215312" cy="4929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Pentágono"/>
          <p:cNvSpPr/>
          <p:nvPr/>
        </p:nvSpPr>
        <p:spPr>
          <a:xfrm>
            <a:off x="2667000" y="428625"/>
            <a:ext cx="6929438" cy="114300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 name="5 Rectángulo"/>
          <p:cNvSpPr/>
          <p:nvPr/>
        </p:nvSpPr>
        <p:spPr>
          <a:xfrm>
            <a:off x="2095500" y="1839914"/>
            <a:ext cx="8001000" cy="3908425"/>
          </a:xfrm>
          <a:prstGeom prst="rect">
            <a:avLst/>
          </a:prstGeom>
        </p:spPr>
        <p:txBody>
          <a:bodyPr>
            <a:spAutoFit/>
          </a:bodyPr>
          <a:lstStyle/>
          <a:p>
            <a:pPr marL="273050" indent="-273050" algn="just" fontAlgn="base">
              <a:spcBef>
                <a:spcPts val="1200"/>
              </a:spcBef>
              <a:spcAft>
                <a:spcPts val="1200"/>
              </a:spcAft>
              <a:buSzPct val="65000"/>
              <a:buBlip>
                <a:blip r:embed="rId2"/>
              </a:buBlip>
              <a:defRPr/>
            </a:pPr>
            <a:r>
              <a:rPr lang="es-ES" sz="2400" dirty="0">
                <a:solidFill>
                  <a:prstClr val="white"/>
                </a:solidFill>
                <a:latin typeface="Century Gothic" pitchFamily="34" charset="0"/>
                <a:cs typeface="Arial" charset="0"/>
              </a:rPr>
              <a:t>Se busca: organizar, madurar, consolidar, automatizar y afianzar los dispositivos básicos del aprendizaje.</a:t>
            </a:r>
          </a:p>
          <a:p>
            <a:pPr marL="273050" indent="-273050" algn="just" fontAlgn="base">
              <a:spcBef>
                <a:spcPts val="1200"/>
              </a:spcBef>
              <a:spcAft>
                <a:spcPts val="1200"/>
              </a:spcAft>
              <a:buSzPct val="65000"/>
              <a:buBlip>
                <a:blip r:embed="rId2"/>
              </a:buBlip>
              <a:defRPr/>
            </a:pPr>
            <a:r>
              <a:rPr lang="es-ES" sz="2400" dirty="0">
                <a:solidFill>
                  <a:prstClr val="white"/>
                </a:solidFill>
                <a:latin typeface="Century Gothic" pitchFamily="34" charset="0"/>
                <a:cs typeface="Arial" charset="0"/>
              </a:rPr>
              <a:t>Empezar todos los ejercicios:</a:t>
            </a:r>
          </a:p>
          <a:p>
            <a:pPr indent="263525" algn="just" fontAlgn="base">
              <a:spcBef>
                <a:spcPts val="1200"/>
              </a:spcBef>
              <a:spcAft>
                <a:spcPts val="1200"/>
              </a:spcAft>
              <a:buSzPct val="65000"/>
              <a:defRPr/>
            </a:pPr>
            <a:r>
              <a:rPr lang="es-ES" sz="2400" b="1" dirty="0">
                <a:solidFill>
                  <a:srgbClr val="FFFF99"/>
                </a:solidFill>
                <a:latin typeface="Century Gothic" pitchFamily="34" charset="0"/>
                <a:cs typeface="Arial" charset="0"/>
              </a:rPr>
              <a:t>1° El adulto modela el ejercicio</a:t>
            </a:r>
          </a:p>
          <a:p>
            <a:pPr indent="263525" algn="just" fontAlgn="base">
              <a:spcBef>
                <a:spcPts val="1200"/>
              </a:spcBef>
              <a:spcAft>
                <a:spcPts val="1200"/>
              </a:spcAft>
              <a:buSzPct val="65000"/>
              <a:defRPr/>
            </a:pPr>
            <a:r>
              <a:rPr lang="es-ES" sz="2400" b="1" dirty="0">
                <a:solidFill>
                  <a:srgbClr val="FFFF99"/>
                </a:solidFill>
                <a:latin typeface="Century Gothic" pitchFamily="34" charset="0"/>
                <a:cs typeface="Arial" charset="0"/>
              </a:rPr>
              <a:t>2° El adulto y el niño lo hacen juntos</a:t>
            </a:r>
          </a:p>
          <a:p>
            <a:pPr indent="263525" algn="just" fontAlgn="base">
              <a:spcBef>
                <a:spcPts val="1200"/>
              </a:spcBef>
              <a:spcAft>
                <a:spcPts val="1200"/>
              </a:spcAft>
              <a:buSzPct val="65000"/>
              <a:defRPr/>
            </a:pPr>
            <a:r>
              <a:rPr lang="es-ES" sz="2400" b="1" dirty="0">
                <a:solidFill>
                  <a:srgbClr val="FFFF99"/>
                </a:solidFill>
                <a:latin typeface="Century Gothic" pitchFamily="34" charset="0"/>
                <a:cs typeface="Arial" charset="0"/>
              </a:rPr>
              <a:t>3° El niño lo hace solo</a:t>
            </a:r>
          </a:p>
        </p:txBody>
      </p:sp>
      <p:sp>
        <p:nvSpPr>
          <p:cNvPr id="84999" name="6 Rectángulo"/>
          <p:cNvSpPr>
            <a:spLocks noChangeArrowheads="1"/>
          </p:cNvSpPr>
          <p:nvPr/>
        </p:nvSpPr>
        <p:spPr bwMode="auto">
          <a:xfrm>
            <a:off x="3024189" y="474663"/>
            <a:ext cx="60721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ES" altLang="es-PA" sz="3000">
                <a:solidFill>
                  <a:srgbClr val="FFFFCC"/>
                </a:solidFill>
                <a:latin typeface="Century Gothic" panose="020B0502020202020204" pitchFamily="34" charset="0"/>
              </a:rPr>
              <a:t>Estructura de una intervención docente</a:t>
            </a:r>
            <a:endParaRPr lang="es-PA" altLang="es-PA" sz="3000">
              <a:solidFill>
                <a:srgbClr val="FFFFCC"/>
              </a:solidFill>
              <a:latin typeface="Century Gothic" panose="020B0502020202020204" pitchFamily="34" charset="0"/>
            </a:endParaRPr>
          </a:p>
        </p:txBody>
      </p:sp>
      <p:pic>
        <p:nvPicPr>
          <p:cNvPr id="850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525" y="3500439"/>
            <a:ext cx="2471738" cy="197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995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0829499-27D7-4F98-AD9E-CCDA5F60C0B1}" type="slidenum">
              <a:rPr lang="es-PA" altLang="es-PA">
                <a:solidFill>
                  <a:srgbClr val="FFFFFF"/>
                </a:solidFill>
              </a:rPr>
              <a:pPr eaLnBrk="1" hangingPunct="1"/>
              <a:t>83</a:t>
            </a:fld>
            <a:endParaRPr lang="es-PA" altLang="es-PA">
              <a:solidFill>
                <a:srgbClr val="FFFFFF"/>
              </a:solidFill>
            </a:endParaRPr>
          </a:p>
        </p:txBody>
      </p:sp>
      <p:sp>
        <p:nvSpPr>
          <p:cNvPr id="4" name="3 Rectángulo redondeado"/>
          <p:cNvSpPr/>
          <p:nvPr/>
        </p:nvSpPr>
        <p:spPr>
          <a:xfrm>
            <a:off x="7623494" y="2251444"/>
            <a:ext cx="2928958" cy="2687348"/>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Flecha derecha"/>
          <p:cNvSpPr/>
          <p:nvPr/>
        </p:nvSpPr>
        <p:spPr>
          <a:xfrm>
            <a:off x="4687888" y="1071563"/>
            <a:ext cx="2786062" cy="5143500"/>
          </a:xfrm>
          <a:prstGeom prst="rightArrow">
            <a:avLst>
              <a:gd name="adj1" fmla="val 59671"/>
              <a:gd name="adj2" fmla="val 36283"/>
            </a:avLst>
          </a:prstGeom>
        </p:spPr>
        <p:style>
          <a:lnRef idx="3">
            <a:schemeClr val="lt1"/>
          </a:lnRef>
          <a:fillRef idx="1">
            <a:schemeClr val="accent6"/>
          </a:fillRef>
          <a:effectRef idx="1">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 name="5 Flecha derecha"/>
          <p:cNvSpPr/>
          <p:nvPr/>
        </p:nvSpPr>
        <p:spPr>
          <a:xfrm>
            <a:off x="1666876" y="1214438"/>
            <a:ext cx="2786063" cy="4837112"/>
          </a:xfrm>
          <a:prstGeom prst="rightArrow">
            <a:avLst>
              <a:gd name="adj1" fmla="val 63541"/>
              <a:gd name="adj2" fmla="val 31875"/>
            </a:avLst>
          </a:prstGeom>
        </p:spPr>
        <p:style>
          <a:lnRef idx="3">
            <a:schemeClr val="lt1"/>
          </a:lnRef>
          <a:fillRef idx="1">
            <a:schemeClr val="accent3"/>
          </a:fillRef>
          <a:effectRef idx="1">
            <a:schemeClr val="accent3"/>
          </a:effectRef>
          <a:fontRef idx="minor">
            <a:schemeClr val="lt1"/>
          </a:fontRef>
        </p:style>
        <p:txBody>
          <a:bodyPr anchor="ctr"/>
          <a:lstStyle/>
          <a:p>
            <a:pPr algn="ctr" fontAlgn="base">
              <a:spcBef>
                <a:spcPct val="0"/>
              </a:spcBef>
              <a:spcAft>
                <a:spcPct val="0"/>
              </a:spcAft>
              <a:defRPr/>
            </a:pPr>
            <a:endParaRPr lang="es-PA" dirty="0">
              <a:solidFill>
                <a:prstClr val="white"/>
              </a:solidFill>
            </a:endParaRPr>
          </a:p>
        </p:txBody>
      </p:sp>
      <p:sp>
        <p:nvSpPr>
          <p:cNvPr id="86025" name="6 Rectángulo"/>
          <p:cNvSpPr>
            <a:spLocks noChangeArrowheads="1"/>
          </p:cNvSpPr>
          <p:nvPr/>
        </p:nvSpPr>
        <p:spPr bwMode="auto">
          <a:xfrm>
            <a:off x="3895726" y="334963"/>
            <a:ext cx="4214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sz="3600" b="1">
                <a:solidFill>
                  <a:srgbClr val="FFFF81"/>
                </a:solidFill>
                <a:latin typeface="Century Gothic" panose="020B0502020202020204" pitchFamily="34" charset="0"/>
              </a:rPr>
              <a:t>Esquema general</a:t>
            </a:r>
          </a:p>
        </p:txBody>
      </p:sp>
      <p:pic>
        <p:nvPicPr>
          <p:cNvPr id="86026" name="Picture 2" descr="http://bennett.infoenlacenet.com/portalnet/uploads/img44104030668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2463800"/>
            <a:ext cx="154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Picture 4" descr="http://www.solita.com.ve/tips/imagen_recomenda_motrici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4" y="2486026"/>
            <a:ext cx="1531937"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Picture 6" descr="72870059MQX052_Tu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2509839"/>
            <a:ext cx="25717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10 CuadroTexto"/>
          <p:cNvSpPr txBox="1">
            <a:spLocks noChangeArrowheads="1"/>
          </p:cNvSpPr>
          <p:nvPr/>
        </p:nvSpPr>
        <p:spPr bwMode="auto">
          <a:xfrm>
            <a:off x="2432050" y="4602164"/>
            <a:ext cx="831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Motor</a:t>
            </a:r>
          </a:p>
        </p:txBody>
      </p:sp>
      <p:sp>
        <p:nvSpPr>
          <p:cNvPr id="86030" name="11 CuadroTexto"/>
          <p:cNvSpPr txBox="1">
            <a:spLocks noChangeArrowheads="1"/>
          </p:cNvSpPr>
          <p:nvPr/>
        </p:nvSpPr>
        <p:spPr bwMode="auto">
          <a:xfrm>
            <a:off x="5162551" y="4714875"/>
            <a:ext cx="123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Concreto</a:t>
            </a:r>
          </a:p>
        </p:txBody>
      </p:sp>
      <p:sp>
        <p:nvSpPr>
          <p:cNvPr id="86031" name="12 CuadroTexto"/>
          <p:cNvSpPr txBox="1">
            <a:spLocks noChangeArrowheads="1"/>
          </p:cNvSpPr>
          <p:nvPr/>
        </p:nvSpPr>
        <p:spPr bwMode="auto">
          <a:xfrm>
            <a:off x="8599489" y="4492625"/>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Gráfico</a:t>
            </a:r>
          </a:p>
        </p:txBody>
      </p:sp>
    </p:spTree>
    <p:extLst>
      <p:ext uri="{BB962C8B-B14F-4D97-AF65-F5344CB8AC3E}">
        <p14:creationId xmlns:p14="http://schemas.microsoft.com/office/powerpoint/2010/main" val="5807135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02C9ADF-70E3-497E-B0C5-19D811928BEF}" type="slidenum">
              <a:rPr lang="es-PA" altLang="es-PA">
                <a:solidFill>
                  <a:srgbClr val="FFFFFF"/>
                </a:solidFill>
              </a:rPr>
              <a:pPr eaLnBrk="1" hangingPunct="1"/>
              <a:t>84</a:t>
            </a:fld>
            <a:endParaRPr lang="es-PA" altLang="es-PA">
              <a:solidFill>
                <a:srgbClr val="FFFFFF"/>
              </a:solidFill>
            </a:endParaRPr>
          </a:p>
        </p:txBody>
      </p:sp>
      <p:sp>
        <p:nvSpPr>
          <p:cNvPr id="4" name="3 Rectángulo"/>
          <p:cNvSpPr/>
          <p:nvPr/>
        </p:nvSpPr>
        <p:spPr>
          <a:xfrm>
            <a:off x="1738314" y="1500188"/>
            <a:ext cx="8429625" cy="478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Pentágono"/>
          <p:cNvSpPr/>
          <p:nvPr/>
        </p:nvSpPr>
        <p:spPr>
          <a:xfrm>
            <a:off x="1847850" y="428625"/>
            <a:ext cx="5786438" cy="114300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87046" name="5 Rectángulo"/>
          <p:cNvSpPr>
            <a:spLocks noChangeArrowheads="1"/>
          </p:cNvSpPr>
          <p:nvPr/>
        </p:nvSpPr>
        <p:spPr bwMode="auto">
          <a:xfrm>
            <a:off x="2063750" y="1927225"/>
            <a:ext cx="74882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a:solidFill>
                  <a:schemeClr val="tx1"/>
                </a:solidFill>
                <a:latin typeface="Calibri" panose="020F0502020204030204" pitchFamily="34" charset="0"/>
                <a:cs typeface="Arial" panose="020B0604020202020204" pitchFamily="34" charset="0"/>
              </a:defRPr>
            </a:lvl1pPr>
            <a:lvl2pPr marL="273050" indent="-17780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ts val="1200"/>
              </a:spcBef>
              <a:spcAft>
                <a:spcPts val="1200"/>
              </a:spcAft>
              <a:buSzPct val="65000"/>
            </a:pPr>
            <a:r>
              <a:rPr lang="es-PA" altLang="es-PA" sz="2000" b="1">
                <a:solidFill>
                  <a:srgbClr val="FFFF81"/>
                </a:solidFill>
                <a:latin typeface="Jokerman" panose="04090605060D06020702" pitchFamily="82" charset="0"/>
              </a:rPr>
              <a:t>NIVEL   MOTOR</a:t>
            </a:r>
          </a:p>
          <a:p>
            <a:pPr lvl="1" algn="just" eaLnBrk="1" fontAlgn="base" hangingPunct="1">
              <a:spcBef>
                <a:spcPts val="1200"/>
              </a:spcBef>
              <a:spcAft>
                <a:spcPts val="1200"/>
              </a:spcAft>
              <a:buSzPct val="65000"/>
              <a:buBlip>
                <a:blip r:embed="rId2"/>
              </a:buBlip>
            </a:pPr>
            <a:r>
              <a:rPr lang="es-PA" altLang="es-PA" b="1">
                <a:solidFill>
                  <a:srgbClr val="92D050"/>
                </a:solidFill>
                <a:latin typeface="Century Gothic" panose="020B0502020202020204" pitchFamily="34" charset="0"/>
              </a:rPr>
              <a:t>Coordinación ojo-mano</a:t>
            </a:r>
            <a:r>
              <a:rPr lang="es-PA" altLang="es-PA">
                <a:solidFill>
                  <a:prstClr val="white"/>
                </a:solidFill>
                <a:latin typeface="Century Gothic" panose="020B0502020202020204" pitchFamily="34" charset="0"/>
              </a:rPr>
              <a:t>: C</a:t>
            </a:r>
            <a:r>
              <a:rPr lang="es-PA" altLang="es-PA">
                <a:solidFill>
                  <a:prstClr val="white"/>
                </a:solidFill>
                <a:latin typeface="Century Gothic" panose="020B0502020202020204" pitchFamily="34" charset="0"/>
                <a:cs typeface="Times New Roman" panose="02020603050405020304" pitchFamily="18" charset="0"/>
              </a:rPr>
              <a:t>apacidad para utilizar simultáneamente y de forma integrada la percepción visual y las manos con el propósito de realizar una actividad. Desarrolla la motricidad fina.</a:t>
            </a:r>
            <a:endParaRPr lang="es-PA" altLang="es-PA">
              <a:solidFill>
                <a:prstClr val="white"/>
              </a:solidFill>
              <a:latin typeface="Century Gothic" panose="020B0502020202020204" pitchFamily="34" charset="0"/>
            </a:endParaRPr>
          </a:p>
          <a:p>
            <a:pPr lvl="1" algn="just" eaLnBrk="1" fontAlgn="base" hangingPunct="1">
              <a:spcBef>
                <a:spcPts val="1200"/>
              </a:spcBef>
              <a:spcAft>
                <a:spcPts val="1200"/>
              </a:spcAft>
              <a:buSzPct val="65000"/>
              <a:buBlip>
                <a:blip r:embed="rId2"/>
              </a:buBlip>
            </a:pPr>
            <a:r>
              <a:rPr lang="es-PA" altLang="es-PA" b="1">
                <a:solidFill>
                  <a:srgbClr val="92D050"/>
                </a:solidFill>
                <a:latin typeface="Century Gothic" panose="020B0502020202020204" pitchFamily="34" charset="0"/>
              </a:rPr>
              <a:t>Coordinación ojo-pie</a:t>
            </a:r>
            <a:r>
              <a:rPr lang="es-PA" altLang="es-PA">
                <a:solidFill>
                  <a:prstClr val="white"/>
                </a:solidFill>
                <a:latin typeface="Century Gothic" panose="020B0502020202020204" pitchFamily="34" charset="0"/>
              </a:rPr>
              <a:t>: C</a:t>
            </a:r>
            <a:r>
              <a:rPr lang="es-PA" altLang="es-PA">
                <a:solidFill>
                  <a:prstClr val="white"/>
                </a:solidFill>
                <a:latin typeface="Century Gothic" panose="020B0502020202020204" pitchFamily="34" charset="0"/>
                <a:cs typeface="Times New Roman" panose="02020603050405020304" pitchFamily="18" charset="0"/>
              </a:rPr>
              <a:t>apacidad de organizar y ejecutar una acción con los pies en relación a la vista.</a:t>
            </a:r>
            <a:endParaRPr lang="es-PA" altLang="es-PA">
              <a:solidFill>
                <a:prstClr val="white"/>
              </a:solidFill>
              <a:latin typeface="Century Gothic" panose="020B0502020202020204" pitchFamily="34" charset="0"/>
            </a:endParaRPr>
          </a:p>
          <a:p>
            <a:pPr lvl="1" algn="just" eaLnBrk="1" fontAlgn="base" hangingPunct="1">
              <a:spcBef>
                <a:spcPts val="1200"/>
              </a:spcBef>
              <a:spcAft>
                <a:spcPts val="1200"/>
              </a:spcAft>
              <a:buSzPct val="65000"/>
              <a:buBlip>
                <a:blip r:embed="rId2"/>
              </a:buBlip>
            </a:pPr>
            <a:r>
              <a:rPr lang="es-PA" altLang="es-PA" b="1">
                <a:solidFill>
                  <a:srgbClr val="92D050"/>
                </a:solidFill>
                <a:latin typeface="Century Gothic" panose="020B0502020202020204" pitchFamily="34" charset="0"/>
              </a:rPr>
              <a:t>Coordinación visomotora</a:t>
            </a:r>
            <a:r>
              <a:rPr lang="es-PA" altLang="es-PA">
                <a:solidFill>
                  <a:prstClr val="white"/>
                </a:solidFill>
                <a:latin typeface="Century Gothic" panose="020B0502020202020204" pitchFamily="34" charset="0"/>
              </a:rPr>
              <a:t>: M</a:t>
            </a:r>
            <a:r>
              <a:rPr lang="es-PA" altLang="es-PA">
                <a:solidFill>
                  <a:prstClr val="white"/>
                </a:solidFill>
                <a:latin typeface="Century Gothic" panose="020B0502020202020204" pitchFamily="34" charset="0"/>
                <a:cs typeface="Times New Roman" panose="02020603050405020304" pitchFamily="18" charset="0"/>
              </a:rPr>
              <a:t>ovimientos de todo el cuerpo en los que son necesarios la percepción visual del espacio ocupado y libre para llevarlos a cabo.</a:t>
            </a:r>
            <a:endParaRPr lang="es-PA" altLang="es-PA">
              <a:solidFill>
                <a:prstClr val="white"/>
              </a:solidFill>
              <a:latin typeface="Century Gothic" panose="020B0502020202020204" pitchFamily="34" charset="0"/>
            </a:endParaRPr>
          </a:p>
        </p:txBody>
      </p:sp>
      <p:sp>
        <p:nvSpPr>
          <p:cNvPr id="87047" name="6 Rectángulo"/>
          <p:cNvSpPr>
            <a:spLocks noChangeArrowheads="1"/>
          </p:cNvSpPr>
          <p:nvPr/>
        </p:nvSpPr>
        <p:spPr bwMode="auto">
          <a:xfrm>
            <a:off x="1847851" y="474663"/>
            <a:ext cx="5167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ES" altLang="es-PA" sz="3000">
                <a:solidFill>
                  <a:srgbClr val="FFFFCC"/>
                </a:solidFill>
                <a:latin typeface="Century Gothic" panose="020B0502020202020204" pitchFamily="34" charset="0"/>
              </a:rPr>
              <a:t>Programa de refuerzo o apoyo</a:t>
            </a:r>
            <a:endParaRPr lang="es-PA" altLang="es-PA" sz="3000">
              <a:solidFill>
                <a:srgbClr val="FFFFCC"/>
              </a:solidFill>
              <a:latin typeface="Century Gothic" panose="020B0502020202020204" pitchFamily="34" charset="0"/>
            </a:endParaRPr>
          </a:p>
        </p:txBody>
      </p:sp>
      <p:pic>
        <p:nvPicPr>
          <p:cNvPr id="87048" name="Picture 2" descr="http://perso.wanadoo.es/psicoinfancia/psic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4588" y="188913"/>
            <a:ext cx="2862262"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068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C993B6A-1B17-42C9-8E1B-A8F99A7942ED}" type="slidenum">
              <a:rPr lang="es-PA" altLang="es-PA">
                <a:solidFill>
                  <a:srgbClr val="FFFFFF"/>
                </a:solidFill>
              </a:rPr>
              <a:pPr eaLnBrk="1" hangingPunct="1"/>
              <a:t>85</a:t>
            </a:fld>
            <a:endParaRPr lang="es-PA" altLang="es-PA">
              <a:solidFill>
                <a:srgbClr val="FFFFFF"/>
              </a:solidFill>
            </a:endParaRPr>
          </a:p>
        </p:txBody>
      </p:sp>
      <p:sp>
        <p:nvSpPr>
          <p:cNvPr id="4" name="3 Elipse"/>
          <p:cNvSpPr/>
          <p:nvPr/>
        </p:nvSpPr>
        <p:spPr>
          <a:xfrm>
            <a:off x="8167702" y="5715016"/>
            <a:ext cx="1428760" cy="5715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Elipse"/>
          <p:cNvSpPr/>
          <p:nvPr/>
        </p:nvSpPr>
        <p:spPr>
          <a:xfrm>
            <a:off x="2690218" y="5857892"/>
            <a:ext cx="1428760" cy="571504"/>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6" name="5 Elipse"/>
          <p:cNvSpPr/>
          <p:nvPr/>
        </p:nvSpPr>
        <p:spPr>
          <a:xfrm>
            <a:off x="5524496" y="4333596"/>
            <a:ext cx="1143008" cy="57150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7" name="6 Elipse"/>
          <p:cNvSpPr/>
          <p:nvPr/>
        </p:nvSpPr>
        <p:spPr>
          <a:xfrm>
            <a:off x="7932488" y="2571744"/>
            <a:ext cx="2000264" cy="571504"/>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8" name="7 Elipse"/>
          <p:cNvSpPr/>
          <p:nvPr/>
        </p:nvSpPr>
        <p:spPr>
          <a:xfrm>
            <a:off x="2544144" y="2544448"/>
            <a:ext cx="1428760" cy="57150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88083" name="8 Rectángulo"/>
          <p:cNvSpPr>
            <a:spLocks noChangeArrowheads="1"/>
          </p:cNvSpPr>
          <p:nvPr/>
        </p:nvSpPr>
        <p:spPr bwMode="auto">
          <a:xfrm>
            <a:off x="5024438" y="285751"/>
            <a:ext cx="2571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sz="3600" b="1">
                <a:solidFill>
                  <a:srgbClr val="FFFF81"/>
                </a:solidFill>
                <a:latin typeface="Century Gothic" panose="020B0502020202020204" pitchFamily="34" charset="0"/>
              </a:rPr>
              <a:t>Materiales</a:t>
            </a:r>
          </a:p>
        </p:txBody>
      </p:sp>
      <p:pic>
        <p:nvPicPr>
          <p:cNvPr id="88084" name="Picture 8" descr="Gimnasia aros 72 cm."/>
          <p:cNvPicPr>
            <a:picLocks noChangeAspect="1" noChangeArrowheads="1"/>
          </p:cNvPicPr>
          <p:nvPr/>
        </p:nvPicPr>
        <p:blipFill>
          <a:blip r:embed="rId2">
            <a:extLst>
              <a:ext uri="{28A0092B-C50C-407E-A947-70E740481C1C}">
                <a14:useLocalDpi xmlns:a14="http://schemas.microsoft.com/office/drawing/2010/main" val="0"/>
              </a:ext>
            </a:extLst>
          </a:blip>
          <a:srcRect l="3519" t="-220" r="1482" b="2179"/>
          <a:stretch>
            <a:fillRect/>
          </a:stretch>
        </p:blipFill>
        <p:spPr bwMode="auto">
          <a:xfrm>
            <a:off x="4953001" y="2714626"/>
            <a:ext cx="24288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5" name="Picture 10" descr="Gimnasia picas de madera 120 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925" y="4432300"/>
            <a:ext cx="25082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6" name="Picture 12" descr="B. B. Mind soft ball"/>
          <p:cNvPicPr>
            <a:picLocks noChangeAspect="1" noChangeArrowheads="1"/>
          </p:cNvPicPr>
          <p:nvPr/>
        </p:nvPicPr>
        <p:blipFill>
          <a:blip r:embed="rId4">
            <a:extLst>
              <a:ext uri="{28A0092B-C50C-407E-A947-70E740481C1C}">
                <a14:useLocalDpi xmlns:a14="http://schemas.microsoft.com/office/drawing/2010/main" val="0"/>
              </a:ext>
            </a:extLst>
          </a:blip>
          <a:srcRect l="10184" t="21628" r="13148" b="20119"/>
          <a:stretch>
            <a:fillRect/>
          </a:stretch>
        </p:blipFill>
        <p:spPr bwMode="auto">
          <a:xfrm>
            <a:off x="1952625" y="1071563"/>
            <a:ext cx="2928938"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7" name="Picture 16" descr="Gimnasia combas 3 m."/>
          <p:cNvPicPr>
            <a:picLocks noChangeAspect="1" noChangeArrowheads="1"/>
          </p:cNvPicPr>
          <p:nvPr/>
        </p:nvPicPr>
        <p:blipFill>
          <a:blip r:embed="rId5">
            <a:extLst>
              <a:ext uri="{28A0092B-C50C-407E-A947-70E740481C1C}">
                <a14:useLocalDpi xmlns:a14="http://schemas.microsoft.com/office/drawing/2010/main" val="0"/>
              </a:ext>
            </a:extLst>
          </a:blip>
          <a:srcRect l="9583" t="14777" r="2292" b="17723"/>
          <a:stretch>
            <a:fillRect/>
          </a:stretch>
        </p:blipFill>
        <p:spPr bwMode="auto">
          <a:xfrm>
            <a:off x="2238375" y="4429126"/>
            <a:ext cx="25717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8" name="13 CuadroTexto"/>
          <p:cNvSpPr txBox="1">
            <a:spLocks noChangeArrowheads="1"/>
          </p:cNvSpPr>
          <p:nvPr/>
        </p:nvSpPr>
        <p:spPr bwMode="auto">
          <a:xfrm>
            <a:off x="2774951" y="2643189"/>
            <a:ext cx="993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Pelotas</a:t>
            </a:r>
          </a:p>
        </p:txBody>
      </p:sp>
      <p:sp>
        <p:nvSpPr>
          <p:cNvPr id="88089" name="14 CuadroTexto"/>
          <p:cNvSpPr txBox="1">
            <a:spLocks noChangeArrowheads="1"/>
          </p:cNvSpPr>
          <p:nvPr/>
        </p:nvSpPr>
        <p:spPr bwMode="auto">
          <a:xfrm>
            <a:off x="8088314" y="2670175"/>
            <a:ext cx="1722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Bolsas de tela</a:t>
            </a:r>
          </a:p>
        </p:txBody>
      </p:sp>
      <p:sp>
        <p:nvSpPr>
          <p:cNvPr id="88090" name="15 CuadroTexto"/>
          <p:cNvSpPr txBox="1">
            <a:spLocks noChangeArrowheads="1"/>
          </p:cNvSpPr>
          <p:nvPr/>
        </p:nvSpPr>
        <p:spPr bwMode="auto">
          <a:xfrm>
            <a:off x="5762625" y="4421189"/>
            <a:ext cx="67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Aros</a:t>
            </a:r>
          </a:p>
        </p:txBody>
      </p:sp>
      <p:sp>
        <p:nvSpPr>
          <p:cNvPr id="88091" name="16 CuadroTexto"/>
          <p:cNvSpPr txBox="1">
            <a:spLocks noChangeArrowheads="1"/>
          </p:cNvSpPr>
          <p:nvPr/>
        </p:nvSpPr>
        <p:spPr bwMode="auto">
          <a:xfrm>
            <a:off x="2805114" y="5962650"/>
            <a:ext cx="1139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Cuerdas</a:t>
            </a:r>
          </a:p>
        </p:txBody>
      </p:sp>
      <p:sp>
        <p:nvSpPr>
          <p:cNvPr id="88092" name="17 CuadroTexto"/>
          <p:cNvSpPr txBox="1">
            <a:spLocks noChangeArrowheads="1"/>
          </p:cNvSpPr>
          <p:nvPr/>
        </p:nvSpPr>
        <p:spPr bwMode="auto">
          <a:xfrm>
            <a:off x="8266114" y="5827713"/>
            <a:ext cx="1176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Bastones</a:t>
            </a:r>
          </a:p>
        </p:txBody>
      </p:sp>
      <p:pic>
        <p:nvPicPr>
          <p:cNvPr id="88093" name="Picture 18" descr="http://www.dragon.cl/tienda/images/bolsita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1" y="1050926"/>
            <a:ext cx="24288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26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BE05D21-017D-41FB-8B0D-C0A2EE099E23}" type="slidenum">
              <a:rPr lang="es-PA" altLang="es-PA">
                <a:solidFill>
                  <a:srgbClr val="FFFFFF"/>
                </a:solidFill>
              </a:rPr>
              <a:pPr eaLnBrk="1" hangingPunct="1"/>
              <a:t>86</a:t>
            </a:fld>
            <a:endParaRPr lang="es-PA" altLang="es-PA">
              <a:solidFill>
                <a:srgbClr val="FFFFFF"/>
              </a:solidFill>
            </a:endParaRPr>
          </a:p>
        </p:txBody>
      </p:sp>
      <p:sp>
        <p:nvSpPr>
          <p:cNvPr id="4" name="3 Rectángulo"/>
          <p:cNvSpPr/>
          <p:nvPr/>
        </p:nvSpPr>
        <p:spPr>
          <a:xfrm>
            <a:off x="1911351" y="1592264"/>
            <a:ext cx="8215313" cy="4357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Pentágono"/>
          <p:cNvSpPr/>
          <p:nvPr/>
        </p:nvSpPr>
        <p:spPr>
          <a:xfrm>
            <a:off x="2060576" y="663575"/>
            <a:ext cx="5572125" cy="114300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89094" name="5 Rectángulo"/>
          <p:cNvSpPr>
            <a:spLocks noChangeArrowheads="1"/>
          </p:cNvSpPr>
          <p:nvPr/>
        </p:nvSpPr>
        <p:spPr bwMode="auto">
          <a:xfrm>
            <a:off x="2127250" y="2511425"/>
            <a:ext cx="7670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a:solidFill>
                  <a:schemeClr val="tx1"/>
                </a:solidFill>
                <a:latin typeface="Calibri" panose="020F0502020204030204" pitchFamily="34" charset="0"/>
                <a:cs typeface="Arial" panose="020B0604020202020204" pitchFamily="34" charset="0"/>
              </a:defRPr>
            </a:lvl1pPr>
            <a:lvl2pPr marL="273050" indent="-177800" eaLnBrk="0" hangingPunct="0">
              <a:defRPr>
                <a:solidFill>
                  <a:schemeClr val="tx1"/>
                </a:solidFill>
                <a:latin typeface="Calibri" panose="020F0502020204030204" pitchFamily="34" charset="0"/>
                <a:cs typeface="Arial" panose="020B0604020202020204" pitchFamily="34" charset="0"/>
              </a:defRPr>
            </a:lvl2pPr>
            <a:lvl3pPr marL="730250" indent="-1778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ts val="600"/>
              </a:spcBef>
              <a:spcAft>
                <a:spcPts val="600"/>
              </a:spcAft>
              <a:buSzPct val="65000"/>
            </a:pPr>
            <a:r>
              <a:rPr lang="es-PA" altLang="es-PA" sz="2000" b="1">
                <a:solidFill>
                  <a:srgbClr val="FFFF81"/>
                </a:solidFill>
                <a:latin typeface="Jokerman" panose="04090605060D06020702" pitchFamily="82" charset="0"/>
              </a:rPr>
              <a:t>NIVEL   CONCRETO</a:t>
            </a:r>
          </a:p>
          <a:p>
            <a:pPr lvl="1" algn="just" eaLnBrk="1" fontAlgn="base" hangingPunct="1">
              <a:spcBef>
                <a:spcPts val="1200"/>
              </a:spcBef>
              <a:spcAft>
                <a:spcPts val="1200"/>
              </a:spcAft>
              <a:buSzPct val="65000"/>
              <a:buBlip>
                <a:blip r:embed="rId2"/>
              </a:buBlip>
            </a:pPr>
            <a:r>
              <a:rPr lang="es-PA" altLang="es-PA" b="1">
                <a:solidFill>
                  <a:srgbClr val="92D050"/>
                </a:solidFill>
                <a:latin typeface="Century Gothic" panose="020B0502020202020204" pitchFamily="34" charset="0"/>
              </a:rPr>
              <a:t>Motricidad fina:</a:t>
            </a:r>
            <a:r>
              <a:rPr lang="es-PA" altLang="es-PA" b="1">
                <a:solidFill>
                  <a:prstClr val="white"/>
                </a:solidFill>
                <a:latin typeface="Century Gothic" panose="020B0502020202020204" pitchFamily="34" charset="0"/>
              </a:rPr>
              <a:t> </a:t>
            </a:r>
            <a:r>
              <a:rPr lang="es-PA" altLang="es-PA">
                <a:solidFill>
                  <a:prstClr val="white"/>
                </a:solidFill>
                <a:latin typeface="Century Gothic" panose="020B0502020202020204" pitchFamily="34" charset="0"/>
              </a:rPr>
              <a:t>Todas aquellas actividades del niño que necesitan de un conocimiento, control, precisión, elevado nivel de coordinación y planeación para la ejecución de una tarea, al igual que fuerza muscular y sensibilidad normal.</a:t>
            </a:r>
            <a:endParaRPr lang="es-PA" altLang="es-PA" b="1">
              <a:solidFill>
                <a:prstClr val="white"/>
              </a:solidFill>
              <a:latin typeface="Century Gothic" panose="020B0502020202020204" pitchFamily="34" charset="0"/>
            </a:endParaRPr>
          </a:p>
          <a:p>
            <a:pPr lvl="2" algn="just" eaLnBrk="1" fontAlgn="base" hangingPunct="1">
              <a:spcBef>
                <a:spcPts val="1200"/>
              </a:spcBef>
              <a:spcAft>
                <a:spcPts val="1200"/>
              </a:spcAft>
              <a:buSzPct val="65000"/>
              <a:buBlip>
                <a:blip r:embed="rId2"/>
              </a:buBlip>
            </a:pPr>
            <a:r>
              <a:rPr lang="es-PA" altLang="es-PA">
                <a:solidFill>
                  <a:prstClr val="white"/>
                </a:solidFill>
                <a:latin typeface="Century Gothic" panose="020B0502020202020204" pitchFamily="34" charset="0"/>
              </a:rPr>
              <a:t>Diferenciación dedal</a:t>
            </a:r>
          </a:p>
          <a:p>
            <a:pPr lvl="2" algn="just" eaLnBrk="1" fontAlgn="base" hangingPunct="1">
              <a:spcBef>
                <a:spcPts val="1200"/>
              </a:spcBef>
              <a:spcAft>
                <a:spcPts val="1200"/>
              </a:spcAft>
              <a:buSzPct val="65000"/>
              <a:buBlip>
                <a:blip r:embed="rId2"/>
              </a:buBlip>
            </a:pPr>
            <a:r>
              <a:rPr lang="es-PA" altLang="es-PA">
                <a:solidFill>
                  <a:prstClr val="white"/>
                </a:solidFill>
                <a:latin typeface="Century Gothic" panose="020B0502020202020204" pitchFamily="34" charset="0"/>
              </a:rPr>
              <a:t>Manipulación de materiales diversos</a:t>
            </a:r>
          </a:p>
        </p:txBody>
      </p:sp>
      <p:sp>
        <p:nvSpPr>
          <p:cNvPr id="89095" name="6 Rectángulo"/>
          <p:cNvSpPr>
            <a:spLocks noChangeArrowheads="1"/>
          </p:cNvSpPr>
          <p:nvPr/>
        </p:nvSpPr>
        <p:spPr bwMode="auto">
          <a:xfrm>
            <a:off x="2022475" y="709613"/>
            <a:ext cx="51435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ES" altLang="es-PA" sz="3000">
                <a:solidFill>
                  <a:srgbClr val="FFFFCC"/>
                </a:solidFill>
                <a:latin typeface="Century Gothic" panose="020B0502020202020204" pitchFamily="34" charset="0"/>
              </a:rPr>
              <a:t>Programa de refuerzo o apoyo</a:t>
            </a:r>
            <a:endParaRPr lang="es-PA" altLang="es-PA" sz="3000">
              <a:solidFill>
                <a:srgbClr val="FFFFCC"/>
              </a:solidFill>
              <a:latin typeface="Century Gothic" panose="020B0502020202020204" pitchFamily="34" charset="0"/>
            </a:endParaRPr>
          </a:p>
        </p:txBody>
      </p:sp>
      <p:pic>
        <p:nvPicPr>
          <p:cNvPr id="89096" name="Picture 2" descr="http://www.espaciologopedico.com/imagenes/tienda/84305620100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6" y="422276"/>
            <a:ext cx="2212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9433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08183FF-3198-4225-A9AE-5004DC04604C}" type="slidenum">
              <a:rPr lang="es-PA" altLang="es-PA">
                <a:solidFill>
                  <a:srgbClr val="FFFFFF"/>
                </a:solidFill>
              </a:rPr>
              <a:pPr eaLnBrk="1" hangingPunct="1"/>
              <a:t>87</a:t>
            </a:fld>
            <a:endParaRPr lang="es-PA" altLang="es-PA">
              <a:solidFill>
                <a:srgbClr val="FFFFFF"/>
              </a:solidFill>
            </a:endParaRPr>
          </a:p>
        </p:txBody>
      </p:sp>
      <p:sp>
        <p:nvSpPr>
          <p:cNvPr id="90116" name="3 Rectángulo"/>
          <p:cNvSpPr>
            <a:spLocks noChangeArrowheads="1"/>
          </p:cNvSpPr>
          <p:nvPr/>
        </p:nvSpPr>
        <p:spPr bwMode="auto">
          <a:xfrm>
            <a:off x="4810125" y="214313"/>
            <a:ext cx="2571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sz="3600" b="1">
                <a:solidFill>
                  <a:srgbClr val="FFFF81"/>
                </a:solidFill>
                <a:latin typeface="Century Gothic" panose="020B0502020202020204" pitchFamily="34" charset="0"/>
              </a:rPr>
              <a:t>Materiales</a:t>
            </a:r>
          </a:p>
        </p:txBody>
      </p:sp>
      <p:grpSp>
        <p:nvGrpSpPr>
          <p:cNvPr id="90117" name="4 Grupo"/>
          <p:cNvGrpSpPr>
            <a:grpSpLocks/>
          </p:cNvGrpSpPr>
          <p:nvPr/>
        </p:nvGrpSpPr>
        <p:grpSpPr bwMode="auto">
          <a:xfrm>
            <a:off x="7435851" y="4286250"/>
            <a:ext cx="3071813" cy="1785938"/>
            <a:chOff x="3000364" y="3500438"/>
            <a:chExt cx="3071834" cy="1785950"/>
          </a:xfrm>
        </p:grpSpPr>
        <p:pic>
          <p:nvPicPr>
            <p:cNvPr id="90163" name="Picture 14" descr="http://www.artistica.arteconarte.com.ar/images/artesanias/palitos-helados-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98" y="3929066"/>
              <a:ext cx="1333500" cy="134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64" name="Picture 16" descr="http://www.artistica.arteconarte.com.ar/images/artesanias/palitos-helados.jpg"/>
            <p:cNvPicPr>
              <a:picLocks noChangeAspect="1" noChangeArrowheads="1"/>
            </p:cNvPicPr>
            <p:nvPr/>
          </p:nvPicPr>
          <p:blipFill>
            <a:blip r:embed="rId3">
              <a:extLst>
                <a:ext uri="{28A0092B-C50C-407E-A947-70E740481C1C}">
                  <a14:useLocalDpi xmlns:a14="http://schemas.microsoft.com/office/drawing/2010/main" val="0"/>
                </a:ext>
              </a:extLst>
            </a:blip>
            <a:srcRect t="4054" b="18918"/>
            <a:stretch>
              <a:fillRect/>
            </a:stretch>
          </p:blipFill>
          <p:spPr bwMode="auto">
            <a:xfrm>
              <a:off x="3000364" y="3929066"/>
              <a:ext cx="1581150" cy="135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65" name="20 Grupo"/>
            <p:cNvGrpSpPr>
              <a:grpSpLocks/>
            </p:cNvGrpSpPr>
            <p:nvPr/>
          </p:nvGrpSpPr>
          <p:grpSpPr bwMode="auto">
            <a:xfrm>
              <a:off x="3381376" y="3500438"/>
              <a:ext cx="2378354" cy="571504"/>
              <a:chOff x="6408488" y="2571744"/>
              <a:chExt cx="2378354" cy="571504"/>
            </a:xfrm>
          </p:grpSpPr>
          <p:sp>
            <p:nvSpPr>
              <p:cNvPr id="9" name="8 Elipse"/>
              <p:cNvSpPr/>
              <p:nvPr/>
            </p:nvSpPr>
            <p:spPr>
              <a:xfrm>
                <a:off x="6408488" y="2571744"/>
                <a:ext cx="2378354" cy="571504"/>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0169" name="9 CuadroTexto"/>
              <p:cNvSpPr txBox="1">
                <a:spLocks noChangeArrowheads="1"/>
              </p:cNvSpPr>
              <p:nvPr/>
            </p:nvSpPr>
            <p:spPr bwMode="auto">
              <a:xfrm>
                <a:off x="6537716" y="2656830"/>
                <a:ext cx="2218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Palitos de madera</a:t>
                </a:r>
              </a:p>
            </p:txBody>
          </p:sp>
        </p:grpSp>
      </p:grpSp>
      <p:grpSp>
        <p:nvGrpSpPr>
          <p:cNvPr id="90118" name="10 Grupo"/>
          <p:cNvGrpSpPr>
            <a:grpSpLocks/>
          </p:cNvGrpSpPr>
          <p:nvPr/>
        </p:nvGrpSpPr>
        <p:grpSpPr bwMode="auto">
          <a:xfrm>
            <a:off x="8453438" y="3143250"/>
            <a:ext cx="976312" cy="571500"/>
            <a:chOff x="1166218" y="5857892"/>
            <a:chExt cx="976890" cy="571504"/>
          </a:xfrm>
        </p:grpSpPr>
        <p:sp>
          <p:nvSpPr>
            <p:cNvPr id="12" name="11 Elipse"/>
            <p:cNvSpPr/>
            <p:nvPr/>
          </p:nvSpPr>
          <p:spPr>
            <a:xfrm>
              <a:off x="1166218" y="5857892"/>
              <a:ext cx="976890" cy="571504"/>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0162" name="12 CuadroTexto"/>
            <p:cNvSpPr txBox="1">
              <a:spLocks noChangeArrowheads="1"/>
            </p:cNvSpPr>
            <p:nvPr/>
          </p:nvSpPr>
          <p:spPr bwMode="auto">
            <a:xfrm>
              <a:off x="1268150" y="5949374"/>
              <a:ext cx="728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Lana</a:t>
              </a:r>
            </a:p>
          </p:txBody>
        </p:sp>
      </p:grpSp>
      <p:grpSp>
        <p:nvGrpSpPr>
          <p:cNvPr id="90119" name="13 Grupo"/>
          <p:cNvGrpSpPr>
            <a:grpSpLocks/>
          </p:cNvGrpSpPr>
          <p:nvPr/>
        </p:nvGrpSpPr>
        <p:grpSpPr bwMode="auto">
          <a:xfrm>
            <a:off x="2238376" y="357188"/>
            <a:ext cx="1857375" cy="2038350"/>
            <a:chOff x="6929454" y="285728"/>
            <a:chExt cx="1857388" cy="2038354"/>
          </a:xfrm>
        </p:grpSpPr>
        <p:pic>
          <p:nvPicPr>
            <p:cNvPr id="90153" name="Picture 12" descr="Cubos didacticos"/>
            <p:cNvPicPr>
              <a:picLocks noChangeAspect="1" noChangeArrowheads="1"/>
            </p:cNvPicPr>
            <p:nvPr/>
          </p:nvPicPr>
          <p:blipFill>
            <a:blip r:embed="rId4">
              <a:extLst>
                <a:ext uri="{28A0092B-C50C-407E-A947-70E740481C1C}">
                  <a14:useLocalDpi xmlns:a14="http://schemas.microsoft.com/office/drawing/2010/main" val="0"/>
                </a:ext>
              </a:extLst>
            </a:blip>
            <a:srcRect l="4286" r="50714"/>
            <a:stretch>
              <a:fillRect/>
            </a:stretch>
          </p:blipFill>
          <p:spPr bwMode="auto">
            <a:xfrm>
              <a:off x="6929454" y="714356"/>
              <a:ext cx="1500198" cy="16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54" name="23 Grupo"/>
            <p:cNvGrpSpPr>
              <a:grpSpLocks/>
            </p:cNvGrpSpPr>
            <p:nvPr/>
          </p:nvGrpSpPr>
          <p:grpSpPr bwMode="auto">
            <a:xfrm>
              <a:off x="7715272" y="285728"/>
              <a:ext cx="1071570" cy="571504"/>
              <a:chOff x="6643702" y="5715016"/>
              <a:chExt cx="1071570" cy="571504"/>
            </a:xfrm>
          </p:grpSpPr>
          <p:sp>
            <p:nvSpPr>
              <p:cNvPr id="17" name="16 Elipse"/>
              <p:cNvSpPr/>
              <p:nvPr/>
            </p:nvSpPr>
            <p:spPr>
              <a:xfrm>
                <a:off x="6643702" y="5715016"/>
                <a:ext cx="1071570" cy="5715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0158" name="17 CuadroTexto"/>
              <p:cNvSpPr txBox="1">
                <a:spLocks noChangeArrowheads="1"/>
              </p:cNvSpPr>
              <p:nvPr/>
            </p:nvSpPr>
            <p:spPr bwMode="auto">
              <a:xfrm>
                <a:off x="6728788" y="5813750"/>
                <a:ext cx="902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Cubos</a:t>
                </a:r>
              </a:p>
            </p:txBody>
          </p:sp>
        </p:grpSp>
      </p:grpSp>
      <p:grpSp>
        <p:nvGrpSpPr>
          <p:cNvPr id="90120" name="18 Grupo"/>
          <p:cNvGrpSpPr>
            <a:grpSpLocks/>
          </p:cNvGrpSpPr>
          <p:nvPr/>
        </p:nvGrpSpPr>
        <p:grpSpPr bwMode="auto">
          <a:xfrm>
            <a:off x="5381625" y="5786439"/>
            <a:ext cx="1143000" cy="642937"/>
            <a:chOff x="2428860" y="3571876"/>
            <a:chExt cx="1143008" cy="642942"/>
          </a:xfrm>
        </p:grpSpPr>
        <p:sp>
          <p:nvSpPr>
            <p:cNvPr id="20" name="19 Elipse"/>
            <p:cNvSpPr/>
            <p:nvPr/>
          </p:nvSpPr>
          <p:spPr>
            <a:xfrm>
              <a:off x="2428860" y="3571876"/>
              <a:ext cx="1143008" cy="642942"/>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0152" name="20 CuadroTexto"/>
            <p:cNvSpPr txBox="1">
              <a:spLocks noChangeArrowheads="1"/>
            </p:cNvSpPr>
            <p:nvPr/>
          </p:nvSpPr>
          <p:spPr bwMode="auto">
            <a:xfrm>
              <a:off x="2555686" y="3701104"/>
              <a:ext cx="867551"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b="1">
                  <a:solidFill>
                    <a:prstClr val="white"/>
                  </a:solidFill>
                  <a:latin typeface="Century Gothic" panose="020B0502020202020204" pitchFamily="34" charset="0"/>
                </a:rPr>
                <a:t>Arena</a:t>
              </a:r>
            </a:p>
          </p:txBody>
        </p:sp>
      </p:grpSp>
      <p:grpSp>
        <p:nvGrpSpPr>
          <p:cNvPr id="90121" name="21 Grupo"/>
          <p:cNvGrpSpPr>
            <a:grpSpLocks/>
          </p:cNvGrpSpPr>
          <p:nvPr/>
        </p:nvGrpSpPr>
        <p:grpSpPr bwMode="auto">
          <a:xfrm>
            <a:off x="2309814" y="3214688"/>
            <a:ext cx="1285875" cy="571500"/>
            <a:chOff x="3357554" y="4786322"/>
            <a:chExt cx="1285884" cy="571504"/>
          </a:xfrm>
        </p:grpSpPr>
        <p:sp>
          <p:nvSpPr>
            <p:cNvPr id="23" name="18 Elipse"/>
            <p:cNvSpPr/>
            <p:nvPr/>
          </p:nvSpPr>
          <p:spPr>
            <a:xfrm>
              <a:off x="3357554" y="4786322"/>
              <a:ext cx="1285884" cy="571504"/>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0148" name="20 CuadroTexto"/>
            <p:cNvSpPr txBox="1">
              <a:spLocks noChangeArrowheads="1"/>
            </p:cNvSpPr>
            <p:nvPr/>
          </p:nvSpPr>
          <p:spPr bwMode="auto">
            <a:xfrm>
              <a:off x="3459486" y="4871408"/>
              <a:ext cx="1064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Espuma</a:t>
              </a:r>
            </a:p>
          </p:txBody>
        </p:sp>
      </p:grpSp>
      <p:grpSp>
        <p:nvGrpSpPr>
          <p:cNvPr id="90122" name="24 Grupo"/>
          <p:cNvGrpSpPr>
            <a:grpSpLocks/>
          </p:cNvGrpSpPr>
          <p:nvPr/>
        </p:nvGrpSpPr>
        <p:grpSpPr bwMode="auto">
          <a:xfrm>
            <a:off x="2095501" y="4214814"/>
            <a:ext cx="1857375" cy="2071687"/>
            <a:chOff x="3571868" y="1571612"/>
            <a:chExt cx="1857388" cy="2071701"/>
          </a:xfrm>
        </p:grpSpPr>
        <p:pic>
          <p:nvPicPr>
            <p:cNvPr id="90139" name="Picture 16" descr="http://www.mundoabuelo.com/viewPhoto.php?foto=/agrupacions/R0185/images/R0185_0.GIF&amp;width=312&amp;height=312"/>
            <p:cNvPicPr>
              <a:picLocks noChangeAspect="1" noChangeArrowheads="1"/>
            </p:cNvPicPr>
            <p:nvPr/>
          </p:nvPicPr>
          <p:blipFill>
            <a:blip r:embed="rId5">
              <a:extLst>
                <a:ext uri="{28A0092B-C50C-407E-A947-70E740481C1C}">
                  <a14:useLocalDpi xmlns:a14="http://schemas.microsoft.com/office/drawing/2010/main" val="0"/>
                </a:ext>
              </a:extLst>
            </a:blip>
            <a:srcRect l="10791" t="7211" r="2876" b="25481"/>
            <a:stretch>
              <a:fillRect/>
            </a:stretch>
          </p:blipFill>
          <p:spPr bwMode="auto">
            <a:xfrm>
              <a:off x="3571868" y="2018098"/>
              <a:ext cx="1857388" cy="162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40" name="21 Grupo"/>
            <p:cNvGrpSpPr>
              <a:grpSpLocks/>
            </p:cNvGrpSpPr>
            <p:nvPr/>
          </p:nvGrpSpPr>
          <p:grpSpPr bwMode="auto">
            <a:xfrm>
              <a:off x="3929058" y="1571612"/>
              <a:ext cx="1143008" cy="571504"/>
              <a:chOff x="4000496" y="4333596"/>
              <a:chExt cx="1143008" cy="571504"/>
            </a:xfrm>
          </p:grpSpPr>
          <p:sp>
            <p:nvSpPr>
              <p:cNvPr id="28" name="5 Elipse"/>
              <p:cNvSpPr/>
              <p:nvPr/>
            </p:nvSpPr>
            <p:spPr>
              <a:xfrm>
                <a:off x="4000496" y="4333596"/>
                <a:ext cx="1143008" cy="57150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0144" name="28 CuadroTexto"/>
              <p:cNvSpPr txBox="1">
                <a:spLocks noChangeArrowheads="1"/>
              </p:cNvSpPr>
              <p:nvPr/>
            </p:nvSpPr>
            <p:spPr bwMode="auto">
              <a:xfrm>
                <a:off x="4071934" y="4421880"/>
                <a:ext cx="966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Masilla</a:t>
                </a:r>
              </a:p>
            </p:txBody>
          </p:sp>
        </p:grpSp>
      </p:grpSp>
      <p:grpSp>
        <p:nvGrpSpPr>
          <p:cNvPr id="90123" name="29 Grupo"/>
          <p:cNvGrpSpPr>
            <a:grpSpLocks/>
          </p:cNvGrpSpPr>
          <p:nvPr/>
        </p:nvGrpSpPr>
        <p:grpSpPr bwMode="auto">
          <a:xfrm>
            <a:off x="4738688" y="1214439"/>
            <a:ext cx="2500312" cy="4244975"/>
            <a:chOff x="428596" y="322418"/>
            <a:chExt cx="2500330" cy="4244813"/>
          </a:xfrm>
        </p:grpSpPr>
        <p:pic>
          <p:nvPicPr>
            <p:cNvPr id="90131" name="Picture 8" descr="http://www.mundoabuelo.com/viewPhoto.php?foto=/agrupacions/O0025/images/O0025_0.JPG&amp;width=312&amp;height=3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34" y="322418"/>
              <a:ext cx="2143140" cy="183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32" name="75 Grupo"/>
            <p:cNvGrpSpPr>
              <a:grpSpLocks/>
            </p:cNvGrpSpPr>
            <p:nvPr/>
          </p:nvGrpSpPr>
          <p:grpSpPr bwMode="auto">
            <a:xfrm>
              <a:off x="428596" y="2000240"/>
              <a:ext cx="2500330" cy="2566991"/>
              <a:chOff x="3714744" y="3571876"/>
              <a:chExt cx="2500330" cy="2566991"/>
            </a:xfrm>
          </p:grpSpPr>
          <p:pic>
            <p:nvPicPr>
              <p:cNvPr id="90133" name="Picture 12" descr="http://www.mundoabuelo.com/viewPhoto.php?foto=/agrupacions/R0827/images/R0827_1.jpg&amp;width=312&amp;height=3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4744" y="4279647"/>
                <a:ext cx="2500330" cy="185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34" name="74 Grupo"/>
              <p:cNvGrpSpPr>
                <a:grpSpLocks/>
              </p:cNvGrpSpPr>
              <p:nvPr/>
            </p:nvGrpSpPr>
            <p:grpSpPr bwMode="auto">
              <a:xfrm>
                <a:off x="3929058" y="3571876"/>
                <a:ext cx="2000264" cy="785818"/>
                <a:chOff x="4786314" y="3357562"/>
                <a:chExt cx="2000264" cy="785818"/>
              </a:xfrm>
            </p:grpSpPr>
            <p:sp>
              <p:nvSpPr>
                <p:cNvPr id="35" name="34 Elipse"/>
                <p:cNvSpPr/>
                <p:nvPr/>
              </p:nvSpPr>
              <p:spPr>
                <a:xfrm>
                  <a:off x="4786314" y="3357562"/>
                  <a:ext cx="2000264" cy="78581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0138" name="13 CuadroTexto"/>
                <p:cNvSpPr txBox="1">
                  <a:spLocks noChangeArrowheads="1"/>
                </p:cNvSpPr>
                <p:nvPr/>
              </p:nvSpPr>
              <p:spPr bwMode="auto">
                <a:xfrm>
                  <a:off x="4921938" y="3442648"/>
                  <a:ext cx="17828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b="1">
                      <a:solidFill>
                        <a:prstClr val="white"/>
                      </a:solidFill>
                      <a:latin typeface="Century Gothic" panose="020B0502020202020204" pitchFamily="34" charset="0"/>
                    </a:rPr>
                    <a:t>Juguetes para</a:t>
                  </a:r>
                </a:p>
                <a:p>
                  <a:pPr algn="ctr" eaLnBrk="1" fontAlgn="base" hangingPunct="1">
                    <a:spcBef>
                      <a:spcPct val="0"/>
                    </a:spcBef>
                    <a:spcAft>
                      <a:spcPct val="0"/>
                    </a:spcAft>
                  </a:pPr>
                  <a:r>
                    <a:rPr lang="es-PA" altLang="es-PA" b="1">
                      <a:solidFill>
                        <a:prstClr val="white"/>
                      </a:solidFill>
                      <a:latin typeface="Century Gothic" panose="020B0502020202020204" pitchFamily="34" charset="0"/>
                    </a:rPr>
                    <a:t>ensartar</a:t>
                  </a:r>
                </a:p>
              </p:txBody>
            </p:sp>
          </p:grpSp>
        </p:grpSp>
      </p:grpSp>
      <p:grpSp>
        <p:nvGrpSpPr>
          <p:cNvPr id="90124" name="36 Grupo"/>
          <p:cNvGrpSpPr>
            <a:grpSpLocks/>
          </p:cNvGrpSpPr>
          <p:nvPr/>
        </p:nvGrpSpPr>
        <p:grpSpPr bwMode="auto">
          <a:xfrm>
            <a:off x="7667626" y="357189"/>
            <a:ext cx="2714625" cy="2490787"/>
            <a:chOff x="3286116" y="3685366"/>
            <a:chExt cx="2714644" cy="2490791"/>
          </a:xfrm>
        </p:grpSpPr>
        <p:pic>
          <p:nvPicPr>
            <p:cNvPr id="90125" name="Picture 2" descr="http://www.mundoabuelo.com/viewPhoto.php?foto=/agrupacions/R0855/images/R0855_0.JPG&amp;width=312&amp;height=3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16" y="4357694"/>
              <a:ext cx="2714644" cy="181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26" name="70 Grupo"/>
            <p:cNvGrpSpPr>
              <a:grpSpLocks/>
            </p:cNvGrpSpPr>
            <p:nvPr/>
          </p:nvGrpSpPr>
          <p:grpSpPr bwMode="auto">
            <a:xfrm>
              <a:off x="3500430" y="3685366"/>
              <a:ext cx="2214578" cy="785818"/>
              <a:chOff x="642910" y="2786058"/>
              <a:chExt cx="2214578" cy="785818"/>
            </a:xfrm>
          </p:grpSpPr>
          <p:sp>
            <p:nvSpPr>
              <p:cNvPr id="40" name="39 Elipse"/>
              <p:cNvSpPr/>
              <p:nvPr/>
            </p:nvSpPr>
            <p:spPr>
              <a:xfrm>
                <a:off x="642910" y="2786058"/>
                <a:ext cx="2214578" cy="785818"/>
              </a:xfrm>
              <a:prstGeom prst="ellipse">
                <a:avLst/>
              </a:prstGeom>
              <a:solidFill>
                <a:schemeClr val="accent2">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0130" name="40 CuadroTexto"/>
              <p:cNvSpPr txBox="1">
                <a:spLocks noChangeArrowheads="1"/>
              </p:cNvSpPr>
              <p:nvPr/>
            </p:nvSpPr>
            <p:spPr bwMode="auto">
              <a:xfrm>
                <a:off x="796236" y="2879046"/>
                <a:ext cx="19303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b="1">
                    <a:solidFill>
                      <a:prstClr val="white"/>
                    </a:solidFill>
                    <a:latin typeface="Century Gothic" panose="020B0502020202020204" pitchFamily="34" charset="0"/>
                  </a:rPr>
                  <a:t>Formas texturas</a:t>
                </a:r>
              </a:p>
              <a:p>
                <a:pPr algn="ctr" eaLnBrk="1" fontAlgn="base" hangingPunct="1">
                  <a:spcBef>
                    <a:spcPct val="0"/>
                  </a:spcBef>
                  <a:spcAft>
                    <a:spcPct val="0"/>
                  </a:spcAft>
                </a:pPr>
                <a:r>
                  <a:rPr lang="es-PA" altLang="es-PA" b="1">
                    <a:solidFill>
                      <a:prstClr val="white"/>
                    </a:solidFill>
                    <a:latin typeface="Century Gothic" panose="020B0502020202020204" pitchFamily="34" charset="0"/>
                  </a:rPr>
                  <a:t>diferentes</a:t>
                </a:r>
              </a:p>
            </p:txBody>
          </p:sp>
        </p:grpSp>
      </p:grpSp>
    </p:spTree>
    <p:extLst>
      <p:ext uri="{BB962C8B-B14F-4D97-AF65-F5344CB8AC3E}">
        <p14:creationId xmlns:p14="http://schemas.microsoft.com/office/powerpoint/2010/main" val="4917097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52AD17B-BB30-42E8-AE03-46312BECDF02}" type="slidenum">
              <a:rPr lang="es-PA" altLang="es-PA">
                <a:solidFill>
                  <a:srgbClr val="FFFFFF"/>
                </a:solidFill>
              </a:rPr>
              <a:pPr eaLnBrk="1" hangingPunct="1"/>
              <a:t>88</a:t>
            </a:fld>
            <a:endParaRPr lang="es-PA" altLang="es-PA">
              <a:solidFill>
                <a:srgbClr val="FFFFFF"/>
              </a:solidFill>
            </a:endParaRPr>
          </a:p>
        </p:txBody>
      </p:sp>
      <p:sp>
        <p:nvSpPr>
          <p:cNvPr id="4" name="3 Rectángulo"/>
          <p:cNvSpPr/>
          <p:nvPr/>
        </p:nvSpPr>
        <p:spPr>
          <a:xfrm>
            <a:off x="1881188" y="1214439"/>
            <a:ext cx="8215312" cy="5214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5" name="4 Pentágono"/>
          <p:cNvSpPr/>
          <p:nvPr/>
        </p:nvSpPr>
        <p:spPr>
          <a:xfrm>
            <a:off x="2074864" y="200025"/>
            <a:ext cx="5500687" cy="114300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1142" name="5 Rectángulo"/>
          <p:cNvSpPr>
            <a:spLocks noChangeArrowheads="1"/>
          </p:cNvSpPr>
          <p:nvPr/>
        </p:nvSpPr>
        <p:spPr bwMode="auto">
          <a:xfrm>
            <a:off x="1881188" y="1651000"/>
            <a:ext cx="8031162"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a:solidFill>
                  <a:schemeClr val="tx1"/>
                </a:solidFill>
                <a:latin typeface="Calibri" panose="020F0502020204030204" pitchFamily="34" charset="0"/>
                <a:cs typeface="Arial" panose="020B0604020202020204" pitchFamily="34" charset="0"/>
              </a:defRPr>
            </a:lvl1pPr>
            <a:lvl2pPr marL="273050" indent="-17780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ts val="1200"/>
              </a:spcBef>
              <a:spcAft>
                <a:spcPts val="1200"/>
              </a:spcAft>
              <a:buSzPct val="65000"/>
            </a:pPr>
            <a:r>
              <a:rPr lang="es-PA" altLang="es-PA" sz="2000" b="1">
                <a:solidFill>
                  <a:srgbClr val="FFFF81"/>
                </a:solidFill>
                <a:latin typeface="Jokerman" panose="04090605060D06020702" pitchFamily="82" charset="0"/>
              </a:rPr>
              <a:t>NIVEL   GRÁFICO</a:t>
            </a:r>
          </a:p>
          <a:p>
            <a:pPr lvl="1" algn="just" eaLnBrk="1" fontAlgn="base" hangingPunct="1">
              <a:spcBef>
                <a:spcPts val="1200"/>
              </a:spcBef>
              <a:spcAft>
                <a:spcPts val="1200"/>
              </a:spcAft>
              <a:buSzPct val="65000"/>
              <a:buBlip>
                <a:blip r:embed="rId2"/>
              </a:buBlip>
            </a:pPr>
            <a:r>
              <a:rPr lang="es-PA" altLang="es-PA" sz="2400" b="1">
                <a:solidFill>
                  <a:srgbClr val="92D050"/>
                </a:solidFill>
                <a:latin typeface="Century Gothic" panose="020B0502020202020204" pitchFamily="34" charset="0"/>
              </a:rPr>
              <a:t>V</a:t>
            </a:r>
            <a:r>
              <a:rPr lang="es-PA" altLang="es-PA" b="1">
                <a:solidFill>
                  <a:srgbClr val="92D050"/>
                </a:solidFill>
                <a:latin typeface="Century Gothic" panose="020B0502020202020204" pitchFamily="34" charset="0"/>
              </a:rPr>
              <a:t>isomotricidad</a:t>
            </a:r>
            <a:r>
              <a:rPr lang="es-PA" altLang="es-PA" sz="1600" b="1">
                <a:solidFill>
                  <a:srgbClr val="92D050"/>
                </a:solidFill>
                <a:latin typeface="Century Gothic" panose="020B0502020202020204" pitchFamily="34" charset="0"/>
              </a:rPr>
              <a:t>: </a:t>
            </a:r>
            <a:r>
              <a:rPr lang="es-PA" altLang="es-PA" sz="1600">
                <a:solidFill>
                  <a:prstClr val="white"/>
                </a:solidFill>
                <a:latin typeface="Century Gothic" panose="020B0502020202020204" pitchFamily="34" charset="0"/>
              </a:rPr>
              <a:t>Movimientos controlados, deliberados y precisos que son requeridos en tareas  como rasgar, cortar, pintar, colorear, enhebrar,  etc.</a:t>
            </a:r>
            <a:endParaRPr lang="es-PA" altLang="es-PA" sz="1600" b="1">
              <a:solidFill>
                <a:prstClr val="white"/>
              </a:solidFill>
              <a:latin typeface="Century Gothic" panose="020B0502020202020204" pitchFamily="34" charset="0"/>
            </a:endParaRPr>
          </a:p>
          <a:p>
            <a:pPr lvl="1" algn="just" eaLnBrk="1" fontAlgn="base" hangingPunct="1">
              <a:spcBef>
                <a:spcPts val="1200"/>
              </a:spcBef>
              <a:spcAft>
                <a:spcPts val="1200"/>
              </a:spcAft>
              <a:buSzPct val="65000"/>
              <a:buBlip>
                <a:blip r:embed="rId2"/>
              </a:buBlip>
            </a:pPr>
            <a:r>
              <a:rPr lang="es-PA" altLang="es-PA" sz="2400" b="1">
                <a:solidFill>
                  <a:srgbClr val="92D050"/>
                </a:solidFill>
                <a:latin typeface="Century Gothic" panose="020B0502020202020204" pitchFamily="34" charset="0"/>
              </a:rPr>
              <a:t>G</a:t>
            </a:r>
            <a:r>
              <a:rPr lang="es-PA" altLang="es-PA" b="1">
                <a:solidFill>
                  <a:srgbClr val="92D050"/>
                </a:solidFill>
                <a:latin typeface="Century Gothic" panose="020B0502020202020204" pitchFamily="34" charset="0"/>
              </a:rPr>
              <a:t>rafopercepción</a:t>
            </a:r>
            <a:r>
              <a:rPr lang="es-PA" altLang="es-PA" sz="1600" b="1">
                <a:solidFill>
                  <a:srgbClr val="92D050"/>
                </a:solidFill>
                <a:latin typeface="Century Gothic" panose="020B0502020202020204" pitchFamily="34" charset="0"/>
              </a:rPr>
              <a:t>: </a:t>
            </a:r>
            <a:r>
              <a:rPr lang="es-PA" altLang="es-PA" sz="1600">
                <a:solidFill>
                  <a:prstClr val="white"/>
                </a:solidFill>
                <a:latin typeface="Century Gothic" panose="020B0502020202020204" pitchFamily="34" charset="0"/>
              </a:rPr>
              <a:t>Capacidad de alto nivel de integración  entre la interpretación visual y la coordinación motora gráfica.</a:t>
            </a:r>
          </a:p>
          <a:p>
            <a:pPr lvl="1" algn="just" eaLnBrk="1" fontAlgn="base" hangingPunct="1">
              <a:spcBef>
                <a:spcPts val="1200"/>
              </a:spcBef>
              <a:spcAft>
                <a:spcPts val="1200"/>
              </a:spcAft>
              <a:buSzPct val="65000"/>
              <a:buBlip>
                <a:blip r:embed="rId2"/>
              </a:buBlip>
            </a:pPr>
            <a:r>
              <a:rPr lang="es-PA" altLang="es-PA" sz="2400" b="1">
                <a:solidFill>
                  <a:srgbClr val="92D050"/>
                </a:solidFill>
                <a:latin typeface="Century Gothic" panose="020B0502020202020204" pitchFamily="34" charset="0"/>
              </a:rPr>
              <a:t>G</a:t>
            </a:r>
            <a:r>
              <a:rPr lang="es-PA" altLang="es-PA" b="1">
                <a:solidFill>
                  <a:srgbClr val="92D050"/>
                </a:solidFill>
                <a:latin typeface="Century Gothic" panose="020B0502020202020204" pitchFamily="34" charset="0"/>
              </a:rPr>
              <a:t>rafomotricidad</a:t>
            </a:r>
            <a:r>
              <a:rPr lang="es-PA" altLang="es-PA" sz="1600" b="1">
                <a:solidFill>
                  <a:srgbClr val="92D050"/>
                </a:solidFill>
                <a:latin typeface="Century Gothic" panose="020B0502020202020204" pitchFamily="34" charset="0"/>
              </a:rPr>
              <a:t>: </a:t>
            </a:r>
            <a:r>
              <a:rPr lang="es-PA" altLang="es-PA" sz="1600">
                <a:solidFill>
                  <a:prstClr val="white"/>
                </a:solidFill>
                <a:latin typeface="Century Gothic" panose="020B0502020202020204" pitchFamily="34" charset="0"/>
              </a:rPr>
              <a:t>Fase previa a la escritura. Entrenamiento para la realización de movimientos básicos que forman parte de la correcta direccionalidad y trazado de las letras. </a:t>
            </a:r>
          </a:p>
          <a:p>
            <a:pPr lvl="1" algn="just" eaLnBrk="1" fontAlgn="base" hangingPunct="1">
              <a:spcBef>
                <a:spcPts val="1200"/>
              </a:spcBef>
              <a:spcAft>
                <a:spcPts val="1200"/>
              </a:spcAft>
              <a:buSzPct val="65000"/>
              <a:buBlip>
                <a:blip r:embed="rId2"/>
              </a:buBlip>
            </a:pPr>
            <a:r>
              <a:rPr lang="es-PA" altLang="es-PA" sz="2400" b="1">
                <a:solidFill>
                  <a:srgbClr val="92D050"/>
                </a:solidFill>
                <a:latin typeface="Century Gothic" panose="020B0502020202020204" pitchFamily="34" charset="0"/>
              </a:rPr>
              <a:t>G</a:t>
            </a:r>
            <a:r>
              <a:rPr lang="es-PA" altLang="es-PA" b="1">
                <a:solidFill>
                  <a:srgbClr val="92D050"/>
                </a:solidFill>
                <a:latin typeface="Century Gothic" panose="020B0502020202020204" pitchFamily="34" charset="0"/>
              </a:rPr>
              <a:t>rafoescritura</a:t>
            </a:r>
            <a:r>
              <a:rPr lang="es-PA" altLang="es-PA" sz="1600" b="1">
                <a:solidFill>
                  <a:srgbClr val="92D050"/>
                </a:solidFill>
                <a:latin typeface="Century Gothic" panose="020B0502020202020204" pitchFamily="34" charset="0"/>
              </a:rPr>
              <a:t>: </a:t>
            </a:r>
            <a:r>
              <a:rPr lang="es-PA" altLang="es-PA" sz="1600">
                <a:solidFill>
                  <a:prstClr val="white"/>
                </a:solidFill>
                <a:latin typeface="Century Gothic" panose="020B0502020202020204" pitchFamily="34" charset="0"/>
              </a:rPr>
              <a:t>Ejecución de las gestalten que intervienen en cada una de las letras del alfabeto. Se ejercitan en hojas con pauta bilineal, sobre cuadrícula y sin pauta.</a:t>
            </a:r>
          </a:p>
        </p:txBody>
      </p:sp>
      <p:sp>
        <p:nvSpPr>
          <p:cNvPr id="91143" name="6 Rectángulo"/>
          <p:cNvSpPr>
            <a:spLocks noChangeArrowheads="1"/>
          </p:cNvSpPr>
          <p:nvPr/>
        </p:nvSpPr>
        <p:spPr bwMode="auto">
          <a:xfrm>
            <a:off x="2074863" y="246063"/>
            <a:ext cx="5143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ES" altLang="es-PA" sz="3000">
                <a:solidFill>
                  <a:srgbClr val="FFFFCC"/>
                </a:solidFill>
                <a:latin typeface="Century Gothic" panose="020B0502020202020204" pitchFamily="34" charset="0"/>
              </a:rPr>
              <a:t>Programa de refuerzo o apoyo</a:t>
            </a:r>
            <a:endParaRPr lang="es-PA" altLang="es-PA" sz="3000">
              <a:solidFill>
                <a:srgbClr val="FFFFCC"/>
              </a:solidFill>
              <a:latin typeface="Century Gothic" panose="020B0502020202020204" pitchFamily="34" charset="0"/>
            </a:endParaRPr>
          </a:p>
        </p:txBody>
      </p:sp>
      <p:pic>
        <p:nvPicPr>
          <p:cNvPr id="9114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185738"/>
            <a:ext cx="3444875" cy="180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7180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pPr>
              <a:defRPr/>
            </a:pPr>
            <a:r>
              <a:rPr lang="es-PA" smtClean="0">
                <a:solidFill>
                  <a:prstClr val="white">
                    <a:tint val="75000"/>
                  </a:prstClr>
                </a:solidFill>
              </a:rPr>
              <a:t>Centro Neuro-Psic</a:t>
            </a:r>
            <a:endParaRPr lang="es-PA">
              <a:solidFill>
                <a:prstClr val="white">
                  <a:tint val="75000"/>
                </a:prstClr>
              </a:solidFill>
            </a:endParaRPr>
          </a:p>
        </p:txBody>
      </p:sp>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1BAB538-E498-4051-B449-0EBCC4E9A83F}" type="slidenum">
              <a:rPr lang="es-PA" altLang="es-PA">
                <a:solidFill>
                  <a:srgbClr val="FFFFFF"/>
                </a:solidFill>
              </a:rPr>
              <a:pPr eaLnBrk="1" hangingPunct="1"/>
              <a:t>89</a:t>
            </a:fld>
            <a:endParaRPr lang="es-PA" altLang="es-PA">
              <a:solidFill>
                <a:srgbClr val="FFFFFF"/>
              </a:solidFill>
            </a:endParaRPr>
          </a:p>
        </p:txBody>
      </p:sp>
      <p:sp>
        <p:nvSpPr>
          <p:cNvPr id="92164" name="5 Rectángulo"/>
          <p:cNvSpPr>
            <a:spLocks noChangeArrowheads="1"/>
          </p:cNvSpPr>
          <p:nvPr/>
        </p:nvSpPr>
        <p:spPr bwMode="auto">
          <a:xfrm>
            <a:off x="4738688" y="214313"/>
            <a:ext cx="2571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sz="3600" b="1">
                <a:solidFill>
                  <a:srgbClr val="FFFF81"/>
                </a:solidFill>
                <a:latin typeface="Century Gothic" panose="020B0502020202020204" pitchFamily="34" charset="0"/>
              </a:rPr>
              <a:t>Materiales</a:t>
            </a:r>
          </a:p>
        </p:txBody>
      </p:sp>
      <p:grpSp>
        <p:nvGrpSpPr>
          <p:cNvPr id="92165" name="6 Grupo"/>
          <p:cNvGrpSpPr>
            <a:grpSpLocks/>
          </p:cNvGrpSpPr>
          <p:nvPr/>
        </p:nvGrpSpPr>
        <p:grpSpPr bwMode="auto">
          <a:xfrm>
            <a:off x="1952626" y="357188"/>
            <a:ext cx="1643063" cy="2082800"/>
            <a:chOff x="1030594" y="1357298"/>
            <a:chExt cx="1643074" cy="2083132"/>
          </a:xfrm>
        </p:grpSpPr>
        <p:pic>
          <p:nvPicPr>
            <p:cNvPr id="92215" name="Picture 2" descr="PINTURA DIGITAL BOTE 147 ML CAFE CRAYOLA"/>
            <p:cNvPicPr>
              <a:picLocks noChangeAspect="1" noChangeArrowheads="1"/>
            </p:cNvPicPr>
            <p:nvPr/>
          </p:nvPicPr>
          <p:blipFill>
            <a:blip r:embed="rId2">
              <a:extLst>
                <a:ext uri="{28A0092B-C50C-407E-A947-70E740481C1C}">
                  <a14:useLocalDpi xmlns:a14="http://schemas.microsoft.com/office/drawing/2010/main" val="0"/>
                </a:ext>
              </a:extLst>
            </a:blip>
            <a:srcRect l="20000" t="12500" r="17499" b="15623"/>
            <a:stretch>
              <a:fillRect/>
            </a:stretch>
          </p:blipFill>
          <p:spPr bwMode="auto">
            <a:xfrm>
              <a:off x="1030594" y="1928802"/>
              <a:ext cx="1643074" cy="151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6" name="25 Grupo"/>
            <p:cNvGrpSpPr>
              <a:grpSpLocks/>
            </p:cNvGrpSpPr>
            <p:nvPr/>
          </p:nvGrpSpPr>
          <p:grpSpPr bwMode="auto">
            <a:xfrm>
              <a:off x="1129328" y="1357298"/>
              <a:ext cx="1428760" cy="785818"/>
              <a:chOff x="357158" y="4714884"/>
              <a:chExt cx="1428760" cy="785818"/>
            </a:xfrm>
          </p:grpSpPr>
          <p:sp>
            <p:nvSpPr>
              <p:cNvPr id="10" name="9 Elipse"/>
              <p:cNvSpPr/>
              <p:nvPr/>
            </p:nvSpPr>
            <p:spPr>
              <a:xfrm>
                <a:off x="357158" y="4714884"/>
                <a:ext cx="1428760" cy="78581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2220" name="10 CuadroTexto"/>
              <p:cNvSpPr txBox="1">
                <a:spLocks noChangeArrowheads="1"/>
              </p:cNvSpPr>
              <p:nvPr/>
            </p:nvSpPr>
            <p:spPr bwMode="auto">
              <a:xfrm>
                <a:off x="615614" y="4772674"/>
                <a:ext cx="942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Pintura</a:t>
                </a:r>
              </a:p>
              <a:p>
                <a:pPr eaLnBrk="1" fontAlgn="base" hangingPunct="1">
                  <a:spcBef>
                    <a:spcPct val="0"/>
                  </a:spcBef>
                  <a:spcAft>
                    <a:spcPct val="0"/>
                  </a:spcAft>
                </a:pPr>
                <a:r>
                  <a:rPr lang="es-PA" altLang="es-PA" b="1">
                    <a:solidFill>
                      <a:prstClr val="white"/>
                    </a:solidFill>
                    <a:latin typeface="Century Gothic" panose="020B0502020202020204" pitchFamily="34" charset="0"/>
                  </a:rPr>
                  <a:t>digital</a:t>
                </a:r>
              </a:p>
            </p:txBody>
          </p:sp>
        </p:grpSp>
      </p:grpSp>
      <p:grpSp>
        <p:nvGrpSpPr>
          <p:cNvPr id="92166" name="11 Grupo"/>
          <p:cNvGrpSpPr>
            <a:grpSpLocks/>
          </p:cNvGrpSpPr>
          <p:nvPr/>
        </p:nvGrpSpPr>
        <p:grpSpPr bwMode="auto">
          <a:xfrm>
            <a:off x="4772026" y="4456114"/>
            <a:ext cx="2143125" cy="1785937"/>
            <a:chOff x="857224" y="4000504"/>
            <a:chExt cx="2031697" cy="1643074"/>
          </a:xfrm>
        </p:grpSpPr>
        <p:pic>
          <p:nvPicPr>
            <p:cNvPr id="92209" name="Picture 6" descr="colonia_crayola.jpg"/>
            <p:cNvPicPr>
              <a:picLocks noChangeAspect="1" noChangeArrowheads="1"/>
            </p:cNvPicPr>
            <p:nvPr/>
          </p:nvPicPr>
          <p:blipFill>
            <a:blip r:embed="rId3">
              <a:extLst>
                <a:ext uri="{28A0092B-C50C-407E-A947-70E740481C1C}">
                  <a14:useLocalDpi xmlns:a14="http://schemas.microsoft.com/office/drawing/2010/main" val="0"/>
                </a:ext>
              </a:extLst>
            </a:blip>
            <a:srcRect l="1875" t="35001" r="36250" b="2499"/>
            <a:stretch>
              <a:fillRect/>
            </a:stretch>
          </p:blipFill>
          <p:spPr bwMode="auto">
            <a:xfrm>
              <a:off x="1285852" y="4000504"/>
              <a:ext cx="1603069" cy="121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0" name="29 Grupo"/>
            <p:cNvGrpSpPr>
              <a:grpSpLocks/>
            </p:cNvGrpSpPr>
            <p:nvPr/>
          </p:nvGrpSpPr>
          <p:grpSpPr bwMode="auto">
            <a:xfrm>
              <a:off x="857224" y="5000636"/>
              <a:ext cx="1357322" cy="642942"/>
              <a:chOff x="2143108" y="4357694"/>
              <a:chExt cx="1357322" cy="642942"/>
            </a:xfrm>
          </p:grpSpPr>
          <p:sp>
            <p:nvSpPr>
              <p:cNvPr id="15" name="14 Elipse"/>
              <p:cNvSpPr/>
              <p:nvPr/>
            </p:nvSpPr>
            <p:spPr>
              <a:xfrm>
                <a:off x="2143108" y="4357694"/>
                <a:ext cx="1357322" cy="642942"/>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2214" name="15 CuadroTexto"/>
              <p:cNvSpPr txBox="1">
                <a:spLocks noChangeArrowheads="1"/>
              </p:cNvSpPr>
              <p:nvPr/>
            </p:nvSpPr>
            <p:spPr bwMode="auto">
              <a:xfrm>
                <a:off x="2258916" y="4494174"/>
                <a:ext cx="1120292" cy="3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b="1">
                    <a:solidFill>
                      <a:prstClr val="white"/>
                    </a:solidFill>
                    <a:latin typeface="Century Gothic" panose="020B0502020202020204" pitchFamily="34" charset="0"/>
                  </a:rPr>
                  <a:t>Crayolas</a:t>
                </a:r>
              </a:p>
            </p:txBody>
          </p:sp>
        </p:grpSp>
      </p:grpSp>
      <p:grpSp>
        <p:nvGrpSpPr>
          <p:cNvPr id="92167" name="16 Grupo"/>
          <p:cNvGrpSpPr>
            <a:grpSpLocks/>
          </p:cNvGrpSpPr>
          <p:nvPr/>
        </p:nvGrpSpPr>
        <p:grpSpPr bwMode="auto">
          <a:xfrm>
            <a:off x="8310564" y="500063"/>
            <a:ext cx="1774825" cy="1497012"/>
            <a:chOff x="5796896" y="3860826"/>
            <a:chExt cx="1775500" cy="1497000"/>
          </a:xfrm>
        </p:grpSpPr>
        <p:pic>
          <p:nvPicPr>
            <p:cNvPr id="92203" name="Picture 4" descr="color1"/>
            <p:cNvPicPr>
              <a:picLocks noChangeAspect="1" noChangeArrowheads="1"/>
            </p:cNvPicPr>
            <p:nvPr/>
          </p:nvPicPr>
          <p:blipFill>
            <a:blip r:embed="rId4">
              <a:extLst>
                <a:ext uri="{28A0092B-C50C-407E-A947-70E740481C1C}">
                  <a14:useLocalDpi xmlns:a14="http://schemas.microsoft.com/office/drawing/2010/main" val="0"/>
                </a:ext>
              </a:extLst>
            </a:blip>
            <a:srcRect t="11244"/>
            <a:stretch>
              <a:fillRect/>
            </a:stretch>
          </p:blipFill>
          <p:spPr bwMode="auto">
            <a:xfrm>
              <a:off x="6202183" y="4429132"/>
              <a:ext cx="1370213"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04" name="30 Grupo"/>
            <p:cNvGrpSpPr>
              <a:grpSpLocks/>
            </p:cNvGrpSpPr>
            <p:nvPr/>
          </p:nvGrpSpPr>
          <p:grpSpPr bwMode="auto">
            <a:xfrm>
              <a:off x="5796896" y="3860826"/>
              <a:ext cx="1428760" cy="785818"/>
              <a:chOff x="384454" y="2513954"/>
              <a:chExt cx="1428760" cy="785818"/>
            </a:xfrm>
          </p:grpSpPr>
          <p:sp>
            <p:nvSpPr>
              <p:cNvPr id="20" name="19 Elipse"/>
              <p:cNvSpPr/>
              <p:nvPr/>
            </p:nvSpPr>
            <p:spPr>
              <a:xfrm>
                <a:off x="384454" y="2513954"/>
                <a:ext cx="1428760" cy="785818"/>
              </a:xfrm>
              <a:prstGeom prst="ellipse">
                <a:avLst/>
              </a:prstGeom>
              <a:solidFill>
                <a:schemeClr val="accent2">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2208" name="20 CuadroTexto"/>
              <p:cNvSpPr txBox="1">
                <a:spLocks noChangeArrowheads="1"/>
              </p:cNvSpPr>
              <p:nvPr/>
            </p:nvSpPr>
            <p:spPr bwMode="auto">
              <a:xfrm>
                <a:off x="401300" y="2599040"/>
                <a:ext cx="14061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s-PA" altLang="es-PA" b="1">
                    <a:solidFill>
                      <a:prstClr val="white"/>
                    </a:solidFill>
                    <a:latin typeface="Century Gothic" panose="020B0502020202020204" pitchFamily="34" charset="0"/>
                  </a:rPr>
                  <a:t>Lápices de</a:t>
                </a:r>
              </a:p>
              <a:p>
                <a:pPr algn="ctr" eaLnBrk="1" fontAlgn="base" hangingPunct="1">
                  <a:spcBef>
                    <a:spcPct val="0"/>
                  </a:spcBef>
                  <a:spcAft>
                    <a:spcPct val="0"/>
                  </a:spcAft>
                </a:pPr>
                <a:r>
                  <a:rPr lang="es-PA" altLang="es-PA" b="1">
                    <a:solidFill>
                      <a:prstClr val="white"/>
                    </a:solidFill>
                    <a:latin typeface="Century Gothic" panose="020B0502020202020204" pitchFamily="34" charset="0"/>
                  </a:rPr>
                  <a:t> colores</a:t>
                </a:r>
              </a:p>
            </p:txBody>
          </p:sp>
        </p:grpSp>
      </p:grpSp>
      <p:grpSp>
        <p:nvGrpSpPr>
          <p:cNvPr id="92168" name="21 Grupo"/>
          <p:cNvGrpSpPr>
            <a:grpSpLocks/>
          </p:cNvGrpSpPr>
          <p:nvPr/>
        </p:nvGrpSpPr>
        <p:grpSpPr bwMode="auto">
          <a:xfrm>
            <a:off x="3238500" y="2684464"/>
            <a:ext cx="1690688" cy="1362075"/>
            <a:chOff x="3143240" y="1142984"/>
            <a:chExt cx="1690692" cy="1362079"/>
          </a:xfrm>
        </p:grpSpPr>
        <p:grpSp>
          <p:nvGrpSpPr>
            <p:cNvPr id="92197" name="26 Grupo"/>
            <p:cNvGrpSpPr>
              <a:grpSpLocks/>
            </p:cNvGrpSpPr>
            <p:nvPr/>
          </p:nvGrpSpPr>
          <p:grpSpPr bwMode="auto">
            <a:xfrm>
              <a:off x="3143240" y="1142984"/>
              <a:ext cx="1428760" cy="571504"/>
              <a:chOff x="1166218" y="5857892"/>
              <a:chExt cx="1428760" cy="571504"/>
            </a:xfrm>
          </p:grpSpPr>
          <p:sp>
            <p:nvSpPr>
              <p:cNvPr id="25" name="24 Elipse"/>
              <p:cNvSpPr/>
              <p:nvPr/>
            </p:nvSpPr>
            <p:spPr>
              <a:xfrm>
                <a:off x="1166218" y="5857892"/>
                <a:ext cx="1428760" cy="571504"/>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2202" name="16 CuadroTexto"/>
              <p:cNvSpPr txBox="1">
                <a:spLocks noChangeArrowheads="1"/>
              </p:cNvSpPr>
              <p:nvPr/>
            </p:nvSpPr>
            <p:spPr bwMode="auto">
              <a:xfrm>
                <a:off x="1336390" y="596302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Pinceles</a:t>
                </a:r>
              </a:p>
            </p:txBody>
          </p:sp>
        </p:grpSp>
        <p:pic>
          <p:nvPicPr>
            <p:cNvPr id="92198" name="Picture 3" descr="http://www.lacasaazul.edu.mx/templates/template3/images/pintur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182" y="1714488"/>
              <a:ext cx="1047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169" name="26 Grupo"/>
          <p:cNvGrpSpPr>
            <a:grpSpLocks/>
          </p:cNvGrpSpPr>
          <p:nvPr/>
        </p:nvGrpSpPr>
        <p:grpSpPr bwMode="auto">
          <a:xfrm>
            <a:off x="7524750" y="2571750"/>
            <a:ext cx="2000250" cy="1428750"/>
            <a:chOff x="6572264" y="642918"/>
            <a:chExt cx="1881189" cy="1176341"/>
          </a:xfrm>
        </p:grpSpPr>
        <p:pic>
          <p:nvPicPr>
            <p:cNvPr id="92191" name="Picture 12" descr="Tijeras para niños diestros 13c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6578" y="1000108"/>
              <a:ext cx="1666875" cy="81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2" name="27 Grupo"/>
            <p:cNvGrpSpPr>
              <a:grpSpLocks/>
            </p:cNvGrpSpPr>
            <p:nvPr/>
          </p:nvGrpSpPr>
          <p:grpSpPr bwMode="auto">
            <a:xfrm>
              <a:off x="6572264" y="642918"/>
              <a:ext cx="1143008" cy="571504"/>
              <a:chOff x="4000496" y="5286388"/>
              <a:chExt cx="1143008" cy="571504"/>
            </a:xfrm>
          </p:grpSpPr>
          <p:sp>
            <p:nvSpPr>
              <p:cNvPr id="30" name="29 Elipse"/>
              <p:cNvSpPr/>
              <p:nvPr/>
            </p:nvSpPr>
            <p:spPr>
              <a:xfrm>
                <a:off x="4000496" y="5286388"/>
                <a:ext cx="1143008" cy="57150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2196" name="30 CuadroTexto"/>
              <p:cNvSpPr txBox="1">
                <a:spLocks noChangeArrowheads="1"/>
              </p:cNvSpPr>
              <p:nvPr/>
            </p:nvSpPr>
            <p:spPr bwMode="auto">
              <a:xfrm>
                <a:off x="4184316" y="5374672"/>
                <a:ext cx="818921" cy="30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Tijeras</a:t>
                </a:r>
              </a:p>
            </p:txBody>
          </p:sp>
        </p:grpSp>
      </p:grpSp>
      <p:grpSp>
        <p:nvGrpSpPr>
          <p:cNvPr id="92170" name="31 Grupo"/>
          <p:cNvGrpSpPr>
            <a:grpSpLocks/>
          </p:cNvGrpSpPr>
          <p:nvPr/>
        </p:nvGrpSpPr>
        <p:grpSpPr bwMode="auto">
          <a:xfrm>
            <a:off x="5164139" y="1033464"/>
            <a:ext cx="1571625" cy="1925637"/>
            <a:chOff x="3000364" y="3017218"/>
            <a:chExt cx="1571636" cy="1925209"/>
          </a:xfrm>
        </p:grpSpPr>
        <p:pic>
          <p:nvPicPr>
            <p:cNvPr id="92185" name="Picture 14" descr="http://www.papelerialatinaja.com/artworks/productos/productos2_1918.1">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64" y="3429000"/>
              <a:ext cx="1571636" cy="151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86" name="28 Grupo"/>
            <p:cNvGrpSpPr>
              <a:grpSpLocks/>
            </p:cNvGrpSpPr>
            <p:nvPr/>
          </p:nvGrpSpPr>
          <p:grpSpPr bwMode="auto">
            <a:xfrm>
              <a:off x="3204228" y="3017218"/>
              <a:ext cx="1143008" cy="571504"/>
              <a:chOff x="6429388" y="4643446"/>
              <a:chExt cx="1143008" cy="571504"/>
            </a:xfrm>
          </p:grpSpPr>
          <p:sp>
            <p:nvSpPr>
              <p:cNvPr id="35" name="6 Elipse"/>
              <p:cNvSpPr/>
              <p:nvPr/>
            </p:nvSpPr>
            <p:spPr>
              <a:xfrm>
                <a:off x="6429388" y="4643446"/>
                <a:ext cx="1143008" cy="571504"/>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2190" name="35 CuadroTexto"/>
              <p:cNvSpPr txBox="1">
                <a:spLocks noChangeArrowheads="1"/>
              </p:cNvSpPr>
              <p:nvPr/>
            </p:nvSpPr>
            <p:spPr bwMode="auto">
              <a:xfrm>
                <a:off x="6531320" y="4742180"/>
                <a:ext cx="894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Goma</a:t>
                </a:r>
              </a:p>
            </p:txBody>
          </p:sp>
        </p:grpSp>
      </p:grpSp>
      <p:grpSp>
        <p:nvGrpSpPr>
          <p:cNvPr id="92171" name="36 Grupo"/>
          <p:cNvGrpSpPr>
            <a:grpSpLocks/>
          </p:cNvGrpSpPr>
          <p:nvPr/>
        </p:nvGrpSpPr>
        <p:grpSpPr bwMode="auto">
          <a:xfrm>
            <a:off x="7810501" y="4786314"/>
            <a:ext cx="2428875" cy="1665287"/>
            <a:chOff x="6286512" y="4786322"/>
            <a:chExt cx="2428892" cy="1664943"/>
          </a:xfrm>
        </p:grpSpPr>
        <p:pic>
          <p:nvPicPr>
            <p:cNvPr id="92179" name="Picture 16" descr="goma-eva"/>
            <p:cNvPicPr>
              <a:picLocks noChangeAspect="1" noChangeArrowheads="1"/>
            </p:cNvPicPr>
            <p:nvPr/>
          </p:nvPicPr>
          <p:blipFill>
            <a:blip r:embed="rId9">
              <a:extLst>
                <a:ext uri="{28A0092B-C50C-407E-A947-70E740481C1C}">
                  <a14:useLocalDpi xmlns:a14="http://schemas.microsoft.com/office/drawing/2010/main" val="0"/>
                </a:ext>
              </a:extLst>
            </a:blip>
            <a:srcRect l="1953" t="2650" r="2344" b="1942"/>
            <a:stretch>
              <a:fillRect/>
            </a:stretch>
          </p:blipFill>
          <p:spPr bwMode="auto">
            <a:xfrm>
              <a:off x="6643702" y="4929198"/>
              <a:ext cx="2071702" cy="152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80" name="44 Grupo"/>
            <p:cNvGrpSpPr>
              <a:grpSpLocks/>
            </p:cNvGrpSpPr>
            <p:nvPr/>
          </p:nvGrpSpPr>
          <p:grpSpPr bwMode="auto">
            <a:xfrm>
              <a:off x="6286512" y="4786322"/>
              <a:ext cx="1143008" cy="571504"/>
              <a:chOff x="5214942" y="5500702"/>
              <a:chExt cx="1143008" cy="571504"/>
            </a:xfrm>
          </p:grpSpPr>
          <p:sp>
            <p:nvSpPr>
              <p:cNvPr id="40" name="3 Elipse"/>
              <p:cNvSpPr/>
              <p:nvPr/>
            </p:nvSpPr>
            <p:spPr>
              <a:xfrm>
                <a:off x="5214942" y="5500702"/>
                <a:ext cx="1143008" cy="5715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2184" name="40 CuadroTexto"/>
              <p:cNvSpPr txBox="1">
                <a:spLocks noChangeArrowheads="1"/>
              </p:cNvSpPr>
              <p:nvPr/>
            </p:nvSpPr>
            <p:spPr bwMode="auto">
              <a:xfrm>
                <a:off x="5374664" y="5585788"/>
                <a:ext cx="8226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Papel</a:t>
                </a:r>
              </a:p>
            </p:txBody>
          </p:sp>
        </p:grpSp>
      </p:grpSp>
      <p:grpSp>
        <p:nvGrpSpPr>
          <p:cNvPr id="92172" name="41 Grupo"/>
          <p:cNvGrpSpPr>
            <a:grpSpLocks/>
          </p:cNvGrpSpPr>
          <p:nvPr/>
        </p:nvGrpSpPr>
        <p:grpSpPr bwMode="auto">
          <a:xfrm>
            <a:off x="1697038" y="4271964"/>
            <a:ext cx="1928812" cy="2376487"/>
            <a:chOff x="428597" y="2928934"/>
            <a:chExt cx="1928825" cy="2376472"/>
          </a:xfrm>
        </p:grpSpPr>
        <p:pic>
          <p:nvPicPr>
            <p:cNvPr id="92173" name="Picture 18" descr="Hojas de color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597" y="3214087"/>
              <a:ext cx="1500197" cy="209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74" name="32 Grupo"/>
            <p:cNvGrpSpPr>
              <a:grpSpLocks/>
            </p:cNvGrpSpPr>
            <p:nvPr/>
          </p:nvGrpSpPr>
          <p:grpSpPr bwMode="auto">
            <a:xfrm>
              <a:off x="1214414" y="2928934"/>
              <a:ext cx="1143008" cy="571504"/>
              <a:chOff x="4572000" y="3643314"/>
              <a:chExt cx="1143008" cy="571504"/>
            </a:xfrm>
          </p:grpSpPr>
          <p:sp>
            <p:nvSpPr>
              <p:cNvPr id="45" name="44 Elipse"/>
              <p:cNvSpPr/>
              <p:nvPr/>
            </p:nvSpPr>
            <p:spPr>
              <a:xfrm>
                <a:off x="4572000" y="3643314"/>
                <a:ext cx="1143008" cy="571504"/>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2178" name="20 CuadroTexto"/>
              <p:cNvSpPr txBox="1">
                <a:spLocks noChangeArrowheads="1"/>
              </p:cNvSpPr>
              <p:nvPr/>
            </p:nvSpPr>
            <p:spPr bwMode="auto">
              <a:xfrm>
                <a:off x="4742172" y="3728400"/>
                <a:ext cx="801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s-PA" altLang="es-PA" b="1">
                    <a:solidFill>
                      <a:prstClr val="white"/>
                    </a:solidFill>
                    <a:latin typeface="Century Gothic" panose="020B0502020202020204" pitchFamily="34" charset="0"/>
                  </a:rPr>
                  <a:t>Hojas</a:t>
                </a:r>
              </a:p>
            </p:txBody>
          </p:sp>
        </p:grpSp>
      </p:grpSp>
    </p:spTree>
    <p:extLst>
      <p:ext uri="{BB962C8B-B14F-4D97-AF65-F5344CB8AC3E}">
        <p14:creationId xmlns:p14="http://schemas.microsoft.com/office/powerpoint/2010/main" val="1215983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FEF211E-0B1A-4E3E-8BA6-C81891BA5883}" type="slidenum">
              <a:rPr lang="es-PA" altLang="es-PA">
                <a:solidFill>
                  <a:srgbClr val="FFFFFF"/>
                </a:solidFill>
              </a:rPr>
              <a:pPr eaLnBrk="1" hangingPunct="1"/>
              <a:t>9</a:t>
            </a:fld>
            <a:endParaRPr lang="es-PA" altLang="es-PA">
              <a:solidFill>
                <a:srgbClr val="FFFFFF"/>
              </a:solidFill>
            </a:endParaRPr>
          </a:p>
        </p:txBody>
      </p:sp>
      <p:pic>
        <p:nvPicPr>
          <p:cNvPr id="5" name="Picture 12"/>
          <p:cNvPicPr>
            <a:picLocks noChangeAspect="1" noChangeArrowheads="1"/>
          </p:cNvPicPr>
          <p:nvPr/>
        </p:nvPicPr>
        <p:blipFill>
          <a:blip r:embed="rId2" cstate="print"/>
          <a:srcRect b="4411"/>
          <a:stretch>
            <a:fillRect/>
          </a:stretch>
        </p:blipFill>
        <p:spPr bwMode="auto">
          <a:xfrm>
            <a:off x="4583833" y="3789040"/>
            <a:ext cx="3143273" cy="22860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Rectangle 2"/>
          <p:cNvSpPr txBox="1">
            <a:spLocks noChangeArrowheads="1"/>
          </p:cNvSpPr>
          <p:nvPr/>
        </p:nvSpPr>
        <p:spPr>
          <a:xfrm>
            <a:off x="3582988" y="427038"/>
            <a:ext cx="5257800" cy="654032"/>
          </a:xfrm>
          <a:prstGeom prst="rect">
            <a:avLst/>
          </a:prstGeom>
        </p:spPr>
        <p:style>
          <a:lnRef idx="0">
            <a:schemeClr val="accent3"/>
          </a:lnRef>
          <a:fillRef idx="3">
            <a:schemeClr val="accent3"/>
          </a:fillRef>
          <a:effectRef idx="3">
            <a:schemeClr val="accent3"/>
          </a:effectRef>
          <a:fontRef idx="minor">
            <a:schemeClr val="lt1"/>
          </a:fontRef>
        </p:style>
        <p:txBody>
          <a:bodyPr/>
          <a:lstStyle/>
          <a:p>
            <a:pPr algn="ctr">
              <a:spcBef>
                <a:spcPct val="0"/>
              </a:spcBef>
              <a:defRPr/>
            </a:pPr>
            <a:r>
              <a:rPr lang="es-MX" sz="3200" b="1">
                <a:solidFill>
                  <a:srgbClr val="EEECE1">
                    <a:lumMod val="25000"/>
                  </a:srgbClr>
                </a:solidFill>
                <a:latin typeface="Century Gothic" pitchFamily="34" charset="0"/>
              </a:rPr>
              <a:t>Neuropsicología infantil</a:t>
            </a:r>
            <a:endParaRPr lang="es-MX" sz="3200" b="1" dirty="0">
              <a:solidFill>
                <a:srgbClr val="EEECE1">
                  <a:lumMod val="25000"/>
                </a:srgbClr>
              </a:solidFill>
              <a:latin typeface="Century Gothic" pitchFamily="34" charset="0"/>
            </a:endParaRPr>
          </a:p>
        </p:txBody>
      </p:sp>
      <p:grpSp>
        <p:nvGrpSpPr>
          <p:cNvPr id="10248" name="Group 6"/>
          <p:cNvGrpSpPr>
            <a:grpSpLocks/>
          </p:cNvGrpSpPr>
          <p:nvPr/>
        </p:nvGrpSpPr>
        <p:grpSpPr bwMode="auto">
          <a:xfrm>
            <a:off x="3432175" y="1412876"/>
            <a:ext cx="5214938" cy="1616075"/>
            <a:chOff x="1908175" y="1412875"/>
            <a:chExt cx="5214938" cy="1616075"/>
          </a:xfrm>
        </p:grpSpPr>
        <p:sp>
          <p:nvSpPr>
            <p:cNvPr id="8" name="7 Elipse"/>
            <p:cNvSpPr/>
            <p:nvPr/>
          </p:nvSpPr>
          <p:spPr bwMode="auto">
            <a:xfrm>
              <a:off x="1908175" y="1412875"/>
              <a:ext cx="5214938" cy="1571925"/>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s-PA">
                <a:solidFill>
                  <a:prstClr val="white"/>
                </a:solidFill>
              </a:endParaRPr>
            </a:p>
          </p:txBody>
        </p:sp>
        <p:sp>
          <p:nvSpPr>
            <p:cNvPr id="9" name="Rectangle 3"/>
            <p:cNvSpPr txBox="1">
              <a:spLocks noChangeArrowheads="1"/>
            </p:cNvSpPr>
            <p:nvPr/>
          </p:nvSpPr>
          <p:spPr bwMode="auto">
            <a:xfrm>
              <a:off x="2408238" y="1457325"/>
              <a:ext cx="4286250" cy="1571625"/>
            </a:xfrm>
            <a:prstGeom prst="rect">
              <a:avLst/>
            </a:prstGeom>
          </p:spPr>
          <p:txBody>
            <a:bodyPr lIns="36000" tIns="36000" rIns="36000" bIns="36000" anchor="ctr" anchorCtr="1">
              <a:normAutofit/>
            </a:bodyPr>
            <a:lstStyle/>
            <a:p>
              <a:pPr algn="ctr">
                <a:defRPr/>
              </a:pPr>
              <a:r>
                <a:rPr lang="es-ES" sz="2600" dirty="0">
                  <a:solidFill>
                    <a:prstClr val="white"/>
                  </a:solidFill>
                  <a:latin typeface="Century Gothic" pitchFamily="34" charset="0"/>
                  <a:cs typeface="Arial" panose="020B0604020202020204" pitchFamily="34" charset="0"/>
                </a:rPr>
                <a:t>Origen y desarrollo de las Funciones Psicológicas Superiores (FPS)</a:t>
              </a:r>
            </a:p>
          </p:txBody>
        </p:sp>
      </p:grpSp>
      <p:sp>
        <p:nvSpPr>
          <p:cNvPr id="10249" name="Text Box 5"/>
          <p:cNvSpPr txBox="1">
            <a:spLocks noChangeArrowheads="1"/>
          </p:cNvSpPr>
          <p:nvPr/>
        </p:nvSpPr>
        <p:spPr bwMode="auto">
          <a:xfrm>
            <a:off x="7154863" y="5705475"/>
            <a:ext cx="1714500" cy="369888"/>
          </a:xfrm>
          <a:prstGeom prst="rect">
            <a:avLst/>
          </a:prstGeom>
          <a:solidFill>
            <a:schemeClr val="tx1"/>
          </a:solidFill>
          <a:ln w="38100">
            <a:solidFill>
              <a:srgbClr val="00B0F0"/>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s-MX" altLang="es-PA" b="1">
                <a:solidFill>
                  <a:prstClr val="black"/>
                </a:solidFill>
                <a:latin typeface="Century Gothic" panose="020B0502020202020204" pitchFamily="34" charset="0"/>
              </a:rPr>
              <a:t>Patología</a:t>
            </a:r>
            <a:endParaRPr lang="es-ES" altLang="es-PA" b="1">
              <a:solidFill>
                <a:prstClr val="black"/>
              </a:solidFill>
              <a:latin typeface="Century Gothic" panose="020B0502020202020204" pitchFamily="34" charset="0"/>
            </a:endParaRPr>
          </a:p>
        </p:txBody>
      </p:sp>
      <p:sp>
        <p:nvSpPr>
          <p:cNvPr id="10250" name="Text Box 5"/>
          <p:cNvSpPr txBox="1">
            <a:spLocks noChangeArrowheads="1"/>
          </p:cNvSpPr>
          <p:nvPr/>
        </p:nvSpPr>
        <p:spPr bwMode="auto">
          <a:xfrm>
            <a:off x="3582988" y="3789364"/>
            <a:ext cx="1714500" cy="369887"/>
          </a:xfrm>
          <a:prstGeom prst="rect">
            <a:avLst/>
          </a:prstGeom>
          <a:solidFill>
            <a:schemeClr val="tx1"/>
          </a:solidFill>
          <a:ln w="38100">
            <a:solidFill>
              <a:srgbClr val="00B0F0"/>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s-MX" altLang="es-PA" b="1">
                <a:solidFill>
                  <a:prstClr val="black"/>
                </a:solidFill>
                <a:latin typeface="Century Gothic" panose="020B0502020202020204" pitchFamily="34" charset="0"/>
              </a:rPr>
              <a:t>Normalidad</a:t>
            </a:r>
            <a:endParaRPr lang="es-ES" altLang="es-PA" b="1">
              <a:solidFill>
                <a:prstClr val="black"/>
              </a:solidFill>
              <a:latin typeface="Century Gothic" panose="020B0502020202020204" pitchFamily="34" charset="0"/>
            </a:endParaRPr>
          </a:p>
        </p:txBody>
      </p:sp>
      <p:sp>
        <p:nvSpPr>
          <p:cNvPr id="4" name="AutoShape 2"/>
          <p:cNvSpPr>
            <a:spLocks noChangeArrowheads="1"/>
          </p:cNvSpPr>
          <p:nvPr/>
        </p:nvSpPr>
        <p:spPr bwMode="auto">
          <a:xfrm rot="16200000">
            <a:off x="5576888" y="2995613"/>
            <a:ext cx="1368425" cy="1079500"/>
          </a:xfrm>
          <a:prstGeom prst="leftRightArrow">
            <a:avLst>
              <a:gd name="adj1" fmla="val 50000"/>
              <a:gd name="adj2" fmla="val 37224"/>
            </a:avLst>
          </a:prstGeom>
          <a:solidFill>
            <a:schemeClr val="accent6">
              <a:lumMod val="75000"/>
            </a:schemeClr>
          </a:solidFill>
          <a:ln w="9525" algn="ctr">
            <a:solidFill>
              <a:schemeClr val="tx1"/>
            </a:solidFill>
            <a:miter lim="800000"/>
            <a:headEnd/>
            <a:tailEnd/>
          </a:ln>
        </p:spPr>
        <p:txBody>
          <a:bodyPr wrap="none" anchor="ctr"/>
          <a:lstStyle/>
          <a:p>
            <a:pPr fontAlgn="base">
              <a:spcBef>
                <a:spcPct val="0"/>
              </a:spcBef>
              <a:spcAft>
                <a:spcPct val="0"/>
              </a:spcAft>
              <a:defRPr/>
            </a:pPr>
            <a:endParaRPr lang="es-PA">
              <a:solidFill>
                <a:prstClr val="white"/>
              </a:solidFill>
              <a:cs typeface="Arial" charset="0"/>
            </a:endParaRPr>
          </a:p>
        </p:txBody>
      </p:sp>
    </p:spTree>
    <p:extLst>
      <p:ext uri="{BB962C8B-B14F-4D97-AF65-F5344CB8AC3E}">
        <p14:creationId xmlns:p14="http://schemas.microsoft.com/office/powerpoint/2010/main" val="33067394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52751" y="3536950"/>
            <a:ext cx="6429375" cy="852488"/>
          </a:xfrm>
        </p:spPr>
        <p:txBody>
          <a:bodyPr rtlCol="0">
            <a:normAutofit fontScale="90000"/>
          </a:bodyPr>
          <a:lstStyle/>
          <a:p>
            <a:pPr algn="ctr" eaLnBrk="1" fontAlgn="auto" hangingPunct="1">
              <a:spcAft>
                <a:spcPts val="0"/>
              </a:spcAft>
              <a:defRPr/>
            </a:pPr>
            <a:r>
              <a:rPr lang="es-ES" sz="2700" dirty="0" err="1">
                <a:solidFill>
                  <a:srgbClr val="FFFF99"/>
                </a:solidFill>
                <a:latin typeface="Century Gothic" pitchFamily="34" charset="0"/>
              </a:rPr>
              <a:t>Hjalmar</a:t>
            </a:r>
            <a:r>
              <a:rPr lang="es-ES" sz="2700" dirty="0">
                <a:solidFill>
                  <a:srgbClr val="FFFF99"/>
                </a:solidFill>
                <a:latin typeface="Century Gothic" pitchFamily="34" charset="0"/>
              </a:rPr>
              <a:t> Jones        María Verónica Cerezo</a:t>
            </a:r>
            <a:r>
              <a:rPr lang="es-ES" sz="2700" dirty="0">
                <a:latin typeface="Century Gothic" pitchFamily="34" charset="0"/>
              </a:rPr>
              <a:t/>
            </a:r>
            <a:br>
              <a:rPr lang="es-ES" sz="2700" dirty="0">
                <a:latin typeface="Century Gothic" pitchFamily="34" charset="0"/>
              </a:rPr>
            </a:br>
            <a:r>
              <a:rPr lang="es-ES" b="0" dirty="0" err="1" smtClean="0">
                <a:latin typeface="Century Gothic" pitchFamily="34" charset="0"/>
              </a:rPr>
              <a:t>Neuropsicólogos</a:t>
            </a:r>
            <a:endParaRPr lang="es-ES" b="0" dirty="0">
              <a:latin typeface="Century Gothic" pitchFamily="34" charset="0"/>
            </a:endParaRPr>
          </a:p>
        </p:txBody>
      </p:sp>
      <p:sp>
        <p:nvSpPr>
          <p:cNvPr id="4" name="3 Marcador de texto"/>
          <p:cNvSpPr>
            <a:spLocks noGrp="1"/>
          </p:cNvSpPr>
          <p:nvPr>
            <p:ph type="body" sz="half" idx="2"/>
          </p:nvPr>
        </p:nvSpPr>
        <p:spPr>
          <a:xfrm>
            <a:off x="4551364" y="4778376"/>
            <a:ext cx="5572125" cy="1285875"/>
          </a:xfrm>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algn="ctr" eaLnBrk="1" fontAlgn="auto" hangingPunct="1">
              <a:spcAft>
                <a:spcPts val="0"/>
              </a:spcAft>
              <a:defRPr/>
            </a:pPr>
            <a:r>
              <a:rPr lang="es-ES" sz="2000" b="1" dirty="0">
                <a:solidFill>
                  <a:srgbClr val="FFFF99"/>
                </a:solidFill>
                <a:latin typeface="Century Gothic" pitchFamily="34" charset="0"/>
              </a:rPr>
              <a:t>Centro </a:t>
            </a:r>
            <a:r>
              <a:rPr lang="es-ES" sz="2000" b="1" dirty="0" err="1">
                <a:solidFill>
                  <a:srgbClr val="FFFF99"/>
                </a:solidFill>
                <a:latin typeface="Century Gothic" pitchFamily="34" charset="0"/>
              </a:rPr>
              <a:t>Neuro-Psic</a:t>
            </a:r>
            <a:endParaRPr lang="es-ES" sz="2000" b="1" dirty="0">
              <a:solidFill>
                <a:srgbClr val="FFFF99"/>
              </a:solidFill>
              <a:latin typeface="Century Gothic" pitchFamily="34" charset="0"/>
            </a:endParaRPr>
          </a:p>
          <a:p>
            <a:pPr algn="ctr" eaLnBrk="1" fontAlgn="auto" hangingPunct="1">
              <a:spcAft>
                <a:spcPts val="0"/>
              </a:spcAft>
              <a:defRPr/>
            </a:pPr>
            <a:r>
              <a:rPr lang="es-ES" sz="1600" dirty="0">
                <a:latin typeface="Century Gothic" pitchFamily="34" charset="0"/>
              </a:rPr>
              <a:t>Calle 50 y Calle 64 Este, Edif. Plaza </a:t>
            </a:r>
            <a:r>
              <a:rPr lang="es-ES" sz="1600" dirty="0" err="1">
                <a:latin typeface="Century Gothic" pitchFamily="34" charset="0"/>
              </a:rPr>
              <a:t>Varibe</a:t>
            </a:r>
            <a:r>
              <a:rPr lang="es-ES" sz="1600" dirty="0">
                <a:latin typeface="Century Gothic" pitchFamily="34" charset="0"/>
              </a:rPr>
              <a:t>, Oficina 101</a:t>
            </a:r>
          </a:p>
          <a:p>
            <a:pPr algn="ctr" eaLnBrk="1" fontAlgn="auto" hangingPunct="1">
              <a:spcAft>
                <a:spcPts val="0"/>
              </a:spcAft>
              <a:defRPr/>
            </a:pPr>
            <a:r>
              <a:rPr lang="es-ES" sz="1600" dirty="0">
                <a:latin typeface="Century Gothic" pitchFamily="34" charset="0"/>
              </a:rPr>
              <a:t>Teléfono: 392-3216  Telefax: 392-3217</a:t>
            </a:r>
          </a:p>
          <a:p>
            <a:pPr algn="ctr" eaLnBrk="1" fontAlgn="auto" hangingPunct="1">
              <a:spcAft>
                <a:spcPts val="0"/>
              </a:spcAft>
              <a:defRPr/>
            </a:pPr>
            <a:r>
              <a:rPr lang="es-ES" sz="1600" dirty="0">
                <a:latin typeface="Century Gothic" pitchFamily="34" charset="0"/>
              </a:rPr>
              <a:t>taller.neuropsic@gmail.com</a:t>
            </a:r>
          </a:p>
        </p:txBody>
      </p:sp>
      <p:sp>
        <p:nvSpPr>
          <p:cNvPr id="5" name="4 Marcador de pie de página"/>
          <p:cNvSpPr>
            <a:spLocks noGrp="1"/>
          </p:cNvSpPr>
          <p:nvPr>
            <p:ph type="ftr" sz="quarter" idx="11"/>
          </p:nvPr>
        </p:nvSpPr>
        <p:spPr/>
        <p:txBody>
          <a:bodyPr/>
          <a:lstStyle/>
          <a:p>
            <a:pPr>
              <a:defRPr/>
            </a:pPr>
            <a:r>
              <a:rPr lang="es-PA">
                <a:solidFill>
                  <a:prstClr val="white">
                    <a:tint val="75000"/>
                  </a:prstClr>
                </a:solidFill>
              </a:rPr>
              <a:t>Centro Neuro-Psic</a:t>
            </a:r>
          </a:p>
        </p:txBody>
      </p:sp>
      <p:sp>
        <p:nvSpPr>
          <p:cNvPr id="6" name="5 Marcador de número de diapositiva"/>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3635A2F-68DC-46B9-B69E-B989ACDE31FD}" type="slidenum">
              <a:rPr lang="es-PA" altLang="es-PA">
                <a:solidFill>
                  <a:srgbClr val="FFFFFF"/>
                </a:solidFill>
              </a:rPr>
              <a:pPr eaLnBrk="1" hangingPunct="1"/>
              <a:t>90</a:t>
            </a:fld>
            <a:endParaRPr lang="es-PA" altLang="es-PA">
              <a:solidFill>
                <a:srgbClr val="FFFFFF"/>
              </a:solidFill>
            </a:endParaRPr>
          </a:p>
        </p:txBody>
      </p:sp>
      <p:grpSp>
        <p:nvGrpSpPr>
          <p:cNvPr id="93190" name="6 Grupo"/>
          <p:cNvGrpSpPr>
            <a:grpSpLocks/>
          </p:cNvGrpSpPr>
          <p:nvPr/>
        </p:nvGrpSpPr>
        <p:grpSpPr bwMode="auto">
          <a:xfrm>
            <a:off x="1979614" y="4492625"/>
            <a:ext cx="2085975" cy="1855788"/>
            <a:chOff x="285720" y="4500570"/>
            <a:chExt cx="2357454" cy="2143140"/>
          </a:xfrm>
        </p:grpSpPr>
        <p:sp>
          <p:nvSpPr>
            <p:cNvPr id="10" name="7 Rectángulo redondeado"/>
            <p:cNvSpPr/>
            <p:nvPr/>
          </p:nvSpPr>
          <p:spPr>
            <a:xfrm>
              <a:off x="285720" y="4500570"/>
              <a:ext cx="2357454" cy="214314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P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s-ES">
                <a:solidFill>
                  <a:prstClr val="white"/>
                </a:solidFill>
              </a:endParaRPr>
            </a:p>
          </p:txBody>
        </p:sp>
        <p:pic>
          <p:nvPicPr>
            <p:cNvPr id="93194" name="10 Imagen" descr="C:\Users\Jones Cerezo\AppData\Local\Microsoft\Windows\Temporary Internet Files\Content.IE5\BA5BOE67\neuro-psic.jpg"/>
            <p:cNvPicPr>
              <a:picLocks noChangeAspect="1" noChangeArrowheads="1"/>
            </p:cNvPicPr>
            <p:nvPr/>
          </p:nvPicPr>
          <p:blipFill>
            <a:blip r:embed="rId2">
              <a:extLst>
                <a:ext uri="{28A0092B-C50C-407E-A947-70E740481C1C}">
                  <a14:useLocalDpi xmlns:a14="http://schemas.microsoft.com/office/drawing/2010/main" val="0"/>
                </a:ext>
              </a:extLst>
            </a:blip>
            <a:srcRect l="14384" t="16026" r="26955" b="13414"/>
            <a:stretch>
              <a:fillRect/>
            </a:stretch>
          </p:blipFill>
          <p:spPr bwMode="auto">
            <a:xfrm>
              <a:off x="500034" y="4643446"/>
              <a:ext cx="1944865" cy="182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11 Rectángulo"/>
          <p:cNvSpPr/>
          <p:nvPr/>
        </p:nvSpPr>
        <p:spPr>
          <a:xfrm rot="20022806">
            <a:off x="2079638" y="1173591"/>
            <a:ext cx="4270585" cy="1569660"/>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a:defRPr/>
            </a:pPr>
            <a:r>
              <a:rPr lang="es-ES" sz="4800" b="1" dirty="0">
                <a:ln w="17780" cmpd="sng">
                  <a:solidFill>
                    <a:srgbClr val="4F81BD">
                      <a:tint val="3000"/>
                    </a:srgbClr>
                  </a:solidFill>
                  <a:prstDash val="solid"/>
                  <a:miter lim="800000"/>
                </a:ln>
                <a:solidFill>
                  <a:srgbClr val="FFFF99"/>
                </a:solidFill>
                <a:effectLst>
                  <a:outerShdw blurRad="55000" dist="50800" dir="5400000" algn="tl">
                    <a:srgbClr val="000000">
                      <a:alpha val="33000"/>
                    </a:srgbClr>
                  </a:outerShdw>
                </a:effectLst>
              </a:rPr>
              <a:t>Eso es todo!!! </a:t>
            </a:r>
          </a:p>
          <a:p>
            <a:pPr algn="ctr">
              <a:defRPr/>
            </a:pPr>
            <a:r>
              <a:rPr lang="es-ES" sz="4800" b="1" dirty="0">
                <a:ln w="17780" cmpd="sng">
                  <a:solidFill>
                    <a:srgbClr val="4F81BD">
                      <a:tint val="3000"/>
                    </a:srgbClr>
                  </a:solidFill>
                  <a:prstDash val="solid"/>
                  <a:miter lim="800000"/>
                </a:ln>
                <a:solidFill>
                  <a:srgbClr val="FFFF99"/>
                </a:solidFill>
                <a:effectLst>
                  <a:outerShdw blurRad="55000" dist="50800" dir="5400000" algn="tl">
                    <a:srgbClr val="000000">
                      <a:alpha val="33000"/>
                    </a:srgbClr>
                  </a:outerShdw>
                </a:effectLst>
              </a:rPr>
              <a:t>Gracias</a:t>
            </a:r>
          </a:p>
        </p:txBody>
      </p:sp>
      <p:pic>
        <p:nvPicPr>
          <p:cNvPr id="9319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1125538"/>
            <a:ext cx="4999038"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5837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197</TotalTime>
  <Words>3428</Words>
  <Application>Microsoft Office PowerPoint</Application>
  <PresentationFormat>Panorámica</PresentationFormat>
  <Paragraphs>675</Paragraphs>
  <Slides>90</Slides>
  <Notes>0</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90</vt:i4>
      </vt:variant>
    </vt:vector>
  </HeadingPairs>
  <TitlesOfParts>
    <vt:vector size="104" baseType="lpstr">
      <vt:lpstr>MS Mincho</vt:lpstr>
      <vt:lpstr>Arial</vt:lpstr>
      <vt:lpstr>Australian Sunrise</vt:lpstr>
      <vt:lpstr>Berlin Sans FB Demi</vt:lpstr>
      <vt:lpstr>Calibri</vt:lpstr>
      <vt:lpstr>Century Gothic</vt:lpstr>
      <vt:lpstr>Jokerman</vt:lpstr>
      <vt:lpstr>Kristen ITC</vt:lpstr>
      <vt:lpstr>Times New Roman</vt:lpstr>
      <vt:lpstr>Tw Cen MT</vt:lpstr>
      <vt:lpstr>Tw Cen MT Condensed</vt:lpstr>
      <vt:lpstr>Wingdings 3</vt:lpstr>
      <vt:lpstr>Integral</vt:lpstr>
      <vt:lpstr>Imagen de mapa de bits</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Hjalmar Jones        María Verónica Cerezo Neuropsicólogos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Recepcion</dc:creator>
  <cp:lastModifiedBy>Mercedes</cp:lastModifiedBy>
  <cp:revision>5</cp:revision>
  <dcterms:created xsi:type="dcterms:W3CDTF">2016-06-11T11:02:44Z</dcterms:created>
  <dcterms:modified xsi:type="dcterms:W3CDTF">2017-11-21T13:46:32Z</dcterms:modified>
</cp:coreProperties>
</file>