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3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15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22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85230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900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3243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563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048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635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766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066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551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26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614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657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05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94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50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Modelo_OSI" TargetMode="External"/><Relationship Id="rId2" Type="http://schemas.openxmlformats.org/officeDocument/2006/relationships/hyperlink" Target="https://es.wikipedia.org/wiki/Capa_de_red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s://es.wikipedia.org/wiki/Internet_Protocol" TargetMode="External"/><Relationship Id="rId4" Type="http://schemas.openxmlformats.org/officeDocument/2006/relationships/hyperlink" Target="https://es.wikipedia.org/wiki/Subre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Tableta_(computadora)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s://es.wikipedia.org/wiki/Ordenador_de_bolsill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.wikipedia.org/wiki/Minicomputadora" TargetMode="External"/><Relationship Id="rId5" Type="http://schemas.openxmlformats.org/officeDocument/2006/relationships/hyperlink" Target="https://es.wikipedia.org/wiki/Plataforma_(inform%C3%A1tica)" TargetMode="External"/><Relationship Id="rId4" Type="http://schemas.openxmlformats.org/officeDocument/2006/relationships/hyperlink" Target="https://es.wikipedia.org/wiki/Tel%C3%A9fono_m%C3%B3vil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es.wikipedia.org/wiki/Datos" TargetMode="External"/><Relationship Id="rId7" Type="http://schemas.openxmlformats.org/officeDocument/2006/relationships/hyperlink" Target="https://es.wikipedia.org/wiki/Redes_inal%C3%A1mbricas" TargetMode="External"/><Relationship Id="rId2" Type="http://schemas.openxmlformats.org/officeDocument/2006/relationships/hyperlink" Target="https://es.wikipedia.org/wiki/Bluetooth_Special_Interest_Grou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.wikipedia.org/wiki/GHz" TargetMode="External"/><Relationship Id="rId5" Type="http://schemas.openxmlformats.org/officeDocument/2006/relationships/hyperlink" Target="https://es.wikipedia.org/wiki/Banda_ISM" TargetMode="External"/><Relationship Id="rId4" Type="http://schemas.openxmlformats.org/officeDocument/2006/relationships/hyperlink" Target="https://es.wikipedia.org/wiki/Radiofrecuenci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71462" y="1725769"/>
            <a:ext cx="7766936" cy="2608402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DISPOSITIVOS DE ENTRADA Y SALIDA </a:t>
            </a:r>
            <a:endParaRPr lang="es-C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1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7" y="3155323"/>
            <a:ext cx="7766936" cy="1992409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s-CO" sz="2800" dirty="0" smtClean="0"/>
              <a:t>Son aquellos dispositivos que pueden utilizarse en ambas partes de entrada o salida.  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339525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2899" y="273483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CO" sz="8800" dirty="0" smtClean="0">
                <a:solidFill>
                  <a:srgbClr val="FF0000"/>
                </a:solidFill>
              </a:rPr>
              <a:t>Ejemplos </a:t>
            </a:r>
            <a:endParaRPr lang="es-CO" sz="8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19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2573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CO" sz="6700" b="1" dirty="0" smtClean="0">
                <a:solidFill>
                  <a:srgbClr val="FF0000"/>
                </a:solidFill>
              </a:rPr>
              <a:t>Pantalla táctil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586" y="1542290"/>
            <a:ext cx="4270590" cy="2402705"/>
          </a:xfrm>
        </p:spPr>
      </p:pic>
      <p:sp>
        <p:nvSpPr>
          <p:cNvPr id="5" name="CuadroTexto 4"/>
          <p:cNvSpPr txBox="1"/>
          <p:nvPr/>
        </p:nvSpPr>
        <p:spPr>
          <a:xfrm>
            <a:off x="1493950" y="4043966"/>
            <a:ext cx="67485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es una pantalla que mediante un toque directo sobre su superficie permite la entrada de </a:t>
            </a:r>
            <a:r>
              <a:rPr lang="es-CO" dirty="0" smtClean="0"/>
              <a:t>datos </a:t>
            </a:r>
            <a:r>
              <a:rPr lang="es-CO" dirty="0"/>
              <a:t>y órdenes al dispositivo, y a su vez muestra los resultados introducidos previamente; actúa como periférico de entrada y salida de datos</a:t>
            </a:r>
          </a:p>
        </p:txBody>
      </p:sp>
    </p:spTree>
    <p:extLst>
      <p:ext uri="{BB962C8B-B14F-4D97-AF65-F5344CB8AC3E}">
        <p14:creationId xmlns:p14="http://schemas.microsoft.com/office/powerpoint/2010/main" val="83522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5169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O" sz="6000" dirty="0" smtClean="0">
                <a:solidFill>
                  <a:srgbClr val="FF0000"/>
                </a:solidFill>
              </a:rPr>
              <a:t>FAX</a:t>
            </a:r>
            <a:endParaRPr lang="es-CO" sz="6000" dirty="0">
              <a:solidFill>
                <a:srgbClr val="FF0000"/>
              </a:solidFill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965" y="1459341"/>
            <a:ext cx="4360504" cy="2490931"/>
          </a:xfrm>
        </p:spPr>
      </p:pic>
      <p:sp>
        <p:nvSpPr>
          <p:cNvPr id="5" name="CuadroTexto 4"/>
          <p:cNvSpPr txBox="1"/>
          <p:nvPr/>
        </p:nvSpPr>
        <p:spPr>
          <a:xfrm>
            <a:off x="146284" y="1781477"/>
            <a:ext cx="7225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Dispositivo mediante el cual se imprime una copia de otro impreso, transmitida o bien, vía teléfono, o bien desde el propio fax. Se utiliza para ello un rollo de papel que cuando acaba la impresión se corta.</a:t>
            </a:r>
          </a:p>
        </p:txBody>
      </p:sp>
    </p:spTree>
    <p:extLst>
      <p:ext uri="{BB962C8B-B14F-4D97-AF65-F5344CB8AC3E}">
        <p14:creationId xmlns:p14="http://schemas.microsoft.com/office/powerpoint/2010/main" val="372515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Unidad quemador 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5307" y="5022761"/>
            <a:ext cx="10284854" cy="1656478"/>
          </a:xfrm>
        </p:spPr>
        <p:txBody>
          <a:bodyPr/>
          <a:lstStyle/>
          <a:p>
            <a:r>
              <a:rPr lang="es-CO" dirty="0" smtClean="0"/>
              <a:t>Es </a:t>
            </a:r>
            <a:r>
              <a:rPr lang="es-CO" dirty="0"/>
              <a:t>un dispositivo compuesto por un PC, una grabadora de CD o de DVD y un conjunto de programas desarrollados específicamente que tiene por objeto realizar grabaciones de imágenes de disco en soportes de datos ópticos</a:t>
            </a:r>
          </a:p>
        </p:txBody>
      </p:sp>
      <p:pic>
        <p:nvPicPr>
          <p:cNvPr id="1026" name="Picture 2" descr="Resultado de imagen para unidad quemado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377" y="1291362"/>
            <a:ext cx="5269628" cy="353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29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Router 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9339" y="2515738"/>
            <a:ext cx="10890161" cy="1205718"/>
          </a:xfrm>
        </p:spPr>
        <p:txBody>
          <a:bodyPr/>
          <a:lstStyle/>
          <a:p>
            <a:pPr lvl="2"/>
            <a:r>
              <a:rPr lang="es-CO" dirty="0"/>
              <a:t>E</a:t>
            </a:r>
            <a:r>
              <a:rPr lang="es-CO" dirty="0" smtClean="0"/>
              <a:t>s </a:t>
            </a:r>
            <a:r>
              <a:rPr lang="es-CO" dirty="0"/>
              <a:t>un dispositivo que proporciona </a:t>
            </a:r>
            <a:r>
              <a:rPr lang="es-CO" dirty="0" smtClean="0"/>
              <a:t>conectividades</a:t>
            </a:r>
            <a:r>
              <a:rPr lang="es-CO" dirty="0" smtClean="0"/>
              <a:t> </a:t>
            </a:r>
            <a:r>
              <a:rPr lang="es-CO" dirty="0"/>
              <a:t>un dispositivo que proporciona conectividad a </a:t>
            </a:r>
            <a:r>
              <a:rPr lang="es-CO" dirty="0">
                <a:hlinkClick r:id="rId2" tooltip="Capa de red"/>
              </a:rPr>
              <a:t>nivel de red</a:t>
            </a:r>
            <a:r>
              <a:rPr lang="es-CO" dirty="0"/>
              <a:t> o nivel tres en el </a:t>
            </a:r>
            <a:r>
              <a:rPr lang="es-CO" dirty="0">
                <a:hlinkClick r:id="rId3" tooltip="Modelo OSI"/>
              </a:rPr>
              <a:t>modelo OSI</a:t>
            </a:r>
            <a:r>
              <a:rPr lang="es-CO" dirty="0"/>
              <a:t>. Su función principal consiste en enviar o encaminar paquetes de datos de una red a otra, es decir, interconectar </a:t>
            </a:r>
            <a:r>
              <a:rPr lang="es-CO" dirty="0">
                <a:hlinkClick r:id="rId4" tooltip="Subred"/>
              </a:rPr>
              <a:t>subredes</a:t>
            </a:r>
            <a:r>
              <a:rPr lang="es-CO" dirty="0"/>
              <a:t>, entendiendo por subred un conjunto de máquinas </a:t>
            </a:r>
            <a:r>
              <a:rPr lang="es-CO" dirty="0">
                <a:hlinkClick r:id="rId5" tooltip="Internet Protocol"/>
              </a:rPr>
              <a:t>IP</a:t>
            </a:r>
            <a:r>
              <a:rPr lang="es-CO" dirty="0"/>
              <a:t> que se pueden comunicar sin la intervención de un </a:t>
            </a:r>
            <a:r>
              <a:rPr lang="es-CO" dirty="0" smtClean="0"/>
              <a:t>encaminado</a:t>
            </a:r>
            <a:r>
              <a:rPr lang="es-CO" dirty="0"/>
              <a:t>.</a:t>
            </a:r>
            <a:endParaRPr lang="es-CO" dirty="0"/>
          </a:p>
        </p:txBody>
      </p:sp>
      <p:pic>
        <p:nvPicPr>
          <p:cNvPr id="4" name="Picture 2" descr="Resultado de imagen para IMAGEN DE ROUT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323" y="3956448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048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SMART PHONE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1820" y="4739426"/>
            <a:ext cx="9885609" cy="1622738"/>
          </a:xfrm>
        </p:spPr>
        <p:txBody>
          <a:bodyPr>
            <a:normAutofit/>
          </a:bodyPr>
          <a:lstStyle/>
          <a:p>
            <a:r>
              <a:rPr lang="es-CO" dirty="0"/>
              <a:t>es un tipo de </a:t>
            </a:r>
            <a:r>
              <a:rPr lang="es-CO" dirty="0">
                <a:hlinkClick r:id="rId2" tooltip="Ordenador de bolsillo"/>
              </a:rPr>
              <a:t>ordenador de bolsillo</a:t>
            </a:r>
            <a:r>
              <a:rPr lang="es-CO" dirty="0"/>
              <a:t> que combina los elementos de una </a:t>
            </a:r>
            <a:r>
              <a:rPr lang="es-CO" dirty="0">
                <a:hlinkClick r:id="rId3" tooltip="Tableta (computadora)"/>
              </a:rPr>
              <a:t>tableta</a:t>
            </a:r>
            <a:r>
              <a:rPr lang="es-CO" dirty="0"/>
              <a:t> con los de un </a:t>
            </a:r>
            <a:r>
              <a:rPr lang="es-CO" dirty="0">
                <a:hlinkClick r:id="rId4" tooltip="Teléfono móvil"/>
              </a:rPr>
              <a:t>Teléfono móvil</a:t>
            </a:r>
            <a:r>
              <a:rPr lang="es-CO" dirty="0"/>
              <a:t>. Sobre una </a:t>
            </a:r>
            <a:r>
              <a:rPr lang="es-CO" dirty="0">
                <a:hlinkClick r:id="rId5" tooltip="Plataforma (informática)"/>
              </a:rPr>
              <a:t>plataforma informática móvil</a:t>
            </a:r>
            <a:r>
              <a:rPr lang="es-CO" dirty="0"/>
              <a:t>, con mayor capacidad de almacenar datos y realizar actividades, semejante a la de una </a:t>
            </a:r>
            <a:r>
              <a:rPr lang="es-CO" dirty="0">
                <a:hlinkClick r:id="rId6" tooltip="Minicomputadora"/>
              </a:rPr>
              <a:t>minicomputadora</a:t>
            </a:r>
            <a:r>
              <a:rPr lang="es-CO" dirty="0"/>
              <a:t>, y con una mayor conectividad que un teléfono convencional.</a:t>
            </a:r>
            <a:endParaRPr lang="es-CO" dirty="0"/>
          </a:p>
        </p:txBody>
      </p:sp>
      <p:pic>
        <p:nvPicPr>
          <p:cNvPr id="1028" name="Picture 4" descr="Imagen relacionad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812" y="1314061"/>
            <a:ext cx="4880064" cy="324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3861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0000"/>
                </a:solidFill>
              </a:rPr>
              <a:t>TRANSMISION DE BLUETOOTH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>
                <a:solidFill>
                  <a:srgbClr val="222222"/>
                </a:solidFill>
                <a:latin typeface="Arial" panose="020B0604020202020204" pitchFamily="34" charset="0"/>
              </a:rPr>
              <a:t>PAN) creado por </a:t>
            </a:r>
            <a:r>
              <a:rPr lang="es-CO" dirty="0">
                <a:solidFill>
                  <a:srgbClr val="0B0080"/>
                </a:solidFill>
                <a:latin typeface="Arial" panose="020B0604020202020204" pitchFamily="34" charset="0"/>
                <a:hlinkClick r:id="rId2" tooltip="Bluetooth Special Interest Group"/>
              </a:rPr>
              <a:t>Bluetooth </a:t>
            </a:r>
            <a:r>
              <a:rPr lang="es-CO" dirty="0" err="1">
                <a:solidFill>
                  <a:srgbClr val="0B0080"/>
                </a:solidFill>
                <a:latin typeface="Arial" panose="020B0604020202020204" pitchFamily="34" charset="0"/>
                <a:hlinkClick r:id="rId2" tooltip="Bluetooth Special Interest Group"/>
              </a:rPr>
              <a:t>Special</a:t>
            </a:r>
            <a:r>
              <a:rPr lang="es-CO" dirty="0">
                <a:solidFill>
                  <a:srgbClr val="0B0080"/>
                </a:solidFill>
                <a:latin typeface="Arial" panose="020B0604020202020204" pitchFamily="34" charset="0"/>
                <a:hlinkClick r:id="rId2" tooltip="Bluetooth Special Interest Group"/>
              </a:rPr>
              <a:t> </a:t>
            </a:r>
            <a:r>
              <a:rPr lang="es-CO" dirty="0" err="1">
                <a:solidFill>
                  <a:srgbClr val="0B0080"/>
                </a:solidFill>
                <a:latin typeface="Arial" panose="020B0604020202020204" pitchFamily="34" charset="0"/>
                <a:hlinkClick r:id="rId2" tooltip="Bluetooth Special Interest Group"/>
              </a:rPr>
              <a:t>Interest</a:t>
            </a:r>
            <a:r>
              <a:rPr lang="es-CO" dirty="0">
                <a:solidFill>
                  <a:srgbClr val="0B0080"/>
                </a:solidFill>
                <a:latin typeface="Arial" panose="020B0604020202020204" pitchFamily="34" charset="0"/>
                <a:hlinkClick r:id="rId2" tooltip="Bluetooth Special Interest Group"/>
              </a:rPr>
              <a:t> </a:t>
            </a:r>
            <a:r>
              <a:rPr lang="es-CO" dirty="0" err="1">
                <a:solidFill>
                  <a:srgbClr val="0B0080"/>
                </a:solidFill>
                <a:latin typeface="Arial" panose="020B0604020202020204" pitchFamily="34" charset="0"/>
                <a:hlinkClick r:id="rId2" tooltip="Bluetooth Special Interest Group"/>
              </a:rPr>
              <a:t>Group</a:t>
            </a:r>
            <a:r>
              <a:rPr lang="es-CO" dirty="0">
                <a:solidFill>
                  <a:srgbClr val="0B0080"/>
                </a:solidFill>
                <a:latin typeface="Arial" panose="020B0604020202020204" pitchFamily="34" charset="0"/>
                <a:hlinkClick r:id="rId2" tooltip="Bluetooth Special Interest Group"/>
              </a:rPr>
              <a:t>, Inc.</a:t>
            </a:r>
            <a:r>
              <a:rPr lang="es-CO" dirty="0">
                <a:solidFill>
                  <a:srgbClr val="222222"/>
                </a:solidFill>
                <a:latin typeface="Arial" panose="020B0604020202020204" pitchFamily="34" charset="0"/>
              </a:rPr>
              <a:t> que posibilita la transmisión de voz y </a:t>
            </a:r>
            <a:r>
              <a:rPr lang="es-CO" dirty="0">
                <a:solidFill>
                  <a:srgbClr val="0B0080"/>
                </a:solidFill>
                <a:latin typeface="Arial" panose="020B0604020202020204" pitchFamily="34" charset="0"/>
                <a:hlinkClick r:id="rId3" tooltip="Datos"/>
              </a:rPr>
              <a:t>datos</a:t>
            </a:r>
            <a:r>
              <a:rPr lang="es-CO" dirty="0">
                <a:solidFill>
                  <a:srgbClr val="222222"/>
                </a:solidFill>
                <a:latin typeface="Arial" panose="020B0604020202020204" pitchFamily="34" charset="0"/>
              </a:rPr>
              <a:t> entre diferentes dispositivos mediante un enlace por </a:t>
            </a:r>
            <a:r>
              <a:rPr lang="es-CO" dirty="0">
                <a:solidFill>
                  <a:srgbClr val="0B0080"/>
                </a:solidFill>
                <a:latin typeface="Arial" panose="020B0604020202020204" pitchFamily="34" charset="0"/>
                <a:hlinkClick r:id="rId4" tooltip="Radiofrecuencia"/>
              </a:rPr>
              <a:t>radiofrecuencia</a:t>
            </a:r>
            <a:r>
              <a:rPr lang="es-CO" dirty="0">
                <a:solidFill>
                  <a:srgbClr val="222222"/>
                </a:solidFill>
                <a:latin typeface="Arial" panose="020B0604020202020204" pitchFamily="34" charset="0"/>
              </a:rPr>
              <a:t> en la </a:t>
            </a:r>
            <a:r>
              <a:rPr lang="es-CO" dirty="0">
                <a:solidFill>
                  <a:srgbClr val="0B0080"/>
                </a:solidFill>
                <a:latin typeface="Arial" panose="020B0604020202020204" pitchFamily="34" charset="0"/>
                <a:hlinkClick r:id="rId5" tooltip="Banda ISM"/>
              </a:rPr>
              <a:t>banda ISM</a:t>
            </a:r>
            <a:r>
              <a:rPr lang="es-CO" dirty="0">
                <a:solidFill>
                  <a:srgbClr val="222222"/>
                </a:solidFill>
                <a:latin typeface="Arial" panose="020B0604020202020204" pitchFamily="34" charset="0"/>
              </a:rPr>
              <a:t> de los 2.4 </a:t>
            </a:r>
            <a:r>
              <a:rPr lang="es-CO" dirty="0">
                <a:solidFill>
                  <a:srgbClr val="0B0080"/>
                </a:solidFill>
                <a:latin typeface="Arial" panose="020B0604020202020204" pitchFamily="34" charset="0"/>
                <a:hlinkClick r:id="rId6" tooltip="GHz"/>
              </a:rPr>
              <a:t>GHz</a:t>
            </a:r>
            <a:r>
              <a:rPr lang="es-CO" dirty="0">
                <a:solidFill>
                  <a:srgbClr val="222222"/>
                </a:solidFill>
                <a:latin typeface="Arial" panose="020B0604020202020204" pitchFamily="34" charset="0"/>
              </a:rPr>
              <a:t>. Los principales objetivos que se pretenden conseguir con esta norma son: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222222"/>
                </a:solidFill>
                <a:latin typeface="Arial" panose="020B0604020202020204" pitchFamily="34" charset="0"/>
              </a:rPr>
              <a:t>Facilitar las comunicaciones entre equipos móviles.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222222"/>
                </a:solidFill>
                <a:latin typeface="Arial" panose="020B0604020202020204" pitchFamily="34" charset="0"/>
              </a:rPr>
              <a:t>Eliminar los cables y conectores entre estos.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222222"/>
                </a:solidFill>
                <a:latin typeface="Arial" panose="020B0604020202020204" pitchFamily="34" charset="0"/>
              </a:rPr>
              <a:t>Ofrecer la posibilidad de crear pequeñas </a:t>
            </a:r>
            <a:r>
              <a:rPr lang="es-CO" dirty="0">
                <a:solidFill>
                  <a:srgbClr val="0B0080"/>
                </a:solidFill>
                <a:latin typeface="Arial" panose="020B0604020202020204" pitchFamily="34" charset="0"/>
                <a:hlinkClick r:id="rId7" tooltip="Redes inalámbricas"/>
              </a:rPr>
              <a:t>redes inalámbricas</a:t>
            </a:r>
            <a:r>
              <a:rPr lang="es-CO" dirty="0">
                <a:solidFill>
                  <a:srgbClr val="222222"/>
                </a:solidFill>
                <a:latin typeface="Arial" panose="020B0604020202020204" pitchFamily="34" charset="0"/>
              </a:rPr>
              <a:t> y facilitar la sincronización de datos entre equipos personales</a:t>
            </a:r>
          </a:p>
          <a:p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33943" y="3893444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229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</TotalTime>
  <Words>132</Words>
  <Application>Microsoft Office PowerPoint</Application>
  <PresentationFormat>Panorámica</PresentationFormat>
  <Paragraphs>18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Faceta</vt:lpstr>
      <vt:lpstr>DISPOSITIVOS DE ENTRADA Y SALIDA </vt:lpstr>
      <vt:lpstr>Presentación de PowerPoint</vt:lpstr>
      <vt:lpstr>Ejemplos </vt:lpstr>
      <vt:lpstr>Pantalla táctil </vt:lpstr>
      <vt:lpstr>FAX</vt:lpstr>
      <vt:lpstr>Unidad quemador </vt:lpstr>
      <vt:lpstr>Router </vt:lpstr>
      <vt:lpstr>SMART PHONE</vt:lpstr>
      <vt:lpstr>TRANSMISION DE BLUETOOTH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ENTRADA Y SALIDA</dc:title>
  <dc:creator>Invitado</dc:creator>
  <cp:lastModifiedBy>Invitado</cp:lastModifiedBy>
  <cp:revision>12</cp:revision>
  <dcterms:created xsi:type="dcterms:W3CDTF">2018-05-24T12:19:47Z</dcterms:created>
  <dcterms:modified xsi:type="dcterms:W3CDTF">2018-06-15T16:31:11Z</dcterms:modified>
</cp:coreProperties>
</file>