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5400675" cy="7200900"/>
  <p:notesSz cx="6858000" cy="9144000"/>
  <p:defaultTextStyle>
    <a:defPPr>
      <a:defRPr lang="es-CL"/>
    </a:defPPr>
    <a:lvl1pPr marL="0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6685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33370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00054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66739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33424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600109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66793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133478" algn="l" defTabSz="5333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BD0307"/>
    <a:srgbClr val="FEC2BC"/>
    <a:srgbClr val="FF3300"/>
    <a:srgbClr val="BE1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7" autoAdjust="0"/>
    <p:restoredTop sz="94660"/>
  </p:normalViewPr>
  <p:slideViewPr>
    <p:cSldViewPr>
      <p:cViewPr>
        <p:scale>
          <a:sx n="91" d="100"/>
          <a:sy n="91" d="100"/>
        </p:scale>
        <p:origin x="-1998" y="936"/>
      </p:cViewPr>
      <p:guideLst>
        <p:guide orient="horz" pos="2268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C2834-1498-4147-AB99-CE6BEC4D9F58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3A2C9-78C5-4B7A-B583-76A5930DF09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253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6685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33370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00054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66739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33424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00109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66793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33478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3A2C9-78C5-4B7A-B583-76A5930DF093}" type="slidenum">
              <a:rPr lang="es-BO" smtClean="0"/>
              <a:t>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8219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49262" y="1440180"/>
            <a:ext cx="4860608" cy="1920240"/>
          </a:xfrm>
        </p:spPr>
        <p:txBody>
          <a:bodyPr vert="horz" lIns="26668" tIns="0" rIns="26668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810101" y="3498283"/>
            <a:ext cx="378047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6685" indent="0" algn="ctr">
              <a:buNone/>
            </a:lvl2pPr>
            <a:lvl3pPr marL="533370" indent="0" algn="ctr">
              <a:buNone/>
            </a:lvl3pPr>
            <a:lvl4pPr marL="800054" indent="0" algn="ctr">
              <a:buNone/>
            </a:lvl4pPr>
            <a:lvl5pPr marL="1066739" indent="0" algn="ctr">
              <a:buNone/>
            </a:lvl5pPr>
            <a:lvl6pPr marL="1333424" indent="0" algn="ctr">
              <a:buNone/>
            </a:lvl6pPr>
            <a:lvl7pPr marL="1600109" indent="0" algn="ctr">
              <a:buNone/>
            </a:lvl7pPr>
            <a:lvl8pPr marL="1866793" indent="0" algn="ctr">
              <a:buNone/>
            </a:lvl8pPr>
            <a:lvl9pPr marL="2133478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915490" y="288371"/>
            <a:ext cx="1215152" cy="6144102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0034" y="288371"/>
            <a:ext cx="3555444" cy="6144102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5118" y="640081"/>
            <a:ext cx="4185524" cy="1920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45118" y="2633176"/>
            <a:ext cx="4185524" cy="1585198"/>
          </a:xfrm>
        </p:spPr>
        <p:txBody>
          <a:bodyPr anchor="t"/>
          <a:lstStyle>
            <a:lvl1pPr marL="4267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80586" y="6737509"/>
            <a:ext cx="450056" cy="383382"/>
          </a:xfrm>
        </p:spPr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0034" y="1680211"/>
            <a:ext cx="2385299" cy="4752261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745343" y="1680211"/>
            <a:ext cx="2385299" cy="4752261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0034" y="286703"/>
            <a:ext cx="4860608" cy="12001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70034" y="1611868"/>
            <a:ext cx="2386236" cy="788432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tx1"/>
                </a:solidFill>
              </a:defRPr>
            </a:lvl1pPr>
            <a:lvl2pPr>
              <a:buNone/>
              <a:defRPr sz="12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2743468" y="1611868"/>
            <a:ext cx="2387174" cy="788432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tx1"/>
                </a:solidFill>
              </a:defRPr>
            </a:lvl1pPr>
            <a:lvl2pPr>
              <a:buNone/>
              <a:defRPr sz="12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70034" y="2480311"/>
            <a:ext cx="2386236" cy="395216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743468" y="2480311"/>
            <a:ext cx="2387174" cy="395216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0034" y="286702"/>
            <a:ext cx="1776785" cy="122015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270034" y="1600200"/>
            <a:ext cx="1776785" cy="4832271"/>
          </a:xfrm>
        </p:spPr>
        <p:txBody>
          <a:bodyPr/>
          <a:lstStyle>
            <a:lvl1pPr marL="0" indent="0">
              <a:buNone/>
              <a:defRPr sz="800"/>
            </a:lvl1pPr>
            <a:lvl2pPr>
              <a:buNone/>
              <a:defRPr sz="700"/>
            </a:lvl2pPr>
            <a:lvl3pPr>
              <a:buNone/>
              <a:defRPr sz="600"/>
            </a:lvl3pPr>
            <a:lvl4pPr>
              <a:buNone/>
              <a:defRPr sz="500"/>
            </a:lvl4pPr>
            <a:lvl5pPr>
              <a:buNone/>
              <a:defRPr sz="5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111515" y="286703"/>
            <a:ext cx="3019127" cy="6145769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135" y="640080"/>
            <a:ext cx="3240405" cy="548403"/>
          </a:xfrm>
        </p:spPr>
        <p:txBody>
          <a:bodyPr lIns="26668" rIns="26668" bIns="0" anchor="b">
            <a:sp3d prstMaterial="softEdge"/>
          </a:bodyPr>
          <a:lstStyle>
            <a:lvl1pPr algn="ctr">
              <a:buNone/>
              <a:defRPr sz="12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80135" y="1923575"/>
            <a:ext cx="3240405" cy="4160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9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80135" y="1225126"/>
            <a:ext cx="3240405" cy="556870"/>
          </a:xfrm>
        </p:spPr>
        <p:txBody>
          <a:bodyPr lIns="26668" tIns="26668" rIns="26668" anchor="t"/>
          <a:lstStyle>
            <a:lvl1pPr marL="0" indent="0" algn="ctr">
              <a:buNone/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270034" y="288370"/>
            <a:ext cx="4860608" cy="1200150"/>
          </a:xfrm>
          <a:prstGeom prst="rect">
            <a:avLst/>
          </a:prstGeom>
        </p:spPr>
        <p:txBody>
          <a:bodyPr vert="horz" lIns="53337" tIns="26668" rIns="53337" bIns="26668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70034" y="1680211"/>
            <a:ext cx="4860608" cy="4944618"/>
          </a:xfrm>
          <a:prstGeom prst="rect">
            <a:avLst/>
          </a:prstGeom>
        </p:spPr>
        <p:txBody>
          <a:bodyPr vert="horz" lIns="53337" tIns="26668" rIns="53337" bIns="26668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270034" y="6737509"/>
            <a:ext cx="1260158" cy="383382"/>
          </a:xfrm>
          <a:prstGeom prst="rect">
            <a:avLst/>
          </a:prstGeom>
        </p:spPr>
        <p:txBody>
          <a:bodyPr vert="horz" lIns="53337" tIns="26668" rIns="53337" bIns="26668" anchor="b"/>
          <a:lstStyle>
            <a:lvl1pPr algn="l" eaLnBrk="1" latinLnBrk="0" hangingPunct="1">
              <a:defRPr kumimoji="0" sz="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2AD33B-ECAD-41E2-BFB8-12BBE6A2240D}" type="datetimeFigureOut">
              <a:rPr lang="es-BO" smtClean="0"/>
              <a:t>15/10/2018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845231" y="6737509"/>
            <a:ext cx="1710214" cy="383382"/>
          </a:xfrm>
          <a:prstGeom prst="rect">
            <a:avLst/>
          </a:prstGeom>
        </p:spPr>
        <p:txBody>
          <a:bodyPr vert="horz" lIns="53337" tIns="26668" rIns="53337" bIns="26668" anchor="b"/>
          <a:lstStyle>
            <a:lvl1pPr algn="ctr" eaLnBrk="1" latinLnBrk="0" hangingPunct="1">
              <a:defRPr kumimoji="0" sz="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680586" y="6737509"/>
            <a:ext cx="450056" cy="383382"/>
          </a:xfrm>
          <a:prstGeom prst="rect">
            <a:avLst/>
          </a:prstGeom>
        </p:spPr>
        <p:txBody>
          <a:bodyPr vert="horz" lIns="0" tIns="26668" rIns="0" bIns="26668" anchor="b"/>
          <a:lstStyle>
            <a:lvl1pPr algn="r" eaLnBrk="1" latinLnBrk="0" hangingPunct="1">
              <a:defRPr kumimoji="0" sz="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45B3BA-E2D7-4399-8638-C2B30C1BCCE8}" type="slidenum">
              <a:rPr lang="es-BO" smtClean="0"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22" indent="-240016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6701" indent="-16534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61378" indent="-133342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89387" indent="-10667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1394" indent="-10667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9403" indent="-10667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6744" indent="-10667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64086" indent="-10667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381427" indent="-10667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66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33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800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667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333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667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133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-33856" y="-7456"/>
            <a:ext cx="5434532" cy="511562"/>
          </a:xfrm>
          <a:prstGeom prst="round2DiagRect">
            <a:avLst/>
          </a:prstGeom>
          <a:solidFill>
            <a:srgbClr val="0070C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BO" sz="1800" b="1" dirty="0" smtClean="0"/>
              <a:t>ALIMENTOS TRANSGÉNICOS </a:t>
            </a:r>
            <a:endParaRPr lang="es-BO" sz="1800" b="1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2573876" y="639649"/>
            <a:ext cx="2674470" cy="1080120"/>
          </a:xfrm>
          <a:prstGeom prst="round2DiagRect">
            <a:avLst/>
          </a:prstGeom>
          <a:solidFill>
            <a:srgbClr val="0070C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CL" b="1" u="sng" dirty="0" smtClean="0"/>
              <a:t>El Mango</a:t>
            </a:r>
          </a:p>
          <a:p>
            <a:r>
              <a:rPr lang="es-CL" dirty="0"/>
              <a:t>El mango es una fruta dulce y refrescante de fácil consumo y </a:t>
            </a:r>
            <a:r>
              <a:rPr lang="es-CL" dirty="0" smtClean="0"/>
              <a:t>digestión, aporta a nuestro cuerpo con vitamina </a:t>
            </a:r>
            <a:r>
              <a:rPr lang="es-CL" dirty="0"/>
              <a:t>B, vitamina </a:t>
            </a:r>
            <a:r>
              <a:rPr lang="es-CL" dirty="0" smtClean="0"/>
              <a:t>C, ácido fólico, </a:t>
            </a:r>
            <a:r>
              <a:rPr lang="es-CL" dirty="0"/>
              <a:t>reduce la tasas de colesterol en la </a:t>
            </a:r>
            <a:r>
              <a:rPr lang="es-CL" dirty="0" smtClean="0"/>
              <a:t>sangre.</a:t>
            </a:r>
            <a:r>
              <a:rPr lang="es-CL" dirty="0"/>
              <a:t> </a:t>
            </a:r>
            <a:endParaRPr lang="es-BO" dirty="0"/>
          </a:p>
        </p:txBody>
      </p:sp>
      <p:sp>
        <p:nvSpPr>
          <p:cNvPr id="6" name="5 Rectángulo redondeado"/>
          <p:cNvSpPr/>
          <p:nvPr/>
        </p:nvSpPr>
        <p:spPr>
          <a:xfrm>
            <a:off x="1234939" y="1803094"/>
            <a:ext cx="3196595" cy="26666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BO" sz="1200" b="1" dirty="0" smtClean="0">
                <a:solidFill>
                  <a:srgbClr val="0070C0"/>
                </a:solidFill>
              </a:rPr>
              <a:t>Mangos transgénicos </a:t>
            </a:r>
            <a:endParaRPr lang="es-BO" sz="1200" b="1" dirty="0">
              <a:solidFill>
                <a:srgbClr val="0070C0"/>
              </a:solidFill>
            </a:endParaRPr>
          </a:p>
        </p:txBody>
      </p:sp>
      <p:sp>
        <p:nvSpPr>
          <p:cNvPr id="30" name="29 Redondear rectángulo de esquina diagonal"/>
          <p:cNvSpPr/>
          <p:nvPr/>
        </p:nvSpPr>
        <p:spPr>
          <a:xfrm>
            <a:off x="-31532" y="2165031"/>
            <a:ext cx="3112466" cy="432048"/>
          </a:xfrm>
          <a:prstGeom prst="round2DiagRect">
            <a:avLst/>
          </a:prstGeom>
          <a:solidFill>
            <a:srgbClr val="0070C0"/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CL" sz="1400" b="1" dirty="0"/>
              <a:t>¿Qué es un Transgénico?</a:t>
            </a:r>
            <a:endParaRPr lang="es-CL" sz="1400" dirty="0"/>
          </a:p>
        </p:txBody>
      </p:sp>
      <p:sp>
        <p:nvSpPr>
          <p:cNvPr id="32" name="31 Elipse"/>
          <p:cNvSpPr/>
          <p:nvPr/>
        </p:nvSpPr>
        <p:spPr>
          <a:xfrm>
            <a:off x="1387447" y="1936426"/>
            <a:ext cx="40518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BO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32 Arco de bloque"/>
          <p:cNvSpPr/>
          <p:nvPr/>
        </p:nvSpPr>
        <p:spPr>
          <a:xfrm rot="10800000">
            <a:off x="1449597" y="2011563"/>
            <a:ext cx="280880" cy="284903"/>
          </a:xfrm>
          <a:prstGeom prst="blockArc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endParaRPr lang="es-BO" sz="900" dirty="0">
              <a:solidFill>
                <a:schemeClr val="tx1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0593" y="2608261"/>
            <a:ext cx="2871688" cy="86409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Un transgénico es un organismo o ser vivo al que se la ha introducido un nuevo gen para que pase a ser parte de su ADN. Este gen puede provenir de una especie emparentada o de otra totalmente distinta.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20" name="AutoShape 7" descr="Resultado de imagen para oficina virtual de facturaciÃ³n bolivia"/>
          <p:cNvSpPr>
            <a:spLocks noChangeAspect="1" noChangeArrowheads="1"/>
          </p:cNvSpPr>
          <p:nvPr/>
        </p:nvSpPr>
        <p:spPr bwMode="auto">
          <a:xfrm>
            <a:off x="116681" y="-72232"/>
            <a:ext cx="2286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3337" tIns="26668" rIns="53337" bIns="26668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21" name="20 Pentágono regular"/>
          <p:cNvSpPr/>
          <p:nvPr/>
        </p:nvSpPr>
        <p:spPr>
          <a:xfrm>
            <a:off x="0" y="6792316"/>
            <a:ext cx="5292626" cy="408585"/>
          </a:xfrm>
          <a:prstGeom prst="pentagon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BO" sz="1100" dirty="0" smtClean="0"/>
              <a:t>Disertante: Brisa </a:t>
            </a:r>
            <a:r>
              <a:rPr lang="es-BO" sz="1100" dirty="0" err="1" smtClean="0"/>
              <a:t>Mel</a:t>
            </a:r>
            <a:r>
              <a:rPr lang="es-BO" sz="1100" dirty="0" smtClean="0"/>
              <a:t> Flores </a:t>
            </a:r>
            <a:r>
              <a:rPr lang="es-BO" sz="1100" dirty="0" err="1" smtClean="0"/>
              <a:t>Herbas</a:t>
            </a:r>
            <a:r>
              <a:rPr lang="es-BO" sz="1100" dirty="0" smtClean="0"/>
              <a:t> </a:t>
            </a:r>
          </a:p>
          <a:p>
            <a:pPr algn="ctr"/>
            <a:r>
              <a:rPr lang="es-BO" sz="800" dirty="0" smtClean="0"/>
              <a:t>Col. Marcelino Champagnat – 6 to. </a:t>
            </a:r>
            <a:r>
              <a:rPr lang="es-BO" sz="800" dirty="0"/>
              <a:t>d</a:t>
            </a:r>
            <a:r>
              <a:rPr lang="es-BO" sz="800" dirty="0" smtClean="0"/>
              <a:t>e primaria</a:t>
            </a:r>
            <a:r>
              <a:rPr lang="es-BO" dirty="0" smtClean="0"/>
              <a:t>.</a:t>
            </a:r>
            <a:endParaRPr lang="es-BO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2" b="100000" l="0" r="98302">
                        <a14:foregroundMark x1="10000" y1="21772" x2="10000" y2="21772"/>
                        <a14:foregroundMark x1="11321" y1="17722" x2="11321" y2="17722"/>
                        <a14:foregroundMark x1="15849" y1="14430" x2="15849" y2="14430"/>
                        <a14:foregroundMark x1="8302" y1="23038" x2="8302" y2="23038"/>
                        <a14:foregroundMark x1="15849" y1="20000" x2="15849" y2="20000"/>
                        <a14:foregroundMark x1="22642" y1="19494" x2="22642" y2="19494"/>
                        <a14:foregroundMark x1="18113" y1="17975" x2="18113" y2="17975"/>
                        <a14:foregroundMark x1="21887" y1="17975" x2="21887" y2="17975"/>
                        <a14:foregroundMark x1="26415" y1="15443" x2="26415" y2="15443"/>
                        <a14:foregroundMark x1="32264" y1="15443" x2="32264" y2="15443"/>
                        <a14:foregroundMark x1="37736" y1="15696" x2="37736" y2="15696"/>
                        <a14:foregroundMark x1="33962" y1="17722" x2="33962" y2="17722"/>
                        <a14:foregroundMark x1="30755" y1="23797" x2="30755" y2="23797"/>
                        <a14:foregroundMark x1="39811" y1="15696" x2="39811" y2="15696"/>
                        <a14:foregroundMark x1="41698" y1="15696" x2="41698" y2="15696"/>
                        <a14:foregroundMark x1="43962" y1="17468" x2="43962" y2="17468"/>
                        <a14:backgroundMark x1="48491" y1="93924" x2="48491" y2="93924"/>
                        <a14:backgroundMark x1="50755" y1="93924" x2="50755" y2="93924"/>
                        <a14:backgroundMark x1="53585" y1="94937" x2="53585" y2="94937"/>
                        <a14:backgroundMark x1="46038" y1="92911" x2="46038" y2="92911"/>
                        <a14:backgroundMark x1="51132" y1="92405" x2="51132" y2="92405"/>
                        <a14:backgroundMark x1="52264" y1="93671" x2="52264" y2="93671"/>
                        <a14:backgroundMark x1="76226" y1="91392" x2="76226" y2="91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0" y="755046"/>
            <a:ext cx="1863576" cy="11621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5" b="100000" l="0" r="100000">
                        <a14:foregroundMark x1="71970" y1="57538" x2="71970" y2="57538"/>
                        <a14:foregroundMark x1="66061" y1="55528" x2="66061" y2="55528"/>
                        <a14:foregroundMark x1="56515" y1="60553" x2="56515" y2="60553"/>
                        <a14:foregroundMark x1="52273" y1="58543" x2="52273" y2="58543"/>
                        <a14:foregroundMark x1="50606" y1="54523" x2="50606" y2="54523"/>
                        <a14:foregroundMark x1="59545" y1="83417" x2="59545" y2="83417"/>
                        <a14:foregroundMark x1="56515" y1="78392" x2="56515" y2="78392"/>
                        <a14:foregroundMark x1="64848" y1="59548" x2="64848" y2="59548"/>
                        <a14:foregroundMark x1="69697" y1="62563" x2="69697" y2="62563"/>
                        <a14:foregroundMark x1="71970" y1="49749" x2="71970" y2="49749"/>
                        <a14:foregroundMark x1="83939" y1="58543" x2="83939" y2="58543"/>
                        <a14:foregroundMark x1="78030" y1="58543" x2="78030" y2="58543"/>
                        <a14:foregroundMark x1="76818" y1="68593" x2="76818" y2="68593"/>
                        <a14:foregroundMark x1="79242" y1="72362" x2="79242" y2="72362"/>
                        <a14:foregroundMark x1="69091" y1="91206" x2="69091" y2="91206"/>
                        <a14:foregroundMark x1="60758" y1="87186" x2="60758" y2="87186"/>
                        <a14:foregroundMark x1="55303" y1="75377" x2="55303" y2="75377"/>
                        <a14:foregroundMark x1="55303" y1="93216" x2="55303" y2="93216"/>
                        <a14:foregroundMark x1="55303" y1="85176" x2="55303" y2="85176"/>
                        <a14:foregroundMark x1="82727" y1="34925" x2="82727" y2="34925"/>
                        <a14:foregroundMark x1="82727" y1="48744" x2="82727" y2="48744"/>
                        <a14:foregroundMark x1="86364" y1="53518" x2="86364" y2="53518"/>
                        <a14:foregroundMark x1="91061" y1="66583" x2="91061" y2="66583"/>
                        <a14:foregroundMark x1="93485" y1="90201" x2="93485" y2="90201"/>
                        <a14:foregroundMark x1="87576" y1="66583" x2="87576" y2="66583"/>
                        <a14:foregroundMark x1="91061" y1="55528" x2="91061" y2="55528"/>
                        <a14:foregroundMark x1="85758" y1="44724" x2="85758" y2="44724"/>
                        <a14:foregroundMark x1="97121" y1="70352" x2="97121" y2="70352"/>
                        <a14:foregroundMark x1="95303" y1="64573" x2="95303" y2="64573"/>
                        <a14:foregroundMark x1="94697" y1="78392" x2="94697" y2="78392"/>
                        <a14:foregroundMark x1="86364" y1="73367" x2="86364" y2="73367"/>
                        <a14:foregroundMark x1="80909" y1="70352" x2="80909" y2="70352"/>
                        <a14:foregroundMark x1="82727" y1="79397" x2="82727" y2="79397"/>
                        <a14:foregroundMark x1="82727" y1="67588" x2="82727" y2="67588"/>
                        <a14:foregroundMark x1="79242" y1="64573" x2="79242" y2="64573"/>
                        <a14:foregroundMark x1="63030" y1="82412" x2="63030" y2="82412"/>
                        <a14:foregroundMark x1="58939" y1="76382" x2="58939" y2="76382"/>
                        <a14:foregroundMark x1="73788" y1="94221" x2="73788" y2="94221"/>
                        <a14:foregroundMark x1="68485" y1="85176" x2="68485" y2="85176"/>
                        <a14:foregroundMark x1="77424" y1="95226" x2="77424" y2="95226"/>
                        <a14:foregroundMark x1="71970" y1="89196" x2="71970" y2="89196"/>
                        <a14:foregroundMark x1="64242" y1="94221" x2="64242" y2="94221"/>
                        <a14:foregroundMark x1="51667" y1="96231" x2="51667" y2="96231"/>
                        <a14:foregroundMark x1="61818" y1="97236" x2="61818" y2="97236"/>
                        <a14:foregroundMark x1="70303" y1="98241" x2="70303" y2="98241"/>
                        <a14:foregroundMark x1="83333" y1="93216" x2="83333" y2="93216"/>
                        <a14:foregroundMark x1="88788" y1="90201" x2="88788" y2="90201"/>
                        <a14:foregroundMark x1="45758" y1="49749" x2="45758" y2="49749"/>
                        <a14:foregroundMark x1="30303" y1="35930" x2="30303" y2="35930"/>
                        <a14:foregroundMark x1="24242" y1="26884" x2="24242" y2="26884"/>
                        <a14:foregroundMark x1="58939" y1="64573" x2="58939" y2="64573"/>
                        <a14:backgroundMark x1="8788" y1="20101" x2="8788" y2="20101"/>
                        <a14:backgroundMark x1="10000" y1="43719" x2="10000" y2="43719"/>
                        <a14:backgroundMark x1="15909" y1="34925" x2="15909" y2="34925"/>
                        <a14:backgroundMark x1="5758" y1="31910" x2="5758" y2="31910"/>
                        <a14:backgroundMark x1="13030" y1="26884" x2="13030" y2="26884"/>
                        <a14:backgroundMark x1="17121" y1="37688" x2="17121" y2="37688"/>
                        <a14:backgroundMark x1="13485" y1="48744" x2="13485" y2="48744"/>
                        <a14:backgroundMark x1="14697" y1="54523" x2="14697" y2="54523"/>
                        <a14:backgroundMark x1="22576" y1="48744" x2="24242" y2="49749"/>
                        <a14:backgroundMark x1="24242" y1="50754" x2="24242" y2="50754"/>
                        <a14:backgroundMark x1="24848" y1="53518" x2="26061" y2="58543"/>
                        <a14:backgroundMark x1="25455" y1="60553" x2="25455" y2="60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3426">
            <a:off x="1253682" y="660075"/>
            <a:ext cx="797011" cy="6244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10" b="100000" l="0" r="98985">
                        <a14:foregroundMark x1="20305" y1="15344" x2="20305" y2="15344"/>
                        <a14:foregroundMark x1="12690" y1="11905" x2="12690" y2="11905"/>
                        <a14:foregroundMark x1="7614" y1="8995" x2="7614" y2="8995"/>
                        <a14:foregroundMark x1="13706" y1="16402" x2="13706" y2="16402"/>
                        <a14:foregroundMark x1="76650" y1="76190" x2="76650" y2="7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433">
            <a:off x="140280" y="552622"/>
            <a:ext cx="581857" cy="111605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04" y="2165031"/>
            <a:ext cx="2124944" cy="133064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08" y="2440750"/>
            <a:ext cx="517440" cy="53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Redondear rectángulo de esquina diagonal"/>
          <p:cNvSpPr/>
          <p:nvPr/>
        </p:nvSpPr>
        <p:spPr>
          <a:xfrm>
            <a:off x="2221770" y="3649507"/>
            <a:ext cx="3112466" cy="432048"/>
          </a:xfrm>
          <a:prstGeom prst="round2DiagRect">
            <a:avLst/>
          </a:prstGeom>
          <a:solidFill>
            <a:srgbClr val="0070C0"/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endParaRPr lang="es-CL" b="1" u="sng" dirty="0" smtClean="0"/>
          </a:p>
          <a:p>
            <a:pPr algn="ctr"/>
            <a:endParaRPr lang="es-CL" b="1" u="sng" dirty="0" smtClean="0"/>
          </a:p>
          <a:p>
            <a:pPr algn="ctr"/>
            <a:r>
              <a:rPr lang="es-CL" b="1" u="sng" dirty="0" smtClean="0"/>
              <a:t>¿</a:t>
            </a:r>
            <a:r>
              <a:rPr lang="es-CL" b="1" u="sng" dirty="0"/>
              <a:t>Cómo se Producen los alimentos Transgénicos?</a:t>
            </a:r>
            <a:endParaRPr lang="es-CL" dirty="0"/>
          </a:p>
          <a:p>
            <a:pPr algn="ctr"/>
            <a:endParaRPr lang="es-CL" sz="1400" dirty="0"/>
          </a:p>
        </p:txBody>
      </p:sp>
      <p:sp>
        <p:nvSpPr>
          <p:cNvPr id="47" name="46 Elipse"/>
          <p:cNvSpPr/>
          <p:nvPr/>
        </p:nvSpPr>
        <p:spPr>
          <a:xfrm>
            <a:off x="3709456" y="3472357"/>
            <a:ext cx="393111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BO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es-BO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Arco de bloque"/>
          <p:cNvSpPr/>
          <p:nvPr/>
        </p:nvSpPr>
        <p:spPr>
          <a:xfrm rot="10800000">
            <a:off x="3763024" y="3547494"/>
            <a:ext cx="280880" cy="284903"/>
          </a:xfrm>
          <a:prstGeom prst="blockArc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endParaRPr lang="es-BO" sz="9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2365554" y="4073681"/>
            <a:ext cx="2871688" cy="86409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Extraer del ADN de la manzana </a:t>
            </a:r>
            <a:r>
              <a:rPr lang="es-CL" dirty="0">
                <a:solidFill>
                  <a:schemeClr val="tx1"/>
                </a:solidFill>
              </a:rPr>
              <a:t>un </a:t>
            </a:r>
            <a:r>
              <a:rPr lang="es-CL" dirty="0" smtClean="0">
                <a:solidFill>
                  <a:schemeClr val="tx1"/>
                </a:solidFill>
              </a:rPr>
              <a:t>gen; luego se lo incorpora al ADN del mango mediante procesos genéticos.</a:t>
            </a:r>
            <a:r>
              <a:rPr lang="es-CL" dirty="0"/>
              <a:t>  </a:t>
            </a:r>
            <a:r>
              <a:rPr lang="es-CL" dirty="0">
                <a:solidFill>
                  <a:schemeClr val="tx1"/>
                </a:solidFill>
              </a:rPr>
              <a:t>A partir de ese momento ese alimento ya es un </a:t>
            </a:r>
            <a:r>
              <a:rPr lang="es-CL" dirty="0" smtClean="0">
                <a:solidFill>
                  <a:schemeClr val="tx1"/>
                </a:solidFill>
              </a:rPr>
              <a:t>transgénico.</a:t>
            </a:r>
            <a:endParaRPr lang="es-BO" dirty="0">
              <a:solidFill>
                <a:schemeClr val="tx1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00" b="93200" l="0" r="100000">
                        <a14:backgroundMark x1="38400" y1="90400" x2="38400" y2="9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90" y="3622411"/>
            <a:ext cx="465894" cy="9594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Igual que"/>
          <p:cNvSpPr/>
          <p:nvPr/>
        </p:nvSpPr>
        <p:spPr>
          <a:xfrm>
            <a:off x="1255077" y="3958122"/>
            <a:ext cx="264739" cy="288032"/>
          </a:xfrm>
          <a:prstGeom prst="mathEqual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24" name="23 Más"/>
          <p:cNvSpPr/>
          <p:nvPr/>
        </p:nvSpPr>
        <p:spPr>
          <a:xfrm>
            <a:off x="645752" y="3988288"/>
            <a:ext cx="220340" cy="227699"/>
          </a:xfrm>
          <a:prstGeom prst="mathPlus">
            <a:avLst/>
          </a:prstGeom>
          <a:solidFill>
            <a:srgbClr val="C00000"/>
          </a:solidFill>
          <a:ln>
            <a:solidFill>
              <a:srgbClr val="BD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08" y="3401502"/>
            <a:ext cx="1102669" cy="12961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2317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" y="3649507"/>
            <a:ext cx="600943" cy="84834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Rectángulo redondeado"/>
          <p:cNvSpPr/>
          <p:nvPr/>
        </p:nvSpPr>
        <p:spPr>
          <a:xfrm>
            <a:off x="116681" y="4497856"/>
            <a:ext cx="498710" cy="110740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Manzana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762136" y="4493808"/>
            <a:ext cx="498710" cy="11478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Mango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1606928" y="4497856"/>
            <a:ext cx="498710" cy="182715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Mango Manzana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60" name="59 Redondear rectángulo de esquina diagonal"/>
          <p:cNvSpPr/>
          <p:nvPr/>
        </p:nvSpPr>
        <p:spPr>
          <a:xfrm>
            <a:off x="-44487" y="5040610"/>
            <a:ext cx="3112466" cy="288032"/>
          </a:xfrm>
          <a:prstGeom prst="round2DiagRect">
            <a:avLst/>
          </a:prstGeom>
          <a:solidFill>
            <a:srgbClr val="0070C0"/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endParaRPr lang="es-CL" b="1" u="sng" dirty="0" smtClean="0"/>
          </a:p>
          <a:p>
            <a:pPr algn="ctr"/>
            <a:endParaRPr lang="es-CL" b="1" u="sng" dirty="0" smtClean="0"/>
          </a:p>
          <a:p>
            <a:pPr algn="ctr"/>
            <a:r>
              <a:rPr lang="es-CL" b="1" u="sng" dirty="0" smtClean="0"/>
              <a:t>Ventajas de los transgénico </a:t>
            </a:r>
            <a:endParaRPr lang="es-CL" dirty="0"/>
          </a:p>
          <a:p>
            <a:pPr algn="ctr"/>
            <a:endParaRPr lang="es-CL" sz="1400" dirty="0"/>
          </a:p>
        </p:txBody>
      </p:sp>
      <p:sp>
        <p:nvSpPr>
          <p:cNvPr id="61" name="60 Rectángulo redondeado"/>
          <p:cNvSpPr/>
          <p:nvPr/>
        </p:nvSpPr>
        <p:spPr>
          <a:xfrm>
            <a:off x="116681" y="5332040"/>
            <a:ext cx="2871688" cy="576064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Mejor sabor de los mangos, crecen más rápido los mangos, las plantas son resistente a plagas, es mas barata su producción.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1085437" y="4844303"/>
            <a:ext cx="426309" cy="273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BO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62 Arco de bloque"/>
          <p:cNvSpPr/>
          <p:nvPr/>
        </p:nvSpPr>
        <p:spPr>
          <a:xfrm rot="10800000">
            <a:off x="1145767" y="4844303"/>
            <a:ext cx="280880" cy="284903"/>
          </a:xfrm>
          <a:prstGeom prst="blockArc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endParaRPr lang="es-BO" sz="900" dirty="0">
              <a:solidFill>
                <a:schemeClr val="tx1"/>
              </a:solidFill>
            </a:endParaRPr>
          </a:p>
        </p:txBody>
      </p:sp>
      <p:sp>
        <p:nvSpPr>
          <p:cNvPr id="64" name="63 Redondear rectángulo de esquina diagonal"/>
          <p:cNvSpPr/>
          <p:nvPr/>
        </p:nvSpPr>
        <p:spPr>
          <a:xfrm>
            <a:off x="2274613" y="5920655"/>
            <a:ext cx="3112466" cy="288032"/>
          </a:xfrm>
          <a:prstGeom prst="round2DiagRect">
            <a:avLst/>
          </a:prstGeom>
          <a:solidFill>
            <a:srgbClr val="0070C0"/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endParaRPr lang="es-CL" b="1" u="sng" dirty="0" smtClean="0"/>
          </a:p>
          <a:p>
            <a:pPr algn="ctr"/>
            <a:endParaRPr lang="es-CL" b="1" u="sng" dirty="0" smtClean="0"/>
          </a:p>
          <a:p>
            <a:pPr algn="ctr"/>
            <a:r>
              <a:rPr lang="es-CL" b="1" u="sng" dirty="0" smtClean="0"/>
              <a:t>Desventajas de los transgénico </a:t>
            </a:r>
            <a:endParaRPr lang="es-CL" dirty="0"/>
          </a:p>
          <a:p>
            <a:pPr algn="ctr"/>
            <a:endParaRPr lang="es-CL" sz="1400" dirty="0"/>
          </a:p>
        </p:txBody>
      </p:sp>
      <p:sp>
        <p:nvSpPr>
          <p:cNvPr id="65" name="64 Rectángulo redondeado"/>
          <p:cNvSpPr/>
          <p:nvPr/>
        </p:nvSpPr>
        <p:spPr>
          <a:xfrm>
            <a:off x="2387687" y="6216252"/>
            <a:ext cx="2871688" cy="576064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Puede provocar alergia o intolerancia en algunas personas al ingerir, contaminación de los suelos, se crean nuevas toxinas.</a:t>
            </a:r>
            <a:endParaRPr lang="es-BO" dirty="0">
              <a:solidFill>
                <a:schemeClr val="tx1"/>
              </a:solidFill>
            </a:endParaRP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5922220"/>
            <a:ext cx="1499496" cy="99272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9989" r="95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68" y="4931600"/>
            <a:ext cx="1260472" cy="97032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69 Elipse"/>
          <p:cNvSpPr/>
          <p:nvPr/>
        </p:nvSpPr>
        <p:spPr>
          <a:xfrm>
            <a:off x="3709456" y="5765180"/>
            <a:ext cx="426309" cy="273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3337" tIns="26668" rIns="53337" bIns="26668" rtlCol="0" anchor="ctr"/>
          <a:lstStyle/>
          <a:p>
            <a:pPr algn="ctr"/>
            <a:r>
              <a:rPr lang="es-BO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es-BO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70 Arco de bloque"/>
          <p:cNvSpPr/>
          <p:nvPr/>
        </p:nvSpPr>
        <p:spPr>
          <a:xfrm rot="10800000">
            <a:off x="3772006" y="5753749"/>
            <a:ext cx="280880" cy="284903"/>
          </a:xfrm>
          <a:prstGeom prst="blockArc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37" tIns="26668" rIns="53337" bIns="26668" rtlCol="0" anchor="ctr"/>
          <a:lstStyle/>
          <a:p>
            <a:pPr algn="ctr"/>
            <a:endParaRPr lang="es-BO" sz="900" dirty="0">
              <a:solidFill>
                <a:schemeClr val="tx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759" b="89862" l="10000" r="99692">
                        <a14:backgroundMark x1="15231" y1="41935" x2="15231" y2="41935"/>
                        <a14:backgroundMark x1="18154" y1="48541" x2="18154" y2="48541"/>
                        <a14:backgroundMark x1="18923" y1="61751" x2="18923" y2="61751"/>
                        <a14:backgroundMark x1="27846" y1="46237" x2="27846" y2="46237"/>
                        <a14:backgroundMark x1="26769" y1="69432" x2="26769" y2="69432"/>
                        <a14:backgroundMark x1="27077" y1="82796" x2="27077" y2="82796"/>
                        <a14:backgroundMark x1="21231" y1="80492" x2="21231" y2="80492"/>
                        <a14:backgroundMark x1="17077" y1="51152" x2="17077" y2="51152"/>
                        <a14:backgroundMark x1="23385" y1="42243" x2="23385" y2="42243"/>
                        <a14:backgroundMark x1="13385" y1="53303" x2="13385" y2="53303"/>
                        <a14:backgroundMark x1="22615" y1="58833" x2="22615" y2="58833"/>
                        <a14:backgroundMark x1="28923" y1="70200" x2="28154" y2="68356"/>
                        <a14:backgroundMark x1="26000" y1="57757" x2="26000" y2="57757"/>
                        <a14:backgroundMark x1="23692" y1="81260" x2="23692" y2="81260"/>
                        <a14:backgroundMark x1="23385" y1="84178" x2="23385" y2="84178"/>
                        <a14:backgroundMark x1="19692" y1="81260" x2="19692" y2="81260"/>
                        <a14:backgroundMark x1="20462" y1="77573" x2="20462" y2="77573"/>
                        <a14:backgroundMark x1="24462" y1="79416" x2="24462" y2="79416"/>
                        <a14:backgroundMark x1="27385" y1="80492" x2="27385" y2="80492"/>
                        <a14:backgroundMark x1="29231" y1="83871" x2="28923" y2="84946"/>
                        <a14:backgroundMark x1="35846" y1="84639" x2="35846" y2="84639"/>
                        <a14:backgroundMark x1="39538" y1="82028" x2="39538" y2="82028"/>
                        <a14:backgroundMark x1="33692" y1="84178" x2="33692" y2="84178"/>
                        <a14:backgroundMark x1="42154" y1="80184" x2="42154" y2="80184"/>
                        <a14:backgroundMark x1="46615" y1="74347" x2="46615" y2="74347"/>
                        <a14:backgroundMark x1="45077" y1="77573" x2="45077" y2="77573"/>
                        <a14:backgroundMark x1="47385" y1="72811" x2="47385" y2="72811"/>
                        <a14:backgroundMark x1="73231" y1="62826" x2="73231" y2="62826"/>
                        <a14:backgroundMark x1="68769" y1="67588" x2="68769" y2="67588"/>
                        <a14:backgroundMark x1="71385" y1="62212" x2="71385" y2="62212"/>
                        <a14:backgroundMark x1="70923" y1="59908" x2="70923" y2="59908"/>
                        <a14:backgroundMark x1="74923" y1="63594" x2="74923" y2="63594"/>
                        <a14:backgroundMark x1="73231" y1="61444" x2="73231" y2="61444"/>
                        <a14:backgroundMark x1="76769" y1="62826" x2="76769" y2="62826"/>
                        <a14:backgroundMark x1="69538" y1="65438" x2="69538" y2="65438"/>
                        <a14:backgroundMark x1="65077" y1="71736" x2="65077" y2="71736"/>
                        <a14:backgroundMark x1="66923" y1="70661" x2="66923" y2="70661"/>
                        <a14:backgroundMark x1="62154" y1="72043" x2="62154" y2="72043"/>
                        <a14:backgroundMark x1="59846" y1="72504" x2="59846" y2="72504"/>
                        <a14:backgroundMark x1="55385" y1="72043" x2="55385" y2="72043"/>
                        <a14:backgroundMark x1="14154" y1="58525" x2="14154" y2="58525"/>
                        <a14:backgroundMark x1="12000" y1="47465" x2="12000" y2="47465"/>
                        <a14:backgroundMark x1="23692" y1="48541" x2="23692" y2="48541"/>
                        <a14:backgroundMark x1="16000" y1="60369" x2="16000" y2="60369"/>
                        <a14:backgroundMark x1="20000" y1="43011" x2="20000" y2="43011"/>
                        <a14:backgroundMark x1="19692" y1="57757" x2="19692" y2="57757"/>
                        <a14:backgroundMark x1="21846" y1="53303" x2="21846" y2="53303"/>
                        <a14:backgroundMark x1="17846" y1="45929" x2="17846" y2="45929"/>
                        <a14:backgroundMark x1="12308" y1="63287" x2="12308" y2="63287"/>
                        <a14:backgroundMark x1="16000" y1="52535" x2="16000" y2="52535"/>
                        <a14:backgroundMark x1="27846" y1="60369" x2="27846" y2="60369"/>
                        <a14:backgroundMark x1="27846" y1="51152" x2="27846" y2="51152"/>
                        <a14:backgroundMark x1="19385" y1="47005" x2="19385" y2="47005"/>
                        <a14:backgroundMark x1="13846" y1="46697" x2="13846" y2="46697"/>
                        <a14:backgroundMark x1="14462" y1="59908" x2="14462" y2="59908"/>
                        <a14:backgroundMark x1="17846" y1="65131" x2="17846" y2="65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151">
            <a:off x="3609419" y="5195557"/>
            <a:ext cx="383956" cy="3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479</TotalTime>
  <Words>199</Words>
  <Application>Microsoft Office PowerPoint</Application>
  <PresentationFormat>Personalizado</PresentationFormat>
  <Paragraphs>28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Vértice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42</cp:revision>
  <dcterms:created xsi:type="dcterms:W3CDTF">2018-06-24T15:26:15Z</dcterms:created>
  <dcterms:modified xsi:type="dcterms:W3CDTF">2018-10-16T01:49:35Z</dcterms:modified>
</cp:coreProperties>
</file>