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62" r:id="rId5"/>
    <p:sldId id="267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6" autoAdjust="0"/>
    <p:restoredTop sz="94662" autoAdjust="0"/>
  </p:normalViewPr>
  <p:slideViewPr>
    <p:cSldViewPr>
      <p:cViewPr>
        <p:scale>
          <a:sx n="60" d="100"/>
          <a:sy n="60" d="100"/>
        </p:scale>
        <p:origin x="-165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1C4FFC-A67B-49C0-A332-B0E387205FE2}" type="datetimeFigureOut">
              <a:rPr lang="en-TT" smtClean="0"/>
              <a:t>11/10/2020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B6F1A2-2D26-49AF-85A8-127B835DB480}" type="slidenum">
              <a:rPr lang="en-TT" smtClean="0"/>
              <a:t>‹#›</a:t>
            </a:fld>
            <a:endParaRPr lang="en-TT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4FFC-A67B-49C0-A332-B0E387205FE2}" type="datetimeFigureOut">
              <a:rPr lang="en-TT" smtClean="0"/>
              <a:t>11/10/2020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F1A2-2D26-49AF-85A8-127B835DB480}" type="slidenum">
              <a:rPr lang="en-TT" smtClean="0"/>
              <a:t>‹#›</a:t>
            </a:fld>
            <a:endParaRPr lang="en-TT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4FFC-A67B-49C0-A332-B0E387205FE2}" type="datetimeFigureOut">
              <a:rPr lang="en-TT" smtClean="0"/>
              <a:t>11/10/2020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F1A2-2D26-49AF-85A8-127B835DB480}" type="slidenum">
              <a:rPr lang="en-TT" smtClean="0"/>
              <a:t>‹#›</a:t>
            </a:fld>
            <a:endParaRPr lang="en-TT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4FFC-A67B-49C0-A332-B0E387205FE2}" type="datetimeFigureOut">
              <a:rPr lang="en-TT" smtClean="0"/>
              <a:t>11/10/2020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F1A2-2D26-49AF-85A8-127B835DB480}" type="slidenum">
              <a:rPr lang="en-TT" smtClean="0"/>
              <a:t>‹#›</a:t>
            </a:fld>
            <a:endParaRPr lang="en-TT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4FFC-A67B-49C0-A332-B0E387205FE2}" type="datetimeFigureOut">
              <a:rPr lang="en-TT" smtClean="0"/>
              <a:t>11/10/2020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F1A2-2D26-49AF-85A8-127B835DB480}" type="slidenum">
              <a:rPr lang="en-TT" smtClean="0"/>
              <a:t>‹#›</a:t>
            </a:fld>
            <a:endParaRPr lang="en-T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4FFC-A67B-49C0-A332-B0E387205FE2}" type="datetimeFigureOut">
              <a:rPr lang="en-TT" smtClean="0"/>
              <a:t>11/10/2020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F1A2-2D26-49AF-85A8-127B835DB480}" type="slidenum">
              <a:rPr lang="en-TT" smtClean="0"/>
              <a:t>‹#›</a:t>
            </a:fld>
            <a:endParaRPr lang="en-TT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4FFC-A67B-49C0-A332-B0E387205FE2}" type="datetimeFigureOut">
              <a:rPr lang="en-TT" smtClean="0"/>
              <a:t>11/10/2020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F1A2-2D26-49AF-85A8-127B835DB480}" type="slidenum">
              <a:rPr lang="en-TT" smtClean="0"/>
              <a:t>‹#›</a:t>
            </a:fld>
            <a:endParaRPr lang="en-TT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4FFC-A67B-49C0-A332-B0E387205FE2}" type="datetimeFigureOut">
              <a:rPr lang="en-TT" smtClean="0"/>
              <a:t>11/10/2020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F1A2-2D26-49AF-85A8-127B835DB480}" type="slidenum">
              <a:rPr lang="en-TT" smtClean="0"/>
              <a:t>‹#›</a:t>
            </a:fld>
            <a:endParaRPr lang="en-TT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4FFC-A67B-49C0-A332-B0E387205FE2}" type="datetimeFigureOut">
              <a:rPr lang="en-TT" smtClean="0"/>
              <a:t>11/10/2020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F1A2-2D26-49AF-85A8-127B835DB480}" type="slidenum">
              <a:rPr lang="en-TT" smtClean="0"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4FFC-A67B-49C0-A332-B0E387205FE2}" type="datetimeFigureOut">
              <a:rPr lang="en-TT" smtClean="0"/>
              <a:t>11/10/2020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F1A2-2D26-49AF-85A8-127B835DB480}" type="slidenum">
              <a:rPr lang="en-TT" smtClean="0"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4FFC-A67B-49C0-A332-B0E387205FE2}" type="datetimeFigureOut">
              <a:rPr lang="en-TT" smtClean="0"/>
              <a:t>11/10/2020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F1A2-2D26-49AF-85A8-127B835DB480}" type="slidenum">
              <a:rPr lang="en-TT" smtClean="0"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E1C4FFC-A67B-49C0-A332-B0E387205FE2}" type="datetimeFigureOut">
              <a:rPr lang="en-TT" smtClean="0"/>
              <a:t>11/10/2020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0B6F1A2-2D26-49AF-85A8-127B835DB480}" type="slidenum">
              <a:rPr lang="en-TT" smtClean="0"/>
              <a:t>‹#›</a:t>
            </a:fld>
            <a:endParaRPr lang="en-T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340768"/>
            <a:ext cx="7772400" cy="1470025"/>
          </a:xfrm>
        </p:spPr>
        <p:txBody>
          <a:bodyPr/>
          <a:lstStyle/>
          <a:p>
            <a:r>
              <a:rPr lang="en-TT" dirty="0" smtClean="0"/>
              <a:t>Drug </a:t>
            </a:r>
            <a:r>
              <a:rPr lang="en-TT" dirty="0" smtClean="0"/>
              <a:t>List </a:t>
            </a:r>
            <a:br>
              <a:rPr lang="en-TT" dirty="0" smtClean="0"/>
            </a:br>
            <a:r>
              <a:rPr lang="en-TT" dirty="0" smtClean="0"/>
              <a:t>For </a:t>
            </a:r>
            <a:br>
              <a:rPr lang="en-TT" dirty="0" smtClean="0"/>
            </a:br>
            <a:r>
              <a:rPr lang="en-TT" dirty="0" smtClean="0"/>
              <a:t>Water Buffalo</a:t>
            </a:r>
            <a:endParaRPr lang="en-T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41" y="3573016"/>
            <a:ext cx="9036496" cy="2880320"/>
          </a:xfrm>
        </p:spPr>
        <p:txBody>
          <a:bodyPr>
            <a:normAutofit/>
          </a:bodyPr>
          <a:lstStyle/>
          <a:p>
            <a:r>
              <a:rPr lang="en-TT" dirty="0" smtClean="0"/>
              <a:t>Drug volumes (mL) to be administered would be calculated by:</a:t>
            </a:r>
          </a:p>
          <a:p>
            <a:endParaRPr lang="en-TT" dirty="0" smtClean="0"/>
          </a:p>
          <a:p>
            <a:r>
              <a:rPr lang="en-TT" dirty="0" smtClean="0"/>
              <a:t>Dose (mg/kg) x Weight of bull (kg) </a:t>
            </a:r>
          </a:p>
          <a:p>
            <a:r>
              <a:rPr lang="en-TT" dirty="0" smtClean="0"/>
              <a:t>--------------------------------------------------------- </a:t>
            </a:r>
          </a:p>
          <a:p>
            <a:r>
              <a:rPr lang="en-TT" dirty="0" smtClean="0"/>
              <a:t>Concentration of Drug (mg/mL)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4205600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99176" cy="5069160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15000"/>
              </a:lnSpc>
              <a:buFont typeface="Courier New"/>
              <a:buChar char="o"/>
            </a:pPr>
            <a:endParaRPr lang="en-TT" dirty="0" smtClean="0"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buFont typeface="Courier New"/>
              <a:buChar char="o"/>
            </a:pPr>
            <a:r>
              <a:rPr lang="en-TT" dirty="0" err="1" smtClean="0">
                <a:ea typeface="Calibri"/>
                <a:cs typeface="Times New Roman"/>
              </a:rPr>
              <a:t>Xylazine</a:t>
            </a:r>
            <a:r>
              <a:rPr lang="en-TT" dirty="0" smtClean="0">
                <a:ea typeface="Calibri"/>
                <a:cs typeface="Times New Roman"/>
              </a:rPr>
              <a:t> </a:t>
            </a:r>
            <a:r>
              <a:rPr lang="en-TT" dirty="0">
                <a:ea typeface="Calibri"/>
                <a:cs typeface="Times New Roman"/>
              </a:rPr>
              <a:t>is typically used as a form of chemical restraint. </a:t>
            </a:r>
            <a:endParaRPr lang="en-TT" dirty="0" smtClean="0"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buFont typeface="Courier New"/>
              <a:buChar char="o"/>
            </a:pPr>
            <a:r>
              <a:rPr lang="en-TT" dirty="0" smtClean="0">
                <a:ea typeface="Calibri"/>
                <a:cs typeface="Times New Roman"/>
              </a:rPr>
              <a:t>When </a:t>
            </a:r>
            <a:r>
              <a:rPr lang="en-TT" dirty="0">
                <a:ea typeface="Calibri"/>
                <a:cs typeface="Times New Roman"/>
              </a:rPr>
              <a:t>doing standing procedures in cattle, it is </a:t>
            </a:r>
            <a:r>
              <a:rPr lang="en-TT" dirty="0" smtClean="0">
                <a:ea typeface="Calibri"/>
                <a:cs typeface="Times New Roman"/>
              </a:rPr>
              <a:t>often given </a:t>
            </a:r>
            <a:r>
              <a:rPr lang="en-TT" dirty="0">
                <a:ea typeface="Calibri"/>
                <a:cs typeface="Times New Roman"/>
              </a:rPr>
              <a:t>together with </a:t>
            </a:r>
            <a:r>
              <a:rPr lang="en-TT" dirty="0" err="1">
                <a:ea typeface="Calibri"/>
                <a:cs typeface="Times New Roman"/>
              </a:rPr>
              <a:t>butorphanol</a:t>
            </a:r>
            <a:r>
              <a:rPr lang="en-TT" dirty="0">
                <a:ea typeface="Calibri"/>
                <a:cs typeface="Times New Roman"/>
              </a:rPr>
              <a:t> and ketamine </a:t>
            </a:r>
            <a:endParaRPr lang="en-TT" dirty="0">
              <a:ea typeface="Calibri"/>
              <a:cs typeface="Times New Roman"/>
            </a:endParaRPr>
          </a:p>
          <a:p>
            <a:pPr marL="777240" lvl="3" indent="0">
              <a:lnSpc>
                <a:spcPct val="115000"/>
              </a:lnSpc>
              <a:buNone/>
            </a:pPr>
            <a:r>
              <a:rPr lang="en-TT" dirty="0" smtClean="0">
                <a:ea typeface="Calibri"/>
                <a:cs typeface="Times New Roman"/>
              </a:rPr>
              <a:t>Doses: </a:t>
            </a:r>
          </a:p>
          <a:p>
            <a:pPr marL="777240" lvl="3" indent="0">
              <a:lnSpc>
                <a:spcPct val="115000"/>
              </a:lnSpc>
              <a:buNone/>
            </a:pPr>
            <a:r>
              <a:rPr lang="en-TT" dirty="0" err="1" smtClean="0">
                <a:ea typeface="Calibri"/>
                <a:cs typeface="Times New Roman"/>
              </a:rPr>
              <a:t>Butorphanol</a:t>
            </a:r>
            <a:r>
              <a:rPr lang="en-TT" dirty="0" smtClean="0">
                <a:ea typeface="Calibri"/>
                <a:cs typeface="Times New Roman"/>
              </a:rPr>
              <a:t> </a:t>
            </a:r>
            <a:r>
              <a:rPr lang="en-TT" dirty="0">
                <a:ea typeface="Calibri"/>
                <a:cs typeface="Times New Roman"/>
              </a:rPr>
              <a:t>@ 0.01-0.025 </a:t>
            </a:r>
            <a:r>
              <a:rPr lang="en-TT" dirty="0" smtClean="0">
                <a:ea typeface="Calibri"/>
                <a:cs typeface="Times New Roman"/>
              </a:rPr>
              <a:t>mg/kg</a:t>
            </a:r>
            <a:r>
              <a:rPr lang="en-TT" dirty="0">
                <a:ea typeface="Calibri"/>
                <a:cs typeface="Times New Roman"/>
              </a:rPr>
              <a:t> </a:t>
            </a:r>
            <a:r>
              <a:rPr lang="en-TT" dirty="0" smtClean="0">
                <a:ea typeface="Calibri"/>
                <a:cs typeface="Times New Roman"/>
              </a:rPr>
              <a:t>IM</a:t>
            </a:r>
            <a:endParaRPr lang="en-TT" dirty="0" smtClean="0">
              <a:ea typeface="Calibri"/>
              <a:cs typeface="Times New Roman"/>
            </a:endParaRPr>
          </a:p>
          <a:p>
            <a:pPr marL="777240" lvl="3" indent="0">
              <a:lnSpc>
                <a:spcPct val="115000"/>
              </a:lnSpc>
              <a:buNone/>
            </a:pPr>
            <a:r>
              <a:rPr lang="en-TT" dirty="0" smtClean="0">
                <a:ea typeface="Calibri"/>
                <a:cs typeface="Times New Roman"/>
              </a:rPr>
              <a:t>Ketamine </a:t>
            </a:r>
            <a:r>
              <a:rPr lang="en-TT" dirty="0">
                <a:ea typeface="Calibri"/>
                <a:cs typeface="Times New Roman"/>
              </a:rPr>
              <a:t>@ </a:t>
            </a:r>
            <a:r>
              <a:rPr lang="en-TT" dirty="0" smtClean="0">
                <a:ea typeface="Calibri"/>
                <a:cs typeface="Times New Roman"/>
              </a:rPr>
              <a:t>0.04-0.1mg/kg IM  </a:t>
            </a:r>
          </a:p>
          <a:p>
            <a:pPr marL="777240" lvl="3" indent="0">
              <a:lnSpc>
                <a:spcPct val="115000"/>
              </a:lnSpc>
              <a:buNone/>
            </a:pPr>
            <a:r>
              <a:rPr lang="en-TT" dirty="0" err="1" smtClean="0">
                <a:ea typeface="Calibri"/>
                <a:cs typeface="Times New Roman"/>
              </a:rPr>
              <a:t>Xylazine</a:t>
            </a:r>
            <a:r>
              <a:rPr lang="en-TT" dirty="0" smtClean="0">
                <a:ea typeface="Calibri"/>
                <a:cs typeface="Times New Roman"/>
              </a:rPr>
              <a:t> </a:t>
            </a:r>
            <a:r>
              <a:rPr lang="en-TT" dirty="0">
                <a:ea typeface="Calibri"/>
                <a:cs typeface="Times New Roman"/>
              </a:rPr>
              <a:t>@ 0.02-0.05 mg/kg </a:t>
            </a:r>
            <a:r>
              <a:rPr lang="en-TT" dirty="0" smtClean="0">
                <a:ea typeface="Calibri"/>
                <a:cs typeface="Times New Roman"/>
              </a:rPr>
              <a:t>IM. </a:t>
            </a:r>
          </a:p>
          <a:p>
            <a:pPr marL="292608" lvl="1" indent="0">
              <a:lnSpc>
                <a:spcPct val="115000"/>
              </a:lnSpc>
              <a:buNone/>
            </a:pPr>
            <a:endParaRPr lang="en-TT" dirty="0">
              <a:ea typeface="Calibri"/>
              <a:cs typeface="Times New Roman"/>
            </a:endParaRPr>
          </a:p>
          <a:p>
            <a:pPr marL="292608" lvl="1" indent="0">
              <a:lnSpc>
                <a:spcPct val="115000"/>
              </a:lnSpc>
              <a:buNone/>
            </a:pPr>
            <a:r>
              <a:rPr lang="en-TT" dirty="0" smtClean="0">
                <a:ea typeface="Calibri"/>
                <a:cs typeface="Times New Roman"/>
              </a:rPr>
              <a:t>This </a:t>
            </a:r>
            <a:r>
              <a:rPr lang="en-TT" dirty="0">
                <a:ea typeface="Calibri"/>
                <a:cs typeface="Times New Roman"/>
              </a:rPr>
              <a:t>drug combination also provides some analgesia. </a:t>
            </a:r>
            <a:endParaRPr lang="en-TT" dirty="0" smtClean="0"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buFont typeface="Courier New"/>
              <a:buChar char="o"/>
            </a:pPr>
            <a:endParaRPr lang="en-TT" dirty="0"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  <a:buFont typeface="Courier New"/>
              <a:buChar char="o"/>
            </a:pPr>
            <a:r>
              <a:rPr lang="en-TT" dirty="0">
                <a:ea typeface="Calibri"/>
                <a:cs typeface="Times New Roman"/>
              </a:rPr>
              <a:t>When opted to give </a:t>
            </a:r>
            <a:r>
              <a:rPr lang="en-TT" dirty="0" err="1">
                <a:ea typeface="Calibri"/>
                <a:cs typeface="Times New Roman"/>
              </a:rPr>
              <a:t>Xylazine</a:t>
            </a:r>
            <a:r>
              <a:rPr lang="en-TT" dirty="0">
                <a:ea typeface="Calibri"/>
                <a:cs typeface="Times New Roman"/>
              </a:rPr>
              <a:t> by itself, the dose is 0.02-0.2 mg/kg IM.</a:t>
            </a:r>
          </a:p>
          <a:p>
            <a:endParaRPr lang="en-T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Sedatives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165453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15000"/>
              </a:lnSpc>
              <a:spcAft>
                <a:spcPts val="1000"/>
              </a:spcAft>
              <a:buFont typeface="Courier New"/>
              <a:buChar char="o"/>
            </a:pPr>
            <a:r>
              <a:rPr lang="en-TT" dirty="0">
                <a:ea typeface="Calibri"/>
                <a:cs typeface="Times New Roman"/>
              </a:rPr>
              <a:t>Lidocaine is typically used for local anaesthesia of the corneal nerve. Generally, 5mL’s of 2% Lidocaine are given. </a:t>
            </a:r>
            <a:r>
              <a:rPr lang="en-TT" dirty="0" smtClean="0">
                <a:ea typeface="Calibri"/>
                <a:cs typeface="Times New Roman"/>
              </a:rPr>
              <a:t>It would be injected directly into the spermatic cord.</a:t>
            </a:r>
            <a:endParaRPr lang="en-TT" dirty="0" smtClean="0">
              <a:ea typeface="Calibri"/>
              <a:cs typeface="Times New Roman"/>
            </a:endParaRPr>
          </a:p>
          <a:p>
            <a:pPr marL="457200" lvl="1" indent="0">
              <a:lnSpc>
                <a:spcPct val="115000"/>
              </a:lnSpc>
              <a:spcAft>
                <a:spcPts val="1000"/>
              </a:spcAft>
              <a:buNone/>
            </a:pPr>
            <a:endParaRPr lang="en-TT" dirty="0">
              <a:ea typeface="Calibri"/>
              <a:cs typeface="Times New Roman"/>
            </a:endParaRPr>
          </a:p>
          <a:p>
            <a:endParaRPr lang="en-T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Anaesthetics</a:t>
            </a:r>
            <a:endParaRPr lang="en-T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933056"/>
            <a:ext cx="3672408" cy="257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91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204864"/>
            <a:ext cx="7745505" cy="3877815"/>
          </a:xfrm>
        </p:spPr>
        <p:txBody>
          <a:bodyPr/>
          <a:lstStyle/>
          <a:p>
            <a:pPr lvl="1">
              <a:lnSpc>
                <a:spcPct val="115000"/>
              </a:lnSpc>
              <a:spcAft>
                <a:spcPts val="1000"/>
              </a:spcAft>
              <a:buFont typeface="Courier New"/>
              <a:buChar char="o"/>
            </a:pPr>
            <a:r>
              <a:rPr lang="en-TT" dirty="0">
                <a:ea typeface="Calibri"/>
                <a:cs typeface="Times New Roman"/>
              </a:rPr>
              <a:t>Only FDA approved NSAID analgesic for food animals is </a:t>
            </a:r>
            <a:r>
              <a:rPr lang="en-TT" dirty="0" err="1">
                <a:ea typeface="Calibri"/>
                <a:cs typeface="Times New Roman"/>
              </a:rPr>
              <a:t>Flunixin</a:t>
            </a:r>
            <a:r>
              <a:rPr lang="en-TT" dirty="0">
                <a:ea typeface="Calibri"/>
                <a:cs typeface="Times New Roman"/>
              </a:rPr>
              <a:t> </a:t>
            </a:r>
            <a:r>
              <a:rPr lang="en-TT" dirty="0" err="1">
                <a:ea typeface="Calibri"/>
                <a:cs typeface="Times New Roman"/>
              </a:rPr>
              <a:t>meglumine</a:t>
            </a:r>
            <a:r>
              <a:rPr lang="en-TT" dirty="0">
                <a:ea typeface="Calibri"/>
                <a:cs typeface="Times New Roman"/>
              </a:rPr>
              <a:t> (Dose: 1.1-2.2 mg/kg </a:t>
            </a:r>
            <a:r>
              <a:rPr lang="en-TT" dirty="0" smtClean="0">
                <a:ea typeface="Calibri"/>
                <a:cs typeface="Times New Roman"/>
              </a:rPr>
              <a:t>IM when </a:t>
            </a:r>
            <a:r>
              <a:rPr lang="en-TT" dirty="0">
                <a:ea typeface="Calibri"/>
                <a:cs typeface="Times New Roman"/>
              </a:rPr>
              <a:t>used as an analgesic), though this may not provide adequate analgesic effects</a:t>
            </a:r>
            <a:r>
              <a:rPr lang="en-TT" dirty="0" smtClean="0">
                <a:ea typeface="Calibri"/>
                <a:cs typeface="Times New Roman"/>
              </a:rPr>
              <a:t>.</a:t>
            </a:r>
            <a:endParaRPr lang="en-TT" dirty="0" smtClean="0"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  <a:buFont typeface="Courier New"/>
              <a:buChar char="o"/>
            </a:pPr>
            <a:r>
              <a:rPr lang="en-TT" dirty="0" smtClean="0">
                <a:ea typeface="Calibri"/>
                <a:cs typeface="Times New Roman"/>
              </a:rPr>
              <a:t>Other </a:t>
            </a:r>
            <a:r>
              <a:rPr lang="en-TT" dirty="0">
                <a:ea typeface="Calibri"/>
                <a:cs typeface="Times New Roman"/>
              </a:rPr>
              <a:t>noteworthy analgesics that have been used with success are Meloxicam (Dose: 1.0mg/kg PO) and </a:t>
            </a:r>
            <a:r>
              <a:rPr lang="en-TT" dirty="0" err="1">
                <a:ea typeface="Calibri"/>
                <a:cs typeface="Times New Roman"/>
              </a:rPr>
              <a:t>Ketoprofen</a:t>
            </a:r>
            <a:r>
              <a:rPr lang="en-TT" dirty="0">
                <a:ea typeface="Calibri"/>
                <a:cs typeface="Times New Roman"/>
              </a:rPr>
              <a:t> (Dose 3mg/kg IM). </a:t>
            </a:r>
          </a:p>
          <a:p>
            <a:endParaRPr lang="en-T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Analgesics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1737521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59" y="163856"/>
            <a:ext cx="2505760" cy="335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439"/>
            <a:ext cx="2952328" cy="3158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837" y="3789040"/>
            <a:ext cx="5233764" cy="278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220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15000"/>
              </a:lnSpc>
              <a:buFont typeface="Courier New"/>
              <a:buChar char="o"/>
            </a:pPr>
            <a:r>
              <a:rPr lang="en-TT" dirty="0" err="1">
                <a:ea typeface="Calibri"/>
                <a:cs typeface="Times New Roman"/>
              </a:rPr>
              <a:t>A</a:t>
            </a:r>
            <a:r>
              <a:rPr lang="en-TT" dirty="0" err="1" smtClean="0">
                <a:ea typeface="Calibri"/>
                <a:cs typeface="Times New Roman"/>
              </a:rPr>
              <a:t>ntiamyiasis</a:t>
            </a:r>
            <a:r>
              <a:rPr lang="en-TT" dirty="0" smtClean="0">
                <a:ea typeface="Calibri"/>
                <a:cs typeface="Times New Roman"/>
              </a:rPr>
              <a:t> </a:t>
            </a:r>
            <a:r>
              <a:rPr lang="en-TT" dirty="0">
                <a:ea typeface="Calibri"/>
                <a:cs typeface="Times New Roman"/>
              </a:rPr>
              <a:t>drugs are </a:t>
            </a:r>
            <a:r>
              <a:rPr lang="en-TT" dirty="0" smtClean="0">
                <a:ea typeface="Calibri"/>
                <a:cs typeface="Times New Roman"/>
              </a:rPr>
              <a:t>applied after the procedure </a:t>
            </a:r>
            <a:r>
              <a:rPr lang="en-TT" dirty="0">
                <a:ea typeface="Calibri"/>
                <a:cs typeface="Times New Roman"/>
              </a:rPr>
              <a:t>to prevent complications due </a:t>
            </a:r>
            <a:r>
              <a:rPr lang="en-TT" dirty="0" smtClean="0">
                <a:ea typeface="Calibri"/>
                <a:cs typeface="Times New Roman"/>
              </a:rPr>
              <a:t>to fly </a:t>
            </a:r>
            <a:r>
              <a:rPr lang="en-TT" dirty="0">
                <a:ea typeface="Calibri"/>
                <a:cs typeface="Times New Roman"/>
              </a:rPr>
              <a:t>strike. </a:t>
            </a:r>
            <a:endParaRPr lang="en-TT" dirty="0" smtClean="0">
              <a:ea typeface="Calibri"/>
              <a:cs typeface="Times New Roman"/>
            </a:endParaRPr>
          </a:p>
          <a:p>
            <a:pPr marL="411480" lvl="1" indent="0">
              <a:lnSpc>
                <a:spcPct val="115000"/>
              </a:lnSpc>
              <a:buNone/>
            </a:pPr>
            <a:endParaRPr lang="en-TT" dirty="0" smtClean="0">
              <a:ea typeface="Calibri"/>
              <a:cs typeface="Times New Roman"/>
            </a:endParaRPr>
          </a:p>
          <a:p>
            <a:pPr marL="411480" lvl="1" indent="0">
              <a:lnSpc>
                <a:spcPct val="115000"/>
              </a:lnSpc>
              <a:buNone/>
            </a:pPr>
            <a:r>
              <a:rPr lang="en-TT" dirty="0" err="1" smtClean="0">
                <a:ea typeface="Calibri"/>
                <a:cs typeface="Times New Roman"/>
              </a:rPr>
              <a:t>Eg</a:t>
            </a:r>
            <a:r>
              <a:rPr lang="en-TT" dirty="0" smtClean="0">
                <a:ea typeface="Calibri"/>
                <a:cs typeface="Times New Roman"/>
              </a:rPr>
              <a:t> Pour on </a:t>
            </a:r>
            <a:r>
              <a:rPr lang="en-TT" dirty="0" err="1" smtClean="0">
                <a:ea typeface="Calibri"/>
                <a:cs typeface="Times New Roman"/>
              </a:rPr>
              <a:t>Doramectin</a:t>
            </a:r>
            <a:r>
              <a:rPr lang="en-TT" dirty="0" smtClean="0">
                <a:ea typeface="Calibri"/>
                <a:cs typeface="Times New Roman"/>
              </a:rPr>
              <a:t>, Fly spray (</a:t>
            </a:r>
            <a:r>
              <a:rPr lang="en-TT" dirty="0" err="1" smtClean="0">
                <a:ea typeface="Calibri"/>
                <a:cs typeface="Times New Roman"/>
              </a:rPr>
              <a:t>Permethrin</a:t>
            </a:r>
            <a:r>
              <a:rPr lang="en-TT" dirty="0" smtClean="0">
                <a:ea typeface="Calibri"/>
                <a:cs typeface="Times New Roman"/>
              </a:rPr>
              <a:t>)</a:t>
            </a:r>
            <a:endParaRPr lang="en-TT" dirty="0" smtClean="0">
              <a:ea typeface="Calibri"/>
              <a:cs typeface="Times New Roman"/>
            </a:endParaRPr>
          </a:p>
          <a:p>
            <a:pPr marL="292608" lvl="1" indent="0">
              <a:lnSpc>
                <a:spcPct val="115000"/>
              </a:lnSpc>
              <a:buNone/>
            </a:pPr>
            <a:endParaRPr lang="en-TT" dirty="0">
              <a:ea typeface="Calibri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T" dirty="0" smtClean="0"/>
              <a:t>Anti-</a:t>
            </a:r>
            <a:r>
              <a:rPr lang="en-TT" dirty="0" err="1" smtClean="0"/>
              <a:t>myiasis</a:t>
            </a:r>
            <a:r>
              <a:rPr lang="en-TT" dirty="0" smtClean="0"/>
              <a:t> </a:t>
            </a:r>
            <a:r>
              <a:rPr lang="en-TT" dirty="0" smtClean="0"/>
              <a:t>drugs</a:t>
            </a:r>
            <a:endParaRPr lang="en-T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81" y="4221088"/>
            <a:ext cx="2088232" cy="2144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411526"/>
            <a:ext cx="1440510" cy="3446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546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48</TotalTime>
  <Words>218</Words>
  <Application>Microsoft Office PowerPoint</Application>
  <PresentationFormat>On-screen Show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Hardcover</vt:lpstr>
      <vt:lpstr>Drug List  For  Water Buffalo</vt:lpstr>
      <vt:lpstr>Sedatives</vt:lpstr>
      <vt:lpstr>Anaesthetics</vt:lpstr>
      <vt:lpstr>Analgesics</vt:lpstr>
      <vt:lpstr>PowerPoint Presentation</vt:lpstr>
      <vt:lpstr>Anti-myiasis drugs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 List and Drug Volume calculations</dc:title>
  <dc:creator>ｓｈｉａｎｎ ｌａｌｌａｃｋ</dc:creator>
  <cp:lastModifiedBy>ｓｈｉａｎｎ ｌａｌｌａｃｋ</cp:lastModifiedBy>
  <cp:revision>5</cp:revision>
  <dcterms:created xsi:type="dcterms:W3CDTF">2020-09-27T16:30:52Z</dcterms:created>
  <dcterms:modified xsi:type="dcterms:W3CDTF">2020-10-11T21:00:52Z</dcterms:modified>
</cp:coreProperties>
</file>