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Montserrat"/>
      <p:regular r:id="rId23"/>
      <p:bold r:id="rId24"/>
      <p:italic r:id="rId25"/>
      <p:boldItalic r:id="rId26"/>
    </p:embeddedFont>
    <p:embeddedFont>
      <p:font typeface="La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Lato-bold.fntdata"/><Relationship Id="rId27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45064c4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45064c4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a479c60126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a479c60126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a479c60126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a479c60126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a479c60126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a479c6012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a479c60126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a479c6012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479c60126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479c60126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a47bc5c6f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a47bc5c6f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a479c6012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a479c6012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45064c42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45064c42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479c6012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479c6012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a479c60126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a479c60126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45064c422_1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45064c422_1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479c60126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479c60126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479c6012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479c601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45064c422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45064c422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a479c6012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a479c6012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iKYiv85dtk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bbsy_L5MPt0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lfGxnA04tMc" TargetMode="External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2967458" y="693700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600">
                <a:solidFill>
                  <a:srgbClr val="FF0000"/>
                </a:solidFill>
              </a:rPr>
              <a:t>INGUINAL APPROACH</a:t>
            </a:r>
            <a:endParaRPr b="1" sz="7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600">
              <a:solidFill>
                <a:srgbClr val="FF0000"/>
              </a:solidFill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232175" y="3103000"/>
            <a:ext cx="8621700" cy="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7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CRYPTORCHIDISM </a:t>
            </a:r>
            <a:endParaRPr sz="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 txBox="1"/>
          <p:nvPr>
            <p:ph idx="1" type="body"/>
          </p:nvPr>
        </p:nvSpPr>
        <p:spPr>
          <a:xfrm>
            <a:off x="1316675" y="537150"/>
            <a:ext cx="7038900" cy="406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5.  Introduce a curved sponge forceps carefully through the inguinal canal, advancing it through the vaginal ring into the vaginal process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6.  Press the partially opened jaws of the forceps against the vaginal process, when the forceps close against the vaginal process grasp the vaginal process and gubernaculum testis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7.  Withdraw the forceps carefully, without rupturing the vaginal process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8. Palpate the gubernaculum within the everted vaginal process by rolling it between thumb and forefinger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9.  Using a Metzenbaum scissors open the vaginal process, graps the gubernaculum with Ochsner forceps.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/>
          <p:nvPr>
            <p:ph idx="1" type="body"/>
          </p:nvPr>
        </p:nvSpPr>
        <p:spPr>
          <a:xfrm>
            <a:off x="1313800" y="654775"/>
            <a:ext cx="7455300" cy="43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10.  Apply traction to the gubernaculum to exteriorize the tail of the epididymis, pulling the testis through the vaginal ring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11. Emasculate the testis (nut to nut) after identifying the structure.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12. If the testis cannot retracted for emasculation ligate the cord and sharply amputate the testis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13.  Close the external inguinal ring with a large-diameter synthetic absorbable suture material in a preplaced interrupted pattern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14.  Close the dead space using a no. 2-0 synthetic absorbable suture material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15. Suture the skin with a synthetic absorbable suture with simple interrupted sutures with long ends.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/>
          <p:nvPr>
            <p:ph type="ctrTitle"/>
          </p:nvPr>
        </p:nvSpPr>
        <p:spPr>
          <a:xfrm>
            <a:off x="2923033" y="5969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800">
                <a:solidFill>
                  <a:srgbClr val="FF0000"/>
                </a:solidFill>
              </a:rPr>
              <a:t>PARA</a:t>
            </a:r>
            <a:r>
              <a:rPr b="1" lang="en" sz="5800">
                <a:solidFill>
                  <a:srgbClr val="FF0000"/>
                </a:solidFill>
              </a:rPr>
              <a:t>INGUINAL APPROACH</a:t>
            </a:r>
            <a:endParaRPr b="1" sz="5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600">
              <a:solidFill>
                <a:srgbClr val="FF0000"/>
              </a:solidFill>
            </a:endParaRPr>
          </a:p>
        </p:txBody>
      </p:sp>
      <p:sp>
        <p:nvSpPr>
          <p:cNvPr id="204" name="Google Shape;204;p24"/>
          <p:cNvSpPr txBox="1"/>
          <p:nvPr/>
        </p:nvSpPr>
        <p:spPr>
          <a:xfrm>
            <a:off x="232175" y="3103000"/>
            <a:ext cx="8621700" cy="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7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CRYPTORCHIDISM </a:t>
            </a:r>
            <a:endParaRPr sz="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/>
          <p:nvPr>
            <p:ph type="ctrTitle"/>
          </p:nvPr>
        </p:nvSpPr>
        <p:spPr>
          <a:xfrm>
            <a:off x="0" y="29860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 u="sng">
                <a:latin typeface="Arial"/>
                <a:ea typeface="Arial"/>
                <a:cs typeface="Arial"/>
                <a:sym typeface="Arial"/>
              </a:rPr>
              <a:t>INTRA-OP</a:t>
            </a:r>
            <a:endParaRPr b="1" sz="5200"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5"/>
          <p:cNvSpPr txBox="1"/>
          <p:nvPr>
            <p:ph idx="1" type="subTitle"/>
          </p:nvPr>
        </p:nvSpPr>
        <p:spPr>
          <a:xfrm>
            <a:off x="5245100" y="456497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5"/>
          <p:cNvSpPr txBox="1"/>
          <p:nvPr/>
        </p:nvSpPr>
        <p:spPr>
          <a:xfrm>
            <a:off x="2961425" y="225475"/>
            <a:ext cx="73380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2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PARAINGUINAL</a:t>
            </a:r>
            <a:r>
              <a:rPr b="1" lang="en" sz="62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APPROACH</a:t>
            </a:r>
            <a:endParaRPr b="1" sz="62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INSTRUMENTATION</a:t>
            </a:r>
            <a:endParaRPr b="1" sz="3000"/>
          </a:p>
        </p:txBody>
      </p:sp>
      <p:sp>
        <p:nvSpPr>
          <p:cNvPr id="217" name="Google Shape;217;p2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AutoNum type="arabicPeriod"/>
            </a:pPr>
            <a:r>
              <a:rPr lang="en" sz="2700">
                <a:solidFill>
                  <a:srgbClr val="FFFFFF"/>
                </a:solidFill>
              </a:rPr>
              <a:t>General surgery pack</a:t>
            </a:r>
            <a:endParaRPr sz="2700">
              <a:solidFill>
                <a:srgbClr val="FFFF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AutoNum type="arabicPeriod"/>
            </a:pPr>
            <a:r>
              <a:rPr lang="en" sz="2700">
                <a:solidFill>
                  <a:srgbClr val="FFFFFF"/>
                </a:solidFill>
              </a:rPr>
              <a:t> Sponge forceps </a:t>
            </a:r>
            <a:endParaRPr sz="2700">
              <a:solidFill>
                <a:srgbClr val="FFFF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AutoNum type="arabicPeriod"/>
            </a:pPr>
            <a:r>
              <a:rPr lang="en" sz="2700">
                <a:solidFill>
                  <a:srgbClr val="FFFFFF"/>
                </a:solidFill>
              </a:rPr>
              <a:t> Emasculator </a:t>
            </a:r>
            <a:endParaRPr sz="2700">
              <a:solidFill>
                <a:srgbClr val="FFFF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AutoNum type="arabicPeriod"/>
            </a:pPr>
            <a:r>
              <a:rPr lang="en" sz="2700">
                <a:solidFill>
                  <a:srgbClr val="FFFFFF"/>
                </a:solidFill>
              </a:rPr>
              <a:t> Spay hook (parainguinal approach) </a:t>
            </a:r>
            <a:endParaRPr sz="2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/>
          <p:nvPr>
            <p:ph idx="1" type="body"/>
          </p:nvPr>
        </p:nvSpPr>
        <p:spPr>
          <a:xfrm>
            <a:off x="1284075" y="655350"/>
            <a:ext cx="7038900" cy="38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Make a 10cm incision  through the skin parallel to and 4cm axial to the inguinal canal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Explore the inguinal canal to assess the presence of an inguinal testis.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If no inguinal testis is present  make a 10cm incision into the external rectus sheath  (no deeper)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Bluntly divide the rectus abdominus muscle and bluntly penetrate the internal rectus sheath along with the peritoneum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Place a spay hook  through the incision into the peritoneal space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Sweep the tip of the spay hook through the region of the vaginal ring, picking up the gubernaculum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3" name="Google Shape;223;p27"/>
          <p:cNvSpPr txBox="1"/>
          <p:nvPr>
            <p:ph idx="4294967295" type="subTitle"/>
          </p:nvPr>
        </p:nvSpPr>
        <p:spPr>
          <a:xfrm>
            <a:off x="1284075" y="9227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000"/>
              <a:t>TECHNIQUE:</a:t>
            </a:r>
            <a:endParaRPr b="1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>
            <p:ph idx="1" type="body"/>
          </p:nvPr>
        </p:nvSpPr>
        <p:spPr>
          <a:xfrm>
            <a:off x="1464125" y="76770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7. </a:t>
            </a:r>
            <a:r>
              <a:rPr lang="en" sz="1800"/>
              <a:t>Remove the gubernaculum from the abdomen and place traction  |	until the testis is removed from the abdomen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8. Emasculate the testis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9. Close the external rectus sheath in a simple continuous pattern using no.1 polyglyconate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10. Close the subcutaneous tissue and skin using a no. 2-0 synthetic absorbable suture material in a simple continuous pattern</a:t>
            </a:r>
            <a:endParaRPr sz="1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/>
          <p:nvPr>
            <p:ph type="ctrTitle"/>
          </p:nvPr>
        </p:nvSpPr>
        <p:spPr>
          <a:xfrm>
            <a:off x="0" y="29860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 u="sng">
                <a:latin typeface="Arial"/>
                <a:ea typeface="Arial"/>
                <a:cs typeface="Arial"/>
                <a:sym typeface="Arial"/>
              </a:rPr>
              <a:t>POST-OP</a:t>
            </a:r>
            <a:endParaRPr b="1" sz="5200"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9"/>
          <p:cNvSpPr txBox="1"/>
          <p:nvPr>
            <p:ph idx="1" type="subTitle"/>
          </p:nvPr>
        </p:nvSpPr>
        <p:spPr>
          <a:xfrm>
            <a:off x="3184300" y="1936375"/>
            <a:ext cx="5614200" cy="27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Administer tetanus immunization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Routine post castration management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Clean any blood or discharge around incision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Hospitalize for 72 hours if the inguinal canal was closed with sutures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Exercise the horse after 2 weeks</a:t>
            </a:r>
            <a:endParaRPr sz="2200"/>
          </a:p>
        </p:txBody>
      </p:sp>
      <p:sp>
        <p:nvSpPr>
          <p:cNvPr id="235" name="Google Shape;235;p29"/>
          <p:cNvSpPr txBox="1"/>
          <p:nvPr/>
        </p:nvSpPr>
        <p:spPr>
          <a:xfrm>
            <a:off x="2877250" y="199950"/>
            <a:ext cx="6398700" cy="14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Post-op management of the patient is similar in the Inguinal Approach 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(inguinal and abdominal cryptorchid) and the Para-inguinal Approach.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idx="1" type="subTitle"/>
          </p:nvPr>
        </p:nvSpPr>
        <p:spPr>
          <a:xfrm>
            <a:off x="717175" y="37220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>
                <a:solidFill>
                  <a:srgbClr val="FF0000"/>
                </a:solidFill>
              </a:rPr>
              <a:t>PREPARING THE PATIENT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41" name="Google Shape;141;p14"/>
          <p:cNvSpPr txBox="1"/>
          <p:nvPr/>
        </p:nvSpPr>
        <p:spPr>
          <a:xfrm>
            <a:off x="4572000" y="3429000"/>
            <a:ext cx="73380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00"/>
                </a:solidFill>
              </a:rPr>
              <a:t>https://www.youtube.com/watch?v=DiKYiv85dtk&amp;ab</a:t>
            </a:r>
            <a:endParaRPr sz="900">
              <a:solidFill>
                <a:srgbClr val="FFFF00"/>
              </a:solidFill>
            </a:endParaRPr>
          </a:p>
        </p:txBody>
      </p:sp>
      <p:pic>
        <p:nvPicPr>
          <p:cNvPr id="142" name="Google Shape;142;p14" title="Cryptorchid Laparoscop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5050" y="0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4"/>
          <p:cNvSpPr txBox="1"/>
          <p:nvPr/>
        </p:nvSpPr>
        <p:spPr>
          <a:xfrm>
            <a:off x="0" y="2971950"/>
            <a:ext cx="7340100" cy="8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 u="sng">
                <a:solidFill>
                  <a:srgbClr val="FFFFFF"/>
                </a:solidFill>
              </a:rPr>
              <a:t>PRE-OP</a:t>
            </a:r>
            <a:endParaRPr b="1" sz="5200" u="sng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1324900" y="635675"/>
            <a:ext cx="7038900" cy="35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GENERAL ANESTHESIA</a:t>
            </a:r>
            <a:endParaRPr b="1" sz="1500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Xylazine and Ketamine maintained using the triple drip technique</a:t>
            </a:r>
            <a:endParaRPr b="1"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POSITIONING</a:t>
            </a:r>
            <a:endParaRPr b="1" sz="1500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Dorsal recumbency using</a:t>
            </a:r>
            <a:r>
              <a:rPr b="1" lang="en" sz="1500">
                <a:solidFill>
                  <a:srgbClr val="FFFFFF"/>
                </a:solidFill>
              </a:rPr>
              <a:t> </a:t>
            </a:r>
            <a:r>
              <a:rPr b="1" lang="en" sz="1500">
                <a:solidFill>
                  <a:srgbClr val="FFFFFF"/>
                </a:solidFill>
              </a:rPr>
              <a:t>limb supports, inflatable cushions, foam wedges</a:t>
            </a:r>
            <a:endParaRPr b="1" sz="1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PREPARATION OF SITE</a:t>
            </a:r>
            <a:endParaRPr b="1" sz="1500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Aseptic preparation of </a:t>
            </a:r>
            <a:endParaRPr b="1"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b="1" lang="en" sz="1500"/>
              <a:t>Inguinal area (Inguinal Approach)</a:t>
            </a:r>
            <a:endParaRPr b="1"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b="1" lang="en" sz="1500"/>
              <a:t>Ventral abdomen (Para-inguinal Approach</a:t>
            </a:r>
            <a:endParaRPr b="1"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6"/>
          <p:cNvSpPr txBox="1"/>
          <p:nvPr>
            <p:ph idx="1" type="body"/>
          </p:nvPr>
        </p:nvSpPr>
        <p:spPr>
          <a:xfrm>
            <a:off x="1297500" y="1307850"/>
            <a:ext cx="7645200" cy="2911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AutoNum type="arabicPeriod"/>
            </a:pPr>
            <a:r>
              <a:rPr b="1" lang="en" sz="1500">
                <a:solidFill>
                  <a:srgbClr val="FFFFFF"/>
                </a:solidFill>
              </a:rPr>
              <a:t>Withhold food for approximately 4 to 8 hours before surgery except in foals (Do not withhold water)</a:t>
            </a:r>
            <a:endParaRPr b="1" sz="1500">
              <a:solidFill>
                <a:srgbClr val="FFFFFF"/>
              </a:solidFill>
            </a:endParaRPr>
          </a:p>
          <a:p>
            <a:pPr indent="-323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AutoNum type="arabicPeriod"/>
            </a:pPr>
            <a:r>
              <a:rPr b="1" lang="en" sz="1500">
                <a:solidFill>
                  <a:srgbClr val="FFFFFF"/>
                </a:solidFill>
              </a:rPr>
              <a:t>Perform a complete physical examination with emphasis on cardiorespiratory function</a:t>
            </a:r>
            <a:endParaRPr b="1" sz="1500">
              <a:solidFill>
                <a:srgbClr val="FFFFFF"/>
              </a:solidFill>
            </a:endParaRPr>
          </a:p>
          <a:p>
            <a:pPr indent="-3238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AutoNum type="arabicPeriod"/>
            </a:pPr>
            <a:r>
              <a:rPr b="1" lang="en" sz="1500">
                <a:solidFill>
                  <a:srgbClr val="FFFFFF"/>
                </a:solidFill>
              </a:rPr>
              <a:t>Determine body weight using a scale or a girth weight estimator tape (note body type e.g., lean/racing, conditioned, draft)</a:t>
            </a:r>
            <a:endParaRPr b="1" sz="1500">
              <a:solidFill>
                <a:srgbClr val="FFFFFF"/>
              </a:solidFill>
            </a:endParaRPr>
          </a:p>
          <a:p>
            <a:pPr indent="-3238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AutoNum type="arabicPeriod"/>
            </a:pPr>
            <a:r>
              <a:rPr b="1" lang="en" sz="1500">
                <a:solidFill>
                  <a:srgbClr val="FFFFFF"/>
                </a:solidFill>
              </a:rPr>
              <a:t>Groom the horse and wipe with a moist cloth to remove dander and debris</a:t>
            </a:r>
            <a:endParaRPr b="1" sz="1500">
              <a:solidFill>
                <a:srgbClr val="FFFFFF"/>
              </a:solidFill>
            </a:endParaRPr>
          </a:p>
          <a:p>
            <a:pPr indent="-3238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AutoNum type="arabicPeriod"/>
            </a:pPr>
            <a:r>
              <a:rPr b="1" lang="en" sz="1500">
                <a:solidFill>
                  <a:srgbClr val="FFFFFF"/>
                </a:solidFill>
              </a:rPr>
              <a:t>Clean the feet before induction; pull or pad shoes to prevent injury</a:t>
            </a:r>
            <a:endParaRPr b="1" sz="1500">
              <a:solidFill>
                <a:srgbClr val="FFFFFF"/>
              </a:solidFill>
            </a:endParaRPr>
          </a:p>
          <a:p>
            <a:pPr indent="-3238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AutoNum type="arabicPeriod"/>
            </a:pPr>
            <a:r>
              <a:rPr b="1" lang="en" sz="1500">
                <a:solidFill>
                  <a:srgbClr val="FFFFFF"/>
                </a:solidFill>
              </a:rPr>
              <a:t>Prepare (clip and scrub) the surgical site </a:t>
            </a:r>
            <a:endParaRPr b="1" sz="1500">
              <a:solidFill>
                <a:srgbClr val="FFFFFF"/>
              </a:solidFill>
            </a:endParaRPr>
          </a:p>
          <a:p>
            <a:pPr indent="-32385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AutoNum type="arabicPeriod"/>
            </a:pPr>
            <a:r>
              <a:rPr b="1" lang="en" sz="1500">
                <a:solidFill>
                  <a:srgbClr val="FFFFFF"/>
                </a:solidFill>
              </a:rPr>
              <a:t>Place and secure an IV catheter in a jugular vein before induction</a:t>
            </a:r>
            <a:endParaRPr b="1" sz="1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ctrTitle"/>
          </p:nvPr>
        </p:nvSpPr>
        <p:spPr>
          <a:xfrm>
            <a:off x="0" y="29860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 u="sng">
                <a:latin typeface="Arial"/>
                <a:ea typeface="Arial"/>
                <a:cs typeface="Arial"/>
                <a:sym typeface="Arial"/>
              </a:rPr>
              <a:t>INTRA-OP</a:t>
            </a:r>
            <a:endParaRPr b="1" sz="5200"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7"/>
          <p:cNvSpPr txBox="1"/>
          <p:nvPr>
            <p:ph idx="1" type="subTitle"/>
          </p:nvPr>
        </p:nvSpPr>
        <p:spPr>
          <a:xfrm>
            <a:off x="4705000" y="44310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</a:rPr>
              <a:t>https://www.youtube.com/watch?v=bbsy_L5MPt0&amp;has_verified=1&amp;ab_channel=ThomazCoelho</a:t>
            </a:r>
            <a:endParaRPr sz="1200">
              <a:solidFill>
                <a:srgbClr val="FFFF00"/>
              </a:solidFill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3013800" y="147350"/>
            <a:ext cx="6130200" cy="29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0000"/>
                </a:solidFill>
              </a:rPr>
              <a:t>INGUINAL</a:t>
            </a:r>
            <a:endParaRPr b="1" sz="6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0000"/>
                </a:solidFill>
              </a:rPr>
              <a:t>CRYPTORCHID</a:t>
            </a:r>
            <a:endParaRPr b="1" sz="6000">
              <a:solidFill>
                <a:srgbClr val="FF0000"/>
              </a:solidFill>
            </a:endParaRPr>
          </a:p>
        </p:txBody>
      </p:sp>
      <p:pic>
        <p:nvPicPr>
          <p:cNvPr id="162" name="Google Shape;162;p17" title="Abdominal Cryptorchidism Complete Equin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5000" y="2006750"/>
            <a:ext cx="3232350" cy="2424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INSTRUMENTATION</a:t>
            </a:r>
            <a:endParaRPr b="1" sz="3000"/>
          </a:p>
        </p:txBody>
      </p:sp>
      <p:sp>
        <p:nvSpPr>
          <p:cNvPr id="168" name="Google Shape;168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AutoNum type="arabicPeriod"/>
            </a:pPr>
            <a:r>
              <a:rPr lang="en" sz="2700">
                <a:solidFill>
                  <a:srgbClr val="FFFFFF"/>
                </a:solidFill>
              </a:rPr>
              <a:t>General surgery pack</a:t>
            </a:r>
            <a:endParaRPr sz="2700">
              <a:solidFill>
                <a:srgbClr val="FFFF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AutoNum type="arabicPeriod"/>
            </a:pPr>
            <a:r>
              <a:rPr lang="en" sz="2700">
                <a:solidFill>
                  <a:srgbClr val="FFFFFF"/>
                </a:solidFill>
              </a:rPr>
              <a:t> Sponge forceps </a:t>
            </a:r>
            <a:endParaRPr sz="2700">
              <a:solidFill>
                <a:srgbClr val="FFFFFF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AutoNum type="arabicPeriod"/>
            </a:pPr>
            <a:r>
              <a:rPr lang="en" sz="2700">
                <a:solidFill>
                  <a:srgbClr val="FFFFFF"/>
                </a:solidFill>
              </a:rPr>
              <a:t> Emasculator </a:t>
            </a:r>
            <a:endParaRPr sz="27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idx="1" type="body"/>
          </p:nvPr>
        </p:nvSpPr>
        <p:spPr>
          <a:xfrm>
            <a:off x="1297500" y="1033150"/>
            <a:ext cx="7038900" cy="344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</a:t>
            </a:r>
            <a:r>
              <a:rPr lang="en" sz="1400"/>
              <a:t>ake a 12-15cm skin incision over the external inguinal ring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Continue through superficial fascia and  bluntly dissect with fingertips to separate the subcutaneous inguinal fascia and expose the external inguinal ring.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Continue dissecting beyond the external inguinal ring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Dissect through the inguinal canal until the vaginal ring is located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Isolate the common tunic and remove the testis using</a:t>
            </a:r>
            <a:r>
              <a:rPr lang="en" sz="1400">
                <a:solidFill>
                  <a:srgbClr val="FFFF00"/>
                </a:solidFill>
              </a:rPr>
              <a:t> </a:t>
            </a:r>
            <a:r>
              <a:rPr b="1" lang="en" sz="1400">
                <a:solidFill>
                  <a:srgbClr val="FFFF00"/>
                </a:solidFill>
              </a:rPr>
              <a:t>a close castration technique</a:t>
            </a:r>
            <a:endParaRPr b="1" sz="1400">
              <a:solidFill>
                <a:srgbClr val="FFFF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lang="en" sz="1400">
                <a:solidFill>
                  <a:srgbClr val="FFFFFF"/>
                </a:solidFill>
              </a:rPr>
              <a:t>Close the external inguinal ring with a large-diameter synthetic absorbable suture material in a preplaced interrupted pattern</a:t>
            </a:r>
            <a:endParaRPr sz="1400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lang="en" sz="1400">
                <a:solidFill>
                  <a:srgbClr val="FFFFFF"/>
                </a:solidFill>
              </a:rPr>
              <a:t>Close the dead space using a no. 2-0 synthetic absorbable suture material</a:t>
            </a:r>
            <a:endParaRPr sz="1400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rabicPeriod"/>
            </a:pPr>
            <a:r>
              <a:rPr lang="en" sz="1400">
                <a:solidFill>
                  <a:srgbClr val="FFFFFF"/>
                </a:solidFill>
              </a:rPr>
              <a:t>Suture the skin with a synthetic absorbable suture with simple interrupted sutures with long ends.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74" name="Google Shape;174;p19"/>
          <p:cNvSpPr txBox="1"/>
          <p:nvPr>
            <p:ph idx="4294967295" type="subTitle"/>
          </p:nvPr>
        </p:nvSpPr>
        <p:spPr>
          <a:xfrm>
            <a:off x="1284075" y="9227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000"/>
              <a:t>TECHNIQUE:</a:t>
            </a:r>
            <a:endParaRPr b="1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>
            <p:ph type="ctrTitle"/>
          </p:nvPr>
        </p:nvSpPr>
        <p:spPr>
          <a:xfrm>
            <a:off x="0" y="298607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 u="sng">
                <a:latin typeface="Arial"/>
                <a:ea typeface="Arial"/>
                <a:cs typeface="Arial"/>
                <a:sym typeface="Arial"/>
              </a:rPr>
              <a:t>INTRA-OP</a:t>
            </a:r>
            <a:endParaRPr b="1" sz="5200"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0"/>
          <p:cNvSpPr txBox="1"/>
          <p:nvPr>
            <p:ph idx="1" type="subTitle"/>
          </p:nvPr>
        </p:nvSpPr>
        <p:spPr>
          <a:xfrm>
            <a:off x="4572000" y="456497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</a:rPr>
              <a:t>https://www.youtube.com/watch?v=lfGxnA04tMc&amp;ab_channel=ThomazCoelho</a:t>
            </a:r>
            <a:endParaRPr sz="1200">
              <a:solidFill>
                <a:srgbClr val="FFFF00"/>
              </a:solidFill>
            </a:endParaRPr>
          </a:p>
        </p:txBody>
      </p:sp>
      <p:sp>
        <p:nvSpPr>
          <p:cNvPr id="181" name="Google Shape;181;p20"/>
          <p:cNvSpPr txBox="1"/>
          <p:nvPr/>
        </p:nvSpPr>
        <p:spPr>
          <a:xfrm>
            <a:off x="3013800" y="147350"/>
            <a:ext cx="6130200" cy="29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0000"/>
                </a:solidFill>
              </a:rPr>
              <a:t>ABDOMINAL CRYPTORCHID</a:t>
            </a:r>
            <a:endParaRPr b="1" sz="6000">
              <a:solidFill>
                <a:srgbClr val="FF0000"/>
              </a:solidFill>
            </a:endParaRPr>
          </a:p>
        </p:txBody>
      </p:sp>
      <p:pic>
        <p:nvPicPr>
          <p:cNvPr id="182" name="Google Shape;182;p20" title="Abdominal Cryptorchidism Incomplete Equin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140700"/>
            <a:ext cx="3232350" cy="2424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intra-op procedure for an abdominal cryptorchid surgery is similar to steps 1-4 of the aforementioned Inguinal approach to the inguinal cryptorchid.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"/>
          <p:cNvSpPr txBox="1"/>
          <p:nvPr>
            <p:ph idx="1" type="body"/>
          </p:nvPr>
        </p:nvSpPr>
        <p:spPr>
          <a:xfrm>
            <a:off x="1297500" y="2010725"/>
            <a:ext cx="7038900" cy="27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Make a 12-15cm skin incision over the external inguinal ring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Continue through superficial fascia and  bluntly dissect with fingertips to separate the subcutaneous inguinal fascia and expose the external inguinal ring.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Continue dissecting beyond the external inguinal ring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Dissect through the inguinal canal until the vaginal ring is located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