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62"/>
    <p:restoredTop sz="94663"/>
  </p:normalViewPr>
  <p:slideViewPr>
    <p:cSldViewPr snapToGrid="0" snapToObjects="1">
      <p:cViewPr>
        <p:scale>
          <a:sx n="65" d="100"/>
          <a:sy n="65" d="100"/>
        </p:scale>
        <p:origin x="-320" y="1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125467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8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614098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1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7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1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2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350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911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B3F17D9-8C1C-1842-981B-C642D3A28754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F2420D1-6E96-A545-82CD-4704C8DD53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413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74D82-9FDB-284A-B746-C64478C51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731429"/>
            <a:ext cx="8361229" cy="2098226"/>
          </a:xfrm>
        </p:spPr>
        <p:txBody>
          <a:bodyPr/>
          <a:lstStyle/>
          <a:p>
            <a:r>
              <a:rPr lang="en-US" dirty="0"/>
              <a:t>Drugs Used for mammary gland surgery</a:t>
            </a:r>
          </a:p>
        </p:txBody>
      </p:sp>
    </p:spTree>
    <p:extLst>
      <p:ext uri="{BB962C8B-B14F-4D97-AF65-F5344CB8AC3E}">
        <p14:creationId xmlns:p14="http://schemas.microsoft.com/office/powerpoint/2010/main" val="398056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057BA-B132-2D4F-A4B7-B38F238D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en-US" dirty="0"/>
              <a:t>Teat Amputation/ Laceration Repair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CC9BB-468E-4D49-888E-4C7A56C80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/>
              <a:t>Sedation is induced via use of XYLAZINE</a:t>
            </a:r>
          </a:p>
          <a:p>
            <a:pPr marL="0" indent="0">
              <a:buNone/>
            </a:pPr>
            <a:r>
              <a:rPr lang="en-US" sz="1400"/>
              <a:t>Dose: 4mg/500kg (0.008mg/kg)</a:t>
            </a:r>
          </a:p>
          <a:p>
            <a:pPr marL="0" indent="0">
              <a:buNone/>
            </a:pPr>
            <a:r>
              <a:rPr lang="en-US" sz="1400"/>
              <a:t>Route of Administration: Intramuscular injection</a:t>
            </a:r>
          </a:p>
          <a:p>
            <a:pPr marL="0" indent="0">
              <a:buNone/>
            </a:pPr>
            <a:r>
              <a:rPr lang="en-US" sz="1400"/>
              <a:t>-Provides a stature of calmness without recumbency</a:t>
            </a:r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400"/>
              <a:t>Calculation:</a:t>
            </a:r>
          </a:p>
          <a:p>
            <a:pPr marL="0" indent="0">
              <a:buNone/>
            </a:pPr>
            <a:r>
              <a:rPr lang="en-US" sz="1400"/>
              <a:t>Using formulation of 100mg/mL concentration:</a:t>
            </a:r>
          </a:p>
          <a:p>
            <a:pPr marL="0" indent="0">
              <a:buNone/>
            </a:pPr>
            <a:r>
              <a:rPr lang="en-US" sz="1400"/>
              <a:t>Volume= (Dose x Weight)/(Concentration)</a:t>
            </a:r>
          </a:p>
          <a:p>
            <a:pPr marL="0" indent="0">
              <a:buNone/>
            </a:pPr>
            <a:r>
              <a:rPr lang="en-US" sz="1400"/>
              <a:t>	= (0.008 x 500)/100</a:t>
            </a:r>
          </a:p>
          <a:p>
            <a:pPr marL="0" indent="0">
              <a:buNone/>
            </a:pPr>
            <a:r>
              <a:rPr lang="en-US" sz="1400"/>
              <a:t>	=0.04mL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FC8088-CCAE-F74F-ABEB-F0D717A6B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641" y="2422823"/>
            <a:ext cx="5105445" cy="339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27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8828D-E723-5645-81EF-4031FD8D1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Topical Anesthetic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99728-3A27-934B-829A-6D0E9090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8750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Local anesthesia is provided using 2% Lidocaine.</a:t>
            </a:r>
          </a:p>
          <a:p>
            <a:pPr marL="0" indent="0">
              <a:buNone/>
            </a:pPr>
            <a:r>
              <a:rPr lang="en-US" dirty="0"/>
              <a:t>- Done by teat infusion into teat canal</a:t>
            </a:r>
          </a:p>
          <a:p>
            <a:pPr>
              <a:buFontTx/>
              <a:buChar char="-"/>
            </a:pPr>
            <a:r>
              <a:rPr lang="en-US" dirty="0"/>
              <a:t>Supplements pain management using ring block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10mL of the local anesthetic injected into the teat canal.</a:t>
            </a:r>
          </a:p>
        </p:txBody>
      </p:sp>
    </p:spTree>
    <p:extLst>
      <p:ext uri="{BB962C8B-B14F-4D97-AF65-F5344CB8AC3E}">
        <p14:creationId xmlns:p14="http://schemas.microsoft.com/office/powerpoint/2010/main" val="164571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5EC6-AF74-A74F-B249-E4493ABCD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1485900"/>
          </a:xfrm>
        </p:spPr>
        <p:txBody>
          <a:bodyPr>
            <a:normAutofit/>
          </a:bodyPr>
          <a:lstStyle/>
          <a:p>
            <a:r>
              <a:rPr lang="en-US" dirty="0"/>
              <a:t>Antimicrobial Therapy</a:t>
            </a:r>
          </a:p>
        </p:txBody>
      </p:sp>
      <p:pic>
        <p:nvPicPr>
          <p:cNvPr id="4" name="Picture 3" descr="A close up of a bottle&#10;&#10;Description automatically generated">
            <a:extLst>
              <a:ext uri="{FF2B5EF4-FFF2-40B4-BE49-F238E27FC236}">
                <a16:creationId xmlns:a16="http://schemas.microsoft.com/office/drawing/2014/main" id="{36D142E8-A871-0D44-84D8-CA7A583D26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79" r="2780" b="-3"/>
          <a:stretch/>
        </p:blipFill>
        <p:spPr>
          <a:xfrm>
            <a:off x="1390649" y="2401556"/>
            <a:ext cx="3211495" cy="346668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E2A5D-F2F3-6542-8E6B-C75629C8B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2144" y="1669774"/>
            <a:ext cx="6675456" cy="4197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/>
              <a:t>Intramammary Antibiotic Infusions</a:t>
            </a:r>
          </a:p>
          <a:p>
            <a:pPr>
              <a:buFontTx/>
              <a:buChar char="-"/>
            </a:pPr>
            <a:r>
              <a:rPr lang="en-US" sz="1100" dirty="0"/>
              <a:t>Commercial preparations commonly contain:</a:t>
            </a:r>
          </a:p>
          <a:p>
            <a:pPr lvl="1">
              <a:buFontTx/>
              <a:buChar char="-"/>
            </a:pPr>
            <a:r>
              <a:rPr lang="en-US" sz="1100" dirty="0"/>
              <a:t>Amoxicillin</a:t>
            </a:r>
          </a:p>
          <a:p>
            <a:pPr lvl="1">
              <a:buFontTx/>
              <a:buChar char="-"/>
            </a:pPr>
            <a:r>
              <a:rPr lang="en-US" sz="1100" dirty="0"/>
              <a:t>Penicillin</a:t>
            </a:r>
          </a:p>
          <a:p>
            <a:pPr lvl="1">
              <a:buFontTx/>
              <a:buChar char="-"/>
            </a:pPr>
            <a:r>
              <a:rPr lang="en-US" sz="1100" dirty="0"/>
              <a:t>Cephalosporins</a:t>
            </a:r>
          </a:p>
          <a:p>
            <a:pPr lvl="1">
              <a:buFontTx/>
              <a:buChar char="-"/>
            </a:pPr>
            <a:endParaRPr lang="en-US" sz="1100" dirty="0"/>
          </a:p>
          <a:p>
            <a:pPr marL="530352" lvl="1" indent="0">
              <a:buNone/>
            </a:pPr>
            <a:r>
              <a:rPr lang="en-US" sz="1100" i="0" dirty="0"/>
              <a:t>Procaine Penicillin (combination of anesthetic and antibiotic treatment)</a:t>
            </a:r>
          </a:p>
          <a:p>
            <a:pPr marL="530352" lvl="1" indent="0">
              <a:buNone/>
            </a:pPr>
            <a:r>
              <a:rPr lang="en-US" sz="1100" i="0" dirty="0"/>
              <a:t>Dose: 22 000 IU/kg </a:t>
            </a:r>
          </a:p>
          <a:p>
            <a:pPr marL="530352" lvl="1" indent="0">
              <a:buNone/>
            </a:pPr>
            <a:r>
              <a:rPr lang="en-US" sz="1100" i="0" dirty="0"/>
              <a:t>Route of Administration: Intramuscular Injection</a:t>
            </a:r>
          </a:p>
          <a:p>
            <a:pPr marL="530352" lvl="1" indent="0">
              <a:buNone/>
            </a:pPr>
            <a:r>
              <a:rPr lang="en-US" sz="1100" i="0" dirty="0"/>
              <a:t>Calculation:</a:t>
            </a:r>
          </a:p>
          <a:p>
            <a:pPr marL="530352" lvl="1" indent="0">
              <a:buNone/>
            </a:pPr>
            <a:r>
              <a:rPr lang="en-US" sz="1100" i="0" dirty="0"/>
              <a:t>Volume= (Dose x Weight)/(Concentration)</a:t>
            </a:r>
          </a:p>
          <a:p>
            <a:pPr marL="530352" lvl="1" indent="0">
              <a:buNone/>
            </a:pPr>
            <a:r>
              <a:rPr lang="en-US" sz="1100" i="0" dirty="0"/>
              <a:t>	= (22 000 x 500)/(300 000)</a:t>
            </a:r>
          </a:p>
          <a:p>
            <a:pPr marL="530352" lvl="1" indent="0">
              <a:buNone/>
            </a:pPr>
            <a:r>
              <a:rPr lang="en-US" sz="1100" i="0" dirty="0"/>
              <a:t>	= 36 mL</a:t>
            </a:r>
          </a:p>
          <a:p>
            <a:pPr marL="530352" lvl="1" indent="0">
              <a:buNone/>
            </a:pPr>
            <a:r>
              <a:rPr lang="en-US" sz="1100" i="0" dirty="0"/>
              <a:t>Note that large volumes must be split and given in different sites.</a:t>
            </a:r>
          </a:p>
          <a:p>
            <a:pPr marL="530352" lvl="1" indent="0">
              <a:buNone/>
            </a:pPr>
            <a:endParaRPr lang="en-US" sz="1100" i="0" dirty="0"/>
          </a:p>
          <a:p>
            <a:pPr marL="530352" lvl="1" indent="0">
              <a:buNone/>
            </a:pPr>
            <a:endParaRPr lang="en-US" sz="1100" i="0" dirty="0"/>
          </a:p>
          <a:p>
            <a:pPr marL="530352" lvl="1" indent="0">
              <a:buNone/>
            </a:pPr>
            <a:endParaRPr lang="en-US" sz="1100" i="0" dirty="0"/>
          </a:p>
        </p:txBody>
      </p:sp>
    </p:spTree>
    <p:extLst>
      <p:ext uri="{BB962C8B-B14F-4D97-AF65-F5344CB8AC3E}">
        <p14:creationId xmlns:p14="http://schemas.microsoft.com/office/powerpoint/2010/main" val="3363802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93D97C6-63EF-4CA6-B01D-25E2772DC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3DE5A4-15C0-B243-8BAA-CF82CBA9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824" y="685800"/>
            <a:ext cx="6176776" cy="1485900"/>
          </a:xfrm>
        </p:spPr>
        <p:txBody>
          <a:bodyPr>
            <a:normAutofit/>
          </a:bodyPr>
          <a:lstStyle/>
          <a:p>
            <a:r>
              <a:rPr lang="en-US" dirty="0"/>
              <a:t>Anti-inflammatories</a:t>
            </a:r>
          </a:p>
        </p:txBody>
      </p:sp>
      <p:pic>
        <p:nvPicPr>
          <p:cNvPr id="4" name="Picture 3" descr="A close up of a bottle&#10;&#10;Description automatically generated">
            <a:extLst>
              <a:ext uri="{FF2B5EF4-FFF2-40B4-BE49-F238E27FC236}">
                <a16:creationId xmlns:a16="http://schemas.microsoft.com/office/drawing/2014/main" id="{3F0CC76B-A3C7-4147-85B9-AE3A61B37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571" y="639704"/>
            <a:ext cx="2990798" cy="557784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DA4A40B-EDCE-42FC-B189-AEFB4F82E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354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E70FA-ACCC-214A-A66A-7375A90C7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824" y="2286000"/>
            <a:ext cx="6176776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/>
              <a:t>Use of NSAIDs may be used before and after surgery to reduce swelling as well as pain.</a:t>
            </a:r>
          </a:p>
          <a:p>
            <a:pPr marL="0" indent="0">
              <a:buNone/>
            </a:pPr>
            <a:r>
              <a:rPr lang="en-US" sz="1400"/>
              <a:t>Drug most commonly used: Flunixin meglumine</a:t>
            </a:r>
          </a:p>
          <a:p>
            <a:pPr marL="0" indent="0">
              <a:buNone/>
            </a:pPr>
            <a:r>
              <a:rPr lang="en-US" sz="1400"/>
              <a:t>Dose: 1mg/kg</a:t>
            </a:r>
          </a:p>
          <a:p>
            <a:pPr marL="0" indent="0">
              <a:buNone/>
            </a:pPr>
            <a:r>
              <a:rPr lang="en-US" sz="1400"/>
              <a:t>Route of Administration: Intravenous Injection</a:t>
            </a:r>
          </a:p>
          <a:p>
            <a:pPr marL="0" indent="0">
              <a:buNone/>
            </a:pPr>
            <a:r>
              <a:rPr lang="en-US" sz="1400"/>
              <a:t>Formulation: Flunixamine 50mg/mL</a:t>
            </a:r>
          </a:p>
          <a:p>
            <a:pPr marL="0" indent="0">
              <a:buNone/>
            </a:pPr>
            <a:r>
              <a:rPr lang="en-US" sz="1400"/>
              <a:t>Calculation:</a:t>
            </a:r>
          </a:p>
          <a:p>
            <a:pPr marL="0" indent="0">
              <a:buNone/>
            </a:pPr>
            <a:r>
              <a:rPr lang="en-US" sz="1400"/>
              <a:t>Volume= (Dose x Weight)/(Concentration)</a:t>
            </a:r>
          </a:p>
          <a:p>
            <a:pPr marL="0" indent="0">
              <a:buNone/>
            </a:pPr>
            <a:r>
              <a:rPr lang="en-US" sz="1400"/>
              <a:t>	= (1 x 500)/(50)</a:t>
            </a:r>
          </a:p>
          <a:p>
            <a:pPr marL="0" indent="0">
              <a:buNone/>
            </a:pPr>
            <a:r>
              <a:rPr lang="en-US" sz="1400"/>
              <a:t>	= 10mL</a:t>
            </a:r>
          </a:p>
          <a:p>
            <a:pPr marL="0" indent="0">
              <a:buNone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635562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Macintosh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Drugs Used for mammary gland surgery</vt:lpstr>
      <vt:lpstr>Teat Amputation/ Laceration Repair</vt:lpstr>
      <vt:lpstr>Topical Anesthetic</vt:lpstr>
      <vt:lpstr>Antimicrobial Therapy</vt:lpstr>
      <vt:lpstr>Anti-inflammatories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for mammary gland surgery</dc:title>
  <dc:creator>chernell.john</dc:creator>
  <cp:lastModifiedBy>chernell.john</cp:lastModifiedBy>
  <cp:revision>1</cp:revision>
  <dcterms:created xsi:type="dcterms:W3CDTF">2020-11-16T00:52:32Z</dcterms:created>
  <dcterms:modified xsi:type="dcterms:W3CDTF">2020-11-16T00:53:30Z</dcterms:modified>
</cp:coreProperties>
</file>