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4"/>
  </p:sldMasterIdLst>
  <p:notesMasterIdLst>
    <p:notesMasterId r:id="rId39"/>
  </p:notesMasterIdLst>
  <p:handoutMasterIdLst>
    <p:handoutMasterId r:id="rId40"/>
  </p:handoutMasterIdLst>
  <p:sldIdLst>
    <p:sldId id="318" r:id="rId5"/>
    <p:sldId id="352" r:id="rId6"/>
    <p:sldId id="354" r:id="rId7"/>
    <p:sldId id="320" r:id="rId8"/>
    <p:sldId id="384" r:id="rId9"/>
    <p:sldId id="370" r:id="rId10"/>
    <p:sldId id="261" r:id="rId11"/>
    <p:sldId id="383" r:id="rId12"/>
    <p:sldId id="371" r:id="rId13"/>
    <p:sldId id="265" r:id="rId14"/>
    <p:sldId id="339" r:id="rId15"/>
    <p:sldId id="377" r:id="rId16"/>
    <p:sldId id="378" r:id="rId17"/>
    <p:sldId id="379" r:id="rId18"/>
    <p:sldId id="331" r:id="rId19"/>
    <p:sldId id="332" r:id="rId20"/>
    <p:sldId id="333" r:id="rId21"/>
    <p:sldId id="380" r:id="rId22"/>
    <p:sldId id="368" r:id="rId23"/>
    <p:sldId id="280" r:id="rId24"/>
    <p:sldId id="324" r:id="rId25"/>
    <p:sldId id="342" r:id="rId26"/>
    <p:sldId id="325" r:id="rId27"/>
    <p:sldId id="321" r:id="rId28"/>
    <p:sldId id="374" r:id="rId29"/>
    <p:sldId id="375" r:id="rId30"/>
    <p:sldId id="376" r:id="rId31"/>
    <p:sldId id="326" r:id="rId32"/>
    <p:sldId id="328" r:id="rId33"/>
    <p:sldId id="329" r:id="rId34"/>
    <p:sldId id="357" r:id="rId35"/>
    <p:sldId id="358" r:id="rId36"/>
    <p:sldId id="359" r:id="rId37"/>
    <p:sldId id="360" r:id="rId38"/>
  </p:sldIdLst>
  <p:sldSz cx="9144000" cy="6858000" type="screen4x3"/>
  <p:notesSz cx="6797675" cy="9928225"/>
  <p:defaultTextStyle>
    <a:defPPr>
      <a:defRPr lang="en-GB"/>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00"/>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94660"/>
  </p:normalViewPr>
  <p:slideViewPr>
    <p:cSldViewPr>
      <p:cViewPr varScale="1">
        <p:scale>
          <a:sx n="96" d="100"/>
          <a:sy n="96" d="100"/>
        </p:scale>
        <p:origin x="-108" y="-13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2196" y="-108"/>
      </p:cViewPr>
      <p:guideLst>
        <p:guide orient="horz" pos="2908"/>
        <p:guide pos="220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3" name="Rectangle 5"/>
          <p:cNvSpPr>
            <a:spLocks noGrp="1" noChangeArrowheads="1"/>
          </p:cNvSpPr>
          <p:nvPr>
            <p:ph type="sldNum" sz="quarter" idx="3"/>
          </p:nvPr>
        </p:nvSpPr>
        <p:spPr bwMode="auto">
          <a:xfrm>
            <a:off x="3851275" y="9429750"/>
            <a:ext cx="2944813" cy="496888"/>
          </a:xfrm>
          <a:prstGeom prst="rect">
            <a:avLst/>
          </a:prstGeom>
          <a:noFill/>
          <a:ln w="9525">
            <a:noFill/>
            <a:miter lim="800000"/>
            <a:headEnd/>
            <a:tailEnd/>
          </a:ln>
          <a:effectLst/>
        </p:spPr>
        <p:txBody>
          <a:bodyPr vert="horz" wrap="square" lIns="92711" tIns="46356" rIns="92711" bIns="46356" numCol="1" anchor="b" anchorCtr="0" compatLnSpc="1">
            <a:prstTxWarp prst="textNoShape">
              <a:avLst/>
            </a:prstTxWarp>
          </a:bodyPr>
          <a:lstStyle>
            <a:lvl1pPr algn="r" eaLnBrk="0" hangingPunct="0">
              <a:defRPr sz="1200">
                <a:latin typeface="Times New Roman" pitchFamily="18" charset="0"/>
              </a:defRPr>
            </a:lvl1pPr>
          </a:lstStyle>
          <a:p>
            <a:pPr>
              <a:defRPr/>
            </a:pPr>
            <a:fld id="{52FE9AD7-D29B-4A43-8A2D-705782AB757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97675" cy="9928225"/>
          </a:xfrm>
          <a:prstGeom prst="roundRect">
            <a:avLst>
              <a:gd name="adj" fmla="val 23"/>
            </a:avLst>
          </a:prstGeom>
          <a:solidFill>
            <a:srgbClr val="FFFFFF"/>
          </a:solidFill>
          <a:ln w="9360">
            <a:noFill/>
            <a:round/>
            <a:headEnd/>
            <a:tailEnd/>
          </a:ln>
        </p:spPr>
        <p:txBody>
          <a:bodyPr wrap="none" lIns="92711" tIns="46356" rIns="92711" bIns="46356" anchor="ctr"/>
          <a:lstStyle/>
          <a:p>
            <a:pPr>
              <a:defRPr/>
            </a:pPr>
            <a:endParaRPr lang="en-GB"/>
          </a:p>
        </p:txBody>
      </p:sp>
      <p:sp>
        <p:nvSpPr>
          <p:cNvPr id="2050" name="AutoShape 2"/>
          <p:cNvSpPr>
            <a:spLocks noChangeArrowheads="1"/>
          </p:cNvSpPr>
          <p:nvPr/>
        </p:nvSpPr>
        <p:spPr bwMode="auto">
          <a:xfrm>
            <a:off x="0" y="0"/>
            <a:ext cx="6797675" cy="9928225"/>
          </a:xfrm>
          <a:prstGeom prst="roundRect">
            <a:avLst>
              <a:gd name="adj" fmla="val 23"/>
            </a:avLst>
          </a:prstGeom>
          <a:solidFill>
            <a:srgbClr val="FFFFFF"/>
          </a:solidFill>
          <a:ln w="9525">
            <a:noFill/>
            <a:round/>
            <a:headEnd/>
            <a:tailEnd/>
          </a:ln>
        </p:spPr>
        <p:txBody>
          <a:bodyPr wrap="none" lIns="92711" tIns="46356" rIns="92711" bIns="46356" anchor="ctr"/>
          <a:lstStyle/>
          <a:p>
            <a:pPr>
              <a:defRPr/>
            </a:pPr>
            <a:endParaRPr lang="en-GB"/>
          </a:p>
        </p:txBody>
      </p:sp>
      <p:sp>
        <p:nvSpPr>
          <p:cNvPr id="2051" name="AutoShape 3"/>
          <p:cNvSpPr>
            <a:spLocks noChangeArrowheads="1"/>
          </p:cNvSpPr>
          <p:nvPr/>
        </p:nvSpPr>
        <p:spPr bwMode="auto">
          <a:xfrm>
            <a:off x="0" y="0"/>
            <a:ext cx="6797675" cy="9928225"/>
          </a:xfrm>
          <a:prstGeom prst="roundRect">
            <a:avLst>
              <a:gd name="adj" fmla="val 23"/>
            </a:avLst>
          </a:prstGeom>
          <a:solidFill>
            <a:srgbClr val="FFFFFF"/>
          </a:solidFill>
          <a:ln w="9525">
            <a:noFill/>
            <a:round/>
            <a:headEnd/>
            <a:tailEnd/>
          </a:ln>
        </p:spPr>
        <p:txBody>
          <a:bodyPr wrap="none" lIns="92711" tIns="46356" rIns="92711" bIns="46356" anchor="ctr"/>
          <a:lstStyle/>
          <a:p>
            <a:pPr>
              <a:defRPr/>
            </a:pPr>
            <a:endParaRPr lang="en-GB"/>
          </a:p>
        </p:txBody>
      </p:sp>
      <p:sp>
        <p:nvSpPr>
          <p:cNvPr id="2052" name="AutoShape 4"/>
          <p:cNvSpPr>
            <a:spLocks noChangeArrowheads="1"/>
          </p:cNvSpPr>
          <p:nvPr/>
        </p:nvSpPr>
        <p:spPr bwMode="auto">
          <a:xfrm>
            <a:off x="0" y="0"/>
            <a:ext cx="6797675" cy="9928225"/>
          </a:xfrm>
          <a:prstGeom prst="roundRect">
            <a:avLst>
              <a:gd name="adj" fmla="val 23"/>
            </a:avLst>
          </a:prstGeom>
          <a:solidFill>
            <a:srgbClr val="FFFFFF"/>
          </a:solidFill>
          <a:ln w="9525">
            <a:noFill/>
            <a:round/>
            <a:headEnd/>
            <a:tailEnd/>
          </a:ln>
        </p:spPr>
        <p:txBody>
          <a:bodyPr wrap="none" lIns="92711" tIns="46356" rIns="92711" bIns="46356" anchor="ctr"/>
          <a:lstStyle/>
          <a:p>
            <a:pPr>
              <a:defRPr/>
            </a:pPr>
            <a:endParaRPr lang="en-GB"/>
          </a:p>
        </p:txBody>
      </p:sp>
      <p:sp>
        <p:nvSpPr>
          <p:cNvPr id="2053" name="AutoShape 5"/>
          <p:cNvSpPr>
            <a:spLocks noChangeArrowheads="1"/>
          </p:cNvSpPr>
          <p:nvPr/>
        </p:nvSpPr>
        <p:spPr bwMode="auto">
          <a:xfrm>
            <a:off x="0" y="0"/>
            <a:ext cx="6797675" cy="9928225"/>
          </a:xfrm>
          <a:prstGeom prst="roundRect">
            <a:avLst>
              <a:gd name="adj" fmla="val 23"/>
            </a:avLst>
          </a:prstGeom>
          <a:solidFill>
            <a:srgbClr val="FFFFFF"/>
          </a:solidFill>
          <a:ln w="9525">
            <a:noFill/>
            <a:round/>
            <a:headEnd/>
            <a:tailEnd/>
          </a:ln>
        </p:spPr>
        <p:txBody>
          <a:bodyPr wrap="none" lIns="92711" tIns="46356" rIns="92711" bIns="46356" anchor="ctr"/>
          <a:lstStyle/>
          <a:p>
            <a:pPr>
              <a:defRPr/>
            </a:pPr>
            <a:endParaRPr lang="en-GB"/>
          </a:p>
        </p:txBody>
      </p:sp>
      <p:sp>
        <p:nvSpPr>
          <p:cNvPr id="2054" name="AutoShape 6"/>
          <p:cNvSpPr>
            <a:spLocks noChangeArrowheads="1"/>
          </p:cNvSpPr>
          <p:nvPr/>
        </p:nvSpPr>
        <p:spPr bwMode="auto">
          <a:xfrm>
            <a:off x="0" y="0"/>
            <a:ext cx="6797675" cy="9928225"/>
          </a:xfrm>
          <a:prstGeom prst="roundRect">
            <a:avLst>
              <a:gd name="adj" fmla="val 23"/>
            </a:avLst>
          </a:prstGeom>
          <a:solidFill>
            <a:srgbClr val="FFFFFF"/>
          </a:solidFill>
          <a:ln w="9525">
            <a:noFill/>
            <a:round/>
            <a:headEnd/>
            <a:tailEnd/>
          </a:ln>
        </p:spPr>
        <p:txBody>
          <a:bodyPr wrap="none" lIns="92711" tIns="46356" rIns="92711" bIns="46356" anchor="ctr"/>
          <a:lstStyle/>
          <a:p>
            <a:pPr>
              <a:defRPr/>
            </a:pPr>
            <a:endParaRPr lang="en-GB"/>
          </a:p>
        </p:txBody>
      </p:sp>
      <p:sp>
        <p:nvSpPr>
          <p:cNvPr id="2055" name="AutoShape 7"/>
          <p:cNvSpPr>
            <a:spLocks noChangeArrowheads="1"/>
          </p:cNvSpPr>
          <p:nvPr/>
        </p:nvSpPr>
        <p:spPr bwMode="auto">
          <a:xfrm>
            <a:off x="0" y="0"/>
            <a:ext cx="6797675" cy="9928225"/>
          </a:xfrm>
          <a:prstGeom prst="roundRect">
            <a:avLst>
              <a:gd name="adj" fmla="val 23"/>
            </a:avLst>
          </a:prstGeom>
          <a:solidFill>
            <a:srgbClr val="FFFFFF"/>
          </a:solidFill>
          <a:ln w="9525">
            <a:noFill/>
            <a:round/>
            <a:headEnd/>
            <a:tailEnd/>
          </a:ln>
        </p:spPr>
        <p:txBody>
          <a:bodyPr wrap="none" lIns="92711" tIns="46356" rIns="92711" bIns="46356" anchor="ctr"/>
          <a:lstStyle/>
          <a:p>
            <a:pPr>
              <a:defRPr/>
            </a:pPr>
            <a:endParaRPr lang="en-GB"/>
          </a:p>
        </p:txBody>
      </p:sp>
      <p:sp>
        <p:nvSpPr>
          <p:cNvPr id="44041" name="Rectangle 8"/>
          <p:cNvSpPr>
            <a:spLocks noGrp="1" noRot="1" noChangeAspect="1" noChangeArrowheads="1" noTextEdit="1"/>
          </p:cNvSpPr>
          <p:nvPr>
            <p:ph type="sldImg"/>
          </p:nvPr>
        </p:nvSpPr>
        <p:spPr bwMode="auto">
          <a:xfrm>
            <a:off x="917575" y="746125"/>
            <a:ext cx="4962525" cy="3721100"/>
          </a:xfrm>
          <a:prstGeom prst="rect">
            <a:avLst/>
          </a:prstGeom>
          <a:solidFill>
            <a:srgbClr val="FFFFFF"/>
          </a:solidFill>
          <a:ln w="9525">
            <a:solidFill>
              <a:srgbClr val="000000"/>
            </a:solidFill>
            <a:miter lim="800000"/>
            <a:headEnd/>
            <a:tailEnd/>
          </a:ln>
        </p:spPr>
      </p:sp>
      <p:sp>
        <p:nvSpPr>
          <p:cNvPr id="2057" name="Rectangle 9"/>
          <p:cNvSpPr txBox="1">
            <a:spLocks noGrp="1" noChangeArrowheads="1"/>
          </p:cNvSpPr>
          <p:nvPr>
            <p:ph type="body" idx="1"/>
          </p:nvPr>
        </p:nvSpPr>
        <p:spPr bwMode="auto">
          <a:xfrm>
            <a:off x="906463" y="4716463"/>
            <a:ext cx="4983162" cy="4467225"/>
          </a:xfrm>
          <a:prstGeom prst="rect">
            <a:avLst/>
          </a:prstGeom>
          <a:noFill/>
          <a:ln w="9525">
            <a:noFill/>
            <a:miter lim="800000"/>
            <a:headEnd/>
            <a:tailEnd/>
          </a:ln>
        </p:spPr>
        <p:txBody>
          <a:bodyPr vert="horz" wrap="square" lIns="92711" tIns="46356" rIns="92711" bIns="46356" numCol="1" anchor="t" anchorCtr="0" compatLnSpc="1">
            <a:prstTxWarp prst="textNoShape">
              <a:avLst/>
            </a:prstTxWarp>
          </a:bodyPr>
          <a:lstStyle/>
          <a:p>
            <a:pPr lvl="0"/>
            <a:endParaRPr lang="en-US" noProof="0" smtClean="0"/>
          </a:p>
        </p:txBody>
      </p:sp>
      <p:sp>
        <p:nvSpPr>
          <p:cNvPr id="2058" name="Text Box 10"/>
          <p:cNvSpPr txBox="1">
            <a:spLocks noChangeArrowheads="1"/>
          </p:cNvSpPr>
          <p:nvPr/>
        </p:nvSpPr>
        <p:spPr bwMode="auto">
          <a:xfrm>
            <a:off x="3851275" y="9432925"/>
            <a:ext cx="2944813" cy="268288"/>
          </a:xfrm>
          <a:prstGeom prst="rect">
            <a:avLst/>
          </a:prstGeom>
          <a:noFill/>
          <a:ln w="9525">
            <a:noFill/>
            <a:miter lim="800000"/>
            <a:headEnd/>
            <a:tailEnd/>
          </a:ln>
        </p:spPr>
        <p:txBody>
          <a:bodyPr lIns="92711" tIns="46356" rIns="92711" bIns="46356" anchor="b">
            <a:spAutoFit/>
          </a:bodyPr>
          <a:lstStyle/>
          <a:p>
            <a:pPr algn="r" eaLnBrk="0" hangingPunct="0">
              <a:lnSpc>
                <a:spcPct val="95000"/>
              </a:lnSpc>
              <a:buClr>
                <a:srgbClr val="000000"/>
              </a:buClr>
              <a:buFont typeface="Times New Roman" pitchFamily="18" charset="0"/>
              <a:buNone/>
              <a:tabLst>
                <a:tab pos="0" algn="l"/>
                <a:tab pos="453898" algn="l"/>
                <a:tab pos="909405" algn="l"/>
                <a:tab pos="1364912" algn="l"/>
                <a:tab pos="1820420" algn="l"/>
                <a:tab pos="2275927" algn="l"/>
                <a:tab pos="2731434" algn="l"/>
                <a:tab pos="3186941" algn="l"/>
                <a:tab pos="3642449" algn="l"/>
                <a:tab pos="4097956" algn="l"/>
                <a:tab pos="4553463" algn="l"/>
                <a:tab pos="5008970" algn="l"/>
                <a:tab pos="5464478" algn="l"/>
                <a:tab pos="5919985" algn="l"/>
                <a:tab pos="6375492" algn="l"/>
                <a:tab pos="6830999" algn="l"/>
                <a:tab pos="7286507" algn="l"/>
                <a:tab pos="7742014" algn="l"/>
                <a:tab pos="8197521" algn="l"/>
                <a:tab pos="8653028" algn="l"/>
                <a:tab pos="9108536" algn="l"/>
              </a:tabLst>
              <a:defRPr/>
            </a:pPr>
            <a:r>
              <a:rPr lang="en-GB" sz="1200" dirty="0">
                <a:latin typeface="Times New Roman" pitchFamily="18" charset="0"/>
              </a:rPr>
              <a:t>1</a:t>
            </a: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a:xfrm>
            <a:off x="263525" y="19050"/>
            <a:ext cx="5275263" cy="3956050"/>
          </a:xfrm>
          <a:ln/>
        </p:spPr>
      </p:sp>
      <p:sp>
        <p:nvSpPr>
          <p:cNvPr id="46083" name="Rectangle 2"/>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a:xfrm>
            <a:off x="1187450" y="692150"/>
            <a:ext cx="4619625" cy="3463925"/>
          </a:xfrm>
          <a:ln/>
        </p:spPr>
      </p:sp>
      <p:sp>
        <p:nvSpPr>
          <p:cNvPr id="54275" name="Rectangle 2"/>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a:xfrm>
            <a:off x="1187450" y="692150"/>
            <a:ext cx="4619625" cy="3463925"/>
          </a:xfrm>
          <a:ln/>
        </p:spPr>
      </p:sp>
      <p:sp>
        <p:nvSpPr>
          <p:cNvPr id="57347" name="Rectangle 2"/>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954088" y="750888"/>
            <a:ext cx="4999037" cy="3749675"/>
          </a:xfrm>
          <a:ln/>
        </p:spPr>
      </p:sp>
      <p:sp>
        <p:nvSpPr>
          <p:cNvPr id="62467" name="Rectangle 3"/>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954088" y="750888"/>
            <a:ext cx="4999037" cy="3749675"/>
          </a:xfrm>
          <a:ln/>
        </p:spPr>
      </p:sp>
      <p:sp>
        <p:nvSpPr>
          <p:cNvPr id="63491" name="Rectangle 3"/>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954088" y="750888"/>
            <a:ext cx="4999037" cy="3749675"/>
          </a:xfrm>
          <a:ln/>
        </p:spPr>
      </p:sp>
      <p:sp>
        <p:nvSpPr>
          <p:cNvPr id="58371" name="Rectangle 3"/>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954088" y="750888"/>
            <a:ext cx="4999037" cy="3749675"/>
          </a:xfrm>
          <a:ln/>
        </p:spPr>
      </p:sp>
      <p:sp>
        <p:nvSpPr>
          <p:cNvPr id="59395" name="Rectangle 3"/>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954088" y="750888"/>
            <a:ext cx="4999037" cy="3749675"/>
          </a:xfrm>
          <a:ln/>
        </p:spPr>
      </p:sp>
      <p:sp>
        <p:nvSpPr>
          <p:cNvPr id="60419" name="Rectangle 3"/>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txBox="1">
            <a:spLocks noGrp="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54088" y="750888"/>
            <a:ext cx="4999037" cy="3749675"/>
          </a:xfrm>
          <a:ln/>
        </p:spPr>
      </p:sp>
      <p:sp>
        <p:nvSpPr>
          <p:cNvPr id="49155" name="Rectangle 3"/>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ln/>
        </p:spPr>
      </p:sp>
      <p:sp>
        <p:nvSpPr>
          <p:cNvPr id="68611" name="Rectangle 2"/>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Grp="1" noRot="1" noChangeAspect="1" noChangeArrowheads="1" noTextEdit="1"/>
          </p:cNvSpPr>
          <p:nvPr>
            <p:ph type="sldImg"/>
          </p:nvPr>
        </p:nvSpPr>
        <p:spPr>
          <a:ln/>
        </p:spPr>
      </p:sp>
      <p:sp>
        <p:nvSpPr>
          <p:cNvPr id="50179" name="Rectangle 2"/>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a:ln/>
        </p:spPr>
      </p:sp>
      <p:sp>
        <p:nvSpPr>
          <p:cNvPr id="51203" name="Rectangle 2"/>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ln/>
        </p:spPr>
      </p:sp>
      <p:sp>
        <p:nvSpPr>
          <p:cNvPr id="65539" name="Rectangle 2"/>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sz="quarter" idx="10"/>
          </p:nvPr>
        </p:nvSpPr>
        <p:spPr/>
        <p:txBody>
          <a:bodyPr/>
          <a:lstStyle>
            <a:lvl1pPr>
              <a:defRPr/>
            </a:lvl1pPr>
          </a:lstStyle>
          <a:p>
            <a:pPr>
              <a:defRPr/>
            </a:pPr>
            <a:fld id="{49FA7398-BACC-4CB9-AFDE-D7F8B0DF73DC}"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p:txBody>
          <a:bodyPr/>
          <a:lstStyle>
            <a:lvl1pPr>
              <a:defRPr/>
            </a:lvl1pPr>
          </a:lstStyle>
          <a:p>
            <a:pPr>
              <a:defRPr/>
            </a:pPr>
            <a:fld id="{B892C4DB-9BA6-4B5F-8220-0C505A2DED2D}" type="slidenum">
              <a:rPr lang="en-GB"/>
              <a:pPr>
                <a:defRPr/>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5163" y="274638"/>
            <a:ext cx="22098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4175" y="274638"/>
            <a:ext cx="647858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p:txBody>
          <a:bodyPr/>
          <a:lstStyle>
            <a:lvl1pPr>
              <a:defRPr/>
            </a:lvl1pPr>
          </a:lstStyle>
          <a:p>
            <a:pPr>
              <a:defRPr/>
            </a:pPr>
            <a:fld id="{76A07C8C-D5DE-40C4-BFD2-33E03FB811DF}" type="slidenum">
              <a:rPr lang="en-GB"/>
              <a:pPr>
                <a:defRPr/>
              </a:pPr>
              <a:t>‹#›</a:t>
            </a:fld>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4175" y="274638"/>
            <a:ext cx="8229600" cy="1143000"/>
          </a:xfrm>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p:txBody>
          <a:bodyPr/>
          <a:lstStyle>
            <a:lvl1pPr>
              <a:defRPr/>
            </a:lvl1pPr>
          </a:lstStyle>
          <a:p>
            <a:pPr>
              <a:defRPr/>
            </a:pPr>
            <a:fld id="{FFF18CE1-F5A8-4442-87F9-68FECEBF70C0}"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p:txBody>
          <a:bodyPr/>
          <a:lstStyle>
            <a:lvl1pPr>
              <a:defRPr/>
            </a:lvl1pPr>
          </a:lstStyle>
          <a:p>
            <a:pPr>
              <a:defRPr/>
            </a:pPr>
            <a:fld id="{83E9C2E0-5B2B-4700-8F92-7FD3DECB60BB}"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a:defRPr/>
            </a:lvl1pPr>
          </a:lstStyle>
          <a:p>
            <a:pPr>
              <a:defRPr/>
            </a:pPr>
            <a:fld id="{A97E0CB2-5D40-4A42-80C9-E10DAFDFD05A}"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95363"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86363"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p:txBody>
          <a:bodyPr/>
          <a:lstStyle>
            <a:lvl1pPr>
              <a:defRPr/>
            </a:lvl1pPr>
          </a:lstStyle>
          <a:p>
            <a:pPr>
              <a:defRPr/>
            </a:pPr>
            <a:fld id="{708FEFD6-FA4A-4004-9B1C-69109489AC11}" type="slidenum">
              <a:rPr lang="en-GB"/>
              <a:pPr>
                <a:defRPr/>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p:txBody>
          <a:bodyPr/>
          <a:lstStyle>
            <a:lvl1pPr>
              <a:defRPr/>
            </a:lvl1pPr>
          </a:lstStyle>
          <a:p>
            <a:pPr>
              <a:defRPr/>
            </a:pPr>
            <a:fld id="{1A9E12FA-82CA-4749-AF7D-BAF369F246DC}"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p:txBody>
          <a:bodyPr/>
          <a:lstStyle>
            <a:lvl1pPr>
              <a:defRPr/>
            </a:lvl1pPr>
          </a:lstStyle>
          <a:p>
            <a:pPr>
              <a:defRPr/>
            </a:pPr>
            <a:fld id="{4568EA47-FF53-42EC-AC90-5755D83943AE}"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B1274B28-0FD1-4F64-88FD-F5D30CB86976}" type="slidenum">
              <a:rPr lang="en-GB"/>
              <a:pPr>
                <a:defRPr/>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vl1pPr>
          </a:lstStyle>
          <a:p>
            <a:pPr>
              <a:defRPr/>
            </a:pPr>
            <a:fld id="{49EFDE47-200B-40B8-99A5-A5F8174B855D}" type="slidenum">
              <a:rPr lang="en-GB"/>
              <a:pPr>
                <a:defRPr/>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vl1pPr>
          </a:lstStyle>
          <a:p>
            <a:pPr>
              <a:defRPr/>
            </a:pPr>
            <a:fld id="{6A0F98A3-2BE3-4659-8D5D-E80CF06AB523}"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4" cstate="print"/>
          <a:srcRect/>
          <a:stretch>
            <a:fillRect/>
          </a:stretch>
        </p:blipFill>
        <p:spPr bwMode="auto">
          <a:xfrm>
            <a:off x="0" y="0"/>
            <a:ext cx="1117600" cy="6858000"/>
          </a:xfrm>
          <a:prstGeom prst="rect">
            <a:avLst/>
          </a:prstGeom>
          <a:noFill/>
          <a:ln w="19050">
            <a:noFill/>
            <a:miter lim="800000"/>
            <a:headEnd/>
            <a:tailEnd/>
          </a:ln>
        </p:spPr>
      </p:pic>
      <p:sp>
        <p:nvSpPr>
          <p:cNvPr id="1027" name="Rectangle 2"/>
          <p:cNvSpPr>
            <a:spLocks noGrp="1" noChangeArrowheads="1"/>
          </p:cNvSpPr>
          <p:nvPr>
            <p:ph type="title"/>
          </p:nvPr>
        </p:nvSpPr>
        <p:spPr bwMode="auto">
          <a:xfrm>
            <a:off x="384175"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995363"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108549"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0918EAB-7C9F-46AB-912B-7AB994909795}" type="slidenum">
              <a:rPr lang="en-GB"/>
              <a:pPr>
                <a:defRPr/>
              </a:pPr>
              <a:t>‹#›</a:t>
            </a:fld>
            <a:endParaRPr lang="en-GB"/>
          </a:p>
        </p:txBody>
      </p:sp>
      <p:pic>
        <p:nvPicPr>
          <p:cNvPr id="1030" name="Picture 7" descr="LUMS444x100PNG"/>
          <p:cNvPicPr>
            <a:picLocks noChangeAspect="1" noChangeArrowheads="1"/>
          </p:cNvPicPr>
          <p:nvPr/>
        </p:nvPicPr>
        <p:blipFill>
          <a:blip r:embed="rId15" cstate="print"/>
          <a:srcRect/>
          <a:stretch>
            <a:fillRect/>
          </a:stretch>
        </p:blipFill>
        <p:spPr bwMode="auto">
          <a:xfrm>
            <a:off x="7097713" y="6237288"/>
            <a:ext cx="1576387" cy="354012"/>
          </a:xfrm>
          <a:prstGeom prst="rect">
            <a:avLst/>
          </a:prstGeom>
          <a:noFill/>
          <a:ln w="9525">
            <a:noFill/>
            <a:miter lim="800000"/>
            <a:headEnd/>
            <a:tailEnd/>
          </a:ln>
        </p:spPr>
      </p:pic>
      <p:pic>
        <p:nvPicPr>
          <p:cNvPr id="1032" name="Picture 10"/>
          <p:cNvPicPr>
            <a:picLocks noChangeAspect="1" noChangeArrowheads="1"/>
          </p:cNvPicPr>
          <p:nvPr userDrawn="1"/>
        </p:nvPicPr>
        <p:blipFill>
          <a:blip r:embed="rId16" cstate="print"/>
          <a:srcRect/>
          <a:stretch>
            <a:fillRect/>
          </a:stretch>
        </p:blipFill>
        <p:spPr bwMode="auto">
          <a:xfrm>
            <a:off x="-7229475" y="-919163"/>
            <a:ext cx="827087" cy="4570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ransition/>
  <p:hf sldNum="0" hdr="0" ftr="0"/>
  <p:txStyles>
    <p:titleStyle>
      <a:lvl1pPr algn="ctr" rtl="0" eaLnBrk="0" fontAlgn="base" hangingPunct="0">
        <a:spcBef>
          <a:spcPct val="0"/>
        </a:spcBef>
        <a:spcAft>
          <a:spcPct val="0"/>
        </a:spcAft>
        <a:defRPr sz="4400">
          <a:solidFill>
            <a:schemeClr val="hlink"/>
          </a:solidFill>
          <a:latin typeface="+mj-lt"/>
          <a:ea typeface="+mj-ea"/>
          <a:cs typeface="+mj-cs"/>
        </a:defRPr>
      </a:lvl1pPr>
      <a:lvl2pPr algn="ctr" rtl="0" eaLnBrk="0" fontAlgn="base" hangingPunct="0">
        <a:spcBef>
          <a:spcPct val="0"/>
        </a:spcBef>
        <a:spcAft>
          <a:spcPct val="0"/>
        </a:spcAft>
        <a:defRPr sz="4400">
          <a:solidFill>
            <a:schemeClr val="hlink"/>
          </a:solidFill>
          <a:latin typeface="Arial" charset="0"/>
          <a:cs typeface="Arial" charset="0"/>
        </a:defRPr>
      </a:lvl2pPr>
      <a:lvl3pPr algn="ctr" rtl="0" eaLnBrk="0" fontAlgn="base" hangingPunct="0">
        <a:spcBef>
          <a:spcPct val="0"/>
        </a:spcBef>
        <a:spcAft>
          <a:spcPct val="0"/>
        </a:spcAft>
        <a:defRPr sz="4400">
          <a:solidFill>
            <a:schemeClr val="hlink"/>
          </a:solidFill>
          <a:latin typeface="Arial" charset="0"/>
          <a:cs typeface="Arial" charset="0"/>
        </a:defRPr>
      </a:lvl3pPr>
      <a:lvl4pPr algn="ctr" rtl="0" eaLnBrk="0" fontAlgn="base" hangingPunct="0">
        <a:spcBef>
          <a:spcPct val="0"/>
        </a:spcBef>
        <a:spcAft>
          <a:spcPct val="0"/>
        </a:spcAft>
        <a:defRPr sz="4400">
          <a:solidFill>
            <a:schemeClr val="hlink"/>
          </a:solidFill>
          <a:latin typeface="Arial" charset="0"/>
          <a:cs typeface="Arial" charset="0"/>
        </a:defRPr>
      </a:lvl4pPr>
      <a:lvl5pPr algn="ctr" rtl="0" eaLnBrk="0" fontAlgn="base" hangingPunct="0">
        <a:spcBef>
          <a:spcPct val="0"/>
        </a:spcBef>
        <a:spcAft>
          <a:spcPct val="0"/>
        </a:spcAft>
        <a:defRPr sz="4400">
          <a:solidFill>
            <a:schemeClr val="hlink"/>
          </a:solidFill>
          <a:latin typeface="Arial" charset="0"/>
          <a:cs typeface="Arial" charset="0"/>
        </a:defRPr>
      </a:lvl5pPr>
      <a:lvl6pPr marL="457200" algn="ctr" rtl="0" fontAlgn="base">
        <a:spcBef>
          <a:spcPct val="0"/>
        </a:spcBef>
        <a:spcAft>
          <a:spcPct val="0"/>
        </a:spcAft>
        <a:defRPr sz="4400">
          <a:solidFill>
            <a:schemeClr val="hlink"/>
          </a:solidFill>
          <a:latin typeface="Arial" charset="0"/>
          <a:cs typeface="Arial" charset="0"/>
        </a:defRPr>
      </a:lvl6pPr>
      <a:lvl7pPr marL="914400" algn="ctr" rtl="0" fontAlgn="base">
        <a:spcBef>
          <a:spcPct val="0"/>
        </a:spcBef>
        <a:spcAft>
          <a:spcPct val="0"/>
        </a:spcAft>
        <a:defRPr sz="4400">
          <a:solidFill>
            <a:schemeClr val="hlink"/>
          </a:solidFill>
          <a:latin typeface="Arial" charset="0"/>
          <a:cs typeface="Arial" charset="0"/>
        </a:defRPr>
      </a:lvl7pPr>
      <a:lvl8pPr marL="1371600" algn="ctr" rtl="0" fontAlgn="base">
        <a:spcBef>
          <a:spcPct val="0"/>
        </a:spcBef>
        <a:spcAft>
          <a:spcPct val="0"/>
        </a:spcAft>
        <a:defRPr sz="4400">
          <a:solidFill>
            <a:schemeClr val="hlink"/>
          </a:solidFill>
          <a:latin typeface="Arial" charset="0"/>
          <a:cs typeface="Arial" charset="0"/>
        </a:defRPr>
      </a:lvl8pPr>
      <a:lvl9pPr marL="1828800" algn="ctr" rtl="0" fontAlgn="base">
        <a:spcBef>
          <a:spcPct val="0"/>
        </a:spcBef>
        <a:spcAft>
          <a:spcPct val="0"/>
        </a:spcAft>
        <a:defRPr sz="44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105000"/>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05000"/>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105000"/>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SzPct val="105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SzPct val="105000"/>
        <a:buChar char="»"/>
        <a:defRPr sz="2000">
          <a:solidFill>
            <a:schemeClr val="tx1"/>
          </a:solidFill>
          <a:latin typeface="+mn-lt"/>
          <a:cs typeface="+mn-cs"/>
        </a:defRPr>
      </a:lvl5pPr>
      <a:lvl6pPr marL="2514600" indent="-228600" algn="l" rtl="0" fontAlgn="base">
        <a:spcBef>
          <a:spcPct val="20000"/>
        </a:spcBef>
        <a:spcAft>
          <a:spcPct val="0"/>
        </a:spcAft>
        <a:buClr>
          <a:schemeClr val="hlink"/>
        </a:buClr>
        <a:buSzPct val="105000"/>
        <a:buChar char="»"/>
        <a:defRPr sz="2000">
          <a:solidFill>
            <a:schemeClr val="tx1"/>
          </a:solidFill>
          <a:latin typeface="+mn-lt"/>
          <a:cs typeface="+mn-cs"/>
        </a:defRPr>
      </a:lvl6pPr>
      <a:lvl7pPr marL="2971800" indent="-228600" algn="l" rtl="0" fontAlgn="base">
        <a:spcBef>
          <a:spcPct val="20000"/>
        </a:spcBef>
        <a:spcAft>
          <a:spcPct val="0"/>
        </a:spcAft>
        <a:buClr>
          <a:schemeClr val="hlink"/>
        </a:buClr>
        <a:buSzPct val="105000"/>
        <a:buChar char="»"/>
        <a:defRPr sz="2000">
          <a:solidFill>
            <a:schemeClr val="tx1"/>
          </a:solidFill>
          <a:latin typeface="+mn-lt"/>
          <a:cs typeface="+mn-cs"/>
        </a:defRPr>
      </a:lvl7pPr>
      <a:lvl8pPr marL="3429000" indent="-228600" algn="l" rtl="0" fontAlgn="base">
        <a:spcBef>
          <a:spcPct val="20000"/>
        </a:spcBef>
        <a:spcAft>
          <a:spcPct val="0"/>
        </a:spcAft>
        <a:buClr>
          <a:schemeClr val="hlink"/>
        </a:buClr>
        <a:buSzPct val="105000"/>
        <a:buChar char="»"/>
        <a:defRPr sz="2000">
          <a:solidFill>
            <a:schemeClr val="tx1"/>
          </a:solidFill>
          <a:latin typeface="+mn-lt"/>
          <a:cs typeface="+mn-cs"/>
        </a:defRPr>
      </a:lvl8pPr>
      <a:lvl9pPr marL="3886200" indent="-228600" algn="l" rtl="0" fontAlgn="base">
        <a:spcBef>
          <a:spcPct val="20000"/>
        </a:spcBef>
        <a:spcAft>
          <a:spcPct val="0"/>
        </a:spcAft>
        <a:buClr>
          <a:schemeClr val="hlink"/>
        </a:buClr>
        <a:buSzPct val="105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2"/>
          <p:cNvSpPr>
            <a:spLocks noGrp="1" noChangeArrowheads="1"/>
          </p:cNvSpPr>
          <p:nvPr>
            <p:ph type="title"/>
          </p:nvPr>
        </p:nvSpPr>
        <p:spPr>
          <a:xfrm>
            <a:off x="838200" y="2133600"/>
            <a:ext cx="7772400" cy="1470025"/>
          </a:xfrm>
          <a:noFill/>
        </p:spPr>
        <p:txBody>
          <a:bodyPr/>
          <a:lstStyle/>
          <a:p>
            <a:pPr eaLnBrk="1" hangingPunct="1"/>
            <a:r>
              <a:rPr lang="en-US" smtClean="0"/>
              <a:t>Soft Systems Methodology</a:t>
            </a:r>
          </a:p>
        </p:txBody>
      </p:sp>
      <p:sp>
        <p:nvSpPr>
          <p:cNvPr id="15364" name="Rectangle 13"/>
          <p:cNvSpPr>
            <a:spLocks noChangeArrowheads="1"/>
          </p:cNvSpPr>
          <p:nvPr/>
        </p:nvSpPr>
        <p:spPr bwMode="auto">
          <a:xfrm>
            <a:off x="2051050" y="4235450"/>
            <a:ext cx="5257800" cy="523875"/>
          </a:xfrm>
          <a:prstGeom prst="rect">
            <a:avLst/>
          </a:prstGeom>
          <a:noFill/>
          <a:ln w="12700">
            <a:noFill/>
            <a:miter lim="800000"/>
            <a:headEnd type="none" w="sm" len="sm"/>
            <a:tailEnd type="none" w="sm" len="sm"/>
          </a:ln>
        </p:spPr>
        <p:txBody>
          <a:bodyPr>
            <a:spAutoFit/>
          </a:bodyPr>
          <a:lstStyle/>
          <a:p>
            <a:pPr defTabSz="762000" eaLnBrk="0" hangingPunct="0">
              <a:buClr>
                <a:srgbClr val="FF6600"/>
              </a:buClr>
              <a:buSzPct val="60000"/>
              <a:buFont typeface="Monotype Sorts" pitchFamily="2" charset="2"/>
              <a:buNone/>
            </a:pPr>
            <a:r>
              <a:rPr lang="en-GB" sz="2800"/>
              <a:t>Mark Westcombe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4294967295"/>
          </p:nvPr>
        </p:nvSpPr>
        <p:spPr>
          <a:xfrm>
            <a:off x="982663" y="6245225"/>
            <a:ext cx="2751137" cy="476250"/>
          </a:xfrm>
          <a:prstGeom prst="rect">
            <a:avLst/>
          </a:prstGeom>
          <a:noFill/>
        </p:spPr>
        <p:txBody>
          <a:bodyPr/>
          <a:lstStyle/>
          <a:p>
            <a:r>
              <a:rPr lang="en-US" smtClean="0"/>
              <a:t>Mark Westcombe, </a:t>
            </a:r>
            <a:r>
              <a:rPr lang="en-US" b="1" i="1" smtClean="0">
                <a:latin typeface="Palatino Linotype" pitchFamily="18" charset="0"/>
              </a:rPr>
              <a:t>attivation</a:t>
            </a:r>
            <a:br>
              <a:rPr lang="en-US" b="1" i="1" smtClean="0">
                <a:latin typeface="Palatino Linotype" pitchFamily="18" charset="0"/>
              </a:rPr>
            </a:br>
            <a:r>
              <a:rPr lang="en-US" smtClean="0"/>
              <a:t>mark@attivation.co.uk</a:t>
            </a:r>
            <a:br>
              <a:rPr lang="en-US" smtClean="0"/>
            </a:br>
            <a:r>
              <a:rPr lang="en-US" smtClean="0"/>
              <a:t>0845 456 2494</a:t>
            </a:r>
            <a:endParaRPr lang="en-GB" smtClean="0"/>
          </a:p>
        </p:txBody>
      </p:sp>
      <p:pic>
        <p:nvPicPr>
          <p:cNvPr id="22531" name="Picture 1"/>
          <p:cNvPicPr>
            <a:picLocks noChangeAspect="1" noChangeArrowheads="1"/>
          </p:cNvPicPr>
          <p:nvPr/>
        </p:nvPicPr>
        <p:blipFill>
          <a:blip r:embed="rId3" cstate="print"/>
          <a:srcRect/>
          <a:stretch>
            <a:fillRect/>
          </a:stretch>
        </p:blipFill>
        <p:spPr bwMode="auto">
          <a:xfrm>
            <a:off x="0" y="-76200"/>
            <a:ext cx="9144000" cy="7226300"/>
          </a:xfrm>
          <a:prstGeom prst="rect">
            <a:avLst/>
          </a:prstGeom>
          <a:noFill/>
          <a:ln w="9525">
            <a:noFill/>
            <a:miter lim="800000"/>
            <a:headEnd/>
            <a:tailEnd/>
          </a:ln>
        </p:spPr>
      </p:pic>
      <p:grpSp>
        <p:nvGrpSpPr>
          <p:cNvPr id="22532" name="Group 2"/>
          <p:cNvGrpSpPr>
            <a:grpSpLocks/>
          </p:cNvGrpSpPr>
          <p:nvPr/>
        </p:nvGrpSpPr>
        <p:grpSpPr bwMode="auto">
          <a:xfrm>
            <a:off x="177800" y="163513"/>
            <a:ext cx="3578225" cy="1063625"/>
            <a:chOff x="112" y="103"/>
            <a:chExt cx="2254" cy="670"/>
          </a:xfrm>
        </p:grpSpPr>
        <p:sp>
          <p:nvSpPr>
            <p:cNvPr id="22533" name="AutoShape 3"/>
            <p:cNvSpPr>
              <a:spLocks noChangeArrowheads="1"/>
            </p:cNvSpPr>
            <p:nvPr/>
          </p:nvSpPr>
          <p:spPr bwMode="auto">
            <a:xfrm>
              <a:off x="112" y="103"/>
              <a:ext cx="2255" cy="671"/>
            </a:xfrm>
            <a:prstGeom prst="roundRect">
              <a:avLst>
                <a:gd name="adj" fmla="val 148"/>
              </a:avLst>
            </a:prstGeom>
            <a:noFill/>
            <a:ln w="9360">
              <a:solidFill>
                <a:srgbClr val="000000"/>
              </a:solidFill>
              <a:round/>
              <a:headEnd/>
              <a:tailEnd/>
            </a:ln>
          </p:spPr>
          <p:txBody>
            <a:bodyPr wrap="none" anchor="ctr"/>
            <a:lstStyle/>
            <a:p>
              <a:endParaRPr lang="en-US"/>
            </a:p>
          </p:txBody>
        </p:sp>
        <p:grpSp>
          <p:nvGrpSpPr>
            <p:cNvPr id="22534" name="Group 4"/>
            <p:cNvGrpSpPr>
              <a:grpSpLocks/>
            </p:cNvGrpSpPr>
            <p:nvPr/>
          </p:nvGrpSpPr>
          <p:grpSpPr bwMode="auto">
            <a:xfrm>
              <a:off x="112" y="103"/>
              <a:ext cx="2254" cy="670"/>
              <a:chOff x="112" y="103"/>
              <a:chExt cx="2254" cy="670"/>
            </a:xfrm>
          </p:grpSpPr>
          <p:sp>
            <p:nvSpPr>
              <p:cNvPr id="22535" name="AutoShape 5"/>
              <p:cNvSpPr>
                <a:spLocks noChangeArrowheads="1"/>
              </p:cNvSpPr>
              <p:nvPr/>
            </p:nvSpPr>
            <p:spPr bwMode="auto">
              <a:xfrm>
                <a:off x="112" y="103"/>
                <a:ext cx="2255" cy="671"/>
              </a:xfrm>
              <a:prstGeom prst="roundRect">
                <a:avLst>
                  <a:gd name="adj" fmla="val 148"/>
                </a:avLst>
              </a:prstGeom>
              <a:noFill/>
              <a:ln w="9525">
                <a:noFill/>
                <a:round/>
                <a:headEnd/>
                <a:tailEnd/>
              </a:ln>
            </p:spPr>
            <p:txBody>
              <a:bodyPr wrap="none" anchor="ctr"/>
              <a:lstStyle/>
              <a:p>
                <a:endParaRPr lang="en-US"/>
              </a:p>
            </p:txBody>
          </p:sp>
          <p:sp>
            <p:nvSpPr>
              <p:cNvPr id="22536" name="Text Box 6"/>
              <p:cNvSpPr txBox="1">
                <a:spLocks noChangeArrowheads="1"/>
              </p:cNvSpPr>
              <p:nvPr/>
            </p:nvSpPr>
            <p:spPr bwMode="auto">
              <a:xfrm>
                <a:off x="112" y="103"/>
                <a:ext cx="2255" cy="671"/>
              </a:xfrm>
              <a:prstGeom prst="rect">
                <a:avLst/>
              </a:prstGeom>
              <a:noFill/>
              <a:ln w="9525">
                <a:noFill/>
                <a:miter lim="800000"/>
                <a:headEnd/>
                <a:tailEnd/>
              </a:ln>
            </p:spPr>
            <p:txBody>
              <a:bodyPr lIns="90000" tIns="46800" rIns="90000" bIns="46800" anchor="ctr">
                <a:spAutoFit/>
              </a:bodyPr>
              <a:lstStyle/>
              <a:p>
                <a:pPr algn="l" eaLnBrk="0" hangingPunct="0">
                  <a:lnSpc>
                    <a:spcPct val="95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latin typeface="Times New Roman" pitchFamily="18" charset="0"/>
                  </a:rPr>
                  <a:t>Relevant systems are:</a:t>
                </a:r>
              </a:p>
              <a:p>
                <a:pPr algn="l"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latin typeface="Times New Roman" pitchFamily="18" charset="0"/>
                  </a:rPr>
                  <a:t>A system to collect….</a:t>
                </a:r>
              </a:p>
              <a:p>
                <a:pPr algn="l"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latin typeface="Times New Roman" pitchFamily="18" charset="0"/>
                  </a:rPr>
                  <a:t>A system to provide…</a:t>
                </a:r>
              </a:p>
              <a:p>
                <a:pPr algn="l"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latin typeface="Times New Roman" pitchFamily="18" charset="0"/>
                  </a:rPr>
                  <a:t>A system to support the collection system....</a:t>
                </a:r>
              </a:p>
            </p:txBody>
          </p:sp>
        </p:gr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r>
              <a:rPr lang="en-GB" dirty="0" smtClean="0"/>
              <a:t>PQR Analysis</a:t>
            </a:r>
          </a:p>
        </p:txBody>
      </p:sp>
      <p:sp>
        <p:nvSpPr>
          <p:cNvPr id="17411" name="Content Placeholder 5"/>
          <p:cNvSpPr>
            <a:spLocks noGrp="1"/>
          </p:cNvSpPr>
          <p:nvPr>
            <p:ph idx="1"/>
          </p:nvPr>
        </p:nvSpPr>
        <p:spPr>
          <a:xfrm>
            <a:off x="762000" y="1524000"/>
            <a:ext cx="8229600" cy="4525963"/>
          </a:xfrm>
        </p:spPr>
        <p:txBody>
          <a:bodyPr/>
          <a:lstStyle/>
          <a:p>
            <a:pPr marL="457200" indent="-457200">
              <a:buFont typeface="+mj-lt"/>
              <a:buAutoNum type="arabicPeriod"/>
            </a:pPr>
            <a:r>
              <a:rPr lang="en-GB" sz="2000" u="sng" dirty="0" smtClean="0"/>
              <a:t>What</a:t>
            </a:r>
            <a:r>
              <a:rPr lang="en-GB" sz="2000" dirty="0" smtClean="0"/>
              <a:t> does the client of the project want done/accomplished?</a:t>
            </a:r>
            <a:br>
              <a:rPr lang="en-GB" sz="2000" dirty="0" smtClean="0"/>
            </a:br>
            <a:r>
              <a:rPr lang="en-GB" sz="2000" dirty="0" smtClean="0"/>
              <a:t>i.e. What is the focus of the intervention / project to achieve?</a:t>
            </a:r>
          </a:p>
          <a:p>
            <a:pPr marL="457200" indent="-457200">
              <a:buFont typeface="+mj-lt"/>
              <a:buAutoNum type="arabicPeriod"/>
            </a:pPr>
            <a:r>
              <a:rPr lang="en-GB" sz="2000" u="sng" dirty="0" smtClean="0"/>
              <a:t>Why</a:t>
            </a:r>
            <a:r>
              <a:rPr lang="en-GB" sz="2000" dirty="0" smtClean="0"/>
              <a:t> is this a worthwhile thing to do?</a:t>
            </a:r>
            <a:br>
              <a:rPr lang="en-GB" sz="2000" dirty="0" smtClean="0"/>
            </a:br>
            <a:r>
              <a:rPr lang="en-GB" sz="2000" dirty="0" smtClean="0"/>
              <a:t>i.e. What is the project/intervention’s objective or desired outcome?</a:t>
            </a:r>
          </a:p>
          <a:p>
            <a:pPr marL="457200" indent="-457200">
              <a:buFont typeface="+mj-lt"/>
              <a:buAutoNum type="arabicPeriod"/>
            </a:pPr>
            <a:r>
              <a:rPr lang="en-GB" sz="2000" dirty="0" smtClean="0"/>
              <a:t>Potentially consider: </a:t>
            </a:r>
            <a:r>
              <a:rPr lang="en-GB" sz="2000" u="sng" dirty="0" smtClean="0"/>
              <a:t>How</a:t>
            </a:r>
            <a:r>
              <a:rPr lang="en-GB" sz="2000" dirty="0" smtClean="0"/>
              <a:t> the ‘</a:t>
            </a:r>
            <a:r>
              <a:rPr lang="en-GB" sz="2000" u="sng" dirty="0" smtClean="0"/>
              <a:t>what</a:t>
            </a:r>
            <a:r>
              <a:rPr lang="en-GB" sz="2000" dirty="0" smtClean="0"/>
              <a:t>’ could be done.</a:t>
            </a:r>
          </a:p>
          <a:p>
            <a:pPr marL="457200" indent="-457200"/>
            <a:r>
              <a:rPr lang="en-GB" sz="2000" b="1" dirty="0" smtClean="0"/>
              <a:t>Additionally:</a:t>
            </a:r>
            <a:endParaRPr lang="en-GB" sz="2000" dirty="0" smtClean="0"/>
          </a:p>
          <a:p>
            <a:pPr marL="457200" indent="-457200">
              <a:buFont typeface="+mj-lt"/>
              <a:buAutoNum type="arabicPeriod"/>
            </a:pPr>
            <a:r>
              <a:rPr lang="en-GB" sz="2000" dirty="0" smtClean="0"/>
              <a:t>Identify any relevant stakeholders, including the ‘owner’ of the organisational system/operation/process.</a:t>
            </a:r>
          </a:p>
          <a:p>
            <a:pPr marL="457200" indent="-457200">
              <a:buFont typeface="+mj-lt"/>
              <a:buAutoNum type="arabicPeriod"/>
            </a:pPr>
            <a:r>
              <a:rPr lang="en-GB" sz="2000" dirty="0" smtClean="0"/>
              <a:t>Consider their perspectives on the project, i.e. ‘</a:t>
            </a:r>
            <a:r>
              <a:rPr lang="en-GB" sz="2000" u="sng" dirty="0" err="1" smtClean="0"/>
              <a:t>whats</a:t>
            </a:r>
            <a:r>
              <a:rPr lang="en-GB" sz="2000" dirty="0" smtClean="0"/>
              <a:t>’ and ‘</a:t>
            </a:r>
            <a:r>
              <a:rPr lang="en-GB" sz="2000" u="sng" dirty="0" smtClean="0"/>
              <a:t>whys</a:t>
            </a:r>
            <a:r>
              <a:rPr lang="en-GB" sz="2000" dirty="0" smtClean="0"/>
              <a:t>’.</a:t>
            </a:r>
          </a:p>
          <a:p>
            <a:pPr marL="457200" indent="-457200">
              <a:buFont typeface="+mj-lt"/>
              <a:buAutoNum type="arabicPeriod"/>
            </a:pPr>
            <a:r>
              <a:rPr lang="en-GB" sz="2000" dirty="0" smtClean="0"/>
              <a:t>And:</a:t>
            </a:r>
          </a:p>
          <a:p>
            <a:pPr marL="457200" indent="-457200">
              <a:buFont typeface="+mj-lt"/>
              <a:buAutoNum type="arabicPeriod"/>
            </a:pPr>
            <a:r>
              <a:rPr lang="en-GB" sz="2000" dirty="0" smtClean="0"/>
              <a:t>Consider </a:t>
            </a:r>
            <a:r>
              <a:rPr lang="en-GB" sz="2000" u="sng" dirty="0" smtClean="0"/>
              <a:t>what</a:t>
            </a:r>
            <a:r>
              <a:rPr lang="en-GB" sz="2000" dirty="0" smtClean="0"/>
              <a:t> the system/operation/process itself is intended to achieve; </a:t>
            </a:r>
            <a:r>
              <a:rPr lang="en-GB" sz="2000" u="sng" dirty="0" smtClean="0"/>
              <a:t>why</a:t>
            </a:r>
            <a:r>
              <a:rPr lang="en-GB" sz="2000" dirty="0" smtClean="0"/>
              <a:t> and </a:t>
            </a:r>
            <a:r>
              <a:rPr lang="en-GB" sz="2000" u="sng" dirty="0" smtClean="0"/>
              <a:t>how</a:t>
            </a:r>
            <a:r>
              <a:rPr lang="en-GB" sz="2000" dirty="0" smtClean="0"/>
              <a:t> from any relevant stakeholder perspectives.</a:t>
            </a:r>
            <a:endParaRPr lang="en-GB" sz="2000" u="sng" dirty="0" smtClean="0"/>
          </a:p>
          <a:p>
            <a:endParaRPr lang="en-GB" sz="200" dirty="0" smtClean="0"/>
          </a:p>
          <a:p>
            <a:endParaRPr lang="en-GB" sz="200" dirty="0" smtClean="0"/>
          </a:p>
          <a:p>
            <a:endParaRPr lang="en-GB" sz="200" dirty="0" smtClean="0"/>
          </a:p>
          <a:p>
            <a:endParaRPr lang="en-GB" sz="200" dirty="0" smtClean="0"/>
          </a:p>
          <a:p>
            <a:pPr marL="442913"/>
            <a:r>
              <a:rPr lang="en-GB" sz="200" dirty="0" smtClean="0"/>
              <a:t>	</a:t>
            </a:r>
            <a:r>
              <a:rPr lang="en-GB" sz="2400" dirty="0" smtClean="0">
                <a:solidFill>
                  <a:srgbClr val="009999"/>
                </a:solidFill>
              </a:rPr>
              <a:t>What insights have you gained?</a:t>
            </a:r>
          </a:p>
          <a:p>
            <a:endParaRPr lang="en-GB" sz="2400" dirty="0" smtClean="0"/>
          </a:p>
        </p:txBody>
      </p:sp>
      <p:sp>
        <p:nvSpPr>
          <p:cNvPr id="5" name="TextBox 4"/>
          <p:cNvSpPr txBox="1"/>
          <p:nvPr/>
        </p:nvSpPr>
        <p:spPr>
          <a:xfrm>
            <a:off x="4953000" y="5638800"/>
            <a:ext cx="3886200" cy="830997"/>
          </a:xfrm>
          <a:prstGeom prst="rect">
            <a:avLst/>
          </a:prstGeom>
          <a:noFill/>
        </p:spPr>
        <p:txBody>
          <a:bodyPr wrap="square" rtlCol="0">
            <a:spAutoFit/>
          </a:bodyPr>
          <a:lstStyle/>
          <a:p>
            <a:pPr algn="r"/>
            <a:r>
              <a:rPr lang="en-GB" sz="1200" dirty="0" err="1" smtClean="0"/>
              <a:t>Cf</a:t>
            </a:r>
            <a:r>
              <a:rPr lang="en-GB" sz="1200" dirty="0" smtClean="0"/>
              <a:t> </a:t>
            </a:r>
            <a:r>
              <a:rPr lang="en-GB" sz="1200" dirty="0" err="1" smtClean="0"/>
              <a:t>Checkland</a:t>
            </a:r>
            <a:r>
              <a:rPr lang="en-GB" sz="1200" dirty="0" smtClean="0"/>
              <a:t> 2006 pp 38 – 48: Modelling</a:t>
            </a:r>
          </a:p>
          <a:p>
            <a:pPr algn="r"/>
            <a:r>
              <a:rPr lang="en-GB" sz="1200" dirty="0"/>
              <a:t>p</a:t>
            </a:r>
            <a:r>
              <a:rPr lang="en-GB" sz="1200" dirty="0" smtClean="0"/>
              <a:t>p 181 – 187: Fully Worked Example</a:t>
            </a:r>
          </a:p>
          <a:p>
            <a:pPr algn="r"/>
            <a:r>
              <a:rPr lang="en-GB" sz="1200" dirty="0"/>
              <a:t>p</a:t>
            </a:r>
            <a:r>
              <a:rPr lang="en-GB" sz="1200" dirty="0" smtClean="0"/>
              <a:t>p 189 – 194: Modelling Summary</a:t>
            </a:r>
            <a:br>
              <a:rPr lang="en-GB" sz="1200" dirty="0" smtClean="0"/>
            </a:br>
            <a:endParaRPr lang="en-GB" sz="1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lstStyle/>
          <a:p>
            <a:r>
              <a:rPr lang="en-GB" dirty="0" smtClean="0"/>
              <a:t>PQR Statements</a:t>
            </a:r>
          </a:p>
        </p:txBody>
      </p:sp>
      <p:sp>
        <p:nvSpPr>
          <p:cNvPr id="23555" name="Content Placeholder 5"/>
          <p:cNvSpPr>
            <a:spLocks noGrp="1"/>
          </p:cNvSpPr>
          <p:nvPr>
            <p:ph idx="1"/>
          </p:nvPr>
        </p:nvSpPr>
        <p:spPr>
          <a:xfrm>
            <a:off x="685800" y="1600200"/>
            <a:ext cx="6629400" cy="5029200"/>
          </a:xfrm>
        </p:spPr>
        <p:txBody>
          <a:bodyPr/>
          <a:lstStyle/>
          <a:p>
            <a:r>
              <a:rPr lang="en-GB" sz="2000" dirty="0" smtClean="0"/>
              <a:t>(P) What does stakeholder x believe needs to be accomplished (by the project or system)?</a:t>
            </a:r>
          </a:p>
          <a:p>
            <a:pPr lvl="1"/>
            <a:r>
              <a:rPr lang="en-GB" sz="1800" dirty="0" smtClean="0"/>
              <a:t>The output or deliverable</a:t>
            </a:r>
          </a:p>
          <a:p>
            <a:r>
              <a:rPr lang="en-GB" sz="2000" dirty="0" smtClean="0"/>
              <a:t>(R) Why is this (‘P’) a worthwhile thing to do? important?</a:t>
            </a:r>
          </a:p>
          <a:p>
            <a:pPr lvl="1"/>
            <a:r>
              <a:rPr lang="en-GB" sz="1800" dirty="0" smtClean="0"/>
              <a:t>The outcome or longer term benefit?</a:t>
            </a:r>
          </a:p>
          <a:p>
            <a:r>
              <a:rPr lang="en-GB" sz="2000" dirty="0" smtClean="0"/>
              <a:t>(Q) How will you do this?</a:t>
            </a:r>
          </a:p>
          <a:p>
            <a:pPr lvl="1"/>
            <a:r>
              <a:rPr lang="en-GB" sz="1800" dirty="0" smtClean="0"/>
              <a:t>Resource implications.</a:t>
            </a:r>
          </a:p>
          <a:p>
            <a:r>
              <a:rPr lang="en-GB" sz="2000" dirty="0" smtClean="0"/>
              <a:t>Check for internal coherence and logic:</a:t>
            </a:r>
          </a:p>
          <a:p>
            <a:pPr lvl="1"/>
            <a:r>
              <a:rPr lang="en-GB" sz="1800" dirty="0" smtClean="0"/>
              <a:t>Can you do Q?</a:t>
            </a:r>
          </a:p>
          <a:p>
            <a:pPr lvl="1"/>
            <a:r>
              <a:rPr lang="en-GB" sz="1800" dirty="0" smtClean="0"/>
              <a:t>By doing Q, will you </a:t>
            </a:r>
            <a:r>
              <a:rPr lang="en-GB" sz="1800" u="sng" dirty="0" smtClean="0"/>
              <a:t>substantially achieve</a:t>
            </a:r>
            <a:r>
              <a:rPr lang="en-GB" sz="1800" dirty="0" smtClean="0"/>
              <a:t> P?</a:t>
            </a:r>
          </a:p>
          <a:p>
            <a:pPr lvl="1"/>
            <a:r>
              <a:rPr lang="en-GB" sz="1800" dirty="0" smtClean="0"/>
              <a:t>By doing P, will you </a:t>
            </a:r>
            <a:r>
              <a:rPr lang="en-GB" sz="1800" u="sng" dirty="0" smtClean="0"/>
              <a:t>substantially achieve</a:t>
            </a:r>
            <a:r>
              <a:rPr lang="en-GB" sz="1800" dirty="0" smtClean="0"/>
              <a:t> R?</a:t>
            </a:r>
          </a:p>
          <a:p>
            <a:r>
              <a:rPr lang="en-GB" sz="2000" dirty="0" smtClean="0"/>
              <a:t>Consider:</a:t>
            </a:r>
          </a:p>
          <a:p>
            <a:pPr lvl="1"/>
            <a:r>
              <a:rPr lang="en-GB" sz="1800" dirty="0" smtClean="0"/>
              <a:t>Whether  R is a good thing to do; and</a:t>
            </a:r>
          </a:p>
          <a:p>
            <a:pPr lvl="1"/>
            <a:r>
              <a:rPr lang="en-GB" sz="1800" dirty="0" smtClean="0"/>
              <a:t>Whether any other assumptions are </a:t>
            </a:r>
            <a:r>
              <a:rPr lang="en-GB" sz="1800" smtClean="0"/>
              <a:t>being made.</a:t>
            </a:r>
            <a:endParaRPr lang="en-GB" sz="1800" dirty="0" smtClean="0"/>
          </a:p>
        </p:txBody>
      </p:sp>
      <p:sp>
        <p:nvSpPr>
          <p:cNvPr id="5" name="TextBox 4"/>
          <p:cNvSpPr txBox="1"/>
          <p:nvPr/>
        </p:nvSpPr>
        <p:spPr>
          <a:xfrm>
            <a:off x="5562600" y="5334000"/>
            <a:ext cx="3276600" cy="830997"/>
          </a:xfrm>
          <a:prstGeom prst="rect">
            <a:avLst/>
          </a:prstGeom>
          <a:noFill/>
        </p:spPr>
        <p:txBody>
          <a:bodyPr wrap="square" rtlCol="0">
            <a:spAutoFit/>
          </a:bodyPr>
          <a:lstStyle/>
          <a:p>
            <a:pPr algn="r"/>
            <a:r>
              <a:rPr lang="en-GB" sz="1200" dirty="0" err="1" smtClean="0"/>
              <a:t>Cf</a:t>
            </a:r>
            <a:r>
              <a:rPr lang="en-GB" sz="1200" dirty="0" smtClean="0"/>
              <a:t> </a:t>
            </a:r>
            <a:r>
              <a:rPr lang="en-GB" sz="1200" dirty="0" err="1" smtClean="0"/>
              <a:t>Checkland</a:t>
            </a:r>
            <a:r>
              <a:rPr lang="en-GB" sz="1200" dirty="0" smtClean="0"/>
              <a:t> 2006 pp 39 – Guidelines</a:t>
            </a:r>
          </a:p>
          <a:p>
            <a:pPr algn="r"/>
            <a:r>
              <a:rPr lang="en-GB" sz="1200" dirty="0" smtClean="0"/>
              <a:t>pp 181 – 187: Fully Worked Example</a:t>
            </a:r>
            <a:br>
              <a:rPr lang="en-GB" sz="1200" dirty="0" smtClean="0"/>
            </a:br>
            <a:r>
              <a:rPr lang="en-GB" sz="1200" dirty="0" smtClean="0"/>
              <a:t>pp 73 – Example</a:t>
            </a:r>
            <a:br>
              <a:rPr lang="en-GB" sz="1200" dirty="0" smtClean="0"/>
            </a:br>
            <a:r>
              <a:rPr lang="en-GB" sz="1200" dirty="0" smtClean="0"/>
              <a:t>pp 94 – Example</a:t>
            </a:r>
          </a:p>
        </p:txBody>
      </p:sp>
      <p:grpSp>
        <p:nvGrpSpPr>
          <p:cNvPr id="2" name="Group 14"/>
          <p:cNvGrpSpPr/>
          <p:nvPr/>
        </p:nvGrpSpPr>
        <p:grpSpPr>
          <a:xfrm>
            <a:off x="7239000" y="2057400"/>
            <a:ext cx="1295400" cy="2895600"/>
            <a:chOff x="914400" y="1447800"/>
            <a:chExt cx="1295400" cy="2895600"/>
          </a:xfrm>
        </p:grpSpPr>
        <p:sp>
          <p:nvSpPr>
            <p:cNvPr id="6" name="Rounded Rectangle 5"/>
            <p:cNvSpPr/>
            <p:nvPr/>
          </p:nvSpPr>
          <p:spPr bwMode="auto">
            <a:xfrm>
              <a:off x="914400" y="1447800"/>
              <a:ext cx="1295400" cy="533400"/>
            </a:xfrm>
            <a:prstGeom prst="roundRect">
              <a:avLst/>
            </a:prstGeom>
            <a:solidFill>
              <a:srgbClr val="009999">
                <a:alpha val="30000"/>
              </a:srgbClr>
            </a:solidFill>
            <a:ln w="19050" cap="flat" cmpd="sng" algn="ctr">
              <a:solidFill>
                <a:schemeClr val="tx1">
                  <a:alpha val="50000"/>
                </a:schemeClr>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7" name="Rounded Rectangle 6"/>
            <p:cNvSpPr/>
            <p:nvPr/>
          </p:nvSpPr>
          <p:spPr bwMode="auto">
            <a:xfrm>
              <a:off x="914400" y="2628900"/>
              <a:ext cx="1295400" cy="533400"/>
            </a:xfrm>
            <a:prstGeom prst="roundRect">
              <a:avLst/>
            </a:prstGeom>
            <a:solidFill>
              <a:srgbClr val="009999">
                <a:alpha val="30000"/>
              </a:srgbClr>
            </a:solidFill>
            <a:ln w="19050" cap="flat" cmpd="sng" algn="ctr">
              <a:solidFill>
                <a:schemeClr val="tx1">
                  <a:alpha val="50000"/>
                </a:schemeClr>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8" name="Rounded Rectangle 7"/>
            <p:cNvSpPr/>
            <p:nvPr/>
          </p:nvSpPr>
          <p:spPr bwMode="auto">
            <a:xfrm>
              <a:off x="914400" y="3810000"/>
              <a:ext cx="1295400" cy="533400"/>
            </a:xfrm>
            <a:prstGeom prst="roundRect">
              <a:avLst/>
            </a:prstGeom>
            <a:solidFill>
              <a:srgbClr val="009999">
                <a:alpha val="30000"/>
              </a:srgbClr>
            </a:solidFill>
            <a:ln w="19050" cap="flat" cmpd="sng" algn="ctr">
              <a:solidFill>
                <a:schemeClr val="tx1">
                  <a:alpha val="50000"/>
                </a:schemeClr>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cxnSp>
          <p:nvCxnSpPr>
            <p:cNvPr id="10" name="Straight Arrow Connector 9"/>
            <p:cNvCxnSpPr/>
            <p:nvPr/>
          </p:nvCxnSpPr>
          <p:spPr bwMode="auto">
            <a:xfrm flipV="1">
              <a:off x="1562100" y="3162300"/>
              <a:ext cx="0" cy="647700"/>
            </a:xfrm>
            <a:prstGeom prst="straightConnector1">
              <a:avLst/>
            </a:prstGeom>
            <a:noFill/>
            <a:ln w="19050" cap="flat" cmpd="sng" algn="ctr">
              <a:solidFill>
                <a:schemeClr val="tx1">
                  <a:alpha val="50000"/>
                </a:schemeClr>
              </a:solidFill>
              <a:prstDash val="solid"/>
              <a:round/>
              <a:headEnd type="none" w="med" len="med"/>
              <a:tailEnd type="arrow"/>
            </a:ln>
            <a:effectLst/>
          </p:spPr>
        </p:cxnSp>
        <p:cxnSp>
          <p:nvCxnSpPr>
            <p:cNvPr id="11" name="Straight Arrow Connector 10"/>
            <p:cNvCxnSpPr/>
            <p:nvPr/>
          </p:nvCxnSpPr>
          <p:spPr bwMode="auto">
            <a:xfrm flipV="1">
              <a:off x="1562100" y="1981200"/>
              <a:ext cx="0" cy="647700"/>
            </a:xfrm>
            <a:prstGeom prst="straightConnector1">
              <a:avLst/>
            </a:prstGeom>
            <a:noFill/>
            <a:ln w="19050" cap="flat" cmpd="sng" algn="ctr">
              <a:solidFill>
                <a:schemeClr val="tx1">
                  <a:alpha val="50000"/>
                </a:schemeClr>
              </a:solidFill>
              <a:prstDash val="solid"/>
              <a:round/>
              <a:headEnd type="none" w="med" len="med"/>
              <a:tailEnd type="arrow"/>
            </a:ln>
            <a:effectLst/>
          </p:spPr>
        </p:cxnSp>
        <p:sp>
          <p:nvSpPr>
            <p:cNvPr id="12" name="TextBox 11"/>
            <p:cNvSpPr txBox="1"/>
            <p:nvPr/>
          </p:nvSpPr>
          <p:spPr>
            <a:xfrm>
              <a:off x="990600" y="1524000"/>
              <a:ext cx="1143000" cy="338554"/>
            </a:xfrm>
            <a:prstGeom prst="rect">
              <a:avLst/>
            </a:prstGeom>
            <a:noFill/>
          </p:spPr>
          <p:txBody>
            <a:bodyPr wrap="square" rtlCol="0">
              <a:spAutoFit/>
            </a:bodyPr>
            <a:lstStyle/>
            <a:p>
              <a:r>
                <a:rPr lang="en-GB" sz="1600" dirty="0" smtClean="0"/>
                <a:t>Why (R)</a:t>
              </a:r>
              <a:endParaRPr lang="en-GB" sz="1600" dirty="0"/>
            </a:p>
          </p:txBody>
        </p:sp>
        <p:sp>
          <p:nvSpPr>
            <p:cNvPr id="13" name="TextBox 12"/>
            <p:cNvSpPr txBox="1"/>
            <p:nvPr/>
          </p:nvSpPr>
          <p:spPr>
            <a:xfrm>
              <a:off x="990600" y="3886200"/>
              <a:ext cx="1143000" cy="338554"/>
            </a:xfrm>
            <a:prstGeom prst="rect">
              <a:avLst/>
            </a:prstGeom>
            <a:noFill/>
          </p:spPr>
          <p:txBody>
            <a:bodyPr wrap="square" rtlCol="0">
              <a:spAutoFit/>
            </a:bodyPr>
            <a:lstStyle/>
            <a:p>
              <a:r>
                <a:rPr lang="en-GB" sz="1600" dirty="0" smtClean="0"/>
                <a:t>How (Q)</a:t>
              </a:r>
              <a:endParaRPr lang="en-GB" sz="1600" dirty="0"/>
            </a:p>
          </p:txBody>
        </p:sp>
        <p:sp>
          <p:nvSpPr>
            <p:cNvPr id="14" name="TextBox 13"/>
            <p:cNvSpPr txBox="1"/>
            <p:nvPr/>
          </p:nvSpPr>
          <p:spPr>
            <a:xfrm>
              <a:off x="990600" y="2743200"/>
              <a:ext cx="1143000" cy="338554"/>
            </a:xfrm>
            <a:prstGeom prst="rect">
              <a:avLst/>
            </a:prstGeom>
            <a:noFill/>
          </p:spPr>
          <p:txBody>
            <a:bodyPr wrap="square" rtlCol="0">
              <a:spAutoFit/>
            </a:bodyPr>
            <a:lstStyle/>
            <a:p>
              <a:r>
                <a:rPr lang="en-GB" sz="1600" dirty="0" smtClean="0"/>
                <a:t>What (P)</a:t>
              </a:r>
              <a:endParaRPr lang="en-GB" sz="16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lIns="0" tIns="0" rIns="0" bIns="0"/>
          <a:lstStyle/>
          <a:p>
            <a:pPr marL="838200" indent="-838200"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PQR Statements</a:t>
            </a:r>
          </a:p>
        </p:txBody>
      </p:sp>
      <p:sp>
        <p:nvSpPr>
          <p:cNvPr id="24580" name="Rectangle 3"/>
          <p:cNvSpPr>
            <a:spLocks noGrp="1" noChangeArrowheads="1"/>
          </p:cNvSpPr>
          <p:nvPr>
            <p:ph type="body" idx="1"/>
          </p:nvPr>
        </p:nvSpPr>
        <p:spPr>
          <a:xfrm>
            <a:off x="1524000" y="1676400"/>
            <a:ext cx="3505200" cy="4876800"/>
          </a:xfrm>
        </p:spPr>
        <p:txBody>
          <a:bodyPr/>
          <a:lstStyle/>
          <a:p>
            <a:pPr marL="3175" indent="-3175" eaLnBrk="1" hangingPunct="1">
              <a:lnSpc>
                <a:spcPct val="90000"/>
              </a:lnSpc>
            </a:pPr>
            <a:r>
              <a:rPr lang="en-GB" sz="2400" dirty="0" smtClean="0">
                <a:solidFill>
                  <a:srgbClr val="009999"/>
                </a:solidFill>
              </a:rPr>
              <a:t>A system to... </a:t>
            </a:r>
            <a:br>
              <a:rPr lang="en-GB" sz="2400" dirty="0" smtClean="0">
                <a:solidFill>
                  <a:srgbClr val="009999"/>
                </a:solidFill>
              </a:rPr>
            </a:br>
            <a:r>
              <a:rPr lang="en-GB" sz="800" dirty="0" smtClean="0">
                <a:solidFill>
                  <a:srgbClr val="009999"/>
                </a:solidFill>
              </a:rPr>
              <a:t>	</a:t>
            </a:r>
          </a:p>
          <a:p>
            <a:pPr marL="3175" indent="-3175" eaLnBrk="1" hangingPunct="1">
              <a:lnSpc>
                <a:spcPct val="90000"/>
              </a:lnSpc>
            </a:pPr>
            <a:r>
              <a:rPr lang="en-GB" sz="2400" dirty="0" smtClean="0">
                <a:solidFill>
                  <a:srgbClr val="009999"/>
                </a:solidFill>
              </a:rPr>
              <a:t>		by ... </a:t>
            </a:r>
            <a:br>
              <a:rPr lang="en-GB" sz="2400" dirty="0" smtClean="0">
                <a:solidFill>
                  <a:srgbClr val="009999"/>
                </a:solidFill>
              </a:rPr>
            </a:br>
            <a:r>
              <a:rPr lang="en-GB" sz="800" dirty="0" smtClean="0">
                <a:solidFill>
                  <a:srgbClr val="009999"/>
                </a:solidFill>
              </a:rPr>
              <a:t>	</a:t>
            </a:r>
          </a:p>
          <a:p>
            <a:pPr marL="3175" indent="-3175" eaLnBrk="1" hangingPunct="1">
              <a:lnSpc>
                <a:spcPct val="90000"/>
              </a:lnSpc>
            </a:pPr>
            <a:r>
              <a:rPr lang="en-GB" sz="2400" dirty="0" smtClean="0">
                <a:solidFill>
                  <a:srgbClr val="009999"/>
                </a:solidFill>
              </a:rPr>
              <a:t>		in order to ...</a:t>
            </a:r>
            <a:br>
              <a:rPr lang="en-GB" sz="2400" dirty="0" smtClean="0">
                <a:solidFill>
                  <a:srgbClr val="009999"/>
                </a:solidFill>
              </a:rPr>
            </a:br>
            <a:endParaRPr lang="en-GB" sz="1200" dirty="0" smtClean="0">
              <a:solidFill>
                <a:srgbClr val="009999"/>
              </a:solidFill>
            </a:endParaRPr>
          </a:p>
          <a:p>
            <a:pPr marL="3175" indent="-3175" eaLnBrk="1" hangingPunct="1">
              <a:lnSpc>
                <a:spcPct val="90000"/>
              </a:lnSpc>
            </a:pPr>
            <a:endParaRPr lang="en-US" sz="2400" dirty="0" smtClean="0"/>
          </a:p>
        </p:txBody>
      </p:sp>
      <p:sp>
        <p:nvSpPr>
          <p:cNvPr id="6" name="TextBox 5"/>
          <p:cNvSpPr txBox="1"/>
          <p:nvPr/>
        </p:nvSpPr>
        <p:spPr>
          <a:xfrm>
            <a:off x="762000" y="1600200"/>
            <a:ext cx="762000" cy="1508105"/>
          </a:xfrm>
          <a:prstGeom prst="rect">
            <a:avLst/>
          </a:prstGeom>
          <a:noFill/>
        </p:spPr>
        <p:txBody>
          <a:bodyPr wrap="square" rtlCol="0">
            <a:spAutoFit/>
          </a:bodyPr>
          <a:lstStyle/>
          <a:p>
            <a:r>
              <a:rPr lang="en-GB" sz="2400" dirty="0" smtClean="0"/>
              <a:t>(P)</a:t>
            </a:r>
          </a:p>
          <a:p>
            <a:endParaRPr lang="en-GB" sz="1000" dirty="0"/>
          </a:p>
          <a:p>
            <a:r>
              <a:rPr lang="en-GB" sz="2400" dirty="0" smtClean="0"/>
              <a:t>(Q)</a:t>
            </a:r>
          </a:p>
          <a:p>
            <a:endParaRPr lang="en-GB" sz="1050" dirty="0"/>
          </a:p>
          <a:p>
            <a:r>
              <a:rPr lang="en-GB" sz="2400" dirty="0" smtClean="0"/>
              <a:t>(R)</a:t>
            </a:r>
            <a:endParaRPr lang="en-GB" sz="2400" dirty="0"/>
          </a:p>
        </p:txBody>
      </p:sp>
      <p:grpSp>
        <p:nvGrpSpPr>
          <p:cNvPr id="2" name="Group 8"/>
          <p:cNvGrpSpPr/>
          <p:nvPr/>
        </p:nvGrpSpPr>
        <p:grpSpPr>
          <a:xfrm>
            <a:off x="914400" y="3352800"/>
            <a:ext cx="7620000" cy="1359932"/>
            <a:chOff x="914400" y="3352800"/>
            <a:chExt cx="7620000" cy="1359932"/>
          </a:xfrm>
        </p:grpSpPr>
        <p:sp>
          <p:nvSpPr>
            <p:cNvPr id="7" name="TextBox 6"/>
            <p:cNvSpPr txBox="1"/>
            <p:nvPr/>
          </p:nvSpPr>
          <p:spPr>
            <a:xfrm>
              <a:off x="914400" y="3352800"/>
              <a:ext cx="7620000" cy="923330"/>
            </a:xfrm>
            <a:prstGeom prst="rect">
              <a:avLst/>
            </a:prstGeom>
            <a:noFill/>
          </p:spPr>
          <p:txBody>
            <a:bodyPr wrap="square" rtlCol="0">
              <a:spAutoFit/>
            </a:bodyPr>
            <a:lstStyle/>
            <a:p>
              <a:pPr algn="l"/>
              <a:r>
                <a:rPr lang="en-GB" dirty="0" smtClean="0"/>
                <a:t>“</a:t>
              </a:r>
              <a:r>
                <a:rPr lang="en-GB" dirty="0" smtClean="0">
                  <a:solidFill>
                    <a:srgbClr val="009999"/>
                  </a:solidFill>
                </a:rPr>
                <a:t>A system to </a:t>
              </a:r>
              <a:r>
                <a:rPr lang="en-GB" dirty="0" smtClean="0"/>
                <a:t>identify those changes which might be expected to alleviate a problem situation within human affairs [</a:t>
              </a:r>
              <a:r>
                <a:rPr lang="en-GB" dirty="0" smtClean="0">
                  <a:solidFill>
                    <a:srgbClr val="009999"/>
                  </a:solidFill>
                </a:rPr>
                <a:t>by</a:t>
              </a:r>
              <a:r>
                <a:rPr lang="en-GB" dirty="0" smtClean="0"/>
                <a:t>] using the concept of notional systems of human activity [</a:t>
              </a:r>
              <a:r>
                <a:rPr lang="en-GB" dirty="0" smtClean="0">
                  <a:solidFill>
                    <a:srgbClr val="009999"/>
                  </a:solidFill>
                </a:rPr>
                <a:t>in order</a:t>
              </a:r>
              <a:r>
                <a:rPr lang="en-GB" dirty="0" smtClean="0"/>
                <a:t> ]</a:t>
              </a:r>
              <a:r>
                <a:rPr lang="en-GB" dirty="0" smtClean="0">
                  <a:solidFill>
                    <a:srgbClr val="009999"/>
                  </a:solidFill>
                </a:rPr>
                <a:t> to</a:t>
              </a:r>
              <a:r>
                <a:rPr lang="en-GB" dirty="0" smtClean="0"/>
                <a:t> orchestrate debate about change”</a:t>
              </a:r>
              <a:endParaRPr lang="en-GB" dirty="0"/>
            </a:p>
          </p:txBody>
        </p:sp>
        <p:sp>
          <p:nvSpPr>
            <p:cNvPr id="8" name="TextBox 7"/>
            <p:cNvSpPr txBox="1"/>
            <p:nvPr/>
          </p:nvSpPr>
          <p:spPr>
            <a:xfrm>
              <a:off x="5257800" y="4343400"/>
              <a:ext cx="3276600" cy="369332"/>
            </a:xfrm>
            <a:prstGeom prst="rect">
              <a:avLst/>
            </a:prstGeom>
            <a:noFill/>
          </p:spPr>
          <p:txBody>
            <a:bodyPr wrap="square" rtlCol="0">
              <a:spAutoFit/>
            </a:bodyPr>
            <a:lstStyle/>
            <a:p>
              <a:pPr algn="r"/>
              <a:r>
                <a:rPr lang="en-GB" dirty="0" smtClean="0"/>
                <a:t>Woodburn (1991)</a:t>
              </a:r>
              <a:endParaRPr lang="en-GB" dirty="0"/>
            </a:p>
          </p:txBody>
        </p:sp>
      </p:gr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lstStyle/>
          <a:p>
            <a:r>
              <a:rPr lang="en-GB" dirty="0" smtClean="0"/>
              <a:t>Framing the Issue</a:t>
            </a:r>
          </a:p>
        </p:txBody>
      </p:sp>
      <p:sp>
        <p:nvSpPr>
          <p:cNvPr id="23555" name="Content Placeholder 5"/>
          <p:cNvSpPr>
            <a:spLocks noGrp="1"/>
          </p:cNvSpPr>
          <p:nvPr>
            <p:ph idx="1"/>
          </p:nvPr>
        </p:nvSpPr>
        <p:spPr>
          <a:xfrm>
            <a:off x="995363" y="1371600"/>
            <a:ext cx="7234237" cy="5029200"/>
          </a:xfrm>
        </p:spPr>
        <p:txBody>
          <a:bodyPr/>
          <a:lstStyle/>
          <a:p>
            <a:r>
              <a:rPr lang="en-GB" sz="2400" dirty="0" smtClean="0"/>
              <a:t>Consider:</a:t>
            </a:r>
          </a:p>
          <a:p>
            <a:pPr>
              <a:buFont typeface="Arial" pitchFamily="34" charset="0"/>
              <a:buChar char="•"/>
            </a:pPr>
            <a:r>
              <a:rPr lang="en-GB" sz="2400" dirty="0" smtClean="0"/>
              <a:t>Why does this issue exist?</a:t>
            </a:r>
          </a:p>
          <a:p>
            <a:pPr>
              <a:buFont typeface="Arial" pitchFamily="34" charset="0"/>
              <a:buChar char="•"/>
            </a:pPr>
            <a:r>
              <a:rPr lang="en-GB" sz="2400" dirty="0" smtClean="0"/>
              <a:t>What worldview or perspective legitimises these activities?</a:t>
            </a:r>
            <a:br>
              <a:rPr lang="en-GB" sz="2400" dirty="0" smtClean="0"/>
            </a:br>
            <a:r>
              <a:rPr lang="en-GB" sz="2400" dirty="0" smtClean="0"/>
              <a:t>i.e. Why does someone think this is a good thing to do?</a:t>
            </a:r>
          </a:p>
          <a:p>
            <a:pPr>
              <a:buFont typeface="Arial" pitchFamily="34" charset="0"/>
              <a:buChar char="•"/>
            </a:pPr>
            <a:r>
              <a:rPr lang="en-GB" sz="2400" dirty="0" smtClean="0"/>
              <a:t>What other assumptions are there?</a:t>
            </a:r>
          </a:p>
          <a:p>
            <a:pPr>
              <a:buFont typeface="Arial" pitchFamily="34" charset="0"/>
              <a:buChar char="•"/>
            </a:pPr>
            <a:r>
              <a:rPr lang="en-GB" sz="2400" dirty="0" smtClean="0"/>
              <a:t>What influences are there on this situation?</a:t>
            </a:r>
          </a:p>
          <a:p>
            <a:r>
              <a:rPr lang="en-GB" sz="2400" dirty="0" smtClean="0"/>
              <a:t>Shift thinking a layer upwards</a:t>
            </a:r>
          </a:p>
          <a:p>
            <a:r>
              <a:rPr lang="en-GB" sz="2400" dirty="0" smtClean="0"/>
              <a:t>Capture any insights</a:t>
            </a:r>
          </a:p>
          <a:p>
            <a:endParaRPr lang="en-GB" sz="18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
          <p:cNvSpPr>
            <a:spLocks noGrp="1" noChangeArrowheads="1"/>
          </p:cNvSpPr>
          <p:nvPr>
            <p:ph type="title"/>
          </p:nvPr>
        </p:nvSpPr>
        <p:spPr>
          <a:xfrm>
            <a:off x="685800" y="304800"/>
            <a:ext cx="8232775" cy="1146175"/>
          </a:xfrm>
        </p:spPr>
        <p:txBody>
          <a:bodyPr lIns="0" tIns="0" rIns="0" bIns="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Analysis One: The Intervention</a:t>
            </a:r>
          </a:p>
        </p:txBody>
      </p:sp>
      <p:sp>
        <p:nvSpPr>
          <p:cNvPr id="39940" name="Text Box 2"/>
          <p:cNvSpPr txBox="1">
            <a:spLocks noChangeArrowheads="1"/>
          </p:cNvSpPr>
          <p:nvPr/>
        </p:nvSpPr>
        <p:spPr bwMode="auto">
          <a:xfrm>
            <a:off x="914400" y="2209800"/>
            <a:ext cx="7924800" cy="3875077"/>
          </a:xfrm>
          <a:prstGeom prst="rect">
            <a:avLst/>
          </a:prstGeom>
          <a:noFill/>
          <a:ln w="9525">
            <a:noFill/>
            <a:miter lim="800000"/>
            <a:headEnd/>
            <a:tailEnd/>
          </a:ln>
        </p:spPr>
        <p:txBody>
          <a:bodyPr wrap="square" lIns="90360" tIns="44280" rIns="90360" bIns="44280">
            <a:spAutoFit/>
          </a:bodyPr>
          <a:lstStyle/>
          <a:p>
            <a:pPr marL="331788" indent="-331788" algn="l" eaLnBrk="0" hangingPunct="0">
              <a:spcBef>
                <a:spcPts val="600"/>
              </a:spcBef>
              <a:buClr>
                <a:srgbClr val="000000"/>
              </a:buClr>
              <a:buSzPct val="100000"/>
              <a:buFont typeface="Times New Roman" pitchFamily="18" charset="0"/>
              <a:buNone/>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GB" sz="2400" dirty="0">
                <a:latin typeface="+mn-lt"/>
              </a:rPr>
              <a:t>Identify the roles of:</a:t>
            </a:r>
          </a:p>
          <a:p>
            <a:pPr marL="331788" indent="-331788" algn="l" eaLnBrk="0" hangingPunct="0">
              <a:spcBef>
                <a:spcPts val="600"/>
              </a:spcBef>
              <a:buClr>
                <a:srgbClr val="000000"/>
              </a:buClr>
              <a:buSzPct val="100000"/>
              <a:buFont typeface="Times New Roman" pitchFamily="18"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GB" sz="2400" dirty="0">
                <a:latin typeface="+mn-lt"/>
              </a:rPr>
              <a:t>Client</a:t>
            </a:r>
          </a:p>
          <a:p>
            <a:pPr marL="331788" indent="-331788" algn="l" eaLnBrk="0" hangingPunct="0">
              <a:spcBef>
                <a:spcPts val="600"/>
              </a:spcBef>
              <a:buClr>
                <a:srgbClr val="000000"/>
              </a:buClr>
              <a:buSzPct val="100000"/>
              <a:buFont typeface="Times New Roman" pitchFamily="18"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GB" sz="2400" dirty="0">
                <a:latin typeface="+mn-lt"/>
              </a:rPr>
              <a:t>Analyst(s)</a:t>
            </a:r>
          </a:p>
          <a:p>
            <a:pPr marL="331788" lvl="1" indent="-331788" algn="l" eaLnBrk="0" hangingPunct="0">
              <a:spcBef>
                <a:spcPts val="600"/>
              </a:spcBef>
              <a:buClr>
                <a:srgbClr val="000000"/>
              </a:buClr>
              <a:buSzPct val="100000"/>
              <a:buFont typeface="Times New Roman" pitchFamily="18"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GB" sz="2400" dirty="0">
                <a:latin typeface="+mn-lt"/>
              </a:rPr>
              <a:t>And </a:t>
            </a:r>
            <a:r>
              <a:rPr lang="en-GB" sz="2400" dirty="0" smtClean="0">
                <a:latin typeface="+mn-lt"/>
              </a:rPr>
              <a:t>stakeholders (</a:t>
            </a:r>
            <a:r>
              <a:rPr lang="en-GB" sz="2400" dirty="0"/>
              <a:t>issue </a:t>
            </a:r>
            <a:r>
              <a:rPr lang="en-GB" sz="2400" dirty="0" smtClean="0"/>
              <a:t>owner</a:t>
            </a:r>
            <a:r>
              <a:rPr lang="en-GB" sz="2400" dirty="0"/>
              <a:t>s</a:t>
            </a:r>
            <a:r>
              <a:rPr lang="en-GB" sz="2400" dirty="0" smtClean="0"/>
              <a:t>)</a:t>
            </a:r>
            <a:endParaRPr lang="en-GB" sz="2400" dirty="0" smtClean="0">
              <a:latin typeface="+mn-lt"/>
            </a:endParaRPr>
          </a:p>
          <a:p>
            <a:pPr marL="788988" lvl="1" indent="-331788" algn="l" eaLnBrk="0" hangingPunct="0">
              <a:spcBef>
                <a:spcPts val="600"/>
              </a:spcBef>
              <a:buClr>
                <a:srgbClr val="000000"/>
              </a:buClr>
              <a:buSzPct val="100000"/>
              <a:buFont typeface="Arial" pitchFamily="34"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GB" sz="2400" dirty="0" smtClean="0">
                <a:latin typeface="+mn-lt"/>
              </a:rPr>
              <a:t>Beneficiaries</a:t>
            </a:r>
          </a:p>
          <a:p>
            <a:pPr marL="788988" lvl="1" indent="-331788" algn="l" eaLnBrk="0" hangingPunct="0">
              <a:spcBef>
                <a:spcPts val="600"/>
              </a:spcBef>
              <a:buClr>
                <a:srgbClr val="000000"/>
              </a:buClr>
              <a:buSzPct val="100000"/>
              <a:buFont typeface="Arial" pitchFamily="34"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GB" sz="2400" dirty="0" smtClean="0">
                <a:latin typeface="+mn-lt"/>
              </a:rPr>
              <a:t>Victims</a:t>
            </a:r>
            <a:endParaRPr lang="en-GB" sz="2400" dirty="0">
              <a:latin typeface="+mn-lt"/>
            </a:endParaRPr>
          </a:p>
          <a:p>
            <a:pPr marL="3175" indent="-3175" algn="l" eaLnBrk="0" hangingPunct="0">
              <a:spcBef>
                <a:spcPts val="600"/>
              </a:spcBef>
              <a:buClr>
                <a:srgbClr val="000000"/>
              </a:buClr>
              <a:buSzPct val="100000"/>
              <a:buFont typeface="Times New Roman" pitchFamily="18" charset="0"/>
              <a:buNone/>
              <a:tabLst>
                <a:tab pos="3571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GB" sz="2400" dirty="0" smtClean="0">
                <a:latin typeface="+mn-lt"/>
              </a:rPr>
              <a:t>Consideration </a:t>
            </a:r>
            <a:r>
              <a:rPr lang="en-GB" sz="2400" dirty="0">
                <a:latin typeface="+mn-lt"/>
              </a:rPr>
              <a:t>of these stakeholders’ worldviews and aspirations leads to ideas </a:t>
            </a:r>
            <a:r>
              <a:rPr lang="en-GB" sz="2400" dirty="0" smtClean="0">
                <a:latin typeface="+mn-lt"/>
              </a:rPr>
              <a:t>regarding which perspectives are relevant to model</a:t>
            </a:r>
            <a:endParaRPr lang="en-GB" sz="2400" dirty="0">
              <a:latin typeface="+mn-lt"/>
            </a:endParaRPr>
          </a:p>
        </p:txBody>
      </p:sp>
      <p:sp>
        <p:nvSpPr>
          <p:cNvPr id="6" name="TextBox 5"/>
          <p:cNvSpPr txBox="1"/>
          <p:nvPr/>
        </p:nvSpPr>
        <p:spPr>
          <a:xfrm>
            <a:off x="5562600" y="5943600"/>
            <a:ext cx="3276600" cy="461665"/>
          </a:xfrm>
          <a:prstGeom prst="rect">
            <a:avLst/>
          </a:prstGeom>
          <a:noFill/>
        </p:spPr>
        <p:txBody>
          <a:bodyPr wrap="square" rtlCol="0">
            <a:spAutoFit/>
          </a:bodyPr>
          <a:lstStyle/>
          <a:p>
            <a:pPr algn="r"/>
            <a:r>
              <a:rPr lang="en-GB" sz="1200" dirty="0" err="1" smtClean="0"/>
              <a:t>Cf</a:t>
            </a:r>
            <a:r>
              <a:rPr lang="en-GB" sz="1200" dirty="0" smtClean="0"/>
              <a:t> </a:t>
            </a:r>
            <a:r>
              <a:rPr lang="en-GB" sz="1200" dirty="0" err="1" smtClean="0"/>
              <a:t>Checkland</a:t>
            </a:r>
            <a:r>
              <a:rPr lang="en-GB" sz="1200" dirty="0" smtClean="0"/>
              <a:t> 2006 pp 27</a:t>
            </a:r>
            <a:br>
              <a:rPr lang="en-GB" sz="1200" dirty="0" smtClean="0"/>
            </a:br>
            <a:endParaRPr lang="en-GB" sz="1200" dirty="0" smtClean="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384175" y="274638"/>
            <a:ext cx="8232775" cy="1146175"/>
          </a:xfrm>
        </p:spPr>
        <p:txBody>
          <a:bodyPr lIns="0" tIns="0" rIns="0" bIns="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Analysis Two: Social</a:t>
            </a:r>
          </a:p>
        </p:txBody>
      </p:sp>
      <p:sp>
        <p:nvSpPr>
          <p:cNvPr id="40964" name="Text Box 3"/>
          <p:cNvSpPr txBox="1">
            <a:spLocks noChangeArrowheads="1"/>
          </p:cNvSpPr>
          <p:nvPr/>
        </p:nvSpPr>
        <p:spPr bwMode="auto">
          <a:xfrm>
            <a:off x="533400" y="2209800"/>
            <a:ext cx="8305800" cy="515938"/>
          </a:xfrm>
          <a:prstGeom prst="rect">
            <a:avLst/>
          </a:prstGeom>
          <a:noFill/>
          <a:ln w="9525">
            <a:noFill/>
            <a:miter lim="800000"/>
            <a:headEnd/>
            <a:tailEnd/>
          </a:ln>
        </p:spPr>
        <p:txBody>
          <a:bodyPr lIns="90360" tIns="44280" rIns="90360" bIns="44280">
            <a:spAutoFit/>
          </a:bodyPr>
          <a:lstStyle/>
          <a:p>
            <a:pPr marL="331788" indent="-331788" algn="l" eaLnBrk="0" hangingPunct="0">
              <a:spcBef>
                <a:spcPts val="800"/>
              </a:spcBef>
              <a:buClr>
                <a:srgbClr val="000000"/>
              </a:buClr>
              <a:buSzPct val="100000"/>
              <a:buFont typeface="Times New Roman" pitchFamily="18" charset="0"/>
              <a:buNone/>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endParaRPr lang="en-US" sz="2800">
              <a:latin typeface="Comic Sans MS" pitchFamily="66" charset="0"/>
            </a:endParaRPr>
          </a:p>
        </p:txBody>
      </p:sp>
      <p:sp>
        <p:nvSpPr>
          <p:cNvPr id="40965" name="Rectangle 5"/>
          <p:cNvSpPr>
            <a:spLocks noGrp="1" noChangeArrowheads="1"/>
          </p:cNvSpPr>
          <p:nvPr>
            <p:ph type="body" idx="1"/>
          </p:nvPr>
        </p:nvSpPr>
        <p:spPr>
          <a:xfrm>
            <a:off x="995363" y="2057400"/>
            <a:ext cx="8229600" cy="3686175"/>
          </a:xfrm>
        </p:spPr>
        <p:txBody>
          <a:bodyPr/>
          <a:lstStyle/>
          <a:p>
            <a:pPr eaLnBrk="1" hangingPunct="1"/>
            <a:r>
              <a:rPr lang="en-GB" dirty="0" smtClean="0"/>
              <a:t>What interacting:</a:t>
            </a:r>
          </a:p>
          <a:p>
            <a:pPr eaLnBrk="1" hangingPunct="1">
              <a:buFontTx/>
              <a:buChar char="•"/>
            </a:pPr>
            <a:r>
              <a:rPr lang="en-GB" dirty="0" smtClean="0"/>
              <a:t>Roles (formal and informal)</a:t>
            </a:r>
          </a:p>
          <a:p>
            <a:pPr eaLnBrk="1" hangingPunct="1">
              <a:buFontTx/>
              <a:buChar char="•"/>
            </a:pPr>
            <a:r>
              <a:rPr lang="en-GB" dirty="0" smtClean="0"/>
              <a:t>Norms</a:t>
            </a:r>
          </a:p>
          <a:p>
            <a:pPr eaLnBrk="1" hangingPunct="1">
              <a:buFontTx/>
              <a:buChar char="•"/>
            </a:pPr>
            <a:r>
              <a:rPr lang="en-GB" dirty="0" smtClean="0"/>
              <a:t>And Values</a:t>
            </a:r>
          </a:p>
          <a:p>
            <a:pPr eaLnBrk="1" hangingPunct="1"/>
            <a:r>
              <a:rPr lang="en-GB" dirty="0" smtClean="0"/>
              <a:t>characterise this situation?</a:t>
            </a:r>
          </a:p>
          <a:p>
            <a:pPr eaLnBrk="1" hangingPunct="1"/>
            <a:r>
              <a:rPr lang="en-GB" dirty="0" smtClean="0"/>
              <a:t>Record notes in project log</a:t>
            </a:r>
          </a:p>
          <a:p>
            <a:pPr eaLnBrk="1" hangingPunct="1"/>
            <a:endParaRPr lang="en-US" dirty="0" smtClean="0"/>
          </a:p>
        </p:txBody>
      </p:sp>
      <p:sp>
        <p:nvSpPr>
          <p:cNvPr id="6" name="TextBox 5"/>
          <p:cNvSpPr txBox="1"/>
          <p:nvPr/>
        </p:nvSpPr>
        <p:spPr>
          <a:xfrm>
            <a:off x="5562600" y="5943600"/>
            <a:ext cx="3276600" cy="461665"/>
          </a:xfrm>
          <a:prstGeom prst="rect">
            <a:avLst/>
          </a:prstGeom>
          <a:noFill/>
        </p:spPr>
        <p:txBody>
          <a:bodyPr wrap="square" rtlCol="0">
            <a:spAutoFit/>
          </a:bodyPr>
          <a:lstStyle/>
          <a:p>
            <a:pPr algn="r"/>
            <a:r>
              <a:rPr lang="en-GB" sz="1200" dirty="0" err="1" smtClean="0"/>
              <a:t>Cf</a:t>
            </a:r>
            <a:r>
              <a:rPr lang="en-GB" sz="1200" dirty="0" smtClean="0"/>
              <a:t> </a:t>
            </a:r>
            <a:r>
              <a:rPr lang="en-GB" sz="1200" dirty="0" err="1" smtClean="0"/>
              <a:t>Checkland</a:t>
            </a:r>
            <a:r>
              <a:rPr lang="en-GB" sz="1200" dirty="0" smtClean="0"/>
              <a:t> 2006 pp 31</a:t>
            </a:r>
            <a:br>
              <a:rPr lang="en-GB" sz="1200" dirty="0" smtClean="0"/>
            </a:br>
            <a:endParaRPr lang="en-GB" sz="1200" dirty="0" smtClean="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384175" y="274638"/>
            <a:ext cx="8232775" cy="1146175"/>
          </a:xfrm>
        </p:spPr>
        <p:txBody>
          <a:bodyPr lIns="0" tIns="0" rIns="0" bIns="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Analysis Three: Political</a:t>
            </a:r>
          </a:p>
        </p:txBody>
      </p:sp>
      <p:sp>
        <p:nvSpPr>
          <p:cNvPr id="41988" name="Text Box 3"/>
          <p:cNvSpPr txBox="1">
            <a:spLocks noChangeArrowheads="1"/>
          </p:cNvSpPr>
          <p:nvPr/>
        </p:nvSpPr>
        <p:spPr bwMode="auto">
          <a:xfrm>
            <a:off x="533400" y="2209800"/>
            <a:ext cx="8305800" cy="515938"/>
          </a:xfrm>
          <a:prstGeom prst="rect">
            <a:avLst/>
          </a:prstGeom>
          <a:noFill/>
          <a:ln w="9525">
            <a:noFill/>
            <a:miter lim="800000"/>
            <a:headEnd/>
            <a:tailEnd/>
          </a:ln>
        </p:spPr>
        <p:txBody>
          <a:bodyPr lIns="90360" tIns="44280" rIns="90360" bIns="44280">
            <a:spAutoFit/>
          </a:bodyPr>
          <a:lstStyle/>
          <a:p>
            <a:pPr marL="331788" indent="-331788" algn="l" eaLnBrk="0" hangingPunct="0">
              <a:spcBef>
                <a:spcPts val="800"/>
              </a:spcBef>
              <a:buClr>
                <a:srgbClr val="000000"/>
              </a:buClr>
              <a:buSzPct val="100000"/>
              <a:buFont typeface="Times New Roman" pitchFamily="18" charset="0"/>
              <a:buNone/>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endParaRPr lang="en-US" sz="2800">
              <a:latin typeface="Comic Sans MS" pitchFamily="66" charset="0"/>
            </a:endParaRPr>
          </a:p>
        </p:txBody>
      </p:sp>
      <p:sp>
        <p:nvSpPr>
          <p:cNvPr id="41989" name="Rectangle 4"/>
          <p:cNvSpPr>
            <a:spLocks noGrp="1" noChangeArrowheads="1"/>
          </p:cNvSpPr>
          <p:nvPr>
            <p:ph type="body" idx="1"/>
          </p:nvPr>
        </p:nvSpPr>
        <p:spPr/>
        <p:txBody>
          <a:bodyPr/>
          <a:lstStyle/>
          <a:p>
            <a:pPr eaLnBrk="1" hangingPunct="1"/>
            <a:r>
              <a:rPr lang="en-US" sz="2800" dirty="0" smtClean="0"/>
              <a:t>Consider:</a:t>
            </a:r>
          </a:p>
          <a:p>
            <a:pPr eaLnBrk="1" hangingPunct="1">
              <a:buFont typeface="Arial" pitchFamily="34" charset="0"/>
              <a:buChar char="•"/>
            </a:pPr>
            <a:r>
              <a:rPr lang="en-US" sz="2800" dirty="0" smtClean="0"/>
              <a:t>How power is expressed in this situation;</a:t>
            </a:r>
          </a:p>
          <a:p>
            <a:pPr eaLnBrk="1" hangingPunct="1">
              <a:buFont typeface="Arial" pitchFamily="34" charset="0"/>
              <a:buChar char="•"/>
            </a:pPr>
            <a:r>
              <a:rPr lang="en-US" sz="2800" dirty="0" smtClean="0"/>
              <a:t>What the commodities of power are;</a:t>
            </a:r>
          </a:p>
          <a:p>
            <a:pPr eaLnBrk="1" hangingPunct="1">
              <a:buFont typeface="Arial" pitchFamily="34" charset="0"/>
              <a:buChar char="•"/>
            </a:pPr>
            <a:r>
              <a:rPr lang="en-US" sz="2800" dirty="0" smtClean="0"/>
              <a:t>What the processes of using power are; and</a:t>
            </a:r>
          </a:p>
          <a:p>
            <a:pPr eaLnBrk="1" hangingPunct="1"/>
            <a:endParaRPr lang="en-US" sz="2800" dirty="0" smtClean="0"/>
          </a:p>
          <a:p>
            <a:pPr eaLnBrk="1" hangingPunct="1"/>
            <a:endParaRPr lang="en-US" sz="2800" dirty="0" smtClean="0"/>
          </a:p>
          <a:p>
            <a:pPr eaLnBrk="1" hangingPunct="1"/>
            <a:endParaRPr lang="en-US" sz="2800" dirty="0" smtClean="0"/>
          </a:p>
          <a:p>
            <a:pPr eaLnBrk="1" hangingPunct="1"/>
            <a:r>
              <a:rPr lang="en-US" sz="2800" dirty="0" smtClean="0"/>
              <a:t>This informs changes that are culturally feasible</a:t>
            </a:r>
          </a:p>
        </p:txBody>
      </p:sp>
      <p:sp>
        <p:nvSpPr>
          <p:cNvPr id="6" name="TextBox 5"/>
          <p:cNvSpPr txBox="1"/>
          <p:nvPr/>
        </p:nvSpPr>
        <p:spPr>
          <a:xfrm>
            <a:off x="5562600" y="5943600"/>
            <a:ext cx="3276600" cy="461665"/>
          </a:xfrm>
          <a:prstGeom prst="rect">
            <a:avLst/>
          </a:prstGeom>
          <a:noFill/>
        </p:spPr>
        <p:txBody>
          <a:bodyPr wrap="square" rtlCol="0">
            <a:spAutoFit/>
          </a:bodyPr>
          <a:lstStyle/>
          <a:p>
            <a:pPr algn="r"/>
            <a:r>
              <a:rPr lang="en-GB" sz="1200" dirty="0" err="1" smtClean="0"/>
              <a:t>Cf</a:t>
            </a:r>
            <a:r>
              <a:rPr lang="en-GB" sz="1200" dirty="0" smtClean="0"/>
              <a:t> </a:t>
            </a:r>
            <a:r>
              <a:rPr lang="en-GB" sz="1200" dirty="0" err="1" smtClean="0"/>
              <a:t>Checkland</a:t>
            </a:r>
            <a:r>
              <a:rPr lang="en-GB" sz="1200" dirty="0" smtClean="0"/>
              <a:t> 2006 pp 35</a:t>
            </a:r>
            <a:br>
              <a:rPr lang="en-GB" sz="1200" dirty="0" smtClean="0"/>
            </a:br>
            <a:endParaRPr lang="en-GB" sz="1200" dirty="0" smtClean="0"/>
          </a:p>
        </p:txBody>
      </p:sp>
      <p:sp>
        <p:nvSpPr>
          <p:cNvPr id="11" name="Rectangle 4"/>
          <p:cNvSpPr txBox="1">
            <a:spLocks noChangeArrowheads="1"/>
          </p:cNvSpPr>
          <p:nvPr/>
        </p:nvSpPr>
        <p:spPr bwMode="auto">
          <a:xfrm>
            <a:off x="1147763" y="3733801"/>
            <a:ext cx="3119437"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hlink"/>
              </a:buClr>
              <a:buSzPct val="105000"/>
              <a:buFontTx/>
              <a:buChar char="–"/>
              <a:tabLst/>
              <a:defRPr/>
            </a:pPr>
            <a:r>
              <a:rPr kumimoji="0" lang="en-US" sz="2400" b="0" i="0" u="none" strike="noStrike" kern="0" cap="none" spc="0" normalizeH="0" baseline="0" noProof="0" dirty="0" smtClean="0">
                <a:ln>
                  <a:noFill/>
                </a:ln>
                <a:solidFill>
                  <a:schemeClr val="tx1"/>
                </a:solidFill>
                <a:effectLst/>
                <a:uLnTx/>
                <a:uFillTx/>
                <a:latin typeface="+mn-lt"/>
                <a:cs typeface="+mn-cs"/>
              </a:rPr>
              <a:t>Preserved</a:t>
            </a:r>
          </a:p>
          <a:p>
            <a:pPr marL="742950" marR="0" lvl="1" indent="-285750" algn="l" defTabSz="914400" rtl="0" eaLnBrk="1" fontAlgn="base" latinLnBrk="0" hangingPunct="1">
              <a:lnSpc>
                <a:spcPct val="100000"/>
              </a:lnSpc>
              <a:spcBef>
                <a:spcPct val="20000"/>
              </a:spcBef>
              <a:spcAft>
                <a:spcPct val="0"/>
              </a:spcAft>
              <a:buClr>
                <a:schemeClr val="hlink"/>
              </a:buClr>
              <a:buSzPct val="105000"/>
              <a:buFontTx/>
              <a:buChar char="–"/>
              <a:tabLst/>
              <a:defRPr/>
            </a:pPr>
            <a:r>
              <a:rPr kumimoji="0" lang="en-US" sz="2400" b="0" i="0" u="none" strike="noStrike" kern="0" cap="none" spc="0" normalizeH="0" baseline="0" noProof="0" dirty="0" smtClean="0">
                <a:ln>
                  <a:noFill/>
                </a:ln>
                <a:solidFill>
                  <a:schemeClr val="tx1"/>
                </a:solidFill>
                <a:effectLst/>
                <a:uLnTx/>
                <a:uFillTx/>
                <a:latin typeface="+mn-lt"/>
                <a:cs typeface="+mn-cs"/>
              </a:rPr>
              <a:t>Obtained</a:t>
            </a:r>
          </a:p>
          <a:p>
            <a:pPr marL="742950" marR="0" lvl="1" indent="-285750" algn="l" defTabSz="914400" rtl="0" eaLnBrk="1" fontAlgn="base" latinLnBrk="0" hangingPunct="1">
              <a:lnSpc>
                <a:spcPct val="100000"/>
              </a:lnSpc>
              <a:spcBef>
                <a:spcPct val="20000"/>
              </a:spcBef>
              <a:spcAft>
                <a:spcPct val="0"/>
              </a:spcAft>
              <a:buClr>
                <a:schemeClr val="hlink"/>
              </a:buClr>
              <a:buSzPct val="105000"/>
              <a:buFontTx/>
              <a:buChar char="–"/>
              <a:tabLst/>
              <a:defRPr/>
            </a:pPr>
            <a:r>
              <a:rPr kumimoji="0" lang="en-US" sz="2400" b="0" i="0" u="none" strike="noStrike" kern="0" cap="none" spc="0" normalizeH="0" baseline="0" noProof="0" dirty="0" smtClean="0">
                <a:ln>
                  <a:noFill/>
                </a:ln>
                <a:solidFill>
                  <a:schemeClr val="tx1"/>
                </a:solidFill>
                <a:effectLst/>
                <a:uLnTx/>
                <a:uFillTx/>
                <a:latin typeface="+mn-lt"/>
                <a:cs typeface="+mn-cs"/>
              </a:rPr>
              <a:t>Used</a:t>
            </a:r>
          </a:p>
        </p:txBody>
      </p:sp>
      <p:sp>
        <p:nvSpPr>
          <p:cNvPr id="12" name="Rectangle 4"/>
          <p:cNvSpPr txBox="1">
            <a:spLocks noChangeArrowheads="1"/>
          </p:cNvSpPr>
          <p:nvPr/>
        </p:nvSpPr>
        <p:spPr bwMode="auto">
          <a:xfrm>
            <a:off x="4114800" y="3733800"/>
            <a:ext cx="3119437"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hlink"/>
              </a:buClr>
              <a:buSzPct val="105000"/>
              <a:buFontTx/>
              <a:buChar char="–"/>
              <a:tabLst/>
              <a:defRPr/>
            </a:pPr>
            <a:r>
              <a:rPr kumimoji="0" lang="en-US" sz="2400" b="0" i="0" u="none" strike="noStrike" kern="0" cap="none" spc="0" normalizeH="0" baseline="0" noProof="0" dirty="0" smtClean="0">
                <a:ln>
                  <a:noFill/>
                </a:ln>
                <a:solidFill>
                  <a:schemeClr val="tx1"/>
                </a:solidFill>
                <a:effectLst/>
                <a:uLnTx/>
                <a:uFillTx/>
                <a:latin typeface="+mn-lt"/>
                <a:cs typeface="+mn-cs"/>
              </a:rPr>
              <a:t>Defended</a:t>
            </a:r>
          </a:p>
          <a:p>
            <a:pPr marL="742950" marR="0" lvl="1" indent="-285750" algn="l" defTabSz="914400" rtl="0" eaLnBrk="1" fontAlgn="base" latinLnBrk="0" hangingPunct="1">
              <a:lnSpc>
                <a:spcPct val="100000"/>
              </a:lnSpc>
              <a:spcBef>
                <a:spcPct val="20000"/>
              </a:spcBef>
              <a:spcAft>
                <a:spcPct val="0"/>
              </a:spcAft>
              <a:buClr>
                <a:schemeClr val="hlink"/>
              </a:buClr>
              <a:buSzPct val="105000"/>
              <a:buFontTx/>
              <a:buChar char="–"/>
              <a:tabLst/>
              <a:defRPr/>
            </a:pPr>
            <a:r>
              <a:rPr kumimoji="0" lang="en-US" sz="2400" b="0" i="0" u="none" strike="noStrike" kern="0" cap="none" spc="0" normalizeH="0" baseline="0" noProof="0" dirty="0" smtClean="0">
                <a:ln>
                  <a:noFill/>
                </a:ln>
                <a:solidFill>
                  <a:schemeClr val="tx1"/>
                </a:solidFill>
                <a:effectLst/>
                <a:uLnTx/>
                <a:uFillTx/>
                <a:latin typeface="+mn-lt"/>
                <a:cs typeface="+mn-cs"/>
              </a:rPr>
              <a:t>Passed on</a:t>
            </a:r>
          </a:p>
          <a:p>
            <a:pPr marL="742950" marR="0" lvl="1" indent="-285750" algn="l" defTabSz="914400" rtl="0" eaLnBrk="1" fontAlgn="base" latinLnBrk="0" hangingPunct="1">
              <a:lnSpc>
                <a:spcPct val="100000"/>
              </a:lnSpc>
              <a:spcBef>
                <a:spcPct val="20000"/>
              </a:spcBef>
              <a:spcAft>
                <a:spcPct val="0"/>
              </a:spcAft>
              <a:buClr>
                <a:schemeClr val="hlink"/>
              </a:buClr>
              <a:buSzPct val="105000"/>
              <a:buFontTx/>
              <a:buChar char="–"/>
              <a:tabLst/>
              <a:defRPr/>
            </a:pPr>
            <a:r>
              <a:rPr kumimoji="0" lang="en-US" sz="2400" b="0" i="0" u="none" strike="noStrike" kern="0" cap="none" spc="0" normalizeH="0" baseline="0" noProof="0" dirty="0" smtClean="0">
                <a:ln>
                  <a:noFill/>
                </a:ln>
                <a:solidFill>
                  <a:schemeClr val="tx1"/>
                </a:solidFill>
                <a:effectLst/>
                <a:uLnTx/>
                <a:uFillTx/>
                <a:latin typeface="+mn-lt"/>
                <a:cs typeface="+mn-cs"/>
              </a:rPr>
              <a:t>Relinquished</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
          <p:cNvSpPr>
            <a:spLocks noGrp="1" noChangeArrowheads="1"/>
          </p:cNvSpPr>
          <p:nvPr>
            <p:ph type="title"/>
          </p:nvPr>
        </p:nvSpPr>
        <p:spPr>
          <a:xfrm>
            <a:off x="685800" y="228600"/>
            <a:ext cx="7772400" cy="1143000"/>
          </a:xfrm>
        </p:spPr>
        <p:txBody>
          <a:bodyPr lIns="90000" tIns="46800" rIns="90000" bIns="4680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Models of Purposeful Activity</a:t>
            </a:r>
          </a:p>
        </p:txBody>
      </p:sp>
      <p:sp>
        <p:nvSpPr>
          <p:cNvPr id="26633" name="Text Box 15"/>
          <p:cNvSpPr txBox="1">
            <a:spLocks noChangeArrowheads="1"/>
          </p:cNvSpPr>
          <p:nvPr/>
        </p:nvSpPr>
        <p:spPr bwMode="auto">
          <a:xfrm>
            <a:off x="990600" y="3505200"/>
            <a:ext cx="7543800" cy="2741393"/>
          </a:xfrm>
          <a:prstGeom prst="rect">
            <a:avLst/>
          </a:prstGeom>
          <a:noFill/>
          <a:ln w="9525">
            <a:noFill/>
            <a:miter lim="800000"/>
            <a:headEnd/>
            <a:tailEnd/>
          </a:ln>
        </p:spPr>
        <p:txBody>
          <a:bodyPr lIns="90000" tIns="46800" rIns="90000" bIns="46800">
            <a:spAutoFit/>
          </a:bodyPr>
          <a:lstStyle/>
          <a:p>
            <a:pPr algn="l" eaLnBrk="0" hangingPunct="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latin typeface="+mn-lt"/>
              </a:rPr>
              <a:t>‘T’ - The Transformation - </a:t>
            </a:r>
            <a:r>
              <a:rPr lang="en-GB" sz="2400" dirty="0">
                <a:latin typeface="+mn-lt"/>
              </a:rPr>
              <a:t>transforms </a:t>
            </a:r>
            <a:r>
              <a:rPr lang="en-GB" sz="2400" dirty="0">
                <a:latin typeface="Comic Sans MS" pitchFamily="66" charset="0"/>
              </a:rPr>
              <a:t>I</a:t>
            </a:r>
            <a:r>
              <a:rPr lang="en-GB" sz="2400" dirty="0">
                <a:latin typeface="+mn-lt"/>
              </a:rPr>
              <a:t> into </a:t>
            </a:r>
            <a:r>
              <a:rPr lang="en-GB" sz="2400" dirty="0">
                <a:latin typeface="Comic Sans MS" pitchFamily="66" charset="0"/>
              </a:rPr>
              <a:t>O</a:t>
            </a:r>
          </a:p>
          <a:p>
            <a:pPr algn="l" eaLnBrk="0" hangingPunct="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latin typeface="Comic Sans MS" pitchFamily="66" charset="0"/>
              </a:rPr>
              <a:t>I</a:t>
            </a:r>
            <a:r>
              <a:rPr lang="en-GB" sz="2400" dirty="0">
                <a:latin typeface="+mn-lt"/>
              </a:rPr>
              <a:t> must be present in </a:t>
            </a:r>
            <a:r>
              <a:rPr lang="en-GB" sz="2400" dirty="0" smtClean="0">
                <a:latin typeface="Comic Sans MS" pitchFamily="66" charset="0"/>
              </a:rPr>
              <a:t>O</a:t>
            </a:r>
            <a:r>
              <a:rPr lang="en-GB" sz="2400" dirty="0" smtClean="0">
                <a:latin typeface="+mn-lt"/>
              </a:rPr>
              <a:t>, but </a:t>
            </a:r>
            <a:r>
              <a:rPr lang="en-GB" sz="2400" dirty="0">
                <a:latin typeface="+mn-lt"/>
              </a:rPr>
              <a:t>in a changed state</a:t>
            </a:r>
          </a:p>
          <a:p>
            <a:pPr algn="l" eaLnBrk="0" hangingPunct="0">
              <a:buClr>
                <a:srgbClr val="0000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dirty="0">
              <a:latin typeface="+mn-lt"/>
            </a:endParaRPr>
          </a:p>
          <a:p>
            <a:pPr algn="l" eaLnBrk="0" hangingPunct="0">
              <a:buClr>
                <a:srgbClr val="0000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latin typeface="+mn-lt"/>
              </a:rPr>
              <a:t>Notes</a:t>
            </a:r>
          </a:p>
          <a:p>
            <a:pPr algn="l" eaLnBrk="0" hangingPunct="0">
              <a:buClr>
                <a:srgbClr val="0000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latin typeface="+mn-lt"/>
              </a:rPr>
              <a:t>1. Transformations can be physical or abstract</a:t>
            </a:r>
          </a:p>
          <a:p>
            <a:pPr algn="l" eaLnBrk="0" hangingPunct="0">
              <a:buClr>
                <a:srgbClr val="0000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latin typeface="+mn-lt"/>
              </a:rPr>
              <a:t>2. Input is always an entity and not an activity</a:t>
            </a:r>
          </a:p>
          <a:p>
            <a:pPr algn="l" eaLnBrk="0" hangingPunct="0">
              <a:buClr>
                <a:srgbClr val="0000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latin typeface="+mn-lt"/>
              </a:rPr>
              <a:t>3. An abstract input produces abstract output</a:t>
            </a:r>
          </a:p>
          <a:p>
            <a:pPr algn="l" eaLnBrk="0" hangingPunct="0">
              <a:buClr>
                <a:srgbClr val="0000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latin typeface="+mn-lt"/>
              </a:rPr>
              <a:t>4. A physical input produces a physical output</a:t>
            </a:r>
          </a:p>
        </p:txBody>
      </p:sp>
      <p:grpSp>
        <p:nvGrpSpPr>
          <p:cNvPr id="2" name="Group 18"/>
          <p:cNvGrpSpPr/>
          <p:nvPr/>
        </p:nvGrpSpPr>
        <p:grpSpPr>
          <a:xfrm>
            <a:off x="2206625" y="1870075"/>
            <a:ext cx="4194175" cy="1177925"/>
            <a:chOff x="1447800" y="2181225"/>
            <a:chExt cx="4194175" cy="1177925"/>
          </a:xfrm>
        </p:grpSpPr>
        <p:grpSp>
          <p:nvGrpSpPr>
            <p:cNvPr id="3" name="Group 19"/>
            <p:cNvGrpSpPr>
              <a:grpSpLocks/>
            </p:cNvGrpSpPr>
            <p:nvPr/>
          </p:nvGrpSpPr>
          <p:grpSpPr bwMode="auto">
            <a:xfrm>
              <a:off x="3063875" y="2363788"/>
              <a:ext cx="912813" cy="912812"/>
              <a:chOff x="2400" y="912"/>
              <a:chExt cx="575" cy="575"/>
            </a:xfrm>
          </p:grpSpPr>
          <p:sp>
            <p:nvSpPr>
              <p:cNvPr id="31" name="AutoShape 3"/>
              <p:cNvSpPr>
                <a:spLocks noChangeArrowheads="1"/>
              </p:cNvSpPr>
              <p:nvPr/>
            </p:nvSpPr>
            <p:spPr bwMode="auto">
              <a:xfrm>
                <a:off x="2400" y="912"/>
                <a:ext cx="575" cy="575"/>
              </a:xfrm>
              <a:prstGeom prst="roundRect">
                <a:avLst>
                  <a:gd name="adj" fmla="val 171"/>
                </a:avLst>
              </a:prstGeom>
              <a:solidFill>
                <a:srgbClr val="009999">
                  <a:alpha val="30000"/>
                </a:srgbClr>
              </a:solidFill>
              <a:ln w="9360">
                <a:solidFill>
                  <a:srgbClr val="000000"/>
                </a:solidFill>
                <a:round/>
                <a:headEnd/>
                <a:tailEnd/>
              </a:ln>
            </p:spPr>
            <p:txBody>
              <a:bodyPr wrap="none" anchor="ctr"/>
              <a:lstStyle/>
              <a:p>
                <a:endParaRPr lang="en-US"/>
              </a:p>
            </p:txBody>
          </p:sp>
          <p:grpSp>
            <p:nvGrpSpPr>
              <p:cNvPr id="4" name="Group 4"/>
              <p:cNvGrpSpPr>
                <a:grpSpLocks/>
              </p:cNvGrpSpPr>
              <p:nvPr/>
            </p:nvGrpSpPr>
            <p:grpSpPr bwMode="auto">
              <a:xfrm>
                <a:off x="2400" y="912"/>
                <a:ext cx="575" cy="575"/>
                <a:chOff x="2400" y="912"/>
                <a:chExt cx="575" cy="575"/>
              </a:xfrm>
            </p:grpSpPr>
            <p:sp>
              <p:nvSpPr>
                <p:cNvPr id="33" name="AutoShape 5"/>
                <p:cNvSpPr>
                  <a:spLocks noChangeArrowheads="1"/>
                </p:cNvSpPr>
                <p:nvPr/>
              </p:nvSpPr>
              <p:spPr bwMode="auto">
                <a:xfrm>
                  <a:off x="2400" y="912"/>
                  <a:ext cx="575" cy="575"/>
                </a:xfrm>
                <a:prstGeom prst="roundRect">
                  <a:avLst>
                    <a:gd name="adj" fmla="val 171"/>
                  </a:avLst>
                </a:prstGeom>
                <a:noFill/>
                <a:ln w="9525">
                  <a:noFill/>
                  <a:round/>
                  <a:headEnd/>
                  <a:tailEnd/>
                </a:ln>
              </p:spPr>
              <p:txBody>
                <a:bodyPr wrap="none" anchor="ctr"/>
                <a:lstStyle/>
                <a:p>
                  <a:endParaRPr lang="en-US"/>
                </a:p>
              </p:txBody>
            </p:sp>
            <p:sp>
              <p:nvSpPr>
                <p:cNvPr id="34" name="Text Box 6"/>
                <p:cNvSpPr txBox="1">
                  <a:spLocks noChangeArrowheads="1"/>
                </p:cNvSpPr>
                <p:nvPr/>
              </p:nvSpPr>
              <p:spPr bwMode="auto">
                <a:xfrm>
                  <a:off x="2400" y="1055"/>
                  <a:ext cx="575" cy="288"/>
                </a:xfrm>
                <a:prstGeom prst="rect">
                  <a:avLst/>
                </a:prstGeom>
                <a:noFill/>
                <a:ln w="9525">
                  <a:noFill/>
                  <a:miter lim="800000"/>
                  <a:headEnd/>
                  <a:tailEnd/>
                </a:ln>
              </p:spPr>
              <p:txBody>
                <a:bodyPr lIns="90000" tIns="46800" rIns="90000" bIns="46800" anchor="ctr">
                  <a:spAutoFit/>
                </a:bodyPr>
                <a:lstStyle/>
                <a:p>
                  <a:pPr eaLnBrk="0" hangingPunct="0">
                    <a:buClr>
                      <a:srgbClr val="0000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latin typeface="Comic Sans MS" pitchFamily="66" charset="0"/>
                    </a:rPr>
                    <a:t>T</a:t>
                  </a:r>
                </a:p>
              </p:txBody>
            </p:sp>
          </p:grpSp>
        </p:grpSp>
        <p:sp>
          <p:nvSpPr>
            <p:cNvPr id="21" name="Line 7"/>
            <p:cNvSpPr>
              <a:spLocks noChangeShapeType="1"/>
            </p:cNvSpPr>
            <p:nvPr/>
          </p:nvSpPr>
          <p:spPr bwMode="auto">
            <a:xfrm>
              <a:off x="1920875" y="2820988"/>
              <a:ext cx="1143000" cy="1587"/>
            </a:xfrm>
            <a:prstGeom prst="line">
              <a:avLst/>
            </a:prstGeom>
            <a:noFill/>
            <a:ln w="9360">
              <a:solidFill>
                <a:srgbClr val="000000"/>
              </a:solidFill>
              <a:round/>
              <a:headEnd/>
              <a:tailEnd type="triangle" w="med" len="med"/>
            </a:ln>
          </p:spPr>
          <p:txBody>
            <a:bodyPr/>
            <a:lstStyle/>
            <a:p>
              <a:endParaRPr lang="en-GB"/>
            </a:p>
          </p:txBody>
        </p:sp>
        <p:grpSp>
          <p:nvGrpSpPr>
            <p:cNvPr id="5" name="Group 9"/>
            <p:cNvGrpSpPr>
              <a:grpSpLocks/>
            </p:cNvGrpSpPr>
            <p:nvPr/>
          </p:nvGrpSpPr>
          <p:grpSpPr bwMode="auto">
            <a:xfrm>
              <a:off x="1828800" y="2181225"/>
              <a:ext cx="1233488" cy="1177925"/>
              <a:chOff x="1622" y="797"/>
              <a:chExt cx="777" cy="742"/>
            </a:xfrm>
          </p:grpSpPr>
          <p:sp>
            <p:nvSpPr>
              <p:cNvPr id="29" name="AutoShape 10"/>
              <p:cNvSpPr>
                <a:spLocks noChangeArrowheads="1"/>
              </p:cNvSpPr>
              <p:nvPr/>
            </p:nvSpPr>
            <p:spPr bwMode="auto">
              <a:xfrm>
                <a:off x="1622" y="797"/>
                <a:ext cx="777" cy="288"/>
              </a:xfrm>
              <a:prstGeom prst="roundRect">
                <a:avLst>
                  <a:gd name="adj" fmla="val 347"/>
                </a:avLst>
              </a:prstGeom>
              <a:noFill/>
              <a:ln w="9525">
                <a:noFill/>
                <a:round/>
                <a:headEnd/>
                <a:tailEnd/>
              </a:ln>
            </p:spPr>
            <p:txBody>
              <a:bodyPr wrap="none" anchor="ctr"/>
              <a:lstStyle/>
              <a:p>
                <a:endParaRPr lang="en-US"/>
              </a:p>
            </p:txBody>
          </p:sp>
          <p:sp>
            <p:nvSpPr>
              <p:cNvPr id="30" name="AutoShape 11"/>
              <p:cNvSpPr>
                <a:spLocks noChangeArrowheads="1"/>
              </p:cNvSpPr>
              <p:nvPr/>
            </p:nvSpPr>
            <p:spPr bwMode="auto">
              <a:xfrm>
                <a:off x="1724" y="1247"/>
                <a:ext cx="546" cy="292"/>
              </a:xfrm>
              <a:prstGeom prst="roundRect">
                <a:avLst>
                  <a:gd name="adj" fmla="val 347"/>
                </a:avLst>
              </a:prstGeom>
              <a:noFill/>
              <a:ln w="9525">
                <a:noFill/>
                <a:round/>
                <a:headEnd/>
                <a:tailEnd/>
              </a:ln>
            </p:spPr>
            <p:txBody>
              <a:bodyPr wrap="none" lIns="90000" tIns="46800" rIns="90000" bIns="46800">
                <a:spAutoFit/>
              </a:bodyPr>
              <a:lstStyle/>
              <a:p>
                <a:pPr algn="l" eaLnBrk="0" hangingPunct="0">
                  <a:buClr>
                    <a:srgbClr val="0000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latin typeface="+mn-lt"/>
                  </a:rPr>
                  <a:t>Input</a:t>
                </a:r>
                <a:endParaRPr lang="en-GB" sz="2400" dirty="0">
                  <a:latin typeface="+mn-lt"/>
                </a:endParaRPr>
              </a:p>
            </p:txBody>
          </p:sp>
        </p:grpSp>
        <p:grpSp>
          <p:nvGrpSpPr>
            <p:cNvPr id="6" name="Group 12"/>
            <p:cNvGrpSpPr>
              <a:grpSpLocks/>
            </p:cNvGrpSpPr>
            <p:nvPr/>
          </p:nvGrpSpPr>
          <p:grpSpPr bwMode="auto">
            <a:xfrm>
              <a:off x="4038600" y="2181225"/>
              <a:ext cx="1603375" cy="1177925"/>
              <a:chOff x="3014" y="797"/>
              <a:chExt cx="1010" cy="742"/>
            </a:xfrm>
          </p:grpSpPr>
          <p:sp>
            <p:nvSpPr>
              <p:cNvPr id="27" name="AutoShape 13"/>
              <p:cNvSpPr>
                <a:spLocks noChangeArrowheads="1"/>
              </p:cNvSpPr>
              <p:nvPr/>
            </p:nvSpPr>
            <p:spPr bwMode="auto">
              <a:xfrm>
                <a:off x="3062" y="797"/>
                <a:ext cx="962" cy="288"/>
              </a:xfrm>
              <a:prstGeom prst="roundRect">
                <a:avLst>
                  <a:gd name="adj" fmla="val 347"/>
                </a:avLst>
              </a:prstGeom>
              <a:noFill/>
              <a:ln w="9525">
                <a:noFill/>
                <a:round/>
                <a:headEnd/>
                <a:tailEnd/>
              </a:ln>
            </p:spPr>
            <p:txBody>
              <a:bodyPr wrap="none" anchor="ctr"/>
              <a:lstStyle/>
              <a:p>
                <a:endParaRPr lang="en-US"/>
              </a:p>
            </p:txBody>
          </p:sp>
          <p:sp>
            <p:nvSpPr>
              <p:cNvPr id="28" name="AutoShape 14"/>
              <p:cNvSpPr>
                <a:spLocks noChangeArrowheads="1"/>
              </p:cNvSpPr>
              <p:nvPr/>
            </p:nvSpPr>
            <p:spPr bwMode="auto">
              <a:xfrm>
                <a:off x="3014" y="1247"/>
                <a:ext cx="696" cy="292"/>
              </a:xfrm>
              <a:prstGeom prst="roundRect">
                <a:avLst>
                  <a:gd name="adj" fmla="val 347"/>
                </a:avLst>
              </a:prstGeom>
              <a:noFill/>
              <a:ln w="9525">
                <a:noFill/>
                <a:round/>
                <a:headEnd/>
                <a:tailEnd/>
              </a:ln>
            </p:spPr>
            <p:txBody>
              <a:bodyPr wrap="none" lIns="90000" tIns="46800" rIns="90000" bIns="46800">
                <a:spAutoFit/>
              </a:bodyPr>
              <a:lstStyle/>
              <a:p>
                <a:pPr algn="l" eaLnBrk="0" hangingPunct="0">
                  <a:buClr>
                    <a:srgbClr val="0000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latin typeface="+mn-lt"/>
                  </a:rPr>
                  <a:t>Output</a:t>
                </a:r>
                <a:endParaRPr lang="en-GB" sz="2400" dirty="0">
                  <a:latin typeface="+mn-lt"/>
                </a:endParaRPr>
              </a:p>
            </p:txBody>
          </p:sp>
        </p:grpSp>
        <p:sp>
          <p:nvSpPr>
            <p:cNvPr id="24" name="TextBox 23"/>
            <p:cNvSpPr txBox="1"/>
            <p:nvPr/>
          </p:nvSpPr>
          <p:spPr>
            <a:xfrm>
              <a:off x="1447800" y="2590800"/>
              <a:ext cx="533400" cy="461665"/>
            </a:xfrm>
            <a:prstGeom prst="rect">
              <a:avLst/>
            </a:prstGeom>
            <a:noFill/>
          </p:spPr>
          <p:txBody>
            <a:bodyPr wrap="square" rtlCol="0">
              <a:spAutoFit/>
            </a:bodyPr>
            <a:lstStyle/>
            <a:p>
              <a:r>
                <a:rPr lang="en-GB" sz="2400" dirty="0" smtClean="0">
                  <a:latin typeface="Comic Sans MS" pitchFamily="66" charset="0"/>
                </a:rPr>
                <a:t>I</a:t>
              </a:r>
              <a:endParaRPr lang="en-GB" sz="2400" dirty="0">
                <a:latin typeface="Comic Sans MS" pitchFamily="66" charset="0"/>
              </a:endParaRPr>
            </a:p>
          </p:txBody>
        </p:sp>
        <p:sp>
          <p:nvSpPr>
            <p:cNvPr id="25" name="TextBox 24"/>
            <p:cNvSpPr txBox="1"/>
            <p:nvPr/>
          </p:nvSpPr>
          <p:spPr>
            <a:xfrm>
              <a:off x="5105400" y="2590800"/>
              <a:ext cx="533400" cy="461665"/>
            </a:xfrm>
            <a:prstGeom prst="rect">
              <a:avLst/>
            </a:prstGeom>
            <a:noFill/>
          </p:spPr>
          <p:txBody>
            <a:bodyPr wrap="square" rtlCol="0">
              <a:spAutoFit/>
            </a:bodyPr>
            <a:lstStyle/>
            <a:p>
              <a:r>
                <a:rPr lang="en-GB" sz="2400" dirty="0" smtClean="0">
                  <a:latin typeface="Comic Sans MS" pitchFamily="66" charset="0"/>
                </a:rPr>
                <a:t>O</a:t>
              </a:r>
              <a:endParaRPr lang="en-GB" sz="2400" dirty="0">
                <a:latin typeface="Comic Sans MS" pitchFamily="66" charset="0"/>
              </a:endParaRPr>
            </a:p>
          </p:txBody>
        </p:sp>
        <p:sp>
          <p:nvSpPr>
            <p:cNvPr id="26" name="Line 7"/>
            <p:cNvSpPr>
              <a:spLocks noChangeShapeType="1"/>
            </p:cNvSpPr>
            <p:nvPr/>
          </p:nvSpPr>
          <p:spPr bwMode="auto">
            <a:xfrm>
              <a:off x="3962400" y="2819400"/>
              <a:ext cx="1143000" cy="1587"/>
            </a:xfrm>
            <a:prstGeom prst="line">
              <a:avLst/>
            </a:prstGeom>
            <a:noFill/>
            <a:ln w="9360">
              <a:solidFill>
                <a:srgbClr val="000000"/>
              </a:solidFill>
              <a:round/>
              <a:headEnd/>
              <a:tailEnd type="triangle" w="med" len="med"/>
            </a:ln>
          </p:spPr>
          <p:txBody>
            <a:bodyPr/>
            <a:lstStyle/>
            <a:p>
              <a:endParaRPr lang="en-GB"/>
            </a:p>
          </p:txBody>
        </p:sp>
      </p:grpSp>
      <p:sp>
        <p:nvSpPr>
          <p:cNvPr id="36" name="AutoShape 11"/>
          <p:cNvSpPr>
            <a:spLocks noChangeArrowheads="1"/>
          </p:cNvSpPr>
          <p:nvPr/>
        </p:nvSpPr>
        <p:spPr bwMode="auto">
          <a:xfrm>
            <a:off x="1143000" y="1447800"/>
            <a:ext cx="2514600" cy="463846"/>
          </a:xfrm>
          <a:prstGeom prst="roundRect">
            <a:avLst>
              <a:gd name="adj" fmla="val 347"/>
            </a:avLst>
          </a:prstGeom>
          <a:noFill/>
          <a:ln w="9525">
            <a:noFill/>
            <a:round/>
            <a:headEnd/>
            <a:tailEnd/>
          </a:ln>
        </p:spPr>
        <p:txBody>
          <a:bodyPr wrap="square" lIns="90000" tIns="46800" rIns="90000" bIns="46800">
            <a:spAutoFit/>
          </a:bodyPr>
          <a:lstStyle/>
          <a:p>
            <a:pPr algn="l" eaLnBrk="0" hangingPunct="0">
              <a:buClr>
                <a:srgbClr val="0000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solidFill>
                  <a:srgbClr val="009999"/>
                </a:solidFill>
                <a:latin typeface="+mn-lt"/>
              </a:rPr>
              <a:t>Current situation</a:t>
            </a:r>
            <a:endParaRPr lang="en-GB" sz="2400" dirty="0">
              <a:solidFill>
                <a:srgbClr val="009999"/>
              </a:solidFill>
              <a:latin typeface="+mn-lt"/>
            </a:endParaRPr>
          </a:p>
        </p:txBody>
      </p:sp>
      <p:sp>
        <p:nvSpPr>
          <p:cNvPr id="37" name="AutoShape 11"/>
          <p:cNvSpPr>
            <a:spLocks noChangeArrowheads="1"/>
          </p:cNvSpPr>
          <p:nvPr/>
        </p:nvSpPr>
        <p:spPr bwMode="auto">
          <a:xfrm>
            <a:off x="4953000" y="1447800"/>
            <a:ext cx="3124200" cy="463846"/>
          </a:xfrm>
          <a:prstGeom prst="roundRect">
            <a:avLst>
              <a:gd name="adj" fmla="val 347"/>
            </a:avLst>
          </a:prstGeom>
          <a:noFill/>
          <a:ln w="9525">
            <a:noFill/>
            <a:round/>
            <a:headEnd/>
            <a:tailEnd/>
          </a:ln>
        </p:spPr>
        <p:txBody>
          <a:bodyPr wrap="square" lIns="90000" tIns="46800" rIns="90000" bIns="46800">
            <a:spAutoFit/>
          </a:bodyPr>
          <a:lstStyle/>
          <a:p>
            <a:pPr algn="l" eaLnBrk="0" hangingPunct="0">
              <a:buClr>
                <a:srgbClr val="0000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solidFill>
                  <a:srgbClr val="009999"/>
                </a:solidFill>
                <a:latin typeface="+mn-lt"/>
              </a:rPr>
              <a:t>Improved situation</a:t>
            </a:r>
            <a:endParaRPr lang="en-GB" sz="2400" dirty="0">
              <a:solidFill>
                <a:srgbClr val="009999"/>
              </a:solidFill>
              <a:latin typeface="+mn-lt"/>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CATWOE</a:t>
            </a:r>
            <a:endParaRPr lang="en-GB" dirty="0"/>
          </a:p>
        </p:txBody>
      </p:sp>
      <p:sp>
        <p:nvSpPr>
          <p:cNvPr id="4" name="Rectangle 2"/>
          <p:cNvSpPr txBox="1">
            <a:spLocks noChangeArrowheads="1"/>
          </p:cNvSpPr>
          <p:nvPr/>
        </p:nvSpPr>
        <p:spPr bwMode="auto">
          <a:xfrm>
            <a:off x="685800" y="1981200"/>
            <a:ext cx="8001000" cy="41910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1" i="0" u="none" strike="noStrike" kern="0" cap="none" spc="0" normalizeH="0" baseline="0" noProof="0" dirty="0" smtClean="0">
              <a:ln>
                <a:noFill/>
              </a:ln>
              <a:solidFill>
                <a:srgbClr val="009999"/>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1600" b="1" kern="0" dirty="0">
              <a:solidFill>
                <a:srgbClr val="009999"/>
              </a:solidFill>
              <a:latin typeface="+mn-lt"/>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1600" b="1" i="0" u="none" strike="noStrike" kern="0" cap="none" spc="0" normalizeH="0" baseline="0" noProof="0" dirty="0" smtClean="0">
                <a:ln>
                  <a:noFill/>
                </a:ln>
                <a:solidFill>
                  <a:srgbClr val="009999"/>
                </a:solidFill>
                <a:effectLst/>
                <a:uLnTx/>
                <a:uFillTx/>
                <a:latin typeface="+mn-lt"/>
                <a:ea typeface="+mn-ea"/>
                <a:cs typeface="+mn-cs"/>
              </a:rPr>
              <a:t>T</a:t>
            </a:r>
            <a:r>
              <a:rPr kumimoji="0" lang="en-GB" sz="1600" b="1" i="0" u="none" strike="noStrike" kern="0" cap="none" spc="0" normalizeH="0" baseline="0" noProof="0" dirty="0" smtClean="0">
                <a:ln>
                  <a:noFill/>
                </a:ln>
                <a:solidFill>
                  <a:schemeClr val="tx1"/>
                </a:solidFill>
                <a:effectLst/>
                <a:uLnTx/>
                <a:uFillTx/>
                <a:latin typeface="+mn-lt"/>
                <a:ea typeface="+mn-ea"/>
                <a:cs typeface="+mn-cs"/>
              </a:rPr>
              <a:t>RANSFORMATION</a:t>
            </a:r>
            <a:r>
              <a:rPr kumimoji="0" lang="en-GB" sz="1600" b="0" i="0" u="none" strike="noStrike" kern="0" cap="none" spc="0" normalizeH="0" baseline="0" noProof="0" dirty="0" smtClean="0">
                <a:ln>
                  <a:noFill/>
                </a:ln>
                <a:solidFill>
                  <a:schemeClr val="tx1"/>
                </a:solidFill>
                <a:effectLst/>
                <a:uLnTx/>
                <a:uFillTx/>
                <a:latin typeface="+mn-lt"/>
                <a:ea typeface="+mn-ea"/>
                <a:cs typeface="+mn-cs"/>
              </a:rPr>
              <a:t>: the purposeful (transforming) activity based on the worldview </a:t>
            </a:r>
            <a:r>
              <a:rPr kumimoji="0" lang="en-GB" sz="1600" b="1" i="0" u="none" strike="noStrike" kern="0" cap="none" spc="0" normalizeH="0" baseline="0" noProof="0" dirty="0" smtClean="0">
                <a:ln>
                  <a:noFill/>
                </a:ln>
                <a:solidFill>
                  <a:srgbClr val="009999"/>
                </a:solidFill>
                <a:effectLst/>
                <a:uLnTx/>
                <a:uFillTx/>
                <a:latin typeface="+mn-lt"/>
                <a:ea typeface="+mn-ea"/>
                <a:cs typeface="+mn-cs"/>
              </a:rPr>
              <a:t>W</a:t>
            </a: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5" name="Group 4"/>
          <p:cNvGrpSpPr>
            <a:grpSpLocks noChangeAspect="1"/>
          </p:cNvGrpSpPr>
          <p:nvPr/>
        </p:nvGrpSpPr>
        <p:grpSpPr>
          <a:xfrm>
            <a:off x="2895600" y="2918818"/>
            <a:ext cx="1447801" cy="510182"/>
            <a:chOff x="1447800" y="2181225"/>
            <a:chExt cx="4194178" cy="1477963"/>
          </a:xfrm>
        </p:grpSpPr>
        <p:grpSp>
          <p:nvGrpSpPr>
            <p:cNvPr id="6" name="Group 19"/>
            <p:cNvGrpSpPr>
              <a:grpSpLocks/>
            </p:cNvGrpSpPr>
            <p:nvPr/>
          </p:nvGrpSpPr>
          <p:grpSpPr bwMode="auto">
            <a:xfrm>
              <a:off x="3063875" y="2363789"/>
              <a:ext cx="912813" cy="912812"/>
              <a:chOff x="2400" y="912"/>
              <a:chExt cx="575" cy="575"/>
            </a:xfrm>
          </p:grpSpPr>
          <p:sp>
            <p:nvSpPr>
              <p:cNvPr id="17" name="AutoShape 3"/>
              <p:cNvSpPr>
                <a:spLocks noChangeArrowheads="1"/>
              </p:cNvSpPr>
              <p:nvPr/>
            </p:nvSpPr>
            <p:spPr bwMode="auto">
              <a:xfrm>
                <a:off x="2400" y="912"/>
                <a:ext cx="575" cy="575"/>
              </a:xfrm>
              <a:prstGeom prst="roundRect">
                <a:avLst>
                  <a:gd name="adj" fmla="val 171"/>
                </a:avLst>
              </a:prstGeom>
              <a:solidFill>
                <a:srgbClr val="009999">
                  <a:alpha val="30000"/>
                </a:srgbClr>
              </a:solidFill>
              <a:ln w="9360">
                <a:solidFill>
                  <a:srgbClr val="000000"/>
                </a:solidFill>
                <a:round/>
                <a:headEnd/>
                <a:tailEnd/>
              </a:ln>
            </p:spPr>
            <p:txBody>
              <a:bodyPr wrap="none" anchor="ctr"/>
              <a:lstStyle/>
              <a:p>
                <a:endParaRPr lang="en-US"/>
              </a:p>
            </p:txBody>
          </p:sp>
          <p:grpSp>
            <p:nvGrpSpPr>
              <p:cNvPr id="18" name="Group 4"/>
              <p:cNvGrpSpPr>
                <a:grpSpLocks/>
              </p:cNvGrpSpPr>
              <p:nvPr/>
            </p:nvGrpSpPr>
            <p:grpSpPr bwMode="auto">
              <a:xfrm>
                <a:off x="2400" y="912"/>
                <a:ext cx="575" cy="575"/>
                <a:chOff x="2400" y="912"/>
                <a:chExt cx="575" cy="575"/>
              </a:xfrm>
            </p:grpSpPr>
            <p:sp>
              <p:nvSpPr>
                <p:cNvPr id="19" name="AutoShape 5"/>
                <p:cNvSpPr>
                  <a:spLocks noChangeArrowheads="1"/>
                </p:cNvSpPr>
                <p:nvPr/>
              </p:nvSpPr>
              <p:spPr bwMode="auto">
                <a:xfrm>
                  <a:off x="2400" y="912"/>
                  <a:ext cx="575" cy="575"/>
                </a:xfrm>
                <a:prstGeom prst="roundRect">
                  <a:avLst>
                    <a:gd name="adj" fmla="val 171"/>
                  </a:avLst>
                </a:prstGeom>
                <a:noFill/>
                <a:ln w="9525">
                  <a:noFill/>
                  <a:round/>
                  <a:headEnd/>
                  <a:tailEnd/>
                </a:ln>
              </p:spPr>
              <p:txBody>
                <a:bodyPr wrap="none" anchor="ctr"/>
                <a:lstStyle/>
                <a:p>
                  <a:endParaRPr lang="en-US"/>
                </a:p>
              </p:txBody>
            </p:sp>
            <p:sp>
              <p:nvSpPr>
                <p:cNvPr id="20" name="Text Box 6"/>
                <p:cNvSpPr txBox="1">
                  <a:spLocks noChangeArrowheads="1"/>
                </p:cNvSpPr>
                <p:nvPr/>
              </p:nvSpPr>
              <p:spPr bwMode="auto">
                <a:xfrm>
                  <a:off x="2400" y="958"/>
                  <a:ext cx="575" cy="481"/>
                </a:xfrm>
                <a:prstGeom prst="rect">
                  <a:avLst/>
                </a:prstGeom>
                <a:noFill/>
                <a:ln w="9525">
                  <a:noFill/>
                  <a:miter lim="800000"/>
                  <a:headEnd/>
                  <a:tailEnd/>
                </a:ln>
              </p:spPr>
              <p:txBody>
                <a:bodyPr lIns="90000" tIns="46800" rIns="90000" bIns="46800" anchor="ctr">
                  <a:spAutoFit/>
                </a:bodyPr>
                <a:lstStyle/>
                <a:p>
                  <a:pPr eaLnBrk="0" hangingPunct="0">
                    <a:buClr>
                      <a:srgbClr val="0000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latin typeface="Comic Sans MS" pitchFamily="66" charset="0"/>
                    </a:rPr>
                    <a:t>T</a:t>
                  </a:r>
                </a:p>
              </p:txBody>
            </p:sp>
          </p:grpSp>
        </p:grpSp>
        <p:sp>
          <p:nvSpPr>
            <p:cNvPr id="7" name="Line 7"/>
            <p:cNvSpPr>
              <a:spLocks noChangeShapeType="1"/>
            </p:cNvSpPr>
            <p:nvPr/>
          </p:nvSpPr>
          <p:spPr bwMode="auto">
            <a:xfrm>
              <a:off x="1920875" y="2820988"/>
              <a:ext cx="1143000" cy="1587"/>
            </a:xfrm>
            <a:prstGeom prst="line">
              <a:avLst/>
            </a:prstGeom>
            <a:noFill/>
            <a:ln w="9360">
              <a:solidFill>
                <a:srgbClr val="000000"/>
              </a:solidFill>
              <a:round/>
              <a:headEnd/>
              <a:tailEnd type="triangle" w="med" len="med"/>
            </a:ln>
          </p:spPr>
          <p:txBody>
            <a:bodyPr/>
            <a:lstStyle/>
            <a:p>
              <a:endParaRPr lang="en-GB"/>
            </a:p>
          </p:txBody>
        </p:sp>
        <p:grpSp>
          <p:nvGrpSpPr>
            <p:cNvPr id="8" name="Group 9"/>
            <p:cNvGrpSpPr>
              <a:grpSpLocks/>
            </p:cNvGrpSpPr>
            <p:nvPr/>
          </p:nvGrpSpPr>
          <p:grpSpPr bwMode="auto">
            <a:xfrm>
              <a:off x="1668461" y="2181225"/>
              <a:ext cx="1431925" cy="1477963"/>
              <a:chOff x="1521" y="797"/>
              <a:chExt cx="902" cy="931"/>
            </a:xfrm>
          </p:grpSpPr>
          <p:sp>
            <p:nvSpPr>
              <p:cNvPr id="15" name="AutoShape 10"/>
              <p:cNvSpPr>
                <a:spLocks noChangeArrowheads="1"/>
              </p:cNvSpPr>
              <p:nvPr/>
            </p:nvSpPr>
            <p:spPr bwMode="auto">
              <a:xfrm>
                <a:off x="1622" y="797"/>
                <a:ext cx="777" cy="288"/>
              </a:xfrm>
              <a:prstGeom prst="roundRect">
                <a:avLst>
                  <a:gd name="adj" fmla="val 347"/>
                </a:avLst>
              </a:prstGeom>
              <a:noFill/>
              <a:ln w="9525">
                <a:noFill/>
                <a:round/>
                <a:headEnd/>
                <a:tailEnd/>
              </a:ln>
            </p:spPr>
            <p:txBody>
              <a:bodyPr wrap="none" anchor="ctr"/>
              <a:lstStyle/>
              <a:p>
                <a:endParaRPr lang="en-US"/>
              </a:p>
            </p:txBody>
          </p:sp>
          <p:sp>
            <p:nvSpPr>
              <p:cNvPr id="16" name="AutoShape 11"/>
              <p:cNvSpPr>
                <a:spLocks noChangeArrowheads="1"/>
              </p:cNvSpPr>
              <p:nvPr/>
            </p:nvSpPr>
            <p:spPr bwMode="auto">
              <a:xfrm>
                <a:off x="1521" y="1247"/>
                <a:ext cx="902" cy="481"/>
              </a:xfrm>
              <a:prstGeom prst="roundRect">
                <a:avLst>
                  <a:gd name="adj" fmla="val 347"/>
                </a:avLst>
              </a:prstGeom>
              <a:noFill/>
              <a:ln w="9525">
                <a:noFill/>
                <a:round/>
                <a:headEnd/>
                <a:tailEnd/>
              </a:ln>
            </p:spPr>
            <p:txBody>
              <a:bodyPr wrap="none" lIns="90000" tIns="46800" rIns="90000" bIns="46800">
                <a:spAutoFit/>
              </a:bodyPr>
              <a:lstStyle/>
              <a:p>
                <a:pPr algn="l" eaLnBrk="0" hangingPunct="0">
                  <a:buClr>
                    <a:srgbClr val="0000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smtClean="0">
                    <a:latin typeface="+mn-lt"/>
                  </a:rPr>
                  <a:t>Input</a:t>
                </a:r>
                <a:endParaRPr lang="en-GB" sz="2400" dirty="0">
                  <a:latin typeface="+mn-lt"/>
                </a:endParaRPr>
              </a:p>
            </p:txBody>
          </p:sp>
        </p:grpSp>
        <p:grpSp>
          <p:nvGrpSpPr>
            <p:cNvPr id="9" name="Group 12"/>
            <p:cNvGrpSpPr>
              <a:grpSpLocks/>
            </p:cNvGrpSpPr>
            <p:nvPr/>
          </p:nvGrpSpPr>
          <p:grpSpPr bwMode="auto">
            <a:xfrm>
              <a:off x="3876677" y="2181225"/>
              <a:ext cx="1765301" cy="1477963"/>
              <a:chOff x="2912" y="797"/>
              <a:chExt cx="1112" cy="931"/>
            </a:xfrm>
          </p:grpSpPr>
          <p:sp>
            <p:nvSpPr>
              <p:cNvPr id="13" name="AutoShape 13"/>
              <p:cNvSpPr>
                <a:spLocks noChangeArrowheads="1"/>
              </p:cNvSpPr>
              <p:nvPr/>
            </p:nvSpPr>
            <p:spPr bwMode="auto">
              <a:xfrm>
                <a:off x="3062" y="797"/>
                <a:ext cx="962" cy="288"/>
              </a:xfrm>
              <a:prstGeom prst="roundRect">
                <a:avLst>
                  <a:gd name="adj" fmla="val 347"/>
                </a:avLst>
              </a:prstGeom>
              <a:noFill/>
              <a:ln w="9525">
                <a:noFill/>
                <a:round/>
                <a:headEnd/>
                <a:tailEnd/>
              </a:ln>
            </p:spPr>
            <p:txBody>
              <a:bodyPr wrap="none" anchor="ctr"/>
              <a:lstStyle/>
              <a:p>
                <a:endParaRPr lang="en-US"/>
              </a:p>
            </p:txBody>
          </p:sp>
          <p:sp>
            <p:nvSpPr>
              <p:cNvPr id="14" name="AutoShape 14"/>
              <p:cNvSpPr>
                <a:spLocks noChangeArrowheads="1"/>
              </p:cNvSpPr>
              <p:nvPr/>
            </p:nvSpPr>
            <p:spPr bwMode="auto">
              <a:xfrm>
                <a:off x="2912" y="1247"/>
                <a:ext cx="1101" cy="481"/>
              </a:xfrm>
              <a:prstGeom prst="roundRect">
                <a:avLst>
                  <a:gd name="adj" fmla="val 347"/>
                </a:avLst>
              </a:prstGeom>
              <a:noFill/>
              <a:ln w="9525">
                <a:noFill/>
                <a:round/>
                <a:headEnd/>
                <a:tailEnd/>
              </a:ln>
            </p:spPr>
            <p:txBody>
              <a:bodyPr wrap="none" lIns="90000" tIns="46800" rIns="90000" bIns="46800">
                <a:spAutoFit/>
              </a:bodyPr>
              <a:lstStyle/>
              <a:p>
                <a:pPr algn="l" eaLnBrk="0" hangingPunct="0">
                  <a:buClr>
                    <a:srgbClr val="0000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smtClean="0">
                    <a:latin typeface="+mn-lt"/>
                  </a:rPr>
                  <a:t>Output</a:t>
                </a:r>
                <a:endParaRPr lang="en-GB" sz="1100" dirty="0">
                  <a:latin typeface="+mn-lt"/>
                </a:endParaRPr>
              </a:p>
            </p:txBody>
          </p:sp>
        </p:grpSp>
        <p:sp>
          <p:nvSpPr>
            <p:cNvPr id="10" name="TextBox 9"/>
            <p:cNvSpPr txBox="1"/>
            <p:nvPr/>
          </p:nvSpPr>
          <p:spPr>
            <a:xfrm>
              <a:off x="1447800" y="2459832"/>
              <a:ext cx="533400" cy="757864"/>
            </a:xfrm>
            <a:prstGeom prst="rect">
              <a:avLst/>
            </a:prstGeom>
            <a:noFill/>
          </p:spPr>
          <p:txBody>
            <a:bodyPr wrap="square" rtlCol="0">
              <a:spAutoFit/>
            </a:bodyPr>
            <a:lstStyle/>
            <a:p>
              <a:r>
                <a:rPr lang="en-GB" sz="1100" dirty="0" smtClean="0">
                  <a:latin typeface="Comic Sans MS" pitchFamily="66" charset="0"/>
                </a:rPr>
                <a:t>I</a:t>
              </a:r>
              <a:endParaRPr lang="en-GB" sz="1100" dirty="0">
                <a:latin typeface="Comic Sans MS" pitchFamily="66" charset="0"/>
              </a:endParaRPr>
            </a:p>
          </p:txBody>
        </p:sp>
        <p:sp>
          <p:nvSpPr>
            <p:cNvPr id="11" name="TextBox 10"/>
            <p:cNvSpPr txBox="1"/>
            <p:nvPr/>
          </p:nvSpPr>
          <p:spPr>
            <a:xfrm>
              <a:off x="5105400" y="2459832"/>
              <a:ext cx="533400" cy="757864"/>
            </a:xfrm>
            <a:prstGeom prst="rect">
              <a:avLst/>
            </a:prstGeom>
            <a:noFill/>
          </p:spPr>
          <p:txBody>
            <a:bodyPr wrap="square" rtlCol="0">
              <a:spAutoFit/>
            </a:bodyPr>
            <a:lstStyle/>
            <a:p>
              <a:r>
                <a:rPr lang="en-GB" sz="1100" dirty="0" smtClean="0">
                  <a:latin typeface="Comic Sans MS" pitchFamily="66" charset="0"/>
                </a:rPr>
                <a:t>O</a:t>
              </a:r>
              <a:endParaRPr lang="en-GB" sz="1100" dirty="0">
                <a:latin typeface="Comic Sans MS" pitchFamily="66" charset="0"/>
              </a:endParaRPr>
            </a:p>
          </p:txBody>
        </p:sp>
        <p:sp>
          <p:nvSpPr>
            <p:cNvPr id="12" name="Line 7"/>
            <p:cNvSpPr>
              <a:spLocks noChangeShapeType="1"/>
            </p:cNvSpPr>
            <p:nvPr/>
          </p:nvSpPr>
          <p:spPr bwMode="auto">
            <a:xfrm>
              <a:off x="3962400" y="2819400"/>
              <a:ext cx="1143000" cy="1587"/>
            </a:xfrm>
            <a:prstGeom prst="line">
              <a:avLst/>
            </a:prstGeom>
            <a:noFill/>
            <a:ln w="9360">
              <a:solidFill>
                <a:srgbClr val="000000"/>
              </a:solidFill>
              <a:round/>
              <a:headEnd/>
              <a:tailEnd type="triangle" w="med" len="med"/>
            </a:ln>
          </p:spPr>
          <p:txBody>
            <a:bodyPr/>
            <a:lstStyle/>
            <a:p>
              <a:endParaRPr lang="en-GB"/>
            </a:p>
          </p:txBody>
        </p:sp>
      </p:grpSp>
      <p:sp>
        <p:nvSpPr>
          <p:cNvPr id="21" name="Rectangle 2"/>
          <p:cNvSpPr txBox="1">
            <a:spLocks noChangeArrowheads="1"/>
          </p:cNvSpPr>
          <p:nvPr/>
        </p:nvSpPr>
        <p:spPr bwMode="auto">
          <a:xfrm>
            <a:off x="685800" y="1981200"/>
            <a:ext cx="8001000" cy="41910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1" i="0" u="none" strike="noStrike" kern="0" cap="none" spc="0" normalizeH="0" baseline="0" noProof="0" dirty="0" smtClean="0">
              <a:ln>
                <a:noFill/>
              </a:ln>
              <a:solidFill>
                <a:srgbClr val="009999"/>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1600" b="1" kern="0" dirty="0">
              <a:solidFill>
                <a:srgbClr val="009999"/>
              </a:solidFill>
              <a:latin typeface="+mn-lt"/>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1" i="0" u="none" strike="noStrike" kern="0" cap="none" spc="0" normalizeH="0" baseline="0" noProof="0" dirty="0" smtClean="0">
              <a:ln>
                <a:noFill/>
              </a:ln>
              <a:solidFill>
                <a:srgbClr val="009999"/>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2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spcBef>
                <a:spcPts val="600"/>
              </a:spcBef>
              <a:buClr>
                <a:schemeClr val="hlink"/>
              </a:buClr>
              <a:buSzPct val="10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kumimoji="0" lang="en-GB" sz="1600" b="1" i="0" u="none" strike="noStrike" kern="0" cap="none" spc="0" normalizeH="0" baseline="0" noProof="0" dirty="0" smtClean="0">
                <a:ln>
                  <a:noFill/>
                </a:ln>
                <a:solidFill>
                  <a:srgbClr val="009999"/>
                </a:solidFill>
                <a:effectLst/>
                <a:uLnTx/>
                <a:uFillTx/>
                <a:latin typeface="+mn-lt"/>
                <a:ea typeface="+mn-ea"/>
                <a:cs typeface="+mn-cs"/>
              </a:rPr>
              <a:t>W</a:t>
            </a:r>
            <a:r>
              <a:rPr kumimoji="0" lang="en-GB" sz="1600" b="1" i="0" u="none" strike="noStrike" kern="0" cap="none" spc="0" normalizeH="0" baseline="0" noProof="0" dirty="0" smtClean="0">
                <a:ln>
                  <a:noFill/>
                </a:ln>
                <a:solidFill>
                  <a:schemeClr val="tx1"/>
                </a:solidFill>
                <a:effectLst/>
                <a:uLnTx/>
                <a:uFillTx/>
                <a:latin typeface="+mn-lt"/>
                <a:ea typeface="+mn-ea"/>
                <a:cs typeface="+mn-cs"/>
              </a:rPr>
              <a:t>ORLDVIEW</a:t>
            </a:r>
            <a:r>
              <a:rPr kumimoji="0" lang="en-GB" sz="1600" b="0" i="0" u="none" strike="noStrike" kern="0" cap="none" spc="0" normalizeH="0" baseline="0" noProof="0" dirty="0" smtClean="0">
                <a:ln>
                  <a:noFill/>
                </a:ln>
                <a:solidFill>
                  <a:schemeClr val="tx1"/>
                </a:solidFill>
                <a:effectLst/>
                <a:uLnTx/>
                <a:uFillTx/>
                <a:latin typeface="+mn-lt"/>
                <a:ea typeface="+mn-ea"/>
                <a:cs typeface="+mn-cs"/>
              </a:rPr>
              <a:t>: the assumptions that </a:t>
            </a:r>
            <a:r>
              <a:rPr lang="en-GB" sz="1600" kern="0" dirty="0"/>
              <a:t>‘</a:t>
            </a:r>
            <a:r>
              <a:rPr lang="en-GB" sz="1600" b="1" kern="0" dirty="0">
                <a:solidFill>
                  <a:srgbClr val="009999"/>
                </a:solidFill>
              </a:rPr>
              <a:t>T</a:t>
            </a:r>
            <a:r>
              <a:rPr lang="en-GB" sz="1600" kern="0" dirty="0"/>
              <a:t>’</a:t>
            </a:r>
            <a:r>
              <a:rPr kumimoji="0" lang="en-GB" sz="1600" b="0" i="0" u="none" strike="noStrike" kern="0" cap="none" spc="0" normalizeH="0" baseline="0" noProof="0" dirty="0" smtClean="0">
                <a:ln>
                  <a:noFill/>
                </a:ln>
                <a:solidFill>
                  <a:schemeClr val="tx1"/>
                </a:solidFill>
                <a:effectLst/>
                <a:uLnTx/>
                <a:uFillTx/>
                <a:latin typeface="+mn-lt"/>
                <a:ea typeface="+mn-ea"/>
                <a:cs typeface="+mn-cs"/>
              </a:rPr>
              <a:t> is based on</a:t>
            </a:r>
          </a:p>
          <a:p>
            <a:pPr marL="342900" marR="0" lvl="1" indent="-342900" algn="l" defTabSz="914400" rtl="0" eaLnBrk="1" fontAlgn="base" latinLnBrk="0" hangingPunct="1">
              <a:lnSpc>
                <a:spcPct val="100000"/>
              </a:lnSpc>
              <a:spcBef>
                <a:spcPts val="600"/>
              </a:spcBef>
              <a:spcAft>
                <a:spcPct val="0"/>
              </a:spcAft>
              <a:buClr>
                <a:schemeClr val="hlink"/>
              </a:buClr>
              <a:buSzPct val="105000"/>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1600" b="0" i="0" u="none" strike="noStrike" kern="0" cap="none" spc="0" normalizeH="0" baseline="0" noProof="0" dirty="0" smtClean="0">
                <a:ln>
                  <a:noFill/>
                </a:ln>
                <a:solidFill>
                  <a:schemeClr val="tx1"/>
                </a:solidFill>
                <a:effectLst/>
                <a:uLnTx/>
                <a:uFillTx/>
                <a:latin typeface="+mn-lt"/>
                <a:cs typeface="+mn-cs"/>
              </a:rPr>
              <a:t>The worldview / perspective that legitimises the activity ‘</a:t>
            </a:r>
            <a:r>
              <a:rPr kumimoji="0" lang="en-GB" sz="1600" b="1" i="0" u="none" strike="noStrike" kern="0" cap="none" spc="0" normalizeH="0" baseline="0" noProof="0" dirty="0" smtClean="0">
                <a:ln>
                  <a:noFill/>
                </a:ln>
                <a:solidFill>
                  <a:srgbClr val="009999"/>
                </a:solidFill>
                <a:effectLst/>
                <a:uLnTx/>
                <a:uFillTx/>
                <a:latin typeface="+mn-lt"/>
                <a:cs typeface="+mn-cs"/>
              </a:rPr>
              <a:t>T</a:t>
            </a:r>
            <a:r>
              <a:rPr kumimoji="0" lang="en-GB" sz="1600" b="0" i="0" u="none" strike="noStrike" kern="0" cap="none" spc="0" normalizeH="0" baseline="0" noProof="0" dirty="0" smtClean="0">
                <a:ln>
                  <a:noFill/>
                </a:ln>
                <a:solidFill>
                  <a:schemeClr val="tx1"/>
                </a:solidFill>
                <a:effectLst/>
                <a:uLnTx/>
                <a:uFillTx/>
                <a:latin typeface="+mn-lt"/>
                <a:cs typeface="+mn-cs"/>
              </a:rPr>
              <a:t>’</a:t>
            </a:r>
          </a:p>
          <a:p>
            <a:pPr marL="342900" marR="0" lvl="1" indent="-342900" algn="l" defTabSz="914400" rtl="0" eaLnBrk="1" fontAlgn="base" latinLnBrk="0" hangingPunct="1">
              <a:lnSpc>
                <a:spcPct val="100000"/>
              </a:lnSpc>
              <a:spcBef>
                <a:spcPts val="600"/>
              </a:spcBef>
              <a:spcAft>
                <a:spcPct val="0"/>
              </a:spcAft>
              <a:buClr>
                <a:schemeClr val="hlink"/>
              </a:buClr>
              <a:buSzPct val="105000"/>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1600" b="0" i="0" u="none" strike="noStrike" kern="0" cap="none" spc="0" normalizeH="0" baseline="0" noProof="0" dirty="0" smtClean="0">
                <a:ln>
                  <a:noFill/>
                </a:ln>
                <a:solidFill>
                  <a:schemeClr val="tx1"/>
                </a:solidFill>
                <a:effectLst/>
                <a:uLnTx/>
                <a:uFillTx/>
                <a:latin typeface="+mn-lt"/>
                <a:cs typeface="+mn-cs"/>
              </a:rPr>
              <a:t>Why R is believed to be a good thing to achieve</a:t>
            </a:r>
            <a:endParaRPr kumimoji="0" lang="en-GB" sz="1600" b="1" i="0" u="none" strike="noStrike" kern="0" cap="none" spc="0" normalizeH="0" baseline="0" noProof="0" dirty="0" smtClean="0">
              <a:ln>
                <a:noFill/>
              </a:ln>
              <a:solidFill>
                <a:srgbClr val="009999"/>
              </a:solidFill>
              <a:effectLst/>
              <a:uLnTx/>
              <a:uFillTx/>
              <a:latin typeface="+mn-lt"/>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3" name="Rectangle 2"/>
          <p:cNvSpPr txBox="1">
            <a:spLocks noChangeArrowheads="1"/>
          </p:cNvSpPr>
          <p:nvPr/>
        </p:nvSpPr>
        <p:spPr bwMode="auto">
          <a:xfrm>
            <a:off x="685800" y="1981200"/>
            <a:ext cx="8001000" cy="41910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1" i="0" u="none" strike="noStrike" kern="0" cap="none" spc="0" normalizeH="0" baseline="0" noProof="0" dirty="0" smtClean="0">
              <a:ln>
                <a:noFill/>
              </a:ln>
              <a:solidFill>
                <a:srgbClr val="009999"/>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1600" b="1" i="0" u="none" strike="noStrike" kern="0" cap="none" spc="0" normalizeH="0" baseline="0" noProof="0" dirty="0" smtClean="0">
                <a:ln>
                  <a:noFill/>
                </a:ln>
                <a:solidFill>
                  <a:srgbClr val="009999"/>
                </a:solidFill>
                <a:effectLst/>
                <a:uLnTx/>
                <a:uFillTx/>
                <a:latin typeface="+mn-lt"/>
                <a:ea typeface="+mn-ea"/>
                <a:cs typeface="+mn-cs"/>
              </a:rPr>
              <a:t>A</a:t>
            </a:r>
            <a:r>
              <a:rPr kumimoji="0" lang="en-GB" sz="1600" b="1" i="0" u="none" strike="noStrike" kern="0" cap="none" spc="0" normalizeH="0" baseline="0" noProof="0" dirty="0" smtClean="0">
                <a:ln>
                  <a:noFill/>
                </a:ln>
                <a:solidFill>
                  <a:schemeClr val="tx1"/>
                </a:solidFill>
                <a:effectLst/>
                <a:uLnTx/>
                <a:uFillTx/>
                <a:latin typeface="+mn-lt"/>
                <a:ea typeface="+mn-ea"/>
                <a:cs typeface="+mn-cs"/>
              </a:rPr>
              <a:t>CTOR</a:t>
            </a:r>
            <a:r>
              <a:rPr kumimoji="0" lang="en-GB" sz="1600" b="0" i="0" u="none" strike="noStrike" kern="0" cap="none" spc="0" normalizeH="0" baseline="0" noProof="0" dirty="0" smtClean="0">
                <a:ln>
                  <a:noFill/>
                </a:ln>
                <a:solidFill>
                  <a:schemeClr val="tx1"/>
                </a:solidFill>
                <a:effectLst/>
                <a:uLnTx/>
                <a:uFillTx/>
                <a:latin typeface="+mn-lt"/>
                <a:ea typeface="+mn-ea"/>
                <a:cs typeface="+mn-cs"/>
              </a:rPr>
              <a:t>: those who will do the activities that make up ‘</a:t>
            </a:r>
            <a:r>
              <a:rPr kumimoji="0" lang="en-GB" sz="1600" b="0" i="0" u="none" strike="noStrike" kern="0" cap="none" spc="0" normalizeH="0" baseline="0" noProof="0" dirty="0" smtClean="0">
                <a:ln>
                  <a:noFill/>
                </a:ln>
                <a:solidFill>
                  <a:srgbClr val="009999"/>
                </a:solidFill>
                <a:effectLst/>
                <a:uLnTx/>
                <a:uFillTx/>
                <a:latin typeface="+mn-lt"/>
                <a:ea typeface="+mn-ea"/>
                <a:cs typeface="+mn-cs"/>
              </a:rPr>
              <a:t>T</a:t>
            </a:r>
            <a:r>
              <a:rPr kumimoji="0" lang="en-GB" sz="1600" b="0"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4" name="Rectangle 2"/>
          <p:cNvSpPr txBox="1">
            <a:spLocks noChangeArrowheads="1"/>
          </p:cNvSpPr>
          <p:nvPr/>
        </p:nvSpPr>
        <p:spPr bwMode="auto">
          <a:xfrm>
            <a:off x="685800" y="1981200"/>
            <a:ext cx="8001000" cy="41910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1600" b="1" i="0" u="none" strike="noStrike" kern="0" cap="none" spc="0" normalizeH="0" baseline="0" noProof="0" dirty="0" smtClean="0">
                <a:ln>
                  <a:noFill/>
                </a:ln>
                <a:solidFill>
                  <a:srgbClr val="009999"/>
                </a:solidFill>
                <a:effectLst/>
                <a:uLnTx/>
                <a:uFillTx/>
                <a:latin typeface="+mn-lt"/>
                <a:ea typeface="+mn-ea"/>
                <a:cs typeface="+mn-cs"/>
              </a:rPr>
              <a:t>C</a:t>
            </a:r>
            <a:r>
              <a:rPr kumimoji="0" lang="en-GB" sz="1600" b="1" i="0" u="none" strike="noStrike" kern="0" cap="none" spc="0" normalizeH="0" baseline="0" noProof="0" dirty="0" smtClean="0">
                <a:ln>
                  <a:noFill/>
                </a:ln>
                <a:solidFill>
                  <a:schemeClr val="tx1"/>
                </a:solidFill>
                <a:effectLst/>
                <a:uLnTx/>
                <a:uFillTx/>
                <a:latin typeface="+mn-lt"/>
                <a:ea typeface="+mn-ea"/>
                <a:cs typeface="+mn-cs"/>
              </a:rPr>
              <a:t>USTOMER</a:t>
            </a:r>
            <a:r>
              <a:rPr kumimoji="0" lang="en-GB" sz="1600" b="0" i="0" u="none" strike="noStrike" kern="0" cap="none" spc="0" normalizeH="0" baseline="0" noProof="0" dirty="0" smtClean="0">
                <a:ln>
                  <a:noFill/>
                </a:ln>
                <a:solidFill>
                  <a:schemeClr val="tx1"/>
                </a:solidFill>
                <a:effectLst/>
                <a:uLnTx/>
                <a:uFillTx/>
                <a:latin typeface="+mn-lt"/>
                <a:ea typeface="+mn-ea"/>
                <a:cs typeface="+mn-cs"/>
              </a:rPr>
              <a:t>: directly affected by the transformation ‘</a:t>
            </a:r>
            <a:r>
              <a:rPr kumimoji="0" lang="en-GB" sz="1600" b="0" i="0" u="none" strike="noStrike" kern="0" cap="none" spc="0" normalizeH="0" baseline="0" noProof="0" dirty="0" smtClean="0">
                <a:ln>
                  <a:noFill/>
                </a:ln>
                <a:solidFill>
                  <a:srgbClr val="009999"/>
                </a:solidFill>
                <a:effectLst/>
                <a:uLnTx/>
                <a:uFillTx/>
                <a:latin typeface="+mn-lt"/>
                <a:ea typeface="+mn-ea"/>
                <a:cs typeface="+mn-cs"/>
              </a:rPr>
              <a:t>T</a:t>
            </a:r>
            <a:r>
              <a:rPr kumimoji="0" lang="en-GB" sz="1600" b="0" i="0" u="none" strike="noStrike" kern="0" cap="none" spc="0" normalizeH="0" baseline="0" noProof="0" dirty="0" smtClean="0">
                <a:ln>
                  <a:noFill/>
                </a:ln>
                <a:solidFill>
                  <a:schemeClr val="tx1"/>
                </a:solidFill>
                <a:effectLst/>
                <a:uLnTx/>
                <a:uFillTx/>
                <a:latin typeface="+mn-lt"/>
                <a:ea typeface="+mn-ea"/>
                <a:cs typeface="+mn-cs"/>
              </a:rPr>
              <a:t>’ as beneficiaries or victims</a:t>
            </a:r>
          </a:p>
        </p:txBody>
      </p:sp>
      <p:sp>
        <p:nvSpPr>
          <p:cNvPr id="25" name="Rectangle 2"/>
          <p:cNvSpPr txBox="1">
            <a:spLocks noChangeArrowheads="1"/>
          </p:cNvSpPr>
          <p:nvPr/>
        </p:nvSpPr>
        <p:spPr bwMode="auto">
          <a:xfrm>
            <a:off x="685800" y="1981200"/>
            <a:ext cx="8001000" cy="41910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1" i="0" u="none" strike="noStrike" kern="0" cap="none" spc="0" normalizeH="0" baseline="0" noProof="0" dirty="0" smtClean="0">
              <a:ln>
                <a:noFill/>
              </a:ln>
              <a:solidFill>
                <a:srgbClr val="009999"/>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1600" b="1" kern="0" dirty="0">
              <a:solidFill>
                <a:srgbClr val="009999"/>
              </a:solidFill>
              <a:latin typeface="+mn-lt"/>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1" i="0" u="none" strike="noStrike" kern="0" cap="none" spc="0" normalizeH="0" baseline="0" noProof="0" dirty="0" smtClean="0">
              <a:ln>
                <a:noFill/>
              </a:ln>
              <a:solidFill>
                <a:srgbClr val="009999"/>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1" i="0" u="none" strike="noStrike" kern="0" cap="none" spc="0" normalizeH="0" baseline="0" noProof="0" dirty="0" smtClean="0">
              <a:ln>
                <a:noFill/>
              </a:ln>
              <a:solidFill>
                <a:srgbClr val="009999"/>
              </a:solidFill>
              <a:effectLst/>
              <a:uLnTx/>
              <a:uFillTx/>
              <a:latin typeface="+mn-lt"/>
              <a:ea typeface="+mn-ea"/>
              <a:cs typeface="+mn-cs"/>
            </a:endParaRPr>
          </a:p>
          <a:p>
            <a:pPr marL="342900" marR="0" lvl="1" indent="-342900" algn="l" defTabSz="914400" rtl="0" eaLnBrk="1" fontAlgn="base" latinLnBrk="0" hangingPunct="1">
              <a:lnSpc>
                <a:spcPct val="100000"/>
              </a:lnSpc>
              <a:spcBef>
                <a:spcPts val="600"/>
              </a:spcBef>
              <a:spcAft>
                <a:spcPct val="0"/>
              </a:spcAft>
              <a:buClr>
                <a:schemeClr val="hlink"/>
              </a:buClr>
              <a:buSzPct val="105000"/>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0" i="0" u="none" strike="noStrike" kern="0" cap="none" spc="0" normalizeH="0" baseline="0" noProof="0" dirty="0" smtClean="0">
              <a:ln>
                <a:noFill/>
              </a:ln>
              <a:solidFill>
                <a:schemeClr val="tx1"/>
              </a:solidFill>
              <a:effectLst/>
              <a:uLnTx/>
              <a:uFillTx/>
              <a:latin typeface="+mn-lt"/>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1600" kern="0" dirty="0">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1" i="1" u="none" strike="noStrike" kern="0" cap="none" spc="0" normalizeH="0" baseline="0" noProof="0" dirty="0" smtClean="0">
              <a:ln>
                <a:noFill/>
              </a:ln>
              <a:solidFill>
                <a:srgbClr val="009999"/>
              </a:solidFill>
              <a:effectLst/>
              <a:uLnTx/>
              <a:uFillTx/>
              <a:latin typeface="+mn-lt"/>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1600" b="1" i="1" u="none" strike="noStrike" kern="0" cap="none" spc="0" normalizeH="0" baseline="0" noProof="0" dirty="0" smtClean="0">
                <a:ln>
                  <a:noFill/>
                </a:ln>
                <a:solidFill>
                  <a:srgbClr val="009999"/>
                </a:solidFill>
                <a:effectLst/>
                <a:uLnTx/>
                <a:uFillTx/>
                <a:latin typeface="+mn-lt"/>
                <a:ea typeface="+mn-ea"/>
                <a:cs typeface="+mn-cs"/>
              </a:rPr>
              <a:t>E</a:t>
            </a:r>
            <a:r>
              <a:rPr kumimoji="0" lang="en-GB" sz="1600" b="1" i="1" u="none" strike="noStrike" kern="0" cap="none" spc="0" normalizeH="0" baseline="0" noProof="0" dirty="0" smtClean="0">
                <a:ln>
                  <a:noFill/>
                </a:ln>
                <a:solidFill>
                  <a:schemeClr val="tx1"/>
                </a:solidFill>
                <a:effectLst/>
                <a:uLnTx/>
                <a:uFillTx/>
                <a:latin typeface="+mn-lt"/>
                <a:ea typeface="+mn-ea"/>
                <a:cs typeface="+mn-cs"/>
              </a:rPr>
              <a:t>NVIRONMENTAL</a:t>
            </a:r>
            <a:r>
              <a:rPr kumimoji="0" lang="en-GB" sz="1600" b="1" i="0" u="none" strike="noStrike" kern="0" cap="none" spc="0" normalizeH="0" baseline="0" noProof="0" dirty="0" smtClean="0">
                <a:ln>
                  <a:noFill/>
                </a:ln>
                <a:solidFill>
                  <a:schemeClr val="tx1"/>
                </a:solidFill>
                <a:effectLst/>
                <a:uLnTx/>
                <a:uFillTx/>
                <a:latin typeface="+mn-lt"/>
                <a:ea typeface="+mn-ea"/>
                <a:cs typeface="+mn-cs"/>
              </a:rPr>
              <a:t> CONSTRAINTS</a:t>
            </a:r>
            <a:r>
              <a:rPr kumimoji="0" lang="en-GB" sz="1600" b="0" i="0" u="none" strike="noStrike" kern="0" cap="none" spc="0" normalizeH="0" baseline="0" noProof="0" dirty="0" smtClean="0">
                <a:ln>
                  <a:noFill/>
                </a:ln>
                <a:solidFill>
                  <a:schemeClr val="tx1"/>
                </a:solidFill>
                <a:effectLst/>
                <a:uLnTx/>
                <a:uFillTx/>
                <a:latin typeface="+mn-lt"/>
                <a:ea typeface="+mn-ea"/>
                <a:cs typeface="+mn-cs"/>
              </a:rPr>
              <a:t>: those things ‘</a:t>
            </a:r>
            <a:r>
              <a:rPr kumimoji="0" lang="en-GB" sz="1600" b="0" i="0" u="none" strike="noStrike" kern="0" cap="none" spc="0" normalizeH="0" baseline="0" noProof="0" dirty="0" smtClean="0">
                <a:ln>
                  <a:noFill/>
                </a:ln>
                <a:solidFill>
                  <a:srgbClr val="009999"/>
                </a:solidFill>
                <a:effectLst/>
                <a:uLnTx/>
                <a:uFillTx/>
                <a:latin typeface="+mn-lt"/>
                <a:ea typeface="+mn-ea"/>
                <a:cs typeface="+mn-cs"/>
              </a:rPr>
              <a:t>T</a:t>
            </a:r>
            <a:r>
              <a:rPr kumimoji="0" lang="en-GB" sz="1600" b="0" i="0" u="none" strike="noStrike" kern="0" cap="none" spc="0" normalizeH="0" baseline="0" noProof="0" dirty="0" smtClean="0">
                <a:ln>
                  <a:noFill/>
                </a:ln>
                <a:solidFill>
                  <a:schemeClr val="tx1"/>
                </a:solidFill>
                <a:effectLst/>
                <a:uLnTx/>
                <a:uFillTx/>
                <a:latin typeface="+mn-lt"/>
                <a:ea typeface="+mn-ea"/>
                <a:cs typeface="+mn-cs"/>
              </a:rPr>
              <a:t>’ takes as given</a:t>
            </a: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6" name="Rectangle 2"/>
          <p:cNvSpPr txBox="1">
            <a:spLocks noChangeArrowheads="1"/>
          </p:cNvSpPr>
          <p:nvPr/>
        </p:nvSpPr>
        <p:spPr bwMode="auto">
          <a:xfrm>
            <a:off x="685800" y="1981200"/>
            <a:ext cx="8001000" cy="33528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1" i="0" u="none" strike="noStrike" kern="0" cap="none" spc="0" normalizeH="0" baseline="0" noProof="0" dirty="0" smtClean="0">
              <a:ln>
                <a:noFill/>
              </a:ln>
              <a:solidFill>
                <a:srgbClr val="009999"/>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1600" b="1" kern="0" dirty="0">
              <a:solidFill>
                <a:srgbClr val="009999"/>
              </a:solidFill>
              <a:latin typeface="+mn-lt"/>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1" i="0" u="none" strike="noStrike" kern="0" cap="none" spc="0" normalizeH="0" baseline="0" noProof="0" dirty="0" smtClean="0">
              <a:ln>
                <a:noFill/>
              </a:ln>
              <a:solidFill>
                <a:srgbClr val="009999"/>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1" i="0" u="none" strike="noStrike" kern="0" cap="none" spc="0" normalizeH="0" baseline="0" noProof="0" dirty="0" smtClean="0">
              <a:ln>
                <a:noFill/>
              </a:ln>
              <a:solidFill>
                <a:srgbClr val="009999"/>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1600" b="1" kern="0" dirty="0">
              <a:solidFill>
                <a:srgbClr val="009999"/>
              </a:solidFill>
              <a:latin typeface="+mn-lt"/>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1" i="0" u="none" strike="noStrike" kern="0" cap="none" spc="0" normalizeH="0" baseline="0" noProof="0" dirty="0" smtClean="0">
              <a:ln>
                <a:noFill/>
              </a:ln>
              <a:solidFill>
                <a:srgbClr val="009999"/>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1600" b="1" i="0" u="none" strike="noStrike" kern="0" cap="none" spc="0" normalizeH="0" baseline="0" noProof="0" dirty="0" smtClean="0">
                <a:ln>
                  <a:noFill/>
                </a:ln>
                <a:solidFill>
                  <a:srgbClr val="009999"/>
                </a:solidFill>
                <a:effectLst/>
                <a:uLnTx/>
                <a:uFillTx/>
                <a:latin typeface="+mn-lt"/>
                <a:ea typeface="+mn-ea"/>
                <a:cs typeface="+mn-cs"/>
              </a:rPr>
              <a:t>O</a:t>
            </a:r>
            <a:r>
              <a:rPr kumimoji="0" lang="en-GB" sz="1600" b="1" i="0" u="none" strike="noStrike" kern="0" cap="none" spc="0" normalizeH="0" baseline="0" noProof="0" dirty="0" smtClean="0">
                <a:ln>
                  <a:noFill/>
                </a:ln>
                <a:solidFill>
                  <a:schemeClr val="tx1"/>
                </a:solidFill>
                <a:effectLst/>
                <a:uLnTx/>
                <a:uFillTx/>
                <a:latin typeface="+mn-lt"/>
                <a:ea typeface="+mn-ea"/>
                <a:cs typeface="+mn-cs"/>
              </a:rPr>
              <a:t>WNERSHIP</a:t>
            </a:r>
            <a:r>
              <a:rPr kumimoji="0" lang="en-GB" sz="1600" b="0" i="0" u="none" strike="noStrike" kern="0" cap="none" spc="0" normalizeH="0" baseline="0" noProof="0" dirty="0" smtClean="0">
                <a:ln>
                  <a:noFill/>
                </a:ln>
                <a:solidFill>
                  <a:schemeClr val="tx1"/>
                </a:solidFill>
                <a:effectLst/>
                <a:uLnTx/>
                <a:uFillTx/>
                <a:latin typeface="+mn-lt"/>
                <a:ea typeface="+mn-ea"/>
                <a:cs typeface="+mn-cs"/>
              </a:rPr>
              <a:t>: those who can stop the process ‘</a:t>
            </a:r>
            <a:r>
              <a:rPr kumimoji="0" lang="en-GB" sz="1600" b="0" i="0" u="none" strike="noStrike" kern="0" cap="none" spc="0" normalizeH="0" baseline="0" noProof="0" dirty="0" smtClean="0">
                <a:ln>
                  <a:noFill/>
                </a:ln>
                <a:solidFill>
                  <a:srgbClr val="009999"/>
                </a:solidFill>
                <a:effectLst/>
                <a:uLnTx/>
                <a:uFillTx/>
                <a:latin typeface="+mn-lt"/>
                <a:ea typeface="+mn-ea"/>
                <a:cs typeface="+mn-cs"/>
              </a:rPr>
              <a:t>T</a:t>
            </a:r>
            <a:r>
              <a:rPr kumimoji="0" lang="en-GB" sz="1600" b="0"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1" i="1" u="none" strike="noStrike" kern="0" cap="none" spc="0" normalizeH="0" baseline="0" noProof="0" dirty="0" smtClean="0">
              <a:ln>
                <a:noFill/>
              </a:ln>
              <a:solidFill>
                <a:srgbClr val="009999"/>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ts val="600"/>
              </a:spcBef>
              <a:spcAft>
                <a:spcPct val="0"/>
              </a:spcAft>
              <a:buClr>
                <a:schemeClr val="hlink"/>
              </a:buClr>
              <a:buSzPct val="105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7" name="TextBox 26"/>
          <p:cNvSpPr txBox="1"/>
          <p:nvPr/>
        </p:nvSpPr>
        <p:spPr>
          <a:xfrm>
            <a:off x="5562600" y="5943600"/>
            <a:ext cx="3276600" cy="461665"/>
          </a:xfrm>
          <a:prstGeom prst="rect">
            <a:avLst/>
          </a:prstGeom>
          <a:noFill/>
        </p:spPr>
        <p:txBody>
          <a:bodyPr wrap="square" rtlCol="0">
            <a:spAutoFit/>
          </a:bodyPr>
          <a:lstStyle/>
          <a:p>
            <a:pPr algn="r"/>
            <a:r>
              <a:rPr lang="en-GB" sz="1200" dirty="0" err="1" smtClean="0"/>
              <a:t>Cf</a:t>
            </a:r>
            <a:r>
              <a:rPr lang="en-GB" sz="1200" dirty="0" smtClean="0"/>
              <a:t> </a:t>
            </a:r>
            <a:r>
              <a:rPr lang="en-GB" sz="1200" dirty="0" err="1" smtClean="0"/>
              <a:t>Checkland</a:t>
            </a:r>
            <a:r>
              <a:rPr lang="en-GB" sz="1200" dirty="0" smtClean="0"/>
              <a:t> 2006 pp 39</a:t>
            </a:r>
            <a:br>
              <a:rPr lang="en-GB" sz="1200" dirty="0" smtClean="0"/>
            </a:br>
            <a:endParaRPr lang="en-GB" sz="1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1">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6">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21" grpId="0" uiExpand="1" build="p" autoUpdateAnimBg="0"/>
      <p:bldP spid="23" grpId="0" build="p" autoUpdateAnimBg="0"/>
      <p:bldP spid="24" grpId="0" build="p" autoUpdateAnimBg="0"/>
      <p:bldP spid="25" grpId="0" build="p" autoUpdateAnimBg="0"/>
      <p:bldP spid="26" grpId="0" build="p" autoUpdateAnimBg="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Modelling Purposeful Activity</a:t>
            </a:r>
            <a:endParaRPr lang="en-GB" dirty="0"/>
          </a:p>
        </p:txBody>
      </p:sp>
      <p:grpSp>
        <p:nvGrpSpPr>
          <p:cNvPr id="21" name="Group 20"/>
          <p:cNvGrpSpPr/>
          <p:nvPr/>
        </p:nvGrpSpPr>
        <p:grpSpPr>
          <a:xfrm>
            <a:off x="2206625" y="3165475"/>
            <a:ext cx="4194175" cy="1177925"/>
            <a:chOff x="1447800" y="2181225"/>
            <a:chExt cx="4194175" cy="1177925"/>
          </a:xfrm>
        </p:grpSpPr>
        <p:grpSp>
          <p:nvGrpSpPr>
            <p:cNvPr id="4" name="Group 2"/>
            <p:cNvGrpSpPr>
              <a:grpSpLocks/>
            </p:cNvGrpSpPr>
            <p:nvPr/>
          </p:nvGrpSpPr>
          <p:grpSpPr bwMode="auto">
            <a:xfrm>
              <a:off x="3063875" y="2363788"/>
              <a:ext cx="912813" cy="912812"/>
              <a:chOff x="2400" y="912"/>
              <a:chExt cx="575" cy="575"/>
            </a:xfrm>
          </p:grpSpPr>
          <p:sp>
            <p:nvSpPr>
              <p:cNvPr id="5" name="AutoShape 3"/>
              <p:cNvSpPr>
                <a:spLocks noChangeArrowheads="1"/>
              </p:cNvSpPr>
              <p:nvPr/>
            </p:nvSpPr>
            <p:spPr bwMode="auto">
              <a:xfrm>
                <a:off x="2400" y="912"/>
                <a:ext cx="575" cy="575"/>
              </a:xfrm>
              <a:prstGeom prst="roundRect">
                <a:avLst>
                  <a:gd name="adj" fmla="val 171"/>
                </a:avLst>
              </a:prstGeom>
              <a:solidFill>
                <a:srgbClr val="009999">
                  <a:alpha val="30000"/>
                </a:srgbClr>
              </a:solidFill>
              <a:ln w="9360">
                <a:solidFill>
                  <a:srgbClr val="000000"/>
                </a:solidFill>
                <a:round/>
                <a:headEnd/>
                <a:tailEnd/>
              </a:ln>
            </p:spPr>
            <p:txBody>
              <a:bodyPr wrap="none" anchor="ctr"/>
              <a:lstStyle/>
              <a:p>
                <a:endParaRPr lang="en-US"/>
              </a:p>
            </p:txBody>
          </p:sp>
          <p:grpSp>
            <p:nvGrpSpPr>
              <p:cNvPr id="6" name="Group 4"/>
              <p:cNvGrpSpPr>
                <a:grpSpLocks/>
              </p:cNvGrpSpPr>
              <p:nvPr/>
            </p:nvGrpSpPr>
            <p:grpSpPr bwMode="auto">
              <a:xfrm>
                <a:off x="2400" y="912"/>
                <a:ext cx="575" cy="575"/>
                <a:chOff x="2400" y="912"/>
                <a:chExt cx="575" cy="575"/>
              </a:xfrm>
            </p:grpSpPr>
            <p:sp>
              <p:nvSpPr>
                <p:cNvPr id="7" name="AutoShape 5"/>
                <p:cNvSpPr>
                  <a:spLocks noChangeArrowheads="1"/>
                </p:cNvSpPr>
                <p:nvPr/>
              </p:nvSpPr>
              <p:spPr bwMode="auto">
                <a:xfrm>
                  <a:off x="2400" y="912"/>
                  <a:ext cx="575" cy="575"/>
                </a:xfrm>
                <a:prstGeom prst="roundRect">
                  <a:avLst>
                    <a:gd name="adj" fmla="val 171"/>
                  </a:avLst>
                </a:prstGeom>
                <a:noFill/>
                <a:ln w="9525">
                  <a:noFill/>
                  <a:round/>
                  <a:headEnd/>
                  <a:tailEnd/>
                </a:ln>
              </p:spPr>
              <p:txBody>
                <a:bodyPr wrap="none" anchor="ctr"/>
                <a:lstStyle/>
                <a:p>
                  <a:endParaRPr lang="en-US"/>
                </a:p>
              </p:txBody>
            </p:sp>
            <p:sp>
              <p:nvSpPr>
                <p:cNvPr id="8" name="Text Box 6"/>
                <p:cNvSpPr txBox="1">
                  <a:spLocks noChangeArrowheads="1"/>
                </p:cNvSpPr>
                <p:nvPr/>
              </p:nvSpPr>
              <p:spPr bwMode="auto">
                <a:xfrm>
                  <a:off x="2400" y="1055"/>
                  <a:ext cx="575" cy="288"/>
                </a:xfrm>
                <a:prstGeom prst="rect">
                  <a:avLst/>
                </a:prstGeom>
                <a:noFill/>
                <a:ln w="9525">
                  <a:noFill/>
                  <a:miter lim="800000"/>
                  <a:headEnd/>
                  <a:tailEnd/>
                </a:ln>
              </p:spPr>
              <p:txBody>
                <a:bodyPr lIns="90000" tIns="46800" rIns="90000" bIns="46800" anchor="ctr">
                  <a:spAutoFit/>
                </a:bodyPr>
                <a:lstStyle/>
                <a:p>
                  <a:pPr eaLnBrk="0" hangingPunct="0">
                    <a:buClr>
                      <a:srgbClr val="0000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latin typeface="Comic Sans MS" pitchFamily="66" charset="0"/>
                    </a:rPr>
                    <a:t>T</a:t>
                  </a:r>
                </a:p>
              </p:txBody>
            </p:sp>
          </p:grpSp>
        </p:grpSp>
        <p:sp>
          <p:nvSpPr>
            <p:cNvPr id="9" name="Line 7"/>
            <p:cNvSpPr>
              <a:spLocks noChangeShapeType="1"/>
            </p:cNvSpPr>
            <p:nvPr/>
          </p:nvSpPr>
          <p:spPr bwMode="auto">
            <a:xfrm>
              <a:off x="1920875" y="2820988"/>
              <a:ext cx="1143000" cy="1587"/>
            </a:xfrm>
            <a:prstGeom prst="line">
              <a:avLst/>
            </a:prstGeom>
            <a:noFill/>
            <a:ln w="9360">
              <a:solidFill>
                <a:srgbClr val="000000"/>
              </a:solidFill>
              <a:round/>
              <a:headEnd/>
              <a:tailEnd type="triangle" w="med" len="med"/>
            </a:ln>
          </p:spPr>
          <p:txBody>
            <a:bodyPr/>
            <a:lstStyle/>
            <a:p>
              <a:endParaRPr lang="en-GB"/>
            </a:p>
          </p:txBody>
        </p:sp>
        <p:grpSp>
          <p:nvGrpSpPr>
            <p:cNvPr id="11" name="Group 9"/>
            <p:cNvGrpSpPr>
              <a:grpSpLocks/>
            </p:cNvGrpSpPr>
            <p:nvPr/>
          </p:nvGrpSpPr>
          <p:grpSpPr bwMode="auto">
            <a:xfrm>
              <a:off x="1828800" y="2181225"/>
              <a:ext cx="1233488" cy="1177925"/>
              <a:chOff x="1622" y="797"/>
              <a:chExt cx="777" cy="742"/>
            </a:xfrm>
          </p:grpSpPr>
          <p:sp>
            <p:nvSpPr>
              <p:cNvPr id="12" name="AutoShape 10"/>
              <p:cNvSpPr>
                <a:spLocks noChangeArrowheads="1"/>
              </p:cNvSpPr>
              <p:nvPr/>
            </p:nvSpPr>
            <p:spPr bwMode="auto">
              <a:xfrm>
                <a:off x="1622" y="797"/>
                <a:ext cx="777" cy="288"/>
              </a:xfrm>
              <a:prstGeom prst="roundRect">
                <a:avLst>
                  <a:gd name="adj" fmla="val 347"/>
                </a:avLst>
              </a:prstGeom>
              <a:noFill/>
              <a:ln w="9525">
                <a:noFill/>
                <a:round/>
                <a:headEnd/>
                <a:tailEnd/>
              </a:ln>
            </p:spPr>
            <p:txBody>
              <a:bodyPr wrap="none" anchor="ctr"/>
              <a:lstStyle/>
              <a:p>
                <a:endParaRPr lang="en-US"/>
              </a:p>
            </p:txBody>
          </p:sp>
          <p:sp>
            <p:nvSpPr>
              <p:cNvPr id="13" name="AutoShape 11"/>
              <p:cNvSpPr>
                <a:spLocks noChangeArrowheads="1"/>
              </p:cNvSpPr>
              <p:nvPr/>
            </p:nvSpPr>
            <p:spPr bwMode="auto">
              <a:xfrm>
                <a:off x="1724" y="1247"/>
                <a:ext cx="546" cy="292"/>
              </a:xfrm>
              <a:prstGeom prst="roundRect">
                <a:avLst>
                  <a:gd name="adj" fmla="val 347"/>
                </a:avLst>
              </a:prstGeom>
              <a:noFill/>
              <a:ln w="9525">
                <a:noFill/>
                <a:round/>
                <a:headEnd/>
                <a:tailEnd/>
              </a:ln>
            </p:spPr>
            <p:txBody>
              <a:bodyPr wrap="none" lIns="90000" tIns="46800" rIns="90000" bIns="46800">
                <a:spAutoFit/>
              </a:bodyPr>
              <a:lstStyle/>
              <a:p>
                <a:pPr algn="l" eaLnBrk="0" hangingPunct="0">
                  <a:buClr>
                    <a:srgbClr val="0000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latin typeface="+mn-lt"/>
                  </a:rPr>
                  <a:t>Input</a:t>
                </a:r>
                <a:endParaRPr lang="en-GB" sz="2400" dirty="0">
                  <a:latin typeface="+mn-lt"/>
                </a:endParaRPr>
              </a:p>
            </p:txBody>
          </p:sp>
        </p:grpSp>
        <p:grpSp>
          <p:nvGrpSpPr>
            <p:cNvPr id="14" name="Group 12"/>
            <p:cNvGrpSpPr>
              <a:grpSpLocks/>
            </p:cNvGrpSpPr>
            <p:nvPr/>
          </p:nvGrpSpPr>
          <p:grpSpPr bwMode="auto">
            <a:xfrm>
              <a:off x="4038600" y="2181225"/>
              <a:ext cx="1603375" cy="1177925"/>
              <a:chOff x="3014" y="797"/>
              <a:chExt cx="1010" cy="742"/>
            </a:xfrm>
          </p:grpSpPr>
          <p:sp>
            <p:nvSpPr>
              <p:cNvPr id="15" name="AutoShape 13"/>
              <p:cNvSpPr>
                <a:spLocks noChangeArrowheads="1"/>
              </p:cNvSpPr>
              <p:nvPr/>
            </p:nvSpPr>
            <p:spPr bwMode="auto">
              <a:xfrm>
                <a:off x="3062" y="797"/>
                <a:ext cx="962" cy="288"/>
              </a:xfrm>
              <a:prstGeom prst="roundRect">
                <a:avLst>
                  <a:gd name="adj" fmla="val 347"/>
                </a:avLst>
              </a:prstGeom>
              <a:noFill/>
              <a:ln w="9525">
                <a:noFill/>
                <a:round/>
                <a:headEnd/>
                <a:tailEnd/>
              </a:ln>
            </p:spPr>
            <p:txBody>
              <a:bodyPr wrap="none" anchor="ctr"/>
              <a:lstStyle/>
              <a:p>
                <a:endParaRPr lang="en-US"/>
              </a:p>
            </p:txBody>
          </p:sp>
          <p:sp>
            <p:nvSpPr>
              <p:cNvPr id="16" name="AutoShape 14"/>
              <p:cNvSpPr>
                <a:spLocks noChangeArrowheads="1"/>
              </p:cNvSpPr>
              <p:nvPr/>
            </p:nvSpPr>
            <p:spPr bwMode="auto">
              <a:xfrm>
                <a:off x="3014" y="1247"/>
                <a:ext cx="696" cy="292"/>
              </a:xfrm>
              <a:prstGeom prst="roundRect">
                <a:avLst>
                  <a:gd name="adj" fmla="val 347"/>
                </a:avLst>
              </a:prstGeom>
              <a:noFill/>
              <a:ln w="9525">
                <a:noFill/>
                <a:round/>
                <a:headEnd/>
                <a:tailEnd/>
              </a:ln>
            </p:spPr>
            <p:txBody>
              <a:bodyPr wrap="none" lIns="90000" tIns="46800" rIns="90000" bIns="46800">
                <a:spAutoFit/>
              </a:bodyPr>
              <a:lstStyle/>
              <a:p>
                <a:pPr algn="l" eaLnBrk="0" hangingPunct="0">
                  <a:buClr>
                    <a:srgbClr val="0000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latin typeface="+mn-lt"/>
                  </a:rPr>
                  <a:t>Output</a:t>
                </a:r>
                <a:endParaRPr lang="en-GB" sz="2400" dirty="0">
                  <a:latin typeface="+mn-lt"/>
                </a:endParaRPr>
              </a:p>
            </p:txBody>
          </p:sp>
        </p:grpSp>
        <p:sp>
          <p:nvSpPr>
            <p:cNvPr id="18" name="TextBox 17"/>
            <p:cNvSpPr txBox="1"/>
            <p:nvPr/>
          </p:nvSpPr>
          <p:spPr>
            <a:xfrm>
              <a:off x="1447800" y="2590800"/>
              <a:ext cx="533400" cy="461665"/>
            </a:xfrm>
            <a:prstGeom prst="rect">
              <a:avLst/>
            </a:prstGeom>
            <a:noFill/>
          </p:spPr>
          <p:txBody>
            <a:bodyPr wrap="square" rtlCol="0">
              <a:spAutoFit/>
            </a:bodyPr>
            <a:lstStyle/>
            <a:p>
              <a:r>
                <a:rPr lang="en-GB" sz="2400" dirty="0" smtClean="0">
                  <a:latin typeface="Comic Sans MS" pitchFamily="66" charset="0"/>
                </a:rPr>
                <a:t>I</a:t>
              </a:r>
              <a:endParaRPr lang="en-GB" sz="2400" dirty="0">
                <a:latin typeface="Comic Sans MS" pitchFamily="66" charset="0"/>
              </a:endParaRPr>
            </a:p>
          </p:txBody>
        </p:sp>
        <p:sp>
          <p:nvSpPr>
            <p:cNvPr id="19" name="TextBox 18"/>
            <p:cNvSpPr txBox="1"/>
            <p:nvPr/>
          </p:nvSpPr>
          <p:spPr>
            <a:xfrm>
              <a:off x="5105400" y="2590800"/>
              <a:ext cx="533400" cy="461665"/>
            </a:xfrm>
            <a:prstGeom prst="rect">
              <a:avLst/>
            </a:prstGeom>
            <a:noFill/>
          </p:spPr>
          <p:txBody>
            <a:bodyPr wrap="square" rtlCol="0">
              <a:spAutoFit/>
            </a:bodyPr>
            <a:lstStyle/>
            <a:p>
              <a:r>
                <a:rPr lang="en-GB" sz="2400" dirty="0" smtClean="0">
                  <a:latin typeface="Comic Sans MS" pitchFamily="66" charset="0"/>
                </a:rPr>
                <a:t>O</a:t>
              </a:r>
              <a:endParaRPr lang="en-GB" sz="2400" dirty="0">
                <a:latin typeface="Comic Sans MS" pitchFamily="66" charset="0"/>
              </a:endParaRPr>
            </a:p>
          </p:txBody>
        </p:sp>
        <p:sp>
          <p:nvSpPr>
            <p:cNvPr id="20" name="Line 7"/>
            <p:cNvSpPr>
              <a:spLocks noChangeShapeType="1"/>
            </p:cNvSpPr>
            <p:nvPr/>
          </p:nvSpPr>
          <p:spPr bwMode="auto">
            <a:xfrm>
              <a:off x="3962400" y="2819400"/>
              <a:ext cx="1143000" cy="1587"/>
            </a:xfrm>
            <a:prstGeom prst="line">
              <a:avLst/>
            </a:prstGeom>
            <a:noFill/>
            <a:ln w="9360">
              <a:solidFill>
                <a:srgbClr val="000000"/>
              </a:solidFill>
              <a:round/>
              <a:headEnd/>
              <a:tailEnd type="triangle" w="med" len="med"/>
            </a:ln>
          </p:spPr>
          <p:txBody>
            <a:bodyPr/>
            <a:lstStyle/>
            <a:p>
              <a:endParaRPr lang="en-GB"/>
            </a:p>
          </p:txBody>
        </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1"/>
          <p:cNvSpPr>
            <a:spLocks noGrp="1" noChangeArrowheads="1"/>
          </p:cNvSpPr>
          <p:nvPr>
            <p:ph type="title"/>
          </p:nvPr>
        </p:nvSpPr>
        <p:spPr>
          <a:xfrm>
            <a:off x="609600" y="0"/>
            <a:ext cx="7772400" cy="1143000"/>
          </a:xfrm>
        </p:spPr>
        <p:txBody>
          <a:bodyPr lIns="90000" tIns="46800" rIns="90000" bIns="4680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smtClean="0"/>
              <a:t>Root definitions</a:t>
            </a:r>
          </a:p>
        </p:txBody>
      </p:sp>
      <p:sp>
        <p:nvSpPr>
          <p:cNvPr id="27650" name="Rectangle 2"/>
          <p:cNvSpPr>
            <a:spLocks noGrp="1" noChangeArrowheads="1"/>
          </p:cNvSpPr>
          <p:nvPr>
            <p:ph type="body" idx="1"/>
          </p:nvPr>
        </p:nvSpPr>
        <p:spPr>
          <a:xfrm>
            <a:off x="762000" y="1905000"/>
            <a:ext cx="7848600" cy="4343400"/>
          </a:xfrm>
        </p:spPr>
        <p:txBody>
          <a:bodyPr lIns="90000" tIns="46800" rIns="90000" bIns="46800"/>
          <a:lstStyle/>
          <a:p>
            <a:pPr marL="1588" indent="-1588" eaLnBrk="1" hangingPunct="1">
              <a:lnSpc>
                <a:spcPct val="9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800" dirty="0" smtClean="0"/>
              <a:t>Combines the ideas of the PQR statement: the ‘what, why and how’ with elements from CATWOE</a:t>
            </a:r>
          </a:p>
          <a:p>
            <a:pPr eaLnBrk="1" hangingPunct="1">
              <a:lnSpc>
                <a:spcPct val="90000"/>
              </a:lnSpc>
              <a:spcBef>
                <a:spcPts val="600"/>
              </a:spcBef>
              <a:buFont typeface="Comic Sans MS"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800" dirty="0" smtClean="0"/>
              <a:t>		</a:t>
            </a:r>
          </a:p>
          <a:p>
            <a:pPr eaLnBrk="1" hangingPunct="1">
              <a:lnSpc>
                <a:spcPct val="90000"/>
              </a:lnSpc>
              <a:spcBef>
                <a:spcPts val="600"/>
              </a:spcBef>
              <a:buFont typeface="Comic Sans MS"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800" dirty="0" smtClean="0">
                <a:solidFill>
                  <a:srgbClr val="009999"/>
                </a:solidFill>
              </a:rPr>
              <a:t>	A system to... </a:t>
            </a:r>
          </a:p>
          <a:p>
            <a:pPr eaLnBrk="1" hangingPunct="1">
              <a:lnSpc>
                <a:spcPct val="90000"/>
              </a:lnSpc>
              <a:spcBef>
                <a:spcPts val="600"/>
              </a:spcBef>
              <a:buClr>
                <a:srgbClr val="0000FF"/>
              </a:buClr>
              <a:buFont typeface="Comic Sans MS"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800" dirty="0" smtClean="0">
                <a:solidFill>
                  <a:srgbClr val="009999"/>
                </a:solidFill>
              </a:rPr>
              <a:t>			by ... </a:t>
            </a:r>
          </a:p>
          <a:p>
            <a:pPr eaLnBrk="1" hangingPunct="1">
              <a:lnSpc>
                <a:spcPct val="90000"/>
              </a:lnSpc>
              <a:spcBef>
                <a:spcPts val="600"/>
              </a:spcBef>
              <a:buClr>
                <a:srgbClr val="0000FF"/>
              </a:buClr>
              <a:buFont typeface="Comic Sans MS"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800" dirty="0" smtClean="0">
                <a:solidFill>
                  <a:srgbClr val="009999"/>
                </a:solidFill>
              </a:rPr>
              <a:t>			in order to ...</a:t>
            </a:r>
          </a:p>
          <a:p>
            <a:pPr eaLnBrk="1" hangingPunct="1">
              <a:lnSpc>
                <a:spcPct val="90000"/>
              </a:lnSpc>
              <a:spcBef>
                <a:spcPts val="600"/>
              </a:spcBef>
              <a:buClr>
                <a:srgbClr val="0000FF"/>
              </a:buClr>
              <a:buFont typeface="Comic Sans MS"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2800" dirty="0" smtClean="0"/>
          </a:p>
          <a:p>
            <a:pPr eaLnBrk="1" hangingPunct="1">
              <a:lnSpc>
                <a:spcPct val="90000"/>
              </a:lnSpc>
              <a:spcBef>
                <a:spcPts val="600"/>
              </a:spcBef>
              <a:buClr>
                <a:srgbClr val="0000FF"/>
              </a:buClr>
              <a:buFont typeface="Comic Sans MS"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800" dirty="0" smtClean="0"/>
              <a:t>	</a:t>
            </a:r>
          </a:p>
          <a:p>
            <a:pPr eaLnBrk="1" hangingPunct="1">
              <a:lnSpc>
                <a:spcPct val="90000"/>
              </a:lnSpc>
              <a:spcBef>
                <a:spcPts val="600"/>
              </a:spcBef>
              <a:buClr>
                <a:srgbClr val="0000FF"/>
              </a:buClr>
              <a:buFont typeface="Comic Sans MS"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2800" dirty="0" smtClean="0"/>
          </a:p>
        </p:txBody>
      </p:sp>
      <p:sp>
        <p:nvSpPr>
          <p:cNvPr id="5" name="TextBox 4"/>
          <p:cNvSpPr txBox="1"/>
          <p:nvPr/>
        </p:nvSpPr>
        <p:spPr>
          <a:xfrm>
            <a:off x="5562600" y="5943600"/>
            <a:ext cx="3276600" cy="461665"/>
          </a:xfrm>
          <a:prstGeom prst="rect">
            <a:avLst/>
          </a:prstGeom>
          <a:noFill/>
        </p:spPr>
        <p:txBody>
          <a:bodyPr wrap="square" rtlCol="0">
            <a:spAutoFit/>
          </a:bodyPr>
          <a:lstStyle/>
          <a:p>
            <a:pPr algn="r"/>
            <a:r>
              <a:rPr lang="en-GB" sz="1200" dirty="0" err="1" smtClean="0"/>
              <a:t>Cf</a:t>
            </a:r>
            <a:r>
              <a:rPr lang="en-GB" sz="1200" dirty="0" smtClean="0"/>
              <a:t> </a:t>
            </a:r>
            <a:r>
              <a:rPr lang="en-GB" sz="1200" dirty="0" err="1" smtClean="0"/>
              <a:t>Checkland</a:t>
            </a:r>
            <a:r>
              <a:rPr lang="en-GB" sz="1200" dirty="0" smtClean="0"/>
              <a:t> 2006 pp 43</a:t>
            </a:r>
            <a:br>
              <a:rPr lang="en-GB" sz="1200" dirty="0" smtClean="0"/>
            </a:br>
            <a:endParaRPr lang="en-GB" sz="1200" dirty="0" smtClean="0"/>
          </a:p>
        </p:txBody>
      </p:sp>
      <p:sp>
        <p:nvSpPr>
          <p:cNvPr id="6" name="Rectangle 5"/>
          <p:cNvSpPr/>
          <p:nvPr/>
        </p:nvSpPr>
        <p:spPr>
          <a:xfrm>
            <a:off x="685800" y="4876800"/>
            <a:ext cx="7564178" cy="954107"/>
          </a:xfrm>
          <a:prstGeom prst="rect">
            <a:avLst/>
          </a:prstGeom>
        </p:spPr>
        <p:txBody>
          <a:bodyPr wrap="square">
            <a:spAutoFit/>
          </a:bodyPr>
          <a:lstStyle/>
          <a:p>
            <a:pPr algn="l"/>
            <a:r>
              <a:rPr lang="en-GB" sz="2800" dirty="0" smtClean="0">
                <a:latin typeface="+mn-lt"/>
                <a:cs typeface="+mn-cs"/>
              </a:rPr>
              <a:t>Can be Primary Task models or Issue </a:t>
            </a:r>
            <a:r>
              <a:rPr lang="en-GB" sz="2800" dirty="0">
                <a:latin typeface="+mn-lt"/>
                <a:cs typeface="+mn-cs"/>
              </a:rPr>
              <a:t>Based </a:t>
            </a:r>
            <a:r>
              <a:rPr lang="en-GB" sz="2800" dirty="0" smtClean="0">
                <a:latin typeface="+mn-lt"/>
                <a:cs typeface="+mn-cs"/>
              </a:rPr>
              <a:t>models</a:t>
            </a:r>
            <a:endParaRPr lang="en-GB" sz="2800" dirty="0">
              <a:latin typeface="+mn-lt"/>
              <a:cs typeface="+mn-cs"/>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lIns="0" tIns="0" rIns="0" bIns="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t>How do projects fail?</a:t>
            </a:r>
          </a:p>
        </p:txBody>
      </p:sp>
      <p:sp>
        <p:nvSpPr>
          <p:cNvPr id="34819" name="Content Placeholder 3"/>
          <p:cNvSpPr>
            <a:spLocks noGrp="1"/>
          </p:cNvSpPr>
          <p:nvPr>
            <p:ph idx="1"/>
          </p:nvPr>
        </p:nvSpPr>
        <p:spPr>
          <a:xfrm>
            <a:off x="995363" y="1981200"/>
            <a:ext cx="8229600" cy="4144963"/>
          </a:xfrm>
        </p:spPr>
        <p:txBody>
          <a:bodyPr/>
          <a:lstStyle/>
          <a:p>
            <a:pPr>
              <a:buFontTx/>
              <a:buChar char="•"/>
            </a:pPr>
            <a:r>
              <a:rPr lang="en-GB" dirty="0" smtClean="0"/>
              <a:t> </a:t>
            </a:r>
          </a:p>
          <a:p>
            <a:pPr>
              <a:buFontTx/>
              <a:buChar char="•"/>
            </a:pPr>
            <a:endParaRPr lang="en-GB" dirty="0" smtClean="0"/>
          </a:p>
          <a:p>
            <a:pPr>
              <a:buFontTx/>
              <a:buChar char="•"/>
            </a:pPr>
            <a:r>
              <a:rPr lang="en-GB" dirty="0" smtClean="0"/>
              <a:t> </a:t>
            </a:r>
          </a:p>
          <a:p>
            <a:pPr>
              <a:buFontTx/>
              <a:buChar char="•"/>
            </a:pPr>
            <a:endParaRPr lang="en-GB" dirty="0" smtClean="0"/>
          </a:p>
          <a:p>
            <a:pPr>
              <a:buFontTx/>
              <a:buChar char="•"/>
            </a:pPr>
            <a:r>
              <a:rPr lang="en-GB" dirty="0" smtClean="0"/>
              <a:t> </a:t>
            </a:r>
          </a:p>
          <a:p>
            <a:r>
              <a:rPr lang="en-GB" dirty="0" smtClean="0"/>
              <a:t> </a:t>
            </a:r>
          </a:p>
        </p:txBody>
      </p:sp>
      <p:sp>
        <p:nvSpPr>
          <p:cNvPr id="4" name="TextBox 3"/>
          <p:cNvSpPr txBox="1"/>
          <p:nvPr/>
        </p:nvSpPr>
        <p:spPr>
          <a:xfrm>
            <a:off x="5562600" y="5943600"/>
            <a:ext cx="3276600" cy="461665"/>
          </a:xfrm>
          <a:prstGeom prst="rect">
            <a:avLst/>
          </a:prstGeom>
          <a:noFill/>
        </p:spPr>
        <p:txBody>
          <a:bodyPr wrap="square" rtlCol="0">
            <a:spAutoFit/>
          </a:bodyPr>
          <a:lstStyle/>
          <a:p>
            <a:pPr algn="r"/>
            <a:r>
              <a:rPr lang="en-GB" sz="1200" dirty="0" err="1" smtClean="0"/>
              <a:t>Cf</a:t>
            </a:r>
            <a:r>
              <a:rPr lang="en-GB" sz="1200" dirty="0" smtClean="0"/>
              <a:t> </a:t>
            </a:r>
            <a:r>
              <a:rPr lang="en-GB" sz="1200" dirty="0" err="1" smtClean="0"/>
              <a:t>Checkland</a:t>
            </a:r>
            <a:r>
              <a:rPr lang="en-GB" sz="1200" dirty="0" smtClean="0"/>
              <a:t> 2006 pp 42</a:t>
            </a:r>
            <a:br>
              <a:rPr lang="en-GB" sz="1200" dirty="0" smtClean="0"/>
            </a:br>
            <a:endParaRPr lang="en-GB" sz="1200"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mtClean="0"/>
              <a:t>Business Benefit</a:t>
            </a:r>
          </a:p>
        </p:txBody>
      </p:sp>
      <p:sp>
        <p:nvSpPr>
          <p:cNvPr id="19460" name="AutoShape 4"/>
          <p:cNvSpPr>
            <a:spLocks noChangeArrowheads="1"/>
          </p:cNvSpPr>
          <p:nvPr/>
        </p:nvSpPr>
        <p:spPr bwMode="auto">
          <a:xfrm>
            <a:off x="1828800" y="3352800"/>
            <a:ext cx="1752600" cy="1600200"/>
          </a:xfrm>
          <a:prstGeom prst="triangle">
            <a:avLst>
              <a:gd name="adj" fmla="val 50000"/>
            </a:avLst>
          </a:prstGeom>
          <a:solidFill>
            <a:schemeClr val="accent1"/>
          </a:solidFill>
          <a:ln w="19050">
            <a:solidFill>
              <a:schemeClr val="tx1">
                <a:alpha val="50195"/>
              </a:schemeClr>
            </a:solidFill>
            <a:miter lim="800000"/>
            <a:headEnd/>
            <a:tailEnd/>
          </a:ln>
        </p:spPr>
        <p:txBody>
          <a:bodyPr wrap="none" anchor="ctr"/>
          <a:lstStyle/>
          <a:p>
            <a:endParaRPr lang="en-US"/>
          </a:p>
        </p:txBody>
      </p:sp>
      <p:sp>
        <p:nvSpPr>
          <p:cNvPr id="19461" name="AutoShape 5"/>
          <p:cNvSpPr>
            <a:spLocks noChangeArrowheads="1"/>
          </p:cNvSpPr>
          <p:nvPr/>
        </p:nvSpPr>
        <p:spPr bwMode="auto">
          <a:xfrm>
            <a:off x="5638800" y="3352800"/>
            <a:ext cx="1752600" cy="1600200"/>
          </a:xfrm>
          <a:prstGeom prst="triangle">
            <a:avLst>
              <a:gd name="adj" fmla="val 50000"/>
            </a:avLst>
          </a:prstGeom>
          <a:solidFill>
            <a:schemeClr val="accent1"/>
          </a:solidFill>
          <a:ln w="19050">
            <a:solidFill>
              <a:schemeClr val="tx1">
                <a:alpha val="50195"/>
              </a:schemeClr>
            </a:solidFill>
            <a:miter lim="800000"/>
            <a:headEnd/>
            <a:tailEnd/>
          </a:ln>
        </p:spPr>
        <p:txBody>
          <a:bodyPr wrap="none" anchor="ctr"/>
          <a:lstStyle/>
          <a:p>
            <a:endParaRPr lang="en-US"/>
          </a:p>
        </p:txBody>
      </p:sp>
      <p:sp>
        <p:nvSpPr>
          <p:cNvPr id="19462" name="Text Box 6"/>
          <p:cNvSpPr txBox="1">
            <a:spLocks noChangeArrowheads="1"/>
          </p:cNvSpPr>
          <p:nvPr/>
        </p:nvSpPr>
        <p:spPr bwMode="auto">
          <a:xfrm>
            <a:off x="1600200" y="2514600"/>
            <a:ext cx="2209800" cy="784225"/>
          </a:xfrm>
          <a:prstGeom prst="rect">
            <a:avLst/>
          </a:prstGeom>
          <a:noFill/>
          <a:ln w="19050">
            <a:noFill/>
            <a:miter lim="800000"/>
            <a:headEnd/>
            <a:tailEnd/>
          </a:ln>
        </p:spPr>
        <p:txBody>
          <a:bodyPr>
            <a:spAutoFit/>
          </a:bodyPr>
          <a:lstStyle/>
          <a:p>
            <a:pPr>
              <a:spcBef>
                <a:spcPct val="50000"/>
              </a:spcBef>
            </a:pPr>
            <a:r>
              <a:rPr lang="en-US" b="1"/>
              <a:t>Outputs</a:t>
            </a:r>
          </a:p>
          <a:p>
            <a:pPr>
              <a:spcBef>
                <a:spcPct val="50000"/>
              </a:spcBef>
            </a:pPr>
            <a:r>
              <a:rPr lang="en-US"/>
              <a:t>specification/quality</a:t>
            </a:r>
          </a:p>
        </p:txBody>
      </p:sp>
      <p:sp>
        <p:nvSpPr>
          <p:cNvPr id="19463" name="Text Box 7"/>
          <p:cNvSpPr txBox="1">
            <a:spLocks noChangeArrowheads="1"/>
          </p:cNvSpPr>
          <p:nvPr/>
        </p:nvSpPr>
        <p:spPr bwMode="auto">
          <a:xfrm>
            <a:off x="2438400" y="5033963"/>
            <a:ext cx="2209800" cy="779462"/>
          </a:xfrm>
          <a:prstGeom prst="rect">
            <a:avLst/>
          </a:prstGeom>
          <a:noFill/>
          <a:ln w="19050">
            <a:noFill/>
            <a:miter lim="800000"/>
            <a:headEnd/>
            <a:tailEnd/>
          </a:ln>
        </p:spPr>
        <p:txBody>
          <a:bodyPr>
            <a:spAutoFit/>
          </a:bodyPr>
          <a:lstStyle/>
          <a:p>
            <a:pPr>
              <a:spcBef>
                <a:spcPct val="50000"/>
              </a:spcBef>
            </a:pPr>
            <a:r>
              <a:rPr lang="en-US" b="1"/>
              <a:t>Time</a:t>
            </a:r>
          </a:p>
          <a:p>
            <a:pPr>
              <a:spcBef>
                <a:spcPct val="50000"/>
              </a:spcBef>
            </a:pPr>
            <a:r>
              <a:rPr lang="en-US"/>
              <a:t>plan/schedule</a:t>
            </a:r>
          </a:p>
        </p:txBody>
      </p:sp>
      <p:sp>
        <p:nvSpPr>
          <p:cNvPr id="19464" name="Text Box 8"/>
          <p:cNvSpPr txBox="1">
            <a:spLocks noChangeArrowheads="1"/>
          </p:cNvSpPr>
          <p:nvPr/>
        </p:nvSpPr>
        <p:spPr bwMode="auto">
          <a:xfrm>
            <a:off x="609600" y="5033963"/>
            <a:ext cx="2209800" cy="779462"/>
          </a:xfrm>
          <a:prstGeom prst="rect">
            <a:avLst/>
          </a:prstGeom>
          <a:noFill/>
          <a:ln w="19050">
            <a:noFill/>
            <a:miter lim="800000"/>
            <a:headEnd/>
            <a:tailEnd/>
          </a:ln>
        </p:spPr>
        <p:txBody>
          <a:bodyPr>
            <a:spAutoFit/>
          </a:bodyPr>
          <a:lstStyle/>
          <a:p>
            <a:pPr>
              <a:spcBef>
                <a:spcPct val="50000"/>
              </a:spcBef>
            </a:pPr>
            <a:r>
              <a:rPr lang="en-US" b="1"/>
              <a:t>Cost</a:t>
            </a:r>
          </a:p>
          <a:p>
            <a:pPr>
              <a:spcBef>
                <a:spcPct val="50000"/>
              </a:spcBef>
            </a:pPr>
            <a:r>
              <a:rPr lang="en-US"/>
              <a:t>budget/funding</a:t>
            </a:r>
          </a:p>
        </p:txBody>
      </p:sp>
      <p:sp>
        <p:nvSpPr>
          <p:cNvPr id="19465" name="Text Box 9"/>
          <p:cNvSpPr txBox="1">
            <a:spLocks noChangeArrowheads="1"/>
          </p:cNvSpPr>
          <p:nvPr/>
        </p:nvSpPr>
        <p:spPr bwMode="auto">
          <a:xfrm>
            <a:off x="5410200" y="2497138"/>
            <a:ext cx="2209800" cy="779462"/>
          </a:xfrm>
          <a:prstGeom prst="rect">
            <a:avLst/>
          </a:prstGeom>
          <a:noFill/>
          <a:ln w="19050">
            <a:noFill/>
            <a:miter lim="800000"/>
            <a:headEnd/>
            <a:tailEnd/>
          </a:ln>
        </p:spPr>
        <p:txBody>
          <a:bodyPr>
            <a:spAutoFit/>
          </a:bodyPr>
          <a:lstStyle/>
          <a:p>
            <a:pPr>
              <a:spcBef>
                <a:spcPct val="50000"/>
              </a:spcBef>
            </a:pPr>
            <a:r>
              <a:rPr lang="en-US" b="1"/>
              <a:t>Outcomes</a:t>
            </a:r>
          </a:p>
          <a:p>
            <a:pPr>
              <a:spcBef>
                <a:spcPct val="50000"/>
              </a:spcBef>
            </a:pPr>
            <a:r>
              <a:rPr lang="en-US"/>
              <a:t>value/benefit</a:t>
            </a:r>
          </a:p>
        </p:txBody>
      </p:sp>
      <p:sp>
        <p:nvSpPr>
          <p:cNvPr id="19467" name="Text Box 11"/>
          <p:cNvSpPr txBox="1">
            <a:spLocks noChangeArrowheads="1"/>
          </p:cNvSpPr>
          <p:nvPr/>
        </p:nvSpPr>
        <p:spPr bwMode="auto">
          <a:xfrm>
            <a:off x="6553200" y="5033963"/>
            <a:ext cx="2209800" cy="779462"/>
          </a:xfrm>
          <a:prstGeom prst="rect">
            <a:avLst/>
          </a:prstGeom>
          <a:noFill/>
          <a:ln w="19050">
            <a:noFill/>
            <a:miter lim="800000"/>
            <a:headEnd/>
            <a:tailEnd/>
          </a:ln>
        </p:spPr>
        <p:txBody>
          <a:bodyPr>
            <a:spAutoFit/>
          </a:bodyPr>
          <a:lstStyle/>
          <a:p>
            <a:pPr>
              <a:spcBef>
                <a:spcPct val="50000"/>
              </a:spcBef>
            </a:pPr>
            <a:r>
              <a:rPr lang="en-US" b="1"/>
              <a:t>Resources</a:t>
            </a:r>
          </a:p>
          <a:p>
            <a:pPr>
              <a:spcBef>
                <a:spcPct val="50000"/>
              </a:spcBef>
            </a:pPr>
            <a:r>
              <a:rPr lang="en-US"/>
              <a:t>cost/time/people</a:t>
            </a:r>
          </a:p>
        </p:txBody>
      </p:sp>
      <p:sp>
        <p:nvSpPr>
          <p:cNvPr id="12" name="TextBox 11"/>
          <p:cNvSpPr txBox="1">
            <a:spLocks noChangeArrowheads="1"/>
          </p:cNvSpPr>
          <p:nvPr/>
        </p:nvSpPr>
        <p:spPr bwMode="auto">
          <a:xfrm>
            <a:off x="5410200" y="2057400"/>
            <a:ext cx="2209800" cy="381000"/>
          </a:xfrm>
          <a:prstGeom prst="rect">
            <a:avLst/>
          </a:prstGeom>
          <a:noFill/>
          <a:ln w="9525">
            <a:noFill/>
            <a:miter lim="800000"/>
            <a:headEnd/>
            <a:tailEnd/>
          </a:ln>
        </p:spPr>
        <p:txBody>
          <a:bodyPr>
            <a:spAutoFit/>
          </a:bodyPr>
          <a:lstStyle/>
          <a:p>
            <a:r>
              <a:rPr lang="en-GB" b="1">
                <a:solidFill>
                  <a:srgbClr val="FF0000"/>
                </a:solidFill>
              </a:rPr>
              <a:t>Effectiveness</a:t>
            </a:r>
          </a:p>
        </p:txBody>
      </p:sp>
      <p:sp>
        <p:nvSpPr>
          <p:cNvPr id="13" name="TextBox 12"/>
          <p:cNvSpPr txBox="1">
            <a:spLocks noChangeArrowheads="1"/>
          </p:cNvSpPr>
          <p:nvPr/>
        </p:nvSpPr>
        <p:spPr bwMode="auto">
          <a:xfrm>
            <a:off x="4343400" y="5791200"/>
            <a:ext cx="2209800" cy="381000"/>
          </a:xfrm>
          <a:prstGeom prst="rect">
            <a:avLst/>
          </a:prstGeom>
          <a:noFill/>
          <a:ln w="9525">
            <a:noFill/>
            <a:miter lim="800000"/>
            <a:headEnd/>
            <a:tailEnd/>
          </a:ln>
        </p:spPr>
        <p:txBody>
          <a:bodyPr>
            <a:spAutoFit/>
          </a:bodyPr>
          <a:lstStyle/>
          <a:p>
            <a:r>
              <a:rPr lang="en-GB" b="1">
                <a:solidFill>
                  <a:srgbClr val="FF0000"/>
                </a:solidFill>
              </a:rPr>
              <a:t>Efficacy</a:t>
            </a:r>
          </a:p>
        </p:txBody>
      </p:sp>
      <p:sp>
        <p:nvSpPr>
          <p:cNvPr id="14" name="TextBox 13"/>
          <p:cNvSpPr txBox="1">
            <a:spLocks noChangeArrowheads="1"/>
          </p:cNvSpPr>
          <p:nvPr/>
        </p:nvSpPr>
        <p:spPr bwMode="auto">
          <a:xfrm>
            <a:off x="6553200" y="5791200"/>
            <a:ext cx="2209800" cy="381000"/>
          </a:xfrm>
          <a:prstGeom prst="rect">
            <a:avLst/>
          </a:prstGeom>
          <a:noFill/>
          <a:ln w="9525">
            <a:noFill/>
            <a:miter lim="800000"/>
            <a:headEnd/>
            <a:tailEnd/>
          </a:ln>
        </p:spPr>
        <p:txBody>
          <a:bodyPr>
            <a:spAutoFit/>
          </a:bodyPr>
          <a:lstStyle/>
          <a:p>
            <a:r>
              <a:rPr lang="en-GB" b="1">
                <a:solidFill>
                  <a:srgbClr val="FF0000"/>
                </a:solidFill>
              </a:rPr>
              <a:t>Efficiency</a:t>
            </a:r>
          </a:p>
        </p:txBody>
      </p:sp>
      <p:sp>
        <p:nvSpPr>
          <p:cNvPr id="16" name="Text Box 6"/>
          <p:cNvSpPr txBox="1">
            <a:spLocks noChangeArrowheads="1"/>
          </p:cNvSpPr>
          <p:nvPr/>
        </p:nvSpPr>
        <p:spPr bwMode="auto">
          <a:xfrm>
            <a:off x="1600200" y="2514600"/>
            <a:ext cx="2209800" cy="784225"/>
          </a:xfrm>
          <a:prstGeom prst="rect">
            <a:avLst/>
          </a:prstGeom>
          <a:noFill/>
          <a:ln w="19050">
            <a:noFill/>
            <a:miter lim="800000"/>
            <a:headEnd/>
            <a:tailEnd/>
          </a:ln>
        </p:spPr>
        <p:txBody>
          <a:bodyPr>
            <a:spAutoFit/>
          </a:bodyPr>
          <a:lstStyle/>
          <a:p>
            <a:pPr>
              <a:spcBef>
                <a:spcPct val="50000"/>
              </a:spcBef>
            </a:pPr>
            <a:r>
              <a:rPr lang="en-US" b="1" dirty="0"/>
              <a:t>Outputs</a:t>
            </a:r>
          </a:p>
          <a:p>
            <a:pPr>
              <a:spcBef>
                <a:spcPct val="50000"/>
              </a:spcBef>
            </a:pPr>
            <a:r>
              <a:rPr lang="en-US" dirty="0"/>
              <a:t>specification/quality</a:t>
            </a:r>
          </a:p>
        </p:txBody>
      </p:sp>
      <p:sp>
        <p:nvSpPr>
          <p:cNvPr id="17" name="Text Box 6"/>
          <p:cNvSpPr txBox="1">
            <a:spLocks noChangeArrowheads="1"/>
          </p:cNvSpPr>
          <p:nvPr/>
        </p:nvSpPr>
        <p:spPr bwMode="auto">
          <a:xfrm>
            <a:off x="4343400" y="5029200"/>
            <a:ext cx="2209800" cy="784225"/>
          </a:xfrm>
          <a:prstGeom prst="rect">
            <a:avLst/>
          </a:prstGeom>
          <a:noFill/>
          <a:ln w="19050">
            <a:noFill/>
            <a:miter lim="800000"/>
            <a:headEnd/>
            <a:tailEnd/>
          </a:ln>
        </p:spPr>
        <p:txBody>
          <a:bodyPr>
            <a:spAutoFit/>
          </a:bodyPr>
          <a:lstStyle/>
          <a:p>
            <a:pPr>
              <a:spcBef>
                <a:spcPct val="50000"/>
              </a:spcBef>
            </a:pPr>
            <a:r>
              <a:rPr lang="en-US" b="1"/>
              <a:t>Outputs</a:t>
            </a:r>
          </a:p>
          <a:p>
            <a:pPr>
              <a:spcBef>
                <a:spcPct val="50000"/>
              </a:spcBef>
            </a:pPr>
            <a:r>
              <a:rPr lang="en-US"/>
              <a:t>specification/quality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63"/>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2084 -0.02058 C 0.11059 0.13923 0.24253 0.29926 0.3 0.36633 " pathEditMode="relative" rAng="0" ptsTypes="aA">
                                      <p:cBhvr>
                                        <p:cTn id="22" dur="2000" fill="hold"/>
                                        <p:tgtEl>
                                          <p:spTgt spid="16"/>
                                        </p:tgtEl>
                                        <p:attrNameLst>
                                          <p:attrName>ppt_x</p:attrName>
                                          <p:attrName>ppt_y</p:attrName>
                                        </p:attrNameLst>
                                      </p:cBhvr>
                                      <p:rCtr x="160" y="193"/>
                                    </p:animMotion>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467"/>
                                        </p:tgtEl>
                                        <p:attrNameLst>
                                          <p:attrName>style.visibility</p:attrName>
                                        </p:attrNameLst>
                                      </p:cBhvr>
                                      <p:to>
                                        <p:strVal val="visible"/>
                                      </p:to>
                                    </p:set>
                                    <p:animEffect transition="in" filter="blinds(horizontal)">
                                      <p:cBhvr>
                                        <p:cTn id="27" dur="500"/>
                                        <p:tgtEl>
                                          <p:spTgt spid="1946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465"/>
                                        </p:tgtEl>
                                        <p:attrNameLst>
                                          <p:attrName>style.visibility</p:attrName>
                                        </p:attrNameLst>
                                      </p:cBhvr>
                                      <p:to>
                                        <p:strVal val="visible"/>
                                      </p:to>
                                    </p:set>
                                    <p:animEffect transition="in" filter="blinds(horizontal)">
                                      <p:cBhvr>
                                        <p:cTn id="32" dur="500"/>
                                        <p:tgtEl>
                                          <p:spTgt spid="1946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animBg="1"/>
      <p:bldP spid="19462" grpId="0"/>
      <p:bldP spid="19463" grpId="0"/>
      <p:bldP spid="19464" grpId="0"/>
      <p:bldP spid="19465" grpId="0"/>
      <p:bldP spid="19467" grpId="0"/>
      <p:bldP spid="12" grpId="0"/>
      <p:bldP spid="13" grpId="0"/>
      <p:bldP spid="14" grpId="0"/>
      <p:bldP spid="16" grpId="0"/>
      <p:bldP spid="16" grpId="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85800" y="406400"/>
            <a:ext cx="7759700" cy="1547813"/>
          </a:xfrm>
        </p:spPr>
        <p:txBody>
          <a:bodyPr lIns="0" tIns="0" rIns="0" bIns="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Assessing ‘T’: The 3 E's</a:t>
            </a:r>
          </a:p>
        </p:txBody>
      </p:sp>
      <p:sp>
        <p:nvSpPr>
          <p:cNvPr id="36868" name="Rectangle 3"/>
          <p:cNvSpPr>
            <a:spLocks noGrp="1" noChangeArrowheads="1"/>
          </p:cNvSpPr>
          <p:nvPr>
            <p:ph type="body" idx="1"/>
          </p:nvPr>
        </p:nvSpPr>
        <p:spPr>
          <a:xfrm>
            <a:off x="1143000" y="1905000"/>
            <a:ext cx="7302500" cy="4462463"/>
          </a:xfrm>
        </p:spPr>
        <p:txBody>
          <a:bodyPr lIns="0" tIns="0" rIns="0" bIns="0"/>
          <a:lstStyle/>
          <a:p>
            <a:pPr marL="325438" indent="-325438" eaLnBrk="1" hangingPunct="1">
              <a:spcBef>
                <a:spcPts val="738"/>
              </a:spcBef>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t>Efficacy</a:t>
            </a:r>
          </a:p>
          <a:p>
            <a:pPr marL="725488" lvl="1" indent="-268288" eaLnBrk="1" hangingPunct="1">
              <a:spcBef>
                <a:spcPts val="638"/>
              </a:spcBef>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t>Is T working?</a:t>
            </a:r>
          </a:p>
          <a:p>
            <a:pPr marL="725488" lvl="1" indent="-268288" eaLnBrk="1" hangingPunct="1">
              <a:spcBef>
                <a:spcPts val="638"/>
              </a:spcBef>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t>Is it producing the intended output?</a:t>
            </a:r>
          </a:p>
          <a:p>
            <a:pPr marL="325438" indent="-325438" eaLnBrk="1" hangingPunct="1">
              <a:spcBef>
                <a:spcPts val="738"/>
              </a:spcBef>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t>Efficiency</a:t>
            </a:r>
          </a:p>
          <a:p>
            <a:pPr marL="725488" lvl="1" indent="-268288" eaLnBrk="1" hangingPunct="1">
              <a:spcBef>
                <a:spcPts val="638"/>
              </a:spcBef>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t>Is 'T’ using the </a:t>
            </a:r>
            <a:r>
              <a:rPr lang="en-GB" sz="2000" i="1" dirty="0" smtClean="0"/>
              <a:t>minimum</a:t>
            </a:r>
            <a:r>
              <a:rPr lang="en-GB" sz="2000" dirty="0" smtClean="0"/>
              <a:t> resources?</a:t>
            </a:r>
          </a:p>
          <a:p>
            <a:pPr marL="725488" lvl="1" indent="-268288" eaLnBrk="1" hangingPunct="1">
              <a:spcBef>
                <a:spcPts val="638"/>
              </a:spcBef>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t>Does the ‘Owner’ judge the resources well used?</a:t>
            </a:r>
          </a:p>
          <a:p>
            <a:pPr marL="325438" indent="-325438" eaLnBrk="1" hangingPunct="1">
              <a:spcBef>
                <a:spcPts val="738"/>
              </a:spcBef>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t>Effectiveness</a:t>
            </a:r>
          </a:p>
          <a:p>
            <a:pPr marL="725488" lvl="1" indent="-268288" eaLnBrk="1" hangingPunct="1">
              <a:spcBef>
                <a:spcPts val="638"/>
              </a:spcBef>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t>Is this the </a:t>
            </a:r>
            <a:r>
              <a:rPr lang="en-GB" sz="2000" i="1" dirty="0" smtClean="0"/>
              <a:t>right</a:t>
            </a:r>
            <a:r>
              <a:rPr lang="en-GB" sz="2000" dirty="0" smtClean="0"/>
              <a:t> thing to do?</a:t>
            </a:r>
          </a:p>
          <a:p>
            <a:pPr marL="725488" lvl="1" indent="-268288" eaLnBrk="1" hangingPunct="1">
              <a:spcBef>
                <a:spcPts val="638"/>
              </a:spcBef>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t>Is 'T' contributing to the wider, longer term objectives?</a:t>
            </a:r>
          </a:p>
        </p:txBody>
      </p:sp>
      <p:sp>
        <p:nvSpPr>
          <p:cNvPr id="5" name="TextBox 4"/>
          <p:cNvSpPr txBox="1"/>
          <p:nvPr/>
        </p:nvSpPr>
        <p:spPr>
          <a:xfrm>
            <a:off x="5562600" y="5943600"/>
            <a:ext cx="3276600" cy="461665"/>
          </a:xfrm>
          <a:prstGeom prst="rect">
            <a:avLst/>
          </a:prstGeom>
          <a:noFill/>
        </p:spPr>
        <p:txBody>
          <a:bodyPr wrap="square" rtlCol="0">
            <a:spAutoFit/>
          </a:bodyPr>
          <a:lstStyle/>
          <a:p>
            <a:pPr algn="r"/>
            <a:r>
              <a:rPr lang="en-GB" sz="1200" dirty="0" err="1" smtClean="0"/>
              <a:t>Cf</a:t>
            </a:r>
            <a:r>
              <a:rPr lang="en-GB" sz="1200" dirty="0" smtClean="0"/>
              <a:t> </a:t>
            </a:r>
            <a:r>
              <a:rPr lang="en-GB" sz="1200" dirty="0" err="1" smtClean="0"/>
              <a:t>Checkland</a:t>
            </a:r>
            <a:r>
              <a:rPr lang="en-GB" sz="1200" dirty="0" smtClean="0"/>
              <a:t> 2006 pp 42</a:t>
            </a:r>
            <a:br>
              <a:rPr lang="en-GB" sz="1200" dirty="0" smtClean="0"/>
            </a:br>
            <a:endParaRPr lang="en-GB" sz="1200" dirty="0" smtClean="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p:cNvPicPr>
            <a:picLocks noChangeAspect="1" noChangeArrowheads="1"/>
          </p:cNvPicPr>
          <p:nvPr/>
        </p:nvPicPr>
        <p:blipFill>
          <a:blip r:embed="rId3" cstate="print"/>
          <a:srcRect/>
          <a:stretch>
            <a:fillRect/>
          </a:stretch>
        </p:blipFill>
        <p:spPr bwMode="auto">
          <a:xfrm>
            <a:off x="1392238" y="1447800"/>
            <a:ext cx="6281737" cy="4711700"/>
          </a:xfrm>
          <a:prstGeom prst="rect">
            <a:avLst/>
          </a:prstGeom>
          <a:noFill/>
          <a:ln w="9525">
            <a:noFill/>
            <a:miter lim="800000"/>
            <a:headEnd/>
            <a:tailEnd/>
          </a:ln>
        </p:spPr>
      </p:pic>
      <p:sp>
        <p:nvSpPr>
          <p:cNvPr id="30724" name="Rectangle 4"/>
          <p:cNvSpPr>
            <a:spLocks noChangeArrowheads="1"/>
          </p:cNvSpPr>
          <p:nvPr/>
        </p:nvSpPr>
        <p:spPr bwMode="auto">
          <a:xfrm>
            <a:off x="655638" y="406400"/>
            <a:ext cx="7756525" cy="889000"/>
          </a:xfrm>
          <a:prstGeom prst="rect">
            <a:avLst/>
          </a:prstGeom>
          <a:noFill/>
          <a:ln w="9525">
            <a:noFill/>
            <a:miter lim="800000"/>
            <a:headEnd/>
            <a:tailEnd/>
          </a:ln>
        </p:spPr>
        <p:txBody>
          <a:bodyPr lIns="0" tIns="0" rIns="0" bIns="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a:solidFill>
                  <a:schemeClr val="hlink"/>
                </a:solidFill>
              </a:rPr>
              <a:t>Activity Modelling</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14400" y="381000"/>
            <a:ext cx="8096250" cy="5705475"/>
          </a:xfrm>
          <a:prstGeom prst="rect">
            <a:avLst/>
          </a:prstGeom>
          <a:noFill/>
          <a:ln w="9525">
            <a:noFill/>
            <a:miter lim="800000"/>
            <a:headEnd/>
            <a:tailEnd/>
          </a:ln>
        </p:spPr>
      </p:pic>
      <p:sp>
        <p:nvSpPr>
          <p:cNvPr id="3" name="TextBox 2"/>
          <p:cNvSpPr txBox="1"/>
          <p:nvPr/>
        </p:nvSpPr>
        <p:spPr>
          <a:xfrm>
            <a:off x="914400" y="6172200"/>
            <a:ext cx="1676400" cy="261610"/>
          </a:xfrm>
          <a:prstGeom prst="rect">
            <a:avLst/>
          </a:prstGeom>
          <a:noFill/>
        </p:spPr>
        <p:txBody>
          <a:bodyPr wrap="square" rtlCol="0">
            <a:spAutoFit/>
          </a:bodyPr>
          <a:lstStyle/>
          <a:p>
            <a:pPr algn="l"/>
            <a:r>
              <a:rPr lang="en-GB" sz="1050" dirty="0" smtClean="0"/>
              <a:t>© Mark Winter</a:t>
            </a:r>
            <a:endParaRPr lang="en-GB" sz="105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066800" y="381000"/>
            <a:ext cx="7748588" cy="566084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1076325" y="514350"/>
            <a:ext cx="7686675" cy="5429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384175" y="276225"/>
            <a:ext cx="8224838" cy="1144588"/>
          </a:xfrm>
        </p:spPr>
        <p:txBody>
          <a:bodyPr lIns="0" tIns="0" rIns="0" bIns="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t>Activity Modelling</a:t>
            </a:r>
          </a:p>
        </p:txBody>
      </p:sp>
      <p:sp>
        <p:nvSpPr>
          <p:cNvPr id="31748" name="Rectangle 3"/>
          <p:cNvSpPr>
            <a:spLocks noGrp="1" noChangeArrowheads="1"/>
          </p:cNvSpPr>
          <p:nvPr>
            <p:ph type="body" idx="1"/>
          </p:nvPr>
        </p:nvSpPr>
        <p:spPr>
          <a:xfrm>
            <a:off x="995363" y="1947862"/>
            <a:ext cx="7691437" cy="4529138"/>
          </a:xfrm>
          <a:noFill/>
        </p:spPr>
        <p:txBody>
          <a:bodyPr lIns="0" tIns="0" rIns="0" bIns="0"/>
          <a:lstStyle/>
          <a:p>
            <a:pPr marL="320675" indent="-320675" eaLnBrk="1" hangingPunct="1">
              <a:lnSpc>
                <a:spcPct val="8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dirty="0" smtClean="0"/>
              <a:t>Structure the activities of the </a:t>
            </a:r>
            <a:r>
              <a:rPr lang="en-GB" sz="2800" b="1" dirty="0" smtClean="0"/>
              <a:t>transformation</a:t>
            </a:r>
            <a:r>
              <a:rPr lang="en-GB" sz="2800" dirty="0" smtClean="0"/>
              <a:t> process. These include:</a:t>
            </a:r>
          </a:p>
          <a:p>
            <a:pPr marL="914400" lvl="1" indent="-457200" eaLnBrk="1" hangingPunct="1">
              <a:lnSpc>
                <a:spcPct val="80000"/>
              </a:lnSpc>
              <a:spcBef>
                <a:spcPts val="738"/>
              </a:spcBef>
              <a:buFont typeface="+mj-lt"/>
              <a:buAutoNum type="arabicPeriod"/>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400" dirty="0" smtClean="0"/>
              <a:t>Activities relevant to acquiring the inputs, including the entity itself</a:t>
            </a:r>
          </a:p>
          <a:p>
            <a:pPr marL="914400" lvl="1" indent="-457200" eaLnBrk="1" hangingPunct="1">
              <a:lnSpc>
                <a:spcPct val="80000"/>
              </a:lnSpc>
              <a:spcBef>
                <a:spcPts val="738"/>
              </a:spcBef>
              <a:buFont typeface="+mj-lt"/>
              <a:buAutoNum type="arabicPeriod"/>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400" dirty="0" smtClean="0"/>
              <a:t>Activities that do the transforming</a:t>
            </a:r>
          </a:p>
          <a:p>
            <a:pPr marL="914400" lvl="1" indent="-457200" eaLnBrk="1" hangingPunct="1">
              <a:lnSpc>
                <a:spcPct val="80000"/>
              </a:lnSpc>
              <a:spcBef>
                <a:spcPts val="738"/>
              </a:spcBef>
              <a:buFont typeface="+mj-lt"/>
              <a:buAutoNum type="arabicPeriod"/>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400" dirty="0" smtClean="0"/>
              <a:t>(If necessary) activities relevant to dealing with the outputs; including the transformed entity</a:t>
            </a:r>
          </a:p>
          <a:p>
            <a:pPr marL="320675" indent="-320675" eaLnBrk="1" hangingPunct="1">
              <a:lnSpc>
                <a:spcPct val="8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dirty="0" smtClean="0"/>
              <a:t>Show the </a:t>
            </a:r>
            <a:r>
              <a:rPr lang="en-GB" sz="2800" u="sng" dirty="0" smtClean="0"/>
              <a:t>dependencies</a:t>
            </a:r>
            <a:r>
              <a:rPr lang="en-GB" sz="2800" dirty="0" smtClean="0"/>
              <a:t> by using links</a:t>
            </a:r>
            <a:endParaRPr lang="en-GB" sz="2800" u="sng" dirty="0" smtClean="0"/>
          </a:p>
          <a:p>
            <a:pPr marL="320675" indent="-320675" eaLnBrk="1" hangingPunct="1">
              <a:lnSpc>
                <a:spcPct val="8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b="1" dirty="0" smtClean="0"/>
          </a:p>
          <a:p>
            <a:pPr marL="320675" indent="-320675" eaLnBrk="1" hangingPunct="1">
              <a:lnSpc>
                <a:spcPct val="8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b="1" dirty="0" smtClean="0"/>
              <a:t>Use the minimum necessary activities</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84175" y="276225"/>
            <a:ext cx="8224838" cy="1144588"/>
          </a:xfrm>
        </p:spPr>
        <p:txBody>
          <a:bodyPr lIns="0" tIns="0" rIns="0" bIns="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t>Activity Modelling</a:t>
            </a:r>
          </a:p>
        </p:txBody>
      </p:sp>
      <p:sp>
        <p:nvSpPr>
          <p:cNvPr id="32772" name="Rectangle 3"/>
          <p:cNvSpPr>
            <a:spLocks noGrp="1" noChangeArrowheads="1"/>
          </p:cNvSpPr>
          <p:nvPr>
            <p:ph type="body" idx="1"/>
          </p:nvPr>
        </p:nvSpPr>
        <p:spPr>
          <a:xfrm>
            <a:off x="995363" y="1600200"/>
            <a:ext cx="7920037" cy="5105400"/>
          </a:xfrm>
        </p:spPr>
        <p:txBody>
          <a:bodyPr lIns="0" tIns="0" rIns="0" bIns="0"/>
          <a:lstStyle/>
          <a:p>
            <a:pPr marL="320675" indent="-320675" eaLnBrk="1" hangingPunct="1">
              <a:lnSpc>
                <a:spcPct val="9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1600" dirty="0" smtClean="0"/>
              <a:t>Using verbs in the imperative </a:t>
            </a:r>
            <a:r>
              <a:rPr lang="en-GB" sz="1600" u="sng" dirty="0" smtClean="0"/>
              <a:t>write down</a:t>
            </a:r>
            <a:r>
              <a:rPr lang="en-GB" sz="1600" dirty="0" smtClean="0"/>
              <a:t> activities necessary to: </a:t>
            </a:r>
          </a:p>
          <a:p>
            <a:pPr marL="720725" lvl="1" indent="-320675" eaLnBrk="1" hangingPunct="1">
              <a:lnSpc>
                <a:spcPct val="9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1200" dirty="0" smtClean="0"/>
              <a:t>Procure inputs;</a:t>
            </a:r>
          </a:p>
          <a:p>
            <a:pPr marL="720725" lvl="1" indent="-320675" eaLnBrk="1" hangingPunct="1">
              <a:lnSpc>
                <a:spcPct val="9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1200" dirty="0" smtClean="0"/>
              <a:t>Perform T;</a:t>
            </a:r>
          </a:p>
          <a:p>
            <a:pPr marL="720725" lvl="1" indent="-320675" eaLnBrk="1" hangingPunct="1">
              <a:lnSpc>
                <a:spcPct val="9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1200" dirty="0" smtClean="0"/>
              <a:t>Dispose of outputs.</a:t>
            </a:r>
            <a:endParaRPr lang="en-GB" sz="1600" dirty="0" smtClean="0"/>
          </a:p>
          <a:p>
            <a:pPr marL="320675" indent="-320675" eaLnBrk="1" hangingPunct="1">
              <a:lnSpc>
                <a:spcPct val="9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1600" u="sng" dirty="0" smtClean="0"/>
              <a:t>Select</a:t>
            </a:r>
            <a:r>
              <a:rPr lang="en-GB" sz="1600" dirty="0" smtClean="0"/>
              <a:t> activities that could be done at once, i.e. not dependent on others; and</a:t>
            </a:r>
          </a:p>
          <a:p>
            <a:pPr marL="320675" indent="-320675" eaLnBrk="1" hangingPunct="1">
              <a:lnSpc>
                <a:spcPct val="9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1600" u="sng" dirty="0" smtClean="0"/>
              <a:t>Write these out</a:t>
            </a:r>
            <a:r>
              <a:rPr lang="en-GB" sz="1600" dirty="0" smtClean="0"/>
              <a:t> on a line.</a:t>
            </a:r>
          </a:p>
          <a:p>
            <a:pPr marL="320675" indent="-320675" eaLnBrk="1" hangingPunct="1">
              <a:lnSpc>
                <a:spcPct val="9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1600" dirty="0" smtClean="0"/>
              <a:t>Write the activities </a:t>
            </a:r>
            <a:r>
              <a:rPr lang="en-GB" sz="1600" u="sng" dirty="0" smtClean="0"/>
              <a:t>dependent</a:t>
            </a:r>
            <a:r>
              <a:rPr lang="en-GB" sz="1600" dirty="0" smtClean="0"/>
              <a:t> on these below; and</a:t>
            </a:r>
          </a:p>
          <a:p>
            <a:pPr marL="320675" indent="-320675" eaLnBrk="1" hangingPunct="1">
              <a:lnSpc>
                <a:spcPct val="9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1600" u="sng" dirty="0" smtClean="0"/>
              <a:t>Continue</a:t>
            </a:r>
            <a:r>
              <a:rPr lang="en-GB" sz="1600" dirty="0" smtClean="0"/>
              <a:t> until all activities are accounted for.</a:t>
            </a:r>
          </a:p>
          <a:p>
            <a:pPr marL="320675" indent="-320675" eaLnBrk="1" hangingPunct="1">
              <a:lnSpc>
                <a:spcPct val="9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1600" dirty="0" smtClean="0"/>
              <a:t>Note:  add only the </a:t>
            </a:r>
            <a:r>
              <a:rPr lang="en-GB" sz="1600" u="sng" dirty="0" smtClean="0"/>
              <a:t>minimum activities</a:t>
            </a:r>
            <a:r>
              <a:rPr lang="en-GB" sz="1600" dirty="0" smtClean="0"/>
              <a:t> that are </a:t>
            </a:r>
            <a:r>
              <a:rPr lang="en-GB" sz="1600" u="sng" dirty="0" smtClean="0"/>
              <a:t>logically necessary</a:t>
            </a:r>
            <a:r>
              <a:rPr lang="en-GB" sz="1600" dirty="0" smtClean="0"/>
              <a:t> to </a:t>
            </a:r>
            <a:r>
              <a:rPr lang="en-GB" sz="1600" u="sng" dirty="0" smtClean="0"/>
              <a:t>represent the Root Definition</a:t>
            </a:r>
            <a:r>
              <a:rPr lang="en-GB" sz="1600" dirty="0" smtClean="0"/>
              <a:t> (not to represent ‘real world’ activities).</a:t>
            </a:r>
          </a:p>
          <a:p>
            <a:pPr marL="320675" indent="-320675" eaLnBrk="1" hangingPunct="1">
              <a:lnSpc>
                <a:spcPct val="9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1600" u="sng" dirty="0" smtClean="0"/>
              <a:t>Indicate</a:t>
            </a:r>
            <a:r>
              <a:rPr lang="en-GB" sz="1600" dirty="0" smtClean="0"/>
              <a:t> the dependencies using arrows.</a:t>
            </a:r>
          </a:p>
          <a:p>
            <a:pPr marL="320675" indent="-320675" eaLnBrk="1" hangingPunct="1">
              <a:lnSpc>
                <a:spcPct val="9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1600" u="sng" dirty="0" smtClean="0"/>
              <a:t>Redraw</a:t>
            </a:r>
            <a:r>
              <a:rPr lang="en-GB" sz="1600" dirty="0" smtClean="0"/>
              <a:t> to avoid overlapping arrows where possible; and</a:t>
            </a:r>
          </a:p>
          <a:p>
            <a:pPr marL="320675" indent="-320675" eaLnBrk="1" hangingPunct="1">
              <a:lnSpc>
                <a:spcPct val="9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1600" u="sng" dirty="0" smtClean="0"/>
              <a:t>Add</a:t>
            </a:r>
            <a:r>
              <a:rPr lang="en-GB" sz="1600" dirty="0" smtClean="0"/>
              <a:t> monitoring and control activities.</a:t>
            </a:r>
          </a:p>
          <a:p>
            <a:pPr marL="320675" indent="-320675" eaLnBrk="1" hangingPunct="1">
              <a:lnSpc>
                <a:spcPct val="9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1600" dirty="0" smtClean="0"/>
              <a:t>Check every activity relates to the RD</a:t>
            </a:r>
          </a:p>
          <a:p>
            <a:pPr marL="320675" indent="-320675" eaLnBrk="1" hangingPunct="1">
              <a:lnSpc>
                <a:spcPct val="9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1600" dirty="0" smtClean="0"/>
              <a:t>	and that every aspect of the RD is represented.</a:t>
            </a:r>
          </a:p>
          <a:p>
            <a:pPr marL="320675" indent="-320675" eaLnBrk="1" hangingPunct="1">
              <a:lnSpc>
                <a:spcPct val="90000"/>
              </a:lnSpc>
              <a:spcBef>
                <a:spcPts val="738"/>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1600" b="1" dirty="0" smtClean="0"/>
              <a:t>Aim for 7 + 2 activities.</a:t>
            </a:r>
          </a:p>
        </p:txBody>
      </p:sp>
      <p:sp>
        <p:nvSpPr>
          <p:cNvPr id="5" name="TextBox 4"/>
          <p:cNvSpPr txBox="1"/>
          <p:nvPr/>
        </p:nvSpPr>
        <p:spPr>
          <a:xfrm>
            <a:off x="5562600" y="5562600"/>
            <a:ext cx="3276600" cy="646331"/>
          </a:xfrm>
          <a:prstGeom prst="rect">
            <a:avLst/>
          </a:prstGeom>
          <a:noFill/>
        </p:spPr>
        <p:txBody>
          <a:bodyPr wrap="square" rtlCol="0">
            <a:spAutoFit/>
          </a:bodyPr>
          <a:lstStyle/>
          <a:p>
            <a:pPr algn="r"/>
            <a:r>
              <a:rPr lang="en-GB" sz="1200" dirty="0" err="1" smtClean="0"/>
              <a:t>Cf</a:t>
            </a:r>
            <a:r>
              <a:rPr lang="en-GB" sz="1200" dirty="0" smtClean="0"/>
              <a:t> </a:t>
            </a:r>
            <a:r>
              <a:rPr lang="en-GB" sz="1200" dirty="0" err="1" smtClean="0"/>
              <a:t>Checkland</a:t>
            </a:r>
            <a:r>
              <a:rPr lang="en-GB" sz="1200" dirty="0" smtClean="0"/>
              <a:t> 2006 pp 73, 94, 117 - examples</a:t>
            </a:r>
          </a:p>
          <a:p>
            <a:pPr algn="r"/>
            <a:r>
              <a:rPr lang="en-GB" sz="1200" dirty="0" smtClean="0"/>
              <a:t>pp 45 - 48 and 190 - 194 - guidelines</a:t>
            </a:r>
          </a:p>
          <a:p>
            <a:pPr algn="r"/>
            <a:r>
              <a:rPr lang="en-GB" sz="1200" dirty="0" smtClean="0"/>
              <a:t>pp 181 - 187 - full exemplar</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SSM’s Learning System</a:t>
            </a:r>
            <a:endParaRPr lang="en-GB" dirty="0"/>
          </a:p>
        </p:txBody>
      </p:sp>
      <p:sp>
        <p:nvSpPr>
          <p:cNvPr id="23" name="Content Placeholder 22"/>
          <p:cNvSpPr>
            <a:spLocks noGrp="1"/>
          </p:cNvSpPr>
          <p:nvPr>
            <p:ph idx="1"/>
          </p:nvPr>
        </p:nvSpPr>
        <p:spPr>
          <a:xfrm>
            <a:off x="995363" y="1600200"/>
            <a:ext cx="7234237" cy="4525963"/>
          </a:xfrm>
        </p:spPr>
        <p:txBody>
          <a:bodyPr/>
          <a:lstStyle/>
          <a:p>
            <a:pPr marL="4763" indent="-4763">
              <a:tabLst>
                <a:tab pos="625475" algn="l"/>
              </a:tabLst>
            </a:pPr>
            <a:r>
              <a:rPr lang="en-GB" sz="2400" dirty="0" smtClean="0"/>
              <a:t>1i)	Enter the problematic situation</a:t>
            </a:r>
          </a:p>
          <a:p>
            <a:pPr marL="4763" indent="-4763">
              <a:tabLst>
                <a:tab pos="625475" algn="l"/>
              </a:tabLst>
            </a:pPr>
            <a:r>
              <a:rPr lang="en-GB" sz="2400" dirty="0" smtClean="0"/>
              <a:t>1ii)	Find out about it and any relevant worldviews</a:t>
            </a:r>
          </a:p>
          <a:p>
            <a:pPr marL="4763" indent="-4763">
              <a:tabLst>
                <a:tab pos="625475" algn="l"/>
              </a:tabLst>
            </a:pPr>
            <a:r>
              <a:rPr lang="en-GB" sz="2400" dirty="0" smtClean="0"/>
              <a:t>2	Build activity models based on worldviews</a:t>
            </a:r>
          </a:p>
          <a:p>
            <a:pPr marL="4763" indent="-4763">
              <a:tabLst>
                <a:tab pos="625475" algn="l"/>
              </a:tabLst>
            </a:pPr>
            <a:r>
              <a:rPr lang="en-GB" sz="2400" dirty="0" smtClean="0"/>
              <a:t>3	Use models to:</a:t>
            </a:r>
          </a:p>
          <a:p>
            <a:pPr marL="984250" lvl="1" indent="-179388">
              <a:tabLst>
                <a:tab pos="625475" algn="l"/>
              </a:tabLst>
            </a:pPr>
            <a:r>
              <a:rPr lang="en-GB" sz="2000" dirty="0" smtClean="0"/>
              <a:t>Question real world</a:t>
            </a:r>
          </a:p>
          <a:p>
            <a:pPr marL="984250" lvl="1" indent="-179388">
              <a:tabLst>
                <a:tab pos="625475" algn="l"/>
              </a:tabLst>
            </a:pPr>
            <a:r>
              <a:rPr lang="en-GB" sz="2000" dirty="0" smtClean="0"/>
              <a:t>Structure discussion</a:t>
            </a:r>
          </a:p>
          <a:p>
            <a:pPr marL="984250" lvl="1" indent="-179388">
              <a:tabLst>
                <a:tab pos="625475" algn="l"/>
              </a:tabLst>
            </a:pPr>
            <a:r>
              <a:rPr lang="en-GB" sz="2000" dirty="0" smtClean="0"/>
              <a:t>Find accommodations re action-to-improve</a:t>
            </a:r>
          </a:p>
          <a:p>
            <a:pPr marL="0" indent="0">
              <a:tabLst>
                <a:tab pos="625475" algn="l"/>
              </a:tabLst>
            </a:pPr>
            <a:r>
              <a:rPr lang="en-GB" sz="2400" dirty="0" smtClean="0"/>
              <a:t>4	Take the actions</a:t>
            </a:r>
          </a:p>
          <a:p>
            <a:pPr marL="0" indent="0">
              <a:tabLst>
                <a:tab pos="625475" algn="l"/>
              </a:tabLst>
            </a:pPr>
            <a:endParaRPr lang="en-GB" sz="1600" dirty="0" smtClean="0"/>
          </a:p>
          <a:p>
            <a:pPr marL="0" indent="0" algn="r">
              <a:tabLst>
                <a:tab pos="625475" algn="l"/>
              </a:tabLst>
            </a:pPr>
            <a:r>
              <a:rPr lang="en-GB" sz="2400" dirty="0" smtClean="0"/>
              <a:t>Continually iterate!</a:t>
            </a:r>
            <a:endParaRPr lang="en-GB" sz="2400" dirty="0"/>
          </a:p>
        </p:txBody>
      </p:sp>
      <p:sp>
        <p:nvSpPr>
          <p:cNvPr id="22" name="TextBox 21"/>
          <p:cNvSpPr txBox="1"/>
          <p:nvPr/>
        </p:nvSpPr>
        <p:spPr>
          <a:xfrm>
            <a:off x="4953000" y="5562600"/>
            <a:ext cx="3886200" cy="830997"/>
          </a:xfrm>
          <a:prstGeom prst="rect">
            <a:avLst/>
          </a:prstGeom>
          <a:noFill/>
        </p:spPr>
        <p:txBody>
          <a:bodyPr wrap="square" rtlCol="0">
            <a:spAutoFit/>
          </a:bodyPr>
          <a:lstStyle/>
          <a:p>
            <a:pPr algn="r"/>
            <a:endParaRPr lang="en-GB" sz="1200" dirty="0" smtClean="0"/>
          </a:p>
          <a:p>
            <a:pPr algn="r"/>
            <a:endParaRPr lang="en-GB" sz="1200" dirty="0"/>
          </a:p>
          <a:p>
            <a:pPr algn="r"/>
            <a:r>
              <a:rPr lang="en-GB" sz="1200" dirty="0" err="1" smtClean="0"/>
              <a:t>Cf</a:t>
            </a:r>
            <a:r>
              <a:rPr lang="en-GB" sz="1200" dirty="0" smtClean="0"/>
              <a:t> </a:t>
            </a:r>
            <a:r>
              <a:rPr lang="en-GB" sz="1200" dirty="0" err="1" smtClean="0"/>
              <a:t>Checkland</a:t>
            </a:r>
            <a:r>
              <a:rPr lang="en-GB" sz="1200" dirty="0" smtClean="0"/>
              <a:t> 2006 pp xix &amp; 13 – Learning Cycle</a:t>
            </a:r>
            <a:br>
              <a:rPr lang="en-GB" sz="1200" dirty="0" smtClean="0"/>
            </a:br>
            <a:endParaRPr lang="en-GB" sz="1200" dirty="0" smtClean="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dirty="0" smtClean="0"/>
              <a:t>Exercise</a:t>
            </a:r>
          </a:p>
        </p:txBody>
      </p:sp>
      <p:sp>
        <p:nvSpPr>
          <p:cNvPr id="33796" name="Rectangle 3"/>
          <p:cNvSpPr>
            <a:spLocks noGrp="1" noChangeArrowheads="1"/>
          </p:cNvSpPr>
          <p:nvPr>
            <p:ph type="body" idx="1"/>
          </p:nvPr>
        </p:nvSpPr>
        <p:spPr>
          <a:xfrm>
            <a:off x="1524000" y="2514600"/>
            <a:ext cx="6248400" cy="2667000"/>
          </a:xfrm>
        </p:spPr>
        <p:txBody>
          <a:bodyPr/>
          <a:lstStyle/>
          <a:p>
            <a:pPr marL="4763" indent="-4763" eaLnBrk="1" hangingPunct="1"/>
            <a:r>
              <a:rPr lang="en-US" smtClean="0"/>
              <a:t>A dag-owned gor tonking system which, within legal constraints, tonks those gors which meet criteria gog</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Questioning the Situation</a:t>
            </a:r>
            <a:endParaRPr lang="en-GB" dirty="0"/>
          </a:p>
        </p:txBody>
      </p:sp>
      <p:sp>
        <p:nvSpPr>
          <p:cNvPr id="3" name="Content Placeholder 2"/>
          <p:cNvSpPr>
            <a:spLocks noGrp="1"/>
          </p:cNvSpPr>
          <p:nvPr>
            <p:ph idx="1"/>
          </p:nvPr>
        </p:nvSpPr>
        <p:spPr/>
        <p:txBody>
          <a:bodyPr/>
          <a:lstStyle/>
          <a:p>
            <a:r>
              <a:rPr lang="en-GB" sz="2400" dirty="0" smtClean="0"/>
              <a:t>Compare the models with the real world</a:t>
            </a:r>
          </a:p>
          <a:p>
            <a:pPr lvl="1">
              <a:buNone/>
            </a:pPr>
            <a:r>
              <a:rPr lang="en-GB" sz="2000" dirty="0" smtClean="0"/>
              <a:t>For each </a:t>
            </a:r>
            <a:r>
              <a:rPr lang="en-GB" sz="2000" u="sng" dirty="0" smtClean="0"/>
              <a:t>activity</a:t>
            </a:r>
            <a:r>
              <a:rPr lang="en-GB" sz="2000" dirty="0" smtClean="0"/>
              <a:t>, </a:t>
            </a:r>
            <a:r>
              <a:rPr lang="en-GB" sz="2000" u="sng" dirty="0" smtClean="0"/>
              <a:t>dependency</a:t>
            </a:r>
            <a:r>
              <a:rPr lang="en-GB" sz="2000" dirty="0" smtClean="0"/>
              <a:t> and </a:t>
            </a:r>
            <a:r>
              <a:rPr lang="en-GB" sz="2000" u="sng" dirty="0" smtClean="0"/>
              <a:t>performance measure</a:t>
            </a:r>
            <a:r>
              <a:rPr lang="en-GB" sz="2000" dirty="0" smtClean="0"/>
              <a:t> ask:</a:t>
            </a:r>
          </a:p>
          <a:p>
            <a:pPr lvl="1"/>
            <a:r>
              <a:rPr lang="en-GB" sz="2000" dirty="0" smtClean="0"/>
              <a:t>Does this currently happen?</a:t>
            </a:r>
          </a:p>
          <a:p>
            <a:pPr lvl="1"/>
            <a:r>
              <a:rPr lang="en-GB" sz="2000" dirty="0" smtClean="0"/>
              <a:t>Who does it?</a:t>
            </a:r>
          </a:p>
          <a:p>
            <a:pPr lvl="1"/>
            <a:r>
              <a:rPr lang="en-GB" sz="2000" dirty="0" smtClean="0"/>
              <a:t>Could someone else do it?</a:t>
            </a:r>
          </a:p>
          <a:p>
            <a:pPr lvl="1"/>
            <a:r>
              <a:rPr lang="en-GB" sz="2000" dirty="0" smtClean="0"/>
              <a:t>How is it done?</a:t>
            </a:r>
          </a:p>
          <a:p>
            <a:pPr lvl="1"/>
            <a:r>
              <a:rPr lang="en-GB" sz="2000" dirty="0" smtClean="0"/>
              <a:t>How else could it be done?</a:t>
            </a:r>
          </a:p>
          <a:p>
            <a:pPr lvl="1"/>
            <a:r>
              <a:rPr lang="en-GB" sz="2000" dirty="0" smtClean="0"/>
              <a:t>Does it need to be done?</a:t>
            </a:r>
          </a:p>
          <a:p>
            <a:pPr lvl="1"/>
            <a:r>
              <a:rPr lang="en-GB" sz="2000" dirty="0" smtClean="0"/>
              <a:t>When and where is it done?</a:t>
            </a:r>
          </a:p>
          <a:p>
            <a:pPr lvl="1"/>
            <a:r>
              <a:rPr lang="en-GB" sz="2000" dirty="0" smtClean="0"/>
              <a:t>How do we judge it?</a:t>
            </a:r>
          </a:p>
          <a:p>
            <a:r>
              <a:rPr lang="en-GB" sz="2400" dirty="0" smtClean="0"/>
              <a:t>Log ideas, potential actions, options and ‘insights’</a:t>
            </a:r>
          </a:p>
          <a:p>
            <a:endParaRPr lang="en-GB" sz="2400" dirty="0"/>
          </a:p>
        </p:txBody>
      </p:sp>
      <p:sp>
        <p:nvSpPr>
          <p:cNvPr id="5" name="TextBox 4"/>
          <p:cNvSpPr txBox="1"/>
          <p:nvPr/>
        </p:nvSpPr>
        <p:spPr>
          <a:xfrm>
            <a:off x="5562600" y="5943600"/>
            <a:ext cx="3276600" cy="461665"/>
          </a:xfrm>
          <a:prstGeom prst="rect">
            <a:avLst/>
          </a:prstGeom>
          <a:noFill/>
        </p:spPr>
        <p:txBody>
          <a:bodyPr wrap="square" rtlCol="0">
            <a:spAutoFit/>
          </a:bodyPr>
          <a:lstStyle/>
          <a:p>
            <a:pPr algn="r"/>
            <a:r>
              <a:rPr lang="en-GB" sz="1200" dirty="0" err="1" smtClean="0"/>
              <a:t>Cf</a:t>
            </a:r>
            <a:r>
              <a:rPr lang="en-GB" sz="1200" dirty="0" smtClean="0"/>
              <a:t> </a:t>
            </a:r>
            <a:r>
              <a:rPr lang="en-GB" sz="1200" dirty="0" err="1" smtClean="0"/>
              <a:t>Checkland</a:t>
            </a:r>
            <a:r>
              <a:rPr lang="en-GB" sz="1200" dirty="0" smtClean="0"/>
              <a:t> 2006 pp 49 &amp; 77</a:t>
            </a:r>
            <a:br>
              <a:rPr lang="en-GB" sz="1200" dirty="0" smtClean="0"/>
            </a:br>
            <a:endParaRPr lang="en-GB" sz="12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lstStyle/>
          <a:p>
            <a:r>
              <a:rPr lang="en-GB" sz="2400" dirty="0" smtClean="0"/>
              <a:t>Identify:</a:t>
            </a:r>
          </a:p>
          <a:p>
            <a:pPr>
              <a:buFont typeface="Arial" pitchFamily="34" charset="0"/>
              <a:buChar char="•"/>
            </a:pPr>
            <a:r>
              <a:rPr lang="en-GB" sz="2400" dirty="0" smtClean="0"/>
              <a:t>Ideas regarding potential outputs; and</a:t>
            </a:r>
          </a:p>
          <a:p>
            <a:pPr>
              <a:buFont typeface="Arial" pitchFamily="34" charset="0"/>
              <a:buChar char="•"/>
            </a:pPr>
            <a:r>
              <a:rPr lang="en-GB" sz="2400" dirty="0" smtClean="0"/>
              <a:t>Potential improvements the client/sponsor may desire (outcomes);</a:t>
            </a:r>
          </a:p>
          <a:p>
            <a:pPr>
              <a:buFont typeface="Arial" pitchFamily="34" charset="0"/>
              <a:buChar char="•"/>
            </a:pPr>
            <a:r>
              <a:rPr lang="en-GB" sz="2400" dirty="0" smtClean="0"/>
              <a:t>Assumptions that need questioning;</a:t>
            </a:r>
          </a:p>
          <a:p>
            <a:pPr>
              <a:buFont typeface="Arial" pitchFamily="34" charset="0"/>
              <a:buChar char="•"/>
            </a:pPr>
            <a:r>
              <a:rPr lang="en-GB" sz="2400" dirty="0" smtClean="0"/>
              <a:t>Ideas for activities that will potentially lead to improvement;</a:t>
            </a:r>
          </a:p>
          <a:p>
            <a:pPr>
              <a:buFont typeface="Arial" pitchFamily="34" charset="0"/>
              <a:buChar char="•"/>
            </a:pPr>
            <a:r>
              <a:rPr lang="en-GB" sz="2400" dirty="0" smtClean="0"/>
              <a:t>Criteria to judge the success of any implemented activities;</a:t>
            </a:r>
          </a:p>
          <a:p>
            <a:pPr>
              <a:buFont typeface="Arial" pitchFamily="34" charset="0"/>
              <a:buChar char="•"/>
            </a:pPr>
            <a:r>
              <a:rPr lang="en-GB" sz="2400" dirty="0" smtClean="0"/>
              <a:t>Questions to raise for discussion.</a:t>
            </a:r>
          </a:p>
          <a:p>
            <a:endParaRPr lang="en-GB" sz="2400" dirty="0"/>
          </a:p>
        </p:txBody>
      </p:sp>
      <p:sp>
        <p:nvSpPr>
          <p:cNvPr id="5" name="TextBox 4"/>
          <p:cNvSpPr txBox="1"/>
          <p:nvPr/>
        </p:nvSpPr>
        <p:spPr>
          <a:xfrm>
            <a:off x="5562600" y="5715000"/>
            <a:ext cx="3276600" cy="830997"/>
          </a:xfrm>
          <a:prstGeom prst="rect">
            <a:avLst/>
          </a:prstGeom>
          <a:noFill/>
        </p:spPr>
        <p:txBody>
          <a:bodyPr wrap="square" rtlCol="0">
            <a:spAutoFit/>
          </a:bodyPr>
          <a:lstStyle/>
          <a:p>
            <a:pPr algn="r"/>
            <a:r>
              <a:rPr lang="en-GB" sz="1200" dirty="0" err="1" smtClean="0"/>
              <a:t>Cf</a:t>
            </a:r>
            <a:r>
              <a:rPr lang="en-GB" sz="1200" dirty="0" smtClean="0"/>
              <a:t> </a:t>
            </a:r>
            <a:r>
              <a:rPr lang="en-GB" sz="1200" dirty="0" err="1" smtClean="0"/>
              <a:t>Checkland</a:t>
            </a:r>
            <a:r>
              <a:rPr lang="en-GB" sz="1200" dirty="0" smtClean="0"/>
              <a:t> 2006 pp 49-60</a:t>
            </a:r>
          </a:p>
          <a:p>
            <a:pPr algn="r"/>
            <a:r>
              <a:rPr lang="en-GB" sz="1200" dirty="0" smtClean="0"/>
              <a:t>pp 120-124, </a:t>
            </a:r>
            <a:r>
              <a:rPr lang="en-GB" sz="1200" dirty="0" err="1" smtClean="0"/>
              <a:t>esp</a:t>
            </a:r>
            <a:r>
              <a:rPr lang="en-GB" sz="1200" dirty="0" smtClean="0"/>
              <a:t> 121</a:t>
            </a:r>
          </a:p>
          <a:p>
            <a:pPr algn="r"/>
            <a:r>
              <a:rPr lang="en-GB" sz="1200" dirty="0" smtClean="0"/>
              <a:t>pp 162-163</a:t>
            </a:r>
            <a:br>
              <a:rPr lang="en-GB" sz="1200" dirty="0" smtClean="0"/>
            </a:br>
            <a:endParaRPr lang="en-GB" sz="1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 Action to Improve</a:t>
            </a:r>
            <a:endParaRPr lang="en-GB" dirty="0"/>
          </a:p>
        </p:txBody>
      </p:sp>
      <p:sp>
        <p:nvSpPr>
          <p:cNvPr id="3" name="Content Placeholder 2"/>
          <p:cNvSpPr>
            <a:spLocks noGrp="1"/>
          </p:cNvSpPr>
          <p:nvPr>
            <p:ph idx="1"/>
          </p:nvPr>
        </p:nvSpPr>
        <p:spPr>
          <a:xfrm>
            <a:off x="995363" y="1447800"/>
            <a:ext cx="8229600" cy="4525963"/>
          </a:xfrm>
        </p:spPr>
        <p:txBody>
          <a:bodyPr/>
          <a:lstStyle/>
          <a:p>
            <a:r>
              <a:rPr lang="en-GB" sz="1800" dirty="0" smtClean="0"/>
              <a:t>Explore which combination of change is desirable and feasible, by assessing the ideas / options:</a:t>
            </a:r>
          </a:p>
          <a:p>
            <a:pPr>
              <a:buFont typeface="Arial" pitchFamily="34" charset="0"/>
              <a:buChar char="•"/>
            </a:pPr>
            <a:r>
              <a:rPr lang="en-GB" sz="1800" dirty="0" smtClean="0"/>
              <a:t>Does the option embody the logic of the modelling?</a:t>
            </a:r>
          </a:p>
          <a:p>
            <a:pPr>
              <a:buFont typeface="Arial" pitchFamily="34" charset="0"/>
              <a:buChar char="•"/>
            </a:pPr>
            <a:r>
              <a:rPr lang="en-GB" sz="1800" dirty="0" smtClean="0"/>
              <a:t>Does it deal with the issues?</a:t>
            </a:r>
          </a:p>
          <a:p>
            <a:pPr>
              <a:buFont typeface="Arial" pitchFamily="34" charset="0"/>
              <a:buChar char="•"/>
            </a:pPr>
            <a:r>
              <a:rPr lang="en-GB" sz="1800" dirty="0" smtClean="0"/>
              <a:t>Does it contribute to the wider, longer term objectives?</a:t>
            </a:r>
          </a:p>
          <a:p>
            <a:pPr>
              <a:buFont typeface="Arial" pitchFamily="34" charset="0"/>
              <a:buChar char="•"/>
            </a:pPr>
            <a:r>
              <a:rPr lang="en-GB" sz="1800" dirty="0" smtClean="0"/>
              <a:t>Is it culturally and politically feasible?</a:t>
            </a:r>
          </a:p>
          <a:p>
            <a:r>
              <a:rPr lang="en-GB" sz="1800" dirty="0" smtClean="0"/>
              <a:t>For each agreed action:</a:t>
            </a:r>
          </a:p>
          <a:p>
            <a:pPr>
              <a:buFont typeface="Arial" pitchFamily="34" charset="0"/>
              <a:buChar char="•"/>
            </a:pPr>
            <a:r>
              <a:rPr lang="en-GB" sz="1800" dirty="0" smtClean="0"/>
              <a:t>Consider</a:t>
            </a:r>
          </a:p>
          <a:p>
            <a:pPr lvl="1">
              <a:buFont typeface="Arial" pitchFamily="34" charset="0"/>
              <a:buChar char="–"/>
            </a:pPr>
            <a:r>
              <a:rPr lang="en-GB" sz="1400" dirty="0" smtClean="0"/>
              <a:t>Why is it being done?</a:t>
            </a:r>
          </a:p>
          <a:p>
            <a:pPr lvl="1">
              <a:buFont typeface="Arial" pitchFamily="34" charset="0"/>
              <a:buChar char="–"/>
            </a:pPr>
            <a:r>
              <a:rPr lang="en-GB" sz="1400" dirty="0" smtClean="0"/>
              <a:t>How can it be achieved?</a:t>
            </a:r>
          </a:p>
          <a:p>
            <a:pPr>
              <a:buFont typeface="Arial" pitchFamily="34" charset="0"/>
              <a:buChar char="•"/>
            </a:pPr>
            <a:r>
              <a:rPr lang="en-GB" sz="1800" dirty="0" smtClean="0"/>
              <a:t>Assign:</a:t>
            </a:r>
          </a:p>
          <a:p>
            <a:pPr lvl="1">
              <a:buFont typeface="Arial" pitchFamily="34" charset="0"/>
              <a:buChar char="–"/>
            </a:pPr>
            <a:r>
              <a:rPr lang="en-GB" sz="1400" dirty="0" smtClean="0"/>
              <a:t>Who will do it; When; and it’s delivery date;</a:t>
            </a:r>
          </a:p>
          <a:p>
            <a:pPr lvl="1">
              <a:buFont typeface="Arial" pitchFamily="34" charset="0"/>
              <a:buChar char="–"/>
            </a:pPr>
            <a:r>
              <a:rPr lang="en-GB" sz="1400" dirty="0" smtClean="0"/>
              <a:t>The enabling actions required, </a:t>
            </a:r>
            <a:r>
              <a:rPr lang="en-GB" sz="1400" dirty="0" err="1" smtClean="0"/>
              <a:t>eg</a:t>
            </a:r>
            <a:r>
              <a:rPr lang="en-GB" sz="1400" dirty="0" smtClean="0"/>
              <a:t> resources and sponsor;</a:t>
            </a:r>
          </a:p>
          <a:p>
            <a:pPr>
              <a:buFont typeface="Arial" pitchFamily="34" charset="0"/>
              <a:buChar char="•"/>
            </a:pPr>
            <a:r>
              <a:rPr lang="en-GB" sz="1800" dirty="0" smtClean="0"/>
              <a:t>Decide:</a:t>
            </a:r>
          </a:p>
          <a:p>
            <a:pPr lvl="1">
              <a:buFont typeface="Arial" pitchFamily="34" charset="0"/>
              <a:buChar char="–"/>
            </a:pPr>
            <a:r>
              <a:rPr lang="en-GB" sz="1400" dirty="0" smtClean="0"/>
              <a:t>Who to consult? And inform?</a:t>
            </a:r>
          </a:p>
          <a:p>
            <a:pPr lvl="1">
              <a:buFont typeface="Arial" pitchFamily="34" charset="0"/>
              <a:buChar char="–"/>
            </a:pPr>
            <a:r>
              <a:rPr lang="en-GB" sz="1400" dirty="0" smtClean="0"/>
              <a:t>What criteria will be used to judge it’s completion and successful implementation?</a:t>
            </a:r>
          </a:p>
          <a:p>
            <a:endParaRPr lang="en-GB" sz="24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SSMp</a:t>
            </a:r>
            <a:r>
              <a:rPr lang="en-GB" dirty="0" smtClean="0"/>
              <a:t> – Intervention Planning</a:t>
            </a:r>
            <a:endParaRPr lang="en-GB" dirty="0"/>
          </a:p>
        </p:txBody>
      </p:sp>
      <p:sp>
        <p:nvSpPr>
          <p:cNvPr id="3" name="Content Placeholder 2"/>
          <p:cNvSpPr>
            <a:spLocks noGrp="1"/>
          </p:cNvSpPr>
          <p:nvPr>
            <p:ph idx="1"/>
          </p:nvPr>
        </p:nvSpPr>
        <p:spPr>
          <a:xfrm>
            <a:off x="995363" y="1600200"/>
            <a:ext cx="7920037" cy="4525963"/>
          </a:xfrm>
        </p:spPr>
        <p:txBody>
          <a:bodyPr/>
          <a:lstStyle/>
          <a:p>
            <a:r>
              <a:rPr lang="en-GB" sz="2800" dirty="0" err="1" smtClean="0"/>
              <a:t>SSMc</a:t>
            </a:r>
            <a:r>
              <a:rPr lang="en-GB" sz="2800" dirty="0" smtClean="0"/>
              <a:t> – what you might do regarding the problem</a:t>
            </a:r>
          </a:p>
          <a:p>
            <a:pPr marL="1346200" indent="-1346200"/>
            <a:r>
              <a:rPr lang="en-GB" sz="2800" dirty="0" err="1" smtClean="0"/>
              <a:t>SSMp</a:t>
            </a:r>
            <a:r>
              <a:rPr lang="en-GB" sz="2800" dirty="0" smtClean="0"/>
              <a:t> – what you might do regarding thinking about tackling the problem, i.e.</a:t>
            </a:r>
          </a:p>
          <a:p>
            <a:pPr marL="1346200" indent="-1346200">
              <a:tabLst>
                <a:tab pos="1073150" algn="l"/>
              </a:tabLst>
            </a:pPr>
            <a:r>
              <a:rPr lang="en-GB" sz="2800" dirty="0" smtClean="0"/>
              <a:t>	– deciding how to carry out the consultancy intervention</a:t>
            </a:r>
          </a:p>
        </p:txBody>
      </p:sp>
      <p:sp>
        <p:nvSpPr>
          <p:cNvPr id="5" name="TextBox 4"/>
          <p:cNvSpPr txBox="1"/>
          <p:nvPr/>
        </p:nvSpPr>
        <p:spPr>
          <a:xfrm>
            <a:off x="5562600" y="5943600"/>
            <a:ext cx="3276600" cy="461665"/>
          </a:xfrm>
          <a:prstGeom prst="rect">
            <a:avLst/>
          </a:prstGeom>
          <a:noFill/>
        </p:spPr>
        <p:txBody>
          <a:bodyPr wrap="square" rtlCol="0">
            <a:spAutoFit/>
          </a:bodyPr>
          <a:lstStyle/>
          <a:p>
            <a:pPr algn="r"/>
            <a:r>
              <a:rPr lang="en-GB" sz="1200" dirty="0" err="1" smtClean="0"/>
              <a:t>Cf</a:t>
            </a:r>
            <a:r>
              <a:rPr lang="en-GB" sz="1200" dirty="0" smtClean="0"/>
              <a:t> </a:t>
            </a:r>
            <a:r>
              <a:rPr lang="en-GB" sz="1200" dirty="0" err="1" smtClean="0"/>
              <a:t>Checkland</a:t>
            </a:r>
            <a:r>
              <a:rPr lang="en-GB" sz="1200" dirty="0" smtClean="0"/>
              <a:t> 2006 pp 30-31</a:t>
            </a:r>
            <a:br>
              <a:rPr lang="en-GB" sz="1200" dirty="0" smtClean="0"/>
            </a:br>
            <a:endParaRPr lang="en-GB" sz="12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p:cNvPicPr>
            <a:picLocks noChangeAspect="1" noChangeArrowheads="1"/>
          </p:cNvPicPr>
          <p:nvPr/>
        </p:nvPicPr>
        <p:blipFill>
          <a:blip r:embed="rId3" cstate="print"/>
          <a:srcRect/>
          <a:stretch>
            <a:fillRect/>
          </a:stretch>
        </p:blipFill>
        <p:spPr bwMode="auto">
          <a:xfrm>
            <a:off x="1392238" y="1447800"/>
            <a:ext cx="6281737" cy="4711700"/>
          </a:xfrm>
          <a:prstGeom prst="rect">
            <a:avLst/>
          </a:prstGeom>
          <a:noFill/>
          <a:ln w="9525">
            <a:noFill/>
            <a:miter lim="800000"/>
            <a:headEnd/>
            <a:tailEnd/>
          </a:ln>
        </p:spPr>
      </p:pic>
      <p:sp>
        <p:nvSpPr>
          <p:cNvPr id="19460" name="Rectangle 4"/>
          <p:cNvSpPr>
            <a:spLocks noChangeArrowheads="1"/>
          </p:cNvSpPr>
          <p:nvPr/>
        </p:nvSpPr>
        <p:spPr bwMode="auto">
          <a:xfrm>
            <a:off x="655638" y="406400"/>
            <a:ext cx="7756525" cy="889000"/>
          </a:xfrm>
          <a:prstGeom prst="rect">
            <a:avLst/>
          </a:prstGeom>
          <a:noFill/>
          <a:ln w="9525">
            <a:noFill/>
            <a:miter lim="800000"/>
            <a:headEnd/>
            <a:tailEnd/>
          </a:ln>
        </p:spPr>
        <p:txBody>
          <a:bodyPr lIns="0" tIns="0" rIns="0" bIns="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a:solidFill>
                  <a:schemeClr val="hlink"/>
                </a:solidFill>
              </a:rPr>
              <a:t>Activity Modelling</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a:t>
            </a:r>
            <a:endParaRPr lang="en-GB" dirty="0"/>
          </a:p>
        </p:txBody>
      </p:sp>
      <p:sp>
        <p:nvSpPr>
          <p:cNvPr id="3" name="Content Placeholder 2"/>
          <p:cNvSpPr>
            <a:spLocks noGrp="1"/>
          </p:cNvSpPr>
          <p:nvPr>
            <p:ph idx="1"/>
          </p:nvPr>
        </p:nvSpPr>
        <p:spPr>
          <a:xfrm>
            <a:off x="995363" y="1600200"/>
            <a:ext cx="7843837" cy="4525963"/>
          </a:xfrm>
        </p:spPr>
        <p:txBody>
          <a:bodyPr/>
          <a:lstStyle/>
          <a:p>
            <a:pPr marL="4763" indent="14288"/>
            <a:r>
              <a:rPr lang="en-GB" sz="2800" dirty="0" smtClean="0"/>
              <a:t>You’ve been newly appointed as the project manager of the Equipment Direct initiative. You are due to have your first meeting with your line manager, a member of the Equipment Direct board. </a:t>
            </a:r>
          </a:p>
          <a:p>
            <a:pPr marL="4763" indent="14288">
              <a:buFont typeface="+mj-lt"/>
              <a:buAutoNum type="arabicPeriod"/>
            </a:pPr>
            <a:r>
              <a:rPr lang="en-GB" sz="2800" dirty="0" smtClean="0"/>
              <a:t>Prepare some notes to take into that meeting to help you get the project started.</a:t>
            </a:r>
          </a:p>
          <a:p>
            <a:pPr marL="4763" indent="14288">
              <a:buFont typeface="+mj-lt"/>
              <a:buAutoNum type="arabicPeriod"/>
            </a:pPr>
            <a:r>
              <a:rPr lang="en-GB" sz="2800" dirty="0" smtClean="0"/>
              <a:t>Decide together on a few priorities and first steps</a:t>
            </a:r>
            <a:endParaRPr lang="en-GB" sz="28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
          <p:cNvSpPr>
            <a:spLocks noGrp="1" noChangeArrowheads="1"/>
          </p:cNvSpPr>
          <p:nvPr>
            <p:ph type="title"/>
          </p:nvPr>
        </p:nvSpPr>
        <p:spPr/>
        <p:txBody>
          <a:bodyPr lIns="0" tIns="0" rIns="0" bIns="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Exercise</a:t>
            </a:r>
          </a:p>
        </p:txBody>
      </p:sp>
      <p:sp>
        <p:nvSpPr>
          <p:cNvPr id="43012" name="Rectangle 4"/>
          <p:cNvSpPr>
            <a:spLocks noGrp="1" noChangeArrowheads="1"/>
          </p:cNvSpPr>
          <p:nvPr>
            <p:ph type="body" idx="1"/>
          </p:nvPr>
        </p:nvSpPr>
        <p:spPr>
          <a:xfrm>
            <a:off x="995363" y="1600200"/>
            <a:ext cx="7615237" cy="4525963"/>
          </a:xfrm>
        </p:spPr>
        <p:txBody>
          <a:bodyPr/>
          <a:lstStyle/>
          <a:p>
            <a:pPr marL="1588" indent="-1588" algn="just" eaLnBrk="1" hangingPunct="1">
              <a:lnSpc>
                <a:spcPct val="80000"/>
              </a:lnSpc>
            </a:pPr>
            <a:r>
              <a:rPr lang="en-GB" sz="2000" b="1" smtClean="0"/>
              <a:t>Equipment Direct project</a:t>
            </a:r>
            <a:endParaRPr lang="en-US" sz="2000" b="1" smtClean="0"/>
          </a:p>
          <a:p>
            <a:pPr marL="1588" indent="-1588" algn="just" eaLnBrk="1" hangingPunct="1">
              <a:lnSpc>
                <a:spcPct val="80000"/>
              </a:lnSpc>
            </a:pPr>
            <a:endParaRPr lang="en-GB" sz="2000" smtClean="0"/>
          </a:p>
          <a:p>
            <a:pPr marL="1588" indent="-1588" algn="just" eaLnBrk="1" hangingPunct="1">
              <a:lnSpc>
                <a:spcPct val="80000"/>
              </a:lnSpc>
            </a:pPr>
            <a:r>
              <a:rPr lang="en-GB" sz="2000" smtClean="0"/>
              <a:t>The Hampshire Coalition of Disabled People, in partnership with Hampshire County Council and the NHS, are embarking on an exciting and innovative project, which will greatly improve access to equipment for disabled people. The project will provide disabled people in Hampshire with improved access to and greater choice in equipment services. Funded by a Government ‘Invest to Save’ grant it will pioneer the development of the country’s first internet based equipment service, Equipment Direct. The new service will use the latest website technology to give disabled people more choice and faster access to a wide range of equipment for daily living direct from independent suppliers or through specialist social and healthcare services.</a:t>
            </a:r>
            <a:endParaRPr lang="en-US" sz="2000" smtClean="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
          <p:cNvSpPr>
            <a:spLocks noGrp="1" noChangeArrowheads="1"/>
          </p:cNvSpPr>
          <p:nvPr>
            <p:ph type="title"/>
          </p:nvPr>
        </p:nvSpPr>
        <p:spPr>
          <a:xfrm>
            <a:off x="384175" y="274638"/>
            <a:ext cx="8232775" cy="1146175"/>
          </a:xfrm>
        </p:spPr>
        <p:txBody>
          <a:bodyPr lIns="0" tIns="0" rIns="0" bIns="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t>Rich Pictures</a:t>
            </a:r>
          </a:p>
        </p:txBody>
      </p:sp>
      <p:sp>
        <p:nvSpPr>
          <p:cNvPr id="21508" name="Rectangle 2"/>
          <p:cNvSpPr>
            <a:spLocks noGrp="1" noChangeArrowheads="1"/>
          </p:cNvSpPr>
          <p:nvPr>
            <p:ph type="body" idx="1"/>
          </p:nvPr>
        </p:nvSpPr>
        <p:spPr>
          <a:xfrm>
            <a:off x="685800" y="1676400"/>
            <a:ext cx="8108950" cy="4532313"/>
          </a:xfrm>
        </p:spPr>
        <p:txBody>
          <a:bodyPr lIns="0" tIns="0" rIns="0" bIns="0"/>
          <a:lstStyle/>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dirty="0" smtClean="0"/>
              <a:t>A rich picture is </a:t>
            </a:r>
            <a:r>
              <a:rPr lang="en-GB" sz="2000" b="1" i="1" dirty="0" smtClean="0"/>
              <a:t>a</a:t>
            </a:r>
            <a:r>
              <a:rPr lang="en-GB" sz="2000" dirty="0" smtClean="0"/>
              <a:t> representation of the problem situation.</a:t>
            </a:r>
          </a:p>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dirty="0" smtClean="0"/>
              <a:t>It generally captures (where appropriate):</a:t>
            </a:r>
          </a:p>
          <a:p>
            <a:pPr lvl="1"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smtClean="0"/>
              <a:t>... main entities / factual features</a:t>
            </a:r>
          </a:p>
          <a:p>
            <a:pPr lvl="1"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smtClean="0"/>
              <a:t>... current and potential issues</a:t>
            </a:r>
          </a:p>
          <a:p>
            <a:pPr lvl="1" eaLnBrk="1" hangingPunct="1">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smtClean="0"/>
              <a:t>... the key stakeholders and their perspectives</a:t>
            </a:r>
          </a:p>
          <a:p>
            <a:pPr lvl="1" eaLnBrk="1" hangingPunct="1">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smtClean="0"/>
              <a:t>... any structures</a:t>
            </a:r>
          </a:p>
          <a:p>
            <a:pPr lvl="1" eaLnBrk="1" hangingPunct="1">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smtClean="0"/>
              <a:t>... any processes</a:t>
            </a:r>
          </a:p>
          <a:p>
            <a:pPr lvl="1"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smtClean="0"/>
              <a:t>... expected outputs and desired outcomes</a:t>
            </a:r>
          </a:p>
          <a:p>
            <a:pPr lvl="1"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smtClean="0"/>
              <a:t>... the climate: cultural norms and values</a:t>
            </a:r>
          </a:p>
          <a:p>
            <a:pPr lvl="1"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smtClean="0"/>
              <a:t>and any other relevant aspects, including potentially:</a:t>
            </a:r>
          </a:p>
          <a:p>
            <a:pPr lvl="1"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smtClean="0"/>
              <a:t>... the inputs / resources (human, time, £, material)</a:t>
            </a:r>
          </a:p>
          <a:p>
            <a:pPr lvl="1"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smtClean="0"/>
              <a:t>... any monitor and control activities</a:t>
            </a:r>
          </a:p>
          <a:p>
            <a:pPr lvl="1"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b="1" dirty="0" smtClean="0"/>
              <a:t>and</a:t>
            </a:r>
            <a:r>
              <a:rPr lang="en-GB" sz="1800" dirty="0" smtClean="0"/>
              <a:t> the </a:t>
            </a:r>
            <a:r>
              <a:rPr lang="en-GB" sz="1800" u="sng" dirty="0" smtClean="0"/>
              <a:t>relationships</a:t>
            </a:r>
            <a:r>
              <a:rPr lang="en-GB" sz="1800" dirty="0" smtClean="0"/>
              <a:t> between them.</a:t>
            </a:r>
            <a:endParaRPr lang="en-GB" sz="1400" dirty="0" smtClean="0"/>
          </a:p>
        </p:txBody>
      </p:sp>
      <p:sp>
        <p:nvSpPr>
          <p:cNvPr id="5" name="TextBox 4"/>
          <p:cNvSpPr txBox="1"/>
          <p:nvPr/>
        </p:nvSpPr>
        <p:spPr>
          <a:xfrm>
            <a:off x="5562600" y="5562600"/>
            <a:ext cx="3276600" cy="646331"/>
          </a:xfrm>
          <a:prstGeom prst="rect">
            <a:avLst/>
          </a:prstGeom>
          <a:noFill/>
        </p:spPr>
        <p:txBody>
          <a:bodyPr wrap="square" rtlCol="0">
            <a:spAutoFit/>
          </a:bodyPr>
          <a:lstStyle/>
          <a:p>
            <a:pPr algn="r"/>
            <a:r>
              <a:rPr lang="en-GB" sz="1200" dirty="0" err="1" smtClean="0"/>
              <a:t>Cf</a:t>
            </a:r>
            <a:r>
              <a:rPr lang="en-GB" sz="1200" dirty="0" smtClean="0"/>
              <a:t> </a:t>
            </a:r>
            <a:r>
              <a:rPr lang="en-GB" sz="1200" dirty="0" err="1" smtClean="0"/>
              <a:t>Checkland</a:t>
            </a:r>
            <a:r>
              <a:rPr lang="en-GB" sz="1200" dirty="0" smtClean="0"/>
              <a:t> 2006 pp 26 – Standard RP</a:t>
            </a:r>
            <a:br>
              <a:rPr lang="en-GB" sz="1200" dirty="0" smtClean="0"/>
            </a:br>
            <a:r>
              <a:rPr lang="en-GB" sz="1200" dirty="0" smtClean="0"/>
              <a:t>pp 76 – RP of objectives</a:t>
            </a:r>
          </a:p>
          <a:p>
            <a:pPr algn="r"/>
            <a:r>
              <a:rPr lang="en-GB" sz="1200" dirty="0" smtClean="0"/>
              <a:t>pp 100 – Abstract RP</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NCS\homes\53\westcomb\My Documents\Teaching\- Training\SSM\ORS 2009\10 Oxfam rich picture.JPG"/>
          <p:cNvPicPr>
            <a:picLocks noChangeAspect="1" noChangeArrowheads="1"/>
          </p:cNvPicPr>
          <p:nvPr/>
        </p:nvPicPr>
        <p:blipFill>
          <a:blip r:embed="rId2" cstate="print"/>
          <a:srcRect/>
          <a:stretch>
            <a:fillRect/>
          </a:stretch>
        </p:blipFill>
        <p:spPr bwMode="auto">
          <a:xfrm>
            <a:off x="914400" y="114300"/>
            <a:ext cx="8077200" cy="6057900"/>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19200" y="228600"/>
            <a:ext cx="5806833" cy="5791200"/>
          </a:xfrm>
          <a:prstGeom prst="rect">
            <a:avLst/>
          </a:prstGeom>
          <a:noFill/>
          <a:ln w="9525">
            <a:noFill/>
            <a:miter lim="800000"/>
            <a:headEnd/>
            <a:tailEnd/>
          </a:ln>
        </p:spPr>
      </p:pic>
      <p:sp>
        <p:nvSpPr>
          <p:cNvPr id="5" name="TextBox 4"/>
          <p:cNvSpPr txBox="1"/>
          <p:nvPr/>
        </p:nvSpPr>
        <p:spPr>
          <a:xfrm>
            <a:off x="1219200" y="6172200"/>
            <a:ext cx="3276600" cy="369332"/>
          </a:xfrm>
          <a:prstGeom prst="rect">
            <a:avLst/>
          </a:prstGeom>
          <a:noFill/>
        </p:spPr>
        <p:txBody>
          <a:bodyPr wrap="square" rtlCol="0">
            <a:spAutoFit/>
          </a:bodyPr>
          <a:lstStyle/>
          <a:p>
            <a:pPr algn="l"/>
            <a:r>
              <a:rPr lang="en-GB" sz="900" dirty="0" smtClean="0"/>
              <a:t>© </a:t>
            </a:r>
            <a:r>
              <a:rPr lang="en-GB" sz="900" dirty="0" err="1" smtClean="0"/>
              <a:t>Checkland</a:t>
            </a:r>
            <a:r>
              <a:rPr lang="en-GB" sz="900" dirty="0" smtClean="0"/>
              <a:t> and </a:t>
            </a:r>
            <a:r>
              <a:rPr lang="en-GB" sz="900" dirty="0" err="1" smtClean="0"/>
              <a:t>Scholes</a:t>
            </a:r>
            <a:r>
              <a:rPr lang="en-GB" sz="900" dirty="0" smtClean="0"/>
              <a:t> (1990)</a:t>
            </a:r>
            <a:br>
              <a:rPr lang="en-GB" sz="900" dirty="0" smtClean="0"/>
            </a:br>
            <a:r>
              <a:rPr lang="en-GB" sz="900" dirty="0" smtClean="0"/>
              <a:t>Soft Systems Methodology in Action  pp47</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 - Mon am to Tues pm - slides - Project Brief (SSM)">
  <a:themeElements>
    <a:clrScheme name="1 - Mon am to Tues pm - slides - Project Brief (S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 - Mon am to Tues pm - slides - Project Brief (SS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alpha val="50000"/>
            </a:schemeClr>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19050" cap="flat" cmpd="sng" algn="ctr">
          <a:solidFill>
            <a:schemeClr val="tx1">
              <a:alpha val="50000"/>
            </a:schemeClr>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 - Mon am to Tues pm - slides - Project Brief (S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 - Mon am to Tues pm - slides - Project Brief (SS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 - Mon am to Tues pm - slides - Project Brief (SS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 - Mon am to Tues pm - slides - Project Brief (SS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 - Mon am to Tues pm - slides - Project Brief (SS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 - Mon am to Tues pm - slides - Project Brief (SS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 - Mon am to Tues pm - slides - Project Brief (SS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 - Mon am to Tues pm - slides - Project Brief (SS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 - Mon am to Tues pm - slides - Project Brief (SS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 - Mon am to Tues pm - slides - Project Brief (SS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 - Mon am to Tues pm - slides - Project Brief (SS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 - Mon am to Tues pm - slides - Project Brief (SS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AC84879607A7439E8DC6DEDCEF3920" ma:contentTypeVersion="0" ma:contentTypeDescription="Create a new document." ma:contentTypeScope="" ma:versionID="cc6f071a618c921c8a87fd26896efc2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B7E473-8577-4941-93CA-96D59E6A50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C1F28AB-5924-48B3-9AB7-13C9B2A06D5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E9716E9F-7666-4438-A345-8848234BAE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1 - Mon am to Tues pm - slides - Project Brief (SSM)</Template>
  <TotalTime>731</TotalTime>
  <Words>1568</Words>
  <Application>Microsoft Office PowerPoint</Application>
  <PresentationFormat>On-screen Show (4:3)</PresentationFormat>
  <Paragraphs>323</Paragraphs>
  <Slides>34</Slides>
  <Notes>17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1 - Mon am to Tues pm - slides - Project Brief (SSM)</vt:lpstr>
      <vt:lpstr>Soft Systems Methodology</vt:lpstr>
      <vt:lpstr>Modelling Purposeful Activity</vt:lpstr>
      <vt:lpstr>SSM’s Learning System</vt:lpstr>
      <vt:lpstr>Slide 4</vt:lpstr>
      <vt:lpstr>Exercise</vt:lpstr>
      <vt:lpstr>Exercise</vt:lpstr>
      <vt:lpstr>Rich Pictures</vt:lpstr>
      <vt:lpstr>Slide 8</vt:lpstr>
      <vt:lpstr>Slide 9</vt:lpstr>
      <vt:lpstr>Slide 10</vt:lpstr>
      <vt:lpstr>PQR Analysis</vt:lpstr>
      <vt:lpstr>PQR Statements</vt:lpstr>
      <vt:lpstr>PQR Statements</vt:lpstr>
      <vt:lpstr>Framing the Issue</vt:lpstr>
      <vt:lpstr>Analysis One: The Intervention</vt:lpstr>
      <vt:lpstr>Analysis Two: Social</vt:lpstr>
      <vt:lpstr>Analysis Three: Political</vt:lpstr>
      <vt:lpstr>Models of Purposeful Activity</vt:lpstr>
      <vt:lpstr>CATWOE</vt:lpstr>
      <vt:lpstr>Root definitions</vt:lpstr>
      <vt:lpstr>How do projects fail?</vt:lpstr>
      <vt:lpstr>Business Benefit</vt:lpstr>
      <vt:lpstr>Assessing ‘T’: The 3 E's</vt:lpstr>
      <vt:lpstr>Slide 24</vt:lpstr>
      <vt:lpstr>Slide 25</vt:lpstr>
      <vt:lpstr>Slide 26</vt:lpstr>
      <vt:lpstr>Slide 27</vt:lpstr>
      <vt:lpstr>Activity Modelling</vt:lpstr>
      <vt:lpstr>Activity Modelling</vt:lpstr>
      <vt:lpstr>Exercise</vt:lpstr>
      <vt:lpstr>Questioning the Situation</vt:lpstr>
      <vt:lpstr>Discussion</vt:lpstr>
      <vt:lpstr>Change: Action to Improve</vt:lpstr>
      <vt:lpstr>SSMp – Intervention Planning</vt:lpstr>
    </vt:vector>
  </TitlesOfParts>
  <Company>Lancaster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Systems Methodology</dc:title>
  <dc:creator>westcomb</dc:creator>
  <cp:lastModifiedBy>Niki Jobson</cp:lastModifiedBy>
  <cp:revision>115</cp:revision>
  <dcterms:created xsi:type="dcterms:W3CDTF">2008-02-22T14:35:29Z</dcterms:created>
  <dcterms:modified xsi:type="dcterms:W3CDTF">2013-08-23T14:18:43Z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0x01010037AC84879607A7439E8DC6DEDCEF3920</vt:lpwstr>
  </property>
</Properties>
</file>