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6316D9-635E-854C-07C6-93764C00FA78}" v="159" dt="2025-01-05T01:21:13.6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8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396220A2-3719-4C88-BEC6-D85464DD00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FE7F27-2662-43F6-B052-8899EDE03B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6F8C3-AA81-4E15-877A-9FD96AB82D17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DD079AF-5F4C-4691-899B-98C7B0BD90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5F8AE69-314E-47C5-A1F7-0FFB037386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4BF42-734C-4FC5-8C2C-167BCC675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26294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3FA5B-05DC-473C-8C97-F3293A49B41A}" type="datetimeFigureOut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1D3E8-ADE8-4E11-B73D-9565CAA5C054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531604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1D3E8-ADE8-4E11-B73D-9565CAA5C05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3651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rtlCol="0"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D6D00BB4-A5B4-4C63-8C80-B57D903D630E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69E57DC2-970A-4B3E-BB1C-7A09969E49DF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grpSp>
        <p:nvGrpSpPr>
          <p:cNvPr id="7" name="Grupo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orma libre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orma libre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371600" y="2295525"/>
            <a:ext cx="9601200" cy="3571875"/>
          </a:xfrm>
        </p:spPr>
        <p:txBody>
          <a:bodyPr vert="eaVert"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765577-69FD-4A0C-BA79-E8EA03975F01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371600" y="624156"/>
            <a:ext cx="8179641" cy="5243244"/>
          </a:xfrm>
        </p:spPr>
        <p:txBody>
          <a:bodyPr vert="eaVert"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835AD3-9E5A-4237-B465-930C23E83C8F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B14B42-B2F8-4D54-83D9-52FA8D6FE3AE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7CD8E296-C932-44F5-88C2-4EB579D77AE4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9E57DC2-970A-4B3E-BB1C-7A09969E49DF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7" name="Forma libre 6" title="Marca de recorte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14C0183-6DA9-47DD-89A2-4654E1953BD9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BBE9AC-3536-4D38-9E8F-17FBD9618845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601FE8-BD30-4E2A-8DC3-BA96EED6C8D1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6F9842-778F-4C0E-97FE-34B9FD1B7B2D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 title="Forma de fondo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rtlCol="0"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6256020" y="685801"/>
            <a:ext cx="5212080" cy="517525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723900" y="2856344"/>
            <a:ext cx="3855720" cy="3011056"/>
          </a:xfrm>
        </p:spPr>
        <p:txBody>
          <a:bodyPr rtlCol="0"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5558E0B9-60A9-4FAD-B645-FB808A4A3884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9E57DC2-970A-4B3E-BB1C-7A09969E49DF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9" name="Rectángulo 8" title="Barra de división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 title="Forma de fondo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rtlCol="0"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723900" y="2855968"/>
            <a:ext cx="3855720" cy="3011432"/>
          </a:xfrm>
        </p:spPr>
        <p:txBody>
          <a:bodyPr rtlCol="0"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11E44E7F-99AE-4595-B986-640A568F4626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9E57DC2-970A-4B3E-BB1C-7A09969E49DF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9" name="Rectángulo 8" title="Barra de división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8E85FD5C-851D-4478-BE04-C0632DB4061C}" type="datetime1">
              <a:rPr lang="es-ES" noProof="0" smtClean="0"/>
              <a:t>08/01/2025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69E57DC2-970A-4B3E-BB1C-7A09969E49DF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9" name="Rectángulo 8" title="Barra lateral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s-ES" dirty="0" err="1"/>
              <a:t>Foda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54095" y="4617637"/>
            <a:ext cx="6831673" cy="10862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La Nueva Joya</a:t>
            </a:r>
          </a:p>
        </p:txBody>
      </p:sp>
    </p:spTree>
    <p:extLst>
      <p:ext uri="{BB962C8B-B14F-4D97-AF65-F5344CB8AC3E}">
        <p14:creationId xmlns:p14="http://schemas.microsoft.com/office/powerpoint/2010/main" val="36010826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8D7ABD-155F-906E-1AE4-956EB0045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ES" dirty="0"/>
              <a:t>Fortalezas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7406B1-9E01-C570-C99B-A6AC2E020D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es-ES" sz="2800" dirty="0">
                <a:solidFill>
                  <a:srgbClr val="000000"/>
                </a:solidFill>
                <a:latin typeface="Arial"/>
                <a:cs typeface="Arial"/>
              </a:rPr>
              <a:t>Buena área de oficina.</a:t>
            </a:r>
            <a:endParaRPr lang="es-ES" sz="2800"/>
          </a:p>
          <a:p>
            <a:pPr marL="383540" indent="-383540"/>
            <a:r>
              <a:rPr lang="es-ES" sz="2800" dirty="0">
                <a:solidFill>
                  <a:srgbClr val="000000"/>
                </a:solidFill>
                <a:latin typeface="Arial"/>
                <a:cs typeface="Arial"/>
              </a:rPr>
              <a:t>Instalaciones de clases en un buen estado.</a:t>
            </a:r>
            <a:endParaRPr lang="es-ES" sz="2800" dirty="0"/>
          </a:p>
          <a:p>
            <a:pPr marL="383540" indent="-383540"/>
            <a:r>
              <a:rPr lang="es-ES" sz="2800" dirty="0">
                <a:solidFill>
                  <a:srgbClr val="000000"/>
                </a:solidFill>
                <a:latin typeface="Arial"/>
                <a:cs typeface="Arial"/>
              </a:rPr>
              <a:t>Hay seguridad en las instalaciones y alrededor de la oficina de los profesores.</a:t>
            </a:r>
            <a:endParaRPr lang="es-ES" sz="2800" dirty="0"/>
          </a:p>
          <a:p>
            <a:pPr marL="383540" indent="-383540"/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709D1D6-FD3B-DC6E-7C01-F9FFFF6AD87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marL="383540" indent="-383540" algn="just"/>
            <a:r>
              <a:rPr lang="es-ES" sz="2800" dirty="0">
                <a:solidFill>
                  <a:srgbClr val="000000"/>
                </a:solidFill>
                <a:latin typeface="Arial"/>
                <a:cs typeface="Arial"/>
              </a:rPr>
              <a:t>Buena disposición y motivación de los profesores para impartir su clase.</a:t>
            </a:r>
            <a:endParaRPr lang="es-ES" sz="2800"/>
          </a:p>
          <a:p>
            <a:pPr marL="383540" indent="-383540" algn="just"/>
            <a:r>
              <a:rPr lang="es-ES" sz="2800" dirty="0">
                <a:solidFill>
                  <a:srgbClr val="000000"/>
                </a:solidFill>
                <a:latin typeface="Arial"/>
                <a:cs typeface="Arial"/>
              </a:rPr>
              <a:t>Desempeño del docente con presión y disposición.</a:t>
            </a:r>
            <a:endParaRPr lang="es-ES" sz="2800"/>
          </a:p>
          <a:p>
            <a:pPr marL="383540" indent="-38354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37777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BEAFD-1FC3-13AA-59B4-4AD0B1204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ES" dirty="0"/>
              <a:t>Oportunidades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E25779-1F47-07EE-64DF-C1E295E125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383540" indent="-383540" algn="just"/>
            <a:r>
              <a:rPr lang="es-ES" sz="2400" dirty="0">
                <a:solidFill>
                  <a:srgbClr val="000000"/>
                </a:solidFill>
                <a:latin typeface="Arial"/>
                <a:cs typeface="Arial"/>
              </a:rPr>
              <a:t>Los docentes que imparten asignaturas tecnológicas puedan impartir sus clases con tecnología.</a:t>
            </a:r>
            <a:endParaRPr lang="es-ES" sz="2400"/>
          </a:p>
          <a:p>
            <a:pPr marL="383540" indent="-383540" algn="just"/>
            <a:r>
              <a:rPr lang="es-ES" sz="2400" dirty="0">
                <a:solidFill>
                  <a:srgbClr val="000000"/>
                </a:solidFill>
                <a:latin typeface="Arial"/>
                <a:cs typeface="Arial"/>
              </a:rPr>
              <a:t>La información brindada al personal docente por parte de las figuras de autoridad llegue por un solo canal y sin contradicciones.</a:t>
            </a:r>
            <a:endParaRPr lang="es-ES" sz="2400" dirty="0"/>
          </a:p>
          <a:p>
            <a:pPr marL="383540" indent="-383540"/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037594F-6C1B-6A05-C950-022B0AF856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 algn="just"/>
            <a:r>
              <a:rPr lang="es-ES" sz="2400" dirty="0">
                <a:solidFill>
                  <a:srgbClr val="000000"/>
                </a:solidFill>
                <a:latin typeface="Arial"/>
                <a:cs typeface="Arial"/>
              </a:rPr>
              <a:t>Evitar la rotación constante del personal y colocar personal fijo que conozca el funcionamiento del centro.</a:t>
            </a:r>
            <a:endParaRPr lang="es-ES" sz="2400"/>
          </a:p>
          <a:p>
            <a:pPr marL="383540" indent="-383540" algn="just"/>
            <a:r>
              <a:rPr lang="es-ES" sz="2400">
                <a:solidFill>
                  <a:srgbClr val="000000"/>
                </a:solidFill>
                <a:latin typeface="Arial"/>
                <a:cs typeface="Arial"/>
              </a:rPr>
              <a:t>contratar mayor cantidad de docentes para impartir clases en cada sector.</a:t>
            </a:r>
            <a:endParaRPr lang="es-ES" sz="2400"/>
          </a:p>
          <a:p>
            <a:pPr marL="383540" indent="-383540"/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7670197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228618-5051-CA95-DE7E-DDE9412F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9713" y="240102"/>
            <a:ext cx="9601200" cy="14859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ES" dirty="0"/>
              <a:t>Debilidades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17D76D-AA88-C84E-FCD9-09B1CE5C0A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9713" y="1725282"/>
            <a:ext cx="4447786" cy="358140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83540" indent="-383540" algn="just"/>
            <a:r>
              <a:rPr lang="es-ES" dirty="0">
                <a:solidFill>
                  <a:srgbClr val="000000"/>
                </a:solidFill>
                <a:latin typeface="Arial"/>
                <a:cs typeface="Arial"/>
              </a:rPr>
              <a:t>Poco personal docente para la gran cantidad de población estudiantil en el centro.</a:t>
            </a:r>
            <a:endParaRPr lang="es-ES"/>
          </a:p>
          <a:p>
            <a:pPr marL="383540" indent="-383540" algn="just"/>
            <a:r>
              <a:rPr lang="es-ES" dirty="0">
                <a:solidFill>
                  <a:srgbClr val="000000"/>
                </a:solidFill>
                <a:latin typeface="Arial"/>
                <a:cs typeface="Arial"/>
              </a:rPr>
              <a:t>Ausencia de un director administrativo</a:t>
            </a:r>
            <a:endParaRPr lang="es-ES"/>
          </a:p>
          <a:p>
            <a:pPr marL="383540" indent="-383540" algn="just"/>
            <a:r>
              <a:rPr lang="es-ES" dirty="0">
                <a:solidFill>
                  <a:srgbClr val="000000"/>
                </a:solidFill>
                <a:latin typeface="Arial"/>
                <a:cs typeface="Arial"/>
              </a:rPr>
              <a:t>Equipos dañados computadoras en mal estado fotocopiadoras dañadas</a:t>
            </a:r>
            <a:endParaRPr lang="es-ES"/>
          </a:p>
          <a:p>
            <a:pPr marL="383540" indent="-383540" algn="just"/>
            <a:r>
              <a:rPr lang="es-ES" dirty="0">
                <a:solidFill>
                  <a:srgbClr val="000000"/>
                </a:solidFill>
                <a:latin typeface="Arial"/>
                <a:cs typeface="Arial"/>
              </a:rPr>
              <a:t>Falta de comunicación con el mundo exterior</a:t>
            </a:r>
            <a:endParaRPr lang="es-ES"/>
          </a:p>
          <a:p>
            <a:pPr marL="383540" indent="-383540" algn="just"/>
            <a:r>
              <a:rPr lang="es-ES" dirty="0">
                <a:solidFill>
                  <a:srgbClr val="000000"/>
                </a:solidFill>
                <a:latin typeface="Arial"/>
                <a:cs typeface="Arial"/>
              </a:rPr>
              <a:t>Falta de materiales de oficina</a:t>
            </a:r>
            <a:endParaRPr lang="es-ES" dirty="0"/>
          </a:p>
          <a:p>
            <a:pPr marL="383540" indent="-383540"/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4C931B-65A9-2F35-9E81-B4B420D4E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7894" y="1725282"/>
            <a:ext cx="4447786" cy="358140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83540" indent="-383540" algn="just"/>
            <a:r>
              <a:rPr lang="es-ES" dirty="0">
                <a:solidFill>
                  <a:srgbClr val="000000"/>
                </a:solidFill>
                <a:latin typeface="Arial"/>
                <a:cs typeface="Arial"/>
              </a:rPr>
              <a:t>Falta de personal administrativo</a:t>
            </a:r>
            <a:endParaRPr lang="es-ES" dirty="0"/>
          </a:p>
          <a:p>
            <a:pPr marL="383540" indent="-383540" algn="just"/>
            <a:r>
              <a:rPr lang="es-ES" dirty="0">
                <a:solidFill>
                  <a:srgbClr val="000000"/>
                </a:solidFill>
                <a:latin typeface="Arial"/>
                <a:cs typeface="Arial"/>
              </a:rPr>
              <a:t>No hay tecnología para impartir clases que requieren uso tecnológico</a:t>
            </a:r>
            <a:endParaRPr lang="es-ES" dirty="0"/>
          </a:p>
          <a:p>
            <a:pPr marL="383540" indent="-383540" algn="just"/>
            <a:r>
              <a:rPr lang="es-ES" dirty="0">
                <a:solidFill>
                  <a:srgbClr val="000000"/>
                </a:solidFill>
                <a:latin typeface="Arial"/>
                <a:cs typeface="Arial"/>
              </a:rPr>
              <a:t>Falta de transporte para ingresar al centro</a:t>
            </a:r>
            <a:endParaRPr lang="es-ES" dirty="0"/>
          </a:p>
          <a:p>
            <a:pPr marL="383540" indent="-383540" algn="just"/>
            <a:r>
              <a:rPr lang="es-ES" dirty="0">
                <a:solidFill>
                  <a:srgbClr val="000000"/>
                </a:solidFill>
                <a:latin typeface="Arial"/>
                <a:cs typeface="Arial"/>
              </a:rPr>
              <a:t>Cómo cada sector está subdividido hace que la impartición de clase sea un poco complicada</a:t>
            </a:r>
            <a:endParaRPr lang="es-ES" dirty="0"/>
          </a:p>
          <a:p>
            <a:pPr marL="383540" indent="-383540" algn="just"/>
            <a:r>
              <a:rPr lang="es-ES" dirty="0">
                <a:solidFill>
                  <a:srgbClr val="000000"/>
                </a:solidFill>
                <a:latin typeface="Arial"/>
                <a:cs typeface="Arial"/>
              </a:rPr>
              <a:t>Exposición a olores de sustancias psicoactivas</a:t>
            </a:r>
            <a:endParaRPr lang="es-ES" dirty="0"/>
          </a:p>
          <a:p>
            <a:pPr marL="383540" indent="-38354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408081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1C1480-E3B2-304E-6CEF-44063CB8F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260" y="240102"/>
            <a:ext cx="9601200" cy="14859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ES" dirty="0"/>
              <a:t>Amenazas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4CD8A1-6F57-05BC-CD5F-530F443DA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725282"/>
            <a:ext cx="4447786" cy="358140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83540" indent="-383540" algn="just"/>
            <a:r>
              <a:rPr lang="es-ES" sz="2400">
                <a:solidFill>
                  <a:srgbClr val="000000"/>
                </a:solidFill>
                <a:latin typeface="Arial"/>
                <a:cs typeface="Arial"/>
              </a:rPr>
              <a:t>Contraer enfermedades como TBC, COVID, dengue, enfermedades respiratorias, etc.</a:t>
            </a:r>
            <a:endParaRPr lang="es-ES" sz="2400"/>
          </a:p>
          <a:p>
            <a:pPr marL="383540" indent="-383540" algn="just"/>
            <a:r>
              <a:rPr lang="es-ES" sz="2400">
                <a:solidFill>
                  <a:srgbClr val="000000"/>
                </a:solidFill>
                <a:latin typeface="Arial"/>
                <a:cs typeface="Arial"/>
              </a:rPr>
              <a:t>Rivalidad entre las organizaciones criminales que pertenecen los estudiantes</a:t>
            </a:r>
            <a:endParaRPr lang="es-ES" sz="2400"/>
          </a:p>
          <a:p>
            <a:pPr marL="383540" indent="-383540" algn="just"/>
            <a:r>
              <a:rPr lang="es-ES" sz="2400">
                <a:solidFill>
                  <a:srgbClr val="000000"/>
                </a:solidFill>
                <a:latin typeface="Arial"/>
                <a:cs typeface="Arial"/>
              </a:rPr>
              <a:t>Falta de liderazgo en los niveles de jerárquicos mucha información contradictoria </a:t>
            </a:r>
            <a:endParaRPr lang="es-ES" sz="2400"/>
          </a:p>
          <a:p>
            <a:pPr marL="383540" indent="-383540"/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B2B66CF-F9A6-F383-6A44-E5B55BC01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96006" y="1725282"/>
            <a:ext cx="4447786" cy="358140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83540" indent="-383540" algn="just"/>
            <a:r>
              <a:rPr lang="es-ES" sz="2400" dirty="0">
                <a:solidFill>
                  <a:srgbClr val="000000"/>
                </a:solidFill>
                <a:latin typeface="Arial"/>
                <a:cs typeface="Arial"/>
              </a:rPr>
              <a:t>Nos dejan encerrados en algunos sectores con los estudiantes sin custodios</a:t>
            </a:r>
            <a:endParaRPr lang="es-ES" sz="2400"/>
          </a:p>
          <a:p>
            <a:pPr marL="383540" indent="-383540" algn="just"/>
            <a:r>
              <a:rPr lang="es-ES" sz="2400" dirty="0">
                <a:solidFill>
                  <a:srgbClr val="000000"/>
                </a:solidFill>
                <a:latin typeface="Arial"/>
                <a:cs typeface="Arial"/>
              </a:rPr>
              <a:t>Falta de inducción sobre el funcionamiento del penal</a:t>
            </a:r>
            <a:endParaRPr lang="es-ES" sz="2400"/>
          </a:p>
          <a:p>
            <a:pPr marL="383540" indent="-383540" algn="just"/>
            <a:r>
              <a:rPr lang="es-ES" sz="2400" dirty="0">
                <a:solidFill>
                  <a:srgbClr val="000000"/>
                </a:solidFill>
                <a:latin typeface="Arial"/>
                <a:cs typeface="Arial"/>
              </a:rPr>
              <a:t>Estudiantes que asisten a recibir clases bajo el consumo de sustancias psicoactivas y con olor a cannabis</a:t>
            </a:r>
            <a:endParaRPr lang="es-ES" sz="2400" dirty="0"/>
          </a:p>
          <a:p>
            <a:pPr marL="383540" indent="-38354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001755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6">
            <a:extLst>
              <a:ext uri="{FF2B5EF4-FFF2-40B4-BE49-F238E27FC236}">
                <a16:creationId xmlns:a16="http://schemas.microsoft.com/office/drawing/2014/main" id="{E0FDBC02-48C1-48B7-BF61-2D10CC72F0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8">
            <a:extLst>
              <a:ext uri="{FF2B5EF4-FFF2-40B4-BE49-F238E27FC236}">
                <a16:creationId xmlns:a16="http://schemas.microsoft.com/office/drawing/2014/main" id="{4462AAD0-42E1-4737-9C88-868AC0C1DD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B8A582B3-A3B3-49D5-BBF0-98FEA4C2FB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EE143F64-D44C-4123-A2E1-FEC1C3F30C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17DB13B9-D0D4-4393-AFAB-2B39448B22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 descr="Inauguran complejo penitenciario La Gran Joya, albergará a más de 5 mil  reclusos">
            <a:extLst>
              <a:ext uri="{FF2B5EF4-FFF2-40B4-BE49-F238E27FC236}">
                <a16:creationId xmlns:a16="http://schemas.microsoft.com/office/drawing/2014/main" id="{910B4738-9B39-2EF5-A213-CF9CE04BFE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620" r="1" b="490"/>
          <a:stretch/>
        </p:blipFill>
        <p:spPr>
          <a:xfrm>
            <a:off x="160867" y="160867"/>
            <a:ext cx="11870265" cy="653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7578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corte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TF00001241</Template>
  <TotalTime>1</TotalTime>
  <Words>271</Words>
  <Application>Microsoft Office PowerPoint</Application>
  <PresentationFormat>Panorámica</PresentationFormat>
  <Paragraphs>32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Franklin Gothic Book</vt:lpstr>
      <vt:lpstr>Recorte</vt:lpstr>
      <vt:lpstr>Foda</vt:lpstr>
      <vt:lpstr>Fortalezas</vt:lpstr>
      <vt:lpstr>Oportunidades</vt:lpstr>
      <vt:lpstr>Debilidades</vt:lpstr>
      <vt:lpstr>Amenazas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Foda</dc:title>
  <dc:creator>hector villanueva</dc:creator>
  <cp:lastModifiedBy>hector villanueva</cp:lastModifiedBy>
  <cp:revision>91</cp:revision>
  <dcterms:created xsi:type="dcterms:W3CDTF">2025-01-05T01:00:39Z</dcterms:created>
  <dcterms:modified xsi:type="dcterms:W3CDTF">2025-01-08T13:38:10Z</dcterms:modified>
</cp:coreProperties>
</file>