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9829" autoAdjust="0"/>
    <p:restoredTop sz="94660"/>
  </p:normalViewPr>
  <p:slideViewPr>
    <p:cSldViewPr>
      <p:cViewPr varScale="1">
        <p:scale>
          <a:sx n="70" d="100"/>
          <a:sy n="70" d="100"/>
        </p:scale>
        <p:origin x="-47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42D8087-18D5-44DE-BD10-02E815AEC736}"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9DCF431-0035-4F72-87EE-9A272719C4EB}" type="datetimeFigureOut">
              <a:rPr lang="es-ES" smtClean="0"/>
              <a:t>03/12/2008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D42D8087-18D5-44DE-BD10-02E815AEC736}"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DCF431-0035-4F72-87EE-9A272719C4EB}" type="datetimeFigureOut">
              <a:rPr lang="es-ES" smtClean="0"/>
              <a:t>03/12/2008</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42D8087-18D5-44DE-BD10-02E815AEC736}"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pPr algn="ctr"/>
            <a:r>
              <a:rPr lang="es-ES" sz="8000" dirty="0" smtClean="0">
                <a:latin typeface="Times New Roman" pitchFamily="18" charset="0"/>
                <a:cs typeface="Times New Roman" pitchFamily="18" charset="0"/>
              </a:rPr>
              <a:t>PROTOCOLO</a:t>
            </a:r>
            <a:endParaRPr lang="es-ES" sz="8000" dirty="0">
              <a:latin typeface="Times New Roman" pitchFamily="18" charset="0"/>
              <a:cs typeface="Times New Roman" pitchFamily="18" charset="0"/>
            </a:endParaRPr>
          </a:p>
        </p:txBody>
      </p:sp>
    </p:spTree>
    <p:custDataLst>
      <p:tags r:id="rId1"/>
    </p:custDataLst>
  </p:cSld>
  <p:clrMapOvr>
    <a:masterClrMapping/>
  </p:clrMapOvr>
  <p:transition advTm="3907">
    <p:sndAc>
      <p:stSnd>
        <p:snd r:embed="rId3" name="drumroll.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724648"/>
          </a:xfrm>
        </p:spPr>
        <p:txBody>
          <a:bodyPr>
            <a:normAutofit fontScale="90000"/>
          </a:bodyPr>
          <a:lstStyle/>
          <a:p>
            <a:pPr algn="ctr"/>
            <a:r>
              <a:rPr lang="es-ES" dirty="0" smtClean="0">
                <a:latin typeface="Times New Roman" pitchFamily="18" charset="0"/>
                <a:cs typeface="Times New Roman" pitchFamily="18" charset="0"/>
              </a:rPr>
              <a:t>IPX/SPX</a:t>
            </a:r>
            <a:endParaRPr lang="es-ES" dirty="0">
              <a:latin typeface="Times New Roman" pitchFamily="18" charset="0"/>
              <a:cs typeface="Times New Roman" pitchFamily="18" charset="0"/>
            </a:endParaRPr>
          </a:p>
        </p:txBody>
      </p:sp>
      <p:sp>
        <p:nvSpPr>
          <p:cNvPr id="3" name="2 Marcador de contenido"/>
          <p:cNvSpPr>
            <a:spLocks noGrp="1"/>
          </p:cNvSpPr>
          <p:nvPr>
            <p:ph idx="1"/>
          </p:nvPr>
        </p:nvSpPr>
        <p:spPr>
          <a:xfrm>
            <a:off x="457200" y="1643050"/>
            <a:ext cx="8229600" cy="4681550"/>
          </a:xfrm>
        </p:spPr>
        <p:txBody>
          <a:bodyPr>
            <a:noAutofit/>
          </a:bodyPr>
          <a:lstStyle/>
          <a:p>
            <a:pPr algn="just"/>
            <a:r>
              <a:rPr lang="es-ES" sz="2400" dirty="0" smtClean="0">
                <a:latin typeface="Times New Roman" pitchFamily="18" charset="0"/>
                <a:cs typeface="Times New Roman" pitchFamily="18" charset="0"/>
              </a:rPr>
              <a:t>IPX/SPX, cuyas siglas provienen de </a:t>
            </a:r>
            <a:r>
              <a:rPr lang="es-ES" sz="2400" dirty="0" err="1" smtClean="0">
                <a:latin typeface="Times New Roman" pitchFamily="18" charset="0"/>
                <a:cs typeface="Times New Roman" pitchFamily="18" charset="0"/>
              </a:rPr>
              <a:t>Internetwork</a:t>
            </a:r>
            <a:r>
              <a:rPr lang="es-ES" sz="2400" dirty="0" smtClean="0">
                <a:latin typeface="Times New Roman" pitchFamily="18" charset="0"/>
                <a:cs typeface="Times New Roman" pitchFamily="18" charset="0"/>
              </a:rPr>
              <a:t> </a:t>
            </a:r>
            <a:r>
              <a:rPr lang="es-ES" sz="2400" dirty="0" err="1" smtClean="0">
                <a:latin typeface="Times New Roman" pitchFamily="18" charset="0"/>
                <a:cs typeface="Times New Roman" pitchFamily="18" charset="0"/>
              </a:rPr>
              <a:t>Packet</a:t>
            </a:r>
            <a:r>
              <a:rPr lang="es-ES" sz="2400" dirty="0" smtClean="0">
                <a:latin typeface="Times New Roman" pitchFamily="18" charset="0"/>
                <a:cs typeface="Times New Roman" pitchFamily="18" charset="0"/>
              </a:rPr>
              <a:t> Exchange/</a:t>
            </a:r>
            <a:r>
              <a:rPr lang="es-ES" sz="2400" dirty="0" err="1" smtClean="0">
                <a:latin typeface="Times New Roman" pitchFamily="18" charset="0"/>
                <a:cs typeface="Times New Roman" pitchFamily="18" charset="0"/>
              </a:rPr>
              <a:t>Sequenced</a:t>
            </a:r>
            <a:r>
              <a:rPr lang="es-ES" sz="2400" dirty="0" smtClean="0">
                <a:latin typeface="Times New Roman" pitchFamily="18" charset="0"/>
                <a:cs typeface="Times New Roman" pitchFamily="18" charset="0"/>
              </a:rPr>
              <a:t> </a:t>
            </a:r>
            <a:r>
              <a:rPr lang="es-ES" sz="2400" dirty="0" err="1" smtClean="0">
                <a:latin typeface="Times New Roman" pitchFamily="18" charset="0"/>
                <a:cs typeface="Times New Roman" pitchFamily="18" charset="0"/>
              </a:rPr>
              <a:t>Packet</a:t>
            </a:r>
            <a:r>
              <a:rPr lang="es-ES" sz="2400" dirty="0" smtClean="0">
                <a:latin typeface="Times New Roman" pitchFamily="18" charset="0"/>
                <a:cs typeface="Times New Roman" pitchFamily="18" charset="0"/>
              </a:rPr>
              <a:t> Exchange (Intercambio de paquetes </a:t>
            </a:r>
            <a:r>
              <a:rPr lang="es-ES" sz="2400" dirty="0" err="1" smtClean="0">
                <a:latin typeface="Times New Roman" pitchFamily="18" charset="0"/>
                <a:cs typeface="Times New Roman" pitchFamily="18" charset="0"/>
              </a:rPr>
              <a:t>interred</a:t>
            </a:r>
            <a:r>
              <a:rPr lang="es-ES" sz="2400" dirty="0" smtClean="0">
                <a:latin typeface="Times New Roman" pitchFamily="18" charset="0"/>
                <a:cs typeface="Times New Roman" pitchFamily="18" charset="0"/>
              </a:rPr>
              <a:t>/Intercambio de paquetes secuenciales), es un protocolo de red utilizado por los sistemas operativos Novell </a:t>
            </a:r>
            <a:r>
              <a:rPr lang="es-ES" sz="2400" dirty="0" err="1" smtClean="0">
                <a:latin typeface="Times New Roman" pitchFamily="18" charset="0"/>
                <a:cs typeface="Times New Roman" pitchFamily="18" charset="0"/>
              </a:rPr>
              <a:t>Netware</a:t>
            </a:r>
            <a:r>
              <a:rPr lang="es-ES" sz="2400" dirty="0" smtClean="0">
                <a:latin typeface="Times New Roman" pitchFamily="18" charset="0"/>
                <a:cs typeface="Times New Roman" pitchFamily="18" charset="0"/>
              </a:rPr>
              <a:t>. Como UDP/IP, IPX es un protocolo de datagramas usado para comunicaciones no orientadas a conexión. IPX y SPX derivan de los protocolos IDP y SPP de los servicios de red de Xerox. </a:t>
            </a:r>
          </a:p>
          <a:p>
            <a:pPr algn="just"/>
            <a:r>
              <a:rPr lang="es-ES" sz="2400" dirty="0" smtClean="0">
                <a:latin typeface="Times New Roman" pitchFamily="18" charset="0"/>
                <a:cs typeface="Times New Roman" pitchFamily="18" charset="0"/>
              </a:rPr>
              <a:t>SPX es un protocolo de la capa de transporte (nivel 4 del modelo OSI) utilizado en redes Novell </a:t>
            </a:r>
            <a:r>
              <a:rPr lang="es-ES" sz="2400" dirty="0" err="1" smtClean="0">
                <a:latin typeface="Times New Roman" pitchFamily="18" charset="0"/>
                <a:cs typeface="Times New Roman" pitchFamily="18" charset="0"/>
              </a:rPr>
              <a:t>Netware</a:t>
            </a:r>
            <a:r>
              <a:rPr lang="es-ES" sz="2400" dirty="0" smtClean="0">
                <a:latin typeface="Times New Roman" pitchFamily="18" charset="0"/>
                <a:cs typeface="Times New Roman" pitchFamily="18" charset="0"/>
              </a:rPr>
              <a:t>. La capa SPX se sitúa encima de la capa IPX (nivel 3) y proporciona servicios orientados a conexión entre dos nodos de la red. SPX se utiliza principalmente para aplicaciones cliente/servidor. </a:t>
            </a:r>
          </a:p>
        </p:txBody>
      </p:sp>
    </p:spTree>
    <p:custDataLst>
      <p:tags r:id="rId1"/>
    </p:custDataLst>
  </p:cSld>
  <p:clrMapOvr>
    <a:masterClrMapping/>
  </p:clrMapOvr>
  <p:transition advTm="33062">
    <p:sndAc>
      <p:stSnd>
        <p:snd r:embed="rId3" name="drumroll.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0" end="0"/>
                                            </p:txEl>
                                          </p:spTgt>
                                        </p:tgtEl>
                                      </p:cBhvr>
                                    </p:animEffect>
                                  </p:childTnLst>
                                </p:cTn>
                              </p:par>
                              <p:par>
                                <p:cTn id="20" presetID="25" presetClass="entr" presetSubtype="0"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5"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71546"/>
            <a:ext cx="8229600" cy="5253054"/>
          </a:xfrm>
        </p:spPr>
        <p:txBody>
          <a:bodyPr/>
          <a:lstStyle/>
          <a:p>
            <a:endParaRPr lang="es-ES" sz="2400" dirty="0" smtClean="0">
              <a:latin typeface="Times New Roman" pitchFamily="18" charset="0"/>
              <a:cs typeface="Times New Roman" pitchFamily="18" charset="0"/>
            </a:endParaRPr>
          </a:p>
          <a:p>
            <a:pPr algn="just"/>
            <a:r>
              <a:rPr lang="es-ES" sz="2400" dirty="0" smtClean="0">
                <a:latin typeface="Times New Roman" pitchFamily="18" charset="0"/>
                <a:cs typeface="Times New Roman" pitchFamily="18" charset="0"/>
              </a:rPr>
              <a:t>SPX se utiliza principalmente para aplicaciones cliente/servidor. </a:t>
            </a:r>
          </a:p>
          <a:p>
            <a:pPr algn="just">
              <a:buNone/>
            </a:pPr>
            <a:r>
              <a:rPr lang="es-ES" sz="2400" dirty="0" smtClean="0">
                <a:latin typeface="Times New Roman" pitchFamily="18" charset="0"/>
                <a:cs typeface="Times New Roman" pitchFamily="18" charset="0"/>
              </a:rPr>
              <a:t>    Mientras </a:t>
            </a:r>
            <a:r>
              <a:rPr lang="es-ES" sz="2400" dirty="0" smtClean="0">
                <a:latin typeface="Times New Roman" pitchFamily="18" charset="0"/>
                <a:cs typeface="Times New Roman" pitchFamily="18" charset="0"/>
              </a:rPr>
              <a:t>que el protocolo IPX es similar a IP, SPX es similar a TCP. Juntos, por lo tanto, proporcionan servicios de conexión similares a TCP/IP. IPX se sitúa en el nivel de red del modelo OSI y es parte de la pila de protocolos IPX/SPX. IPX/SPX fue diseñado principalmente para redes de área local (</a:t>
            </a:r>
            <a:r>
              <a:rPr lang="es-ES" sz="2400" dirty="0" err="1" smtClean="0">
                <a:latin typeface="Times New Roman" pitchFamily="18" charset="0"/>
                <a:cs typeface="Times New Roman" pitchFamily="18" charset="0"/>
              </a:rPr>
              <a:t>LANs</a:t>
            </a:r>
            <a:r>
              <a:rPr lang="es-ES" sz="2400" dirty="0" smtClean="0">
                <a:latin typeface="Times New Roman" pitchFamily="18" charset="0"/>
                <a:cs typeface="Times New Roman" pitchFamily="18" charset="0"/>
              </a:rPr>
              <a:t>), y es un protocolo muy eficiente para este propósito (típicamente su rendimiento supera al de TCP/IP en una LAN).</a:t>
            </a:r>
          </a:p>
          <a:p>
            <a:pPr algn="just"/>
            <a:endParaRPr lang="es-ES" dirty="0" smtClean="0"/>
          </a:p>
          <a:p>
            <a:endParaRPr lang="es-ES" dirty="0"/>
          </a:p>
        </p:txBody>
      </p:sp>
    </p:spTree>
    <p:custDataLst>
      <p:tags r:id="rId1"/>
    </p:custDataLst>
  </p:cSld>
  <p:clrMapOvr>
    <a:masterClrMapping/>
  </p:clrMapOvr>
  <p:transition advTm="1878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1" end="1"/>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Times New Roman" pitchFamily="18" charset="0"/>
                <a:cs typeface="Times New Roman" pitchFamily="18" charset="0"/>
              </a:rPr>
              <a:t>FTP</a:t>
            </a:r>
            <a:endParaRPr lang="es-ES" dirty="0">
              <a:latin typeface="Times New Roman" pitchFamily="18" charset="0"/>
              <a:cs typeface="Times New Roman" pitchFamily="18" charset="0"/>
            </a:endParaRPr>
          </a:p>
        </p:txBody>
      </p:sp>
      <p:sp>
        <p:nvSpPr>
          <p:cNvPr id="3" name="2 Marcador de contenido"/>
          <p:cNvSpPr>
            <a:spLocks noGrp="1"/>
          </p:cNvSpPr>
          <p:nvPr>
            <p:ph idx="1"/>
          </p:nvPr>
        </p:nvSpPr>
        <p:spPr/>
        <p:txBody>
          <a:bodyPr>
            <a:normAutofit fontScale="55000" lnSpcReduction="20000"/>
          </a:bodyPr>
          <a:lstStyle/>
          <a:p>
            <a:pPr algn="just"/>
            <a:r>
              <a:rPr lang="es-ES" sz="3400" dirty="0" smtClean="0">
                <a:latin typeface="Times New Roman" pitchFamily="18" charset="0"/>
                <a:cs typeface="Times New Roman" pitchFamily="18" charset="0"/>
              </a:rPr>
              <a:t> </a:t>
            </a:r>
            <a:r>
              <a:rPr lang="es-ES" sz="3400" dirty="0" smtClean="0">
                <a:latin typeface="Times New Roman" pitchFamily="18" charset="0"/>
                <a:cs typeface="Times New Roman" pitchFamily="18" charset="0"/>
              </a:rPr>
              <a:t>(</a:t>
            </a:r>
            <a:r>
              <a:rPr lang="es-ES" sz="3400" dirty="0" err="1" smtClean="0">
                <a:latin typeface="Times New Roman" pitchFamily="18" charset="0"/>
                <a:cs typeface="Times New Roman" pitchFamily="18" charset="0"/>
              </a:rPr>
              <a:t>File</a:t>
            </a:r>
            <a:r>
              <a:rPr lang="es-ES" sz="3400" dirty="0" smtClean="0">
                <a:latin typeface="Times New Roman" pitchFamily="18" charset="0"/>
                <a:cs typeface="Times New Roman" pitchFamily="18" charset="0"/>
              </a:rPr>
              <a:t> Transfer </a:t>
            </a:r>
            <a:r>
              <a:rPr lang="es-ES" sz="3400" dirty="0" err="1" smtClean="0">
                <a:latin typeface="Times New Roman" pitchFamily="18" charset="0"/>
                <a:cs typeface="Times New Roman" pitchFamily="18" charset="0"/>
              </a:rPr>
              <a:t>Protocol</a:t>
            </a:r>
            <a:r>
              <a:rPr lang="es-ES" sz="3400" dirty="0" smtClean="0">
                <a:latin typeface="Times New Roman" pitchFamily="18" charset="0"/>
                <a:cs typeface="Times New Roman" pitchFamily="18" charset="0"/>
              </a:rPr>
              <a:t>) es un protocolo de red para la transferencia de archivos entre sistemas conectados a una red TCP, basado en la arquitectura cliente-servidor. Desde un equipo cliente se puede conectar a un servidor para descargar archivos desde él o para enviarle archivos, independientemente del sistema operativo utilizado en cada equipo.</a:t>
            </a:r>
          </a:p>
          <a:p>
            <a:pPr algn="just"/>
            <a:r>
              <a:rPr lang="es-ES" sz="3400" dirty="0" smtClean="0">
                <a:latin typeface="Times New Roman" pitchFamily="18" charset="0"/>
                <a:cs typeface="Times New Roman" pitchFamily="18" charset="0"/>
              </a:rPr>
              <a:t>El Servicio FTP es ofrecido por la capa de Aplicación del modelo de capas de red TCP/IP al usuario, utilizando normalmente el puerto de red 20 y el 21. Un problema básico de FTP es que está pensado para ofrecer la máxima velocidad en la conexión, pero no la máxima seguridad, ya que todo el intercambio de información, desde el </a:t>
            </a:r>
            <a:r>
              <a:rPr lang="es-ES" sz="3400" dirty="0" err="1" smtClean="0">
                <a:latin typeface="Times New Roman" pitchFamily="18" charset="0"/>
                <a:cs typeface="Times New Roman" pitchFamily="18" charset="0"/>
              </a:rPr>
              <a:t>login</a:t>
            </a:r>
            <a:r>
              <a:rPr lang="es-ES" sz="3400" dirty="0" smtClean="0">
                <a:latin typeface="Times New Roman" pitchFamily="18" charset="0"/>
                <a:cs typeface="Times New Roman" pitchFamily="18" charset="0"/>
              </a:rPr>
              <a:t> y </a:t>
            </a:r>
            <a:r>
              <a:rPr lang="es-ES" sz="3400" dirty="0" err="1" smtClean="0">
                <a:latin typeface="Times New Roman" pitchFamily="18" charset="0"/>
                <a:cs typeface="Times New Roman" pitchFamily="18" charset="0"/>
              </a:rPr>
              <a:t>password</a:t>
            </a:r>
            <a:r>
              <a:rPr lang="es-ES" sz="3400" dirty="0" smtClean="0">
                <a:latin typeface="Times New Roman" pitchFamily="18" charset="0"/>
                <a:cs typeface="Times New Roman" pitchFamily="18" charset="0"/>
              </a:rPr>
              <a:t> del usuario en el servidor hasta la transferencia de cualquier archivo, se realiza en texto plano sin ningún tipo de cifrado, con lo que un posible atacante puede capturar este tráfico, acceder al servidor, o apropiarse de los archivos transferidos.</a:t>
            </a:r>
          </a:p>
          <a:p>
            <a:pPr algn="just"/>
            <a:r>
              <a:rPr lang="es-ES" sz="3400" dirty="0" smtClean="0">
                <a:latin typeface="Times New Roman" pitchFamily="18" charset="0"/>
                <a:cs typeface="Times New Roman" pitchFamily="18" charset="0"/>
              </a:rPr>
              <a:t>Para solucionar este problema son de gran utilidad aplicaciones como </a:t>
            </a:r>
            <a:r>
              <a:rPr lang="es-ES" sz="3400" dirty="0" err="1" smtClean="0">
                <a:latin typeface="Times New Roman" pitchFamily="18" charset="0"/>
                <a:cs typeface="Times New Roman" pitchFamily="18" charset="0"/>
              </a:rPr>
              <a:t>scp</a:t>
            </a:r>
            <a:r>
              <a:rPr lang="es-ES" sz="3400" dirty="0" smtClean="0">
                <a:latin typeface="Times New Roman" pitchFamily="18" charset="0"/>
                <a:cs typeface="Times New Roman" pitchFamily="18" charset="0"/>
              </a:rPr>
              <a:t> y </a:t>
            </a:r>
            <a:r>
              <a:rPr lang="es-ES" sz="3400" dirty="0" err="1" smtClean="0">
                <a:latin typeface="Times New Roman" pitchFamily="18" charset="0"/>
                <a:cs typeface="Times New Roman" pitchFamily="18" charset="0"/>
              </a:rPr>
              <a:t>sftp</a:t>
            </a:r>
            <a:r>
              <a:rPr lang="es-ES" sz="3400" dirty="0" smtClean="0">
                <a:latin typeface="Times New Roman" pitchFamily="18" charset="0"/>
                <a:cs typeface="Times New Roman" pitchFamily="18" charset="0"/>
              </a:rPr>
              <a:t>, incluidas en el paquete SSH, que permiten transferir archivos pero cifrando todo el tráfico.</a:t>
            </a:r>
          </a:p>
          <a:p>
            <a:pPr algn="just"/>
            <a:endParaRPr lang="es-ES" dirty="0"/>
          </a:p>
        </p:txBody>
      </p:sp>
    </p:spTree>
    <p:custDataLst>
      <p:tags r:id="rId1"/>
    </p:custDataLst>
  </p:cSld>
  <p:clrMapOvr>
    <a:masterClrMapping/>
  </p:clrMapOvr>
  <p:transition advTm="20485">
    <p:sndAc>
      <p:stSnd>
        <p:snd r:embed="rId3" name="drumroll.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0" end="0"/>
                                            </p:txEl>
                                          </p:spTgt>
                                        </p:tgtEl>
                                      </p:cBhvr>
                                    </p:animEffect>
                                  </p:childTnLst>
                                </p:cTn>
                              </p:par>
                              <p:par>
                                <p:cTn id="20" presetID="25" presetClass="entr" presetSubtype="0"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5"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3">
                                            <p:txEl>
                                              <p:pRg st="1" end="1"/>
                                            </p:txEl>
                                          </p:spTgt>
                                        </p:tgtEl>
                                      </p:cBhvr>
                                    </p:animEffect>
                                  </p:childTnLst>
                                </p:cTn>
                              </p:par>
                              <p:par>
                                <p:cTn id="30" presetID="25" presetClass="entr" presetSubtype="0" fill="hold" nodeType="with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p:cTn id="32"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3"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4"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5"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7"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8"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9"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Times New Roman" pitchFamily="18" charset="0"/>
                <a:cs typeface="Times New Roman" pitchFamily="18" charset="0"/>
              </a:rPr>
              <a:t>HTTP</a:t>
            </a:r>
            <a:endParaRPr lang="es-ES" dirty="0">
              <a:latin typeface="Times New Roman" pitchFamily="18" charset="0"/>
              <a:cs typeface="Times New Roman" pitchFamily="18" charset="0"/>
            </a:endParaRPr>
          </a:p>
        </p:txBody>
      </p:sp>
      <p:sp>
        <p:nvSpPr>
          <p:cNvPr id="3" name="2 Marcador de contenido"/>
          <p:cNvSpPr>
            <a:spLocks noGrp="1"/>
          </p:cNvSpPr>
          <p:nvPr>
            <p:ph idx="1"/>
          </p:nvPr>
        </p:nvSpPr>
        <p:spPr/>
        <p:txBody>
          <a:bodyPr>
            <a:normAutofit/>
          </a:bodyPr>
          <a:lstStyle/>
          <a:p>
            <a:pPr algn="just"/>
            <a:r>
              <a:rPr lang="es-ES" sz="2400" dirty="0" smtClean="0">
                <a:latin typeface="Times New Roman" pitchFamily="18" charset="0"/>
                <a:cs typeface="Times New Roman" pitchFamily="18" charset="0"/>
              </a:rPr>
              <a:t>P</a:t>
            </a:r>
            <a:r>
              <a:rPr lang="es-ES" sz="2400" dirty="0" smtClean="0">
                <a:latin typeface="Times New Roman" pitchFamily="18" charset="0"/>
                <a:cs typeface="Times New Roman" pitchFamily="18" charset="0"/>
              </a:rPr>
              <a:t>rotocolo </a:t>
            </a:r>
            <a:r>
              <a:rPr lang="es-ES" sz="2400" dirty="0" smtClean="0">
                <a:latin typeface="Times New Roman" pitchFamily="18" charset="0"/>
                <a:cs typeface="Times New Roman" pitchFamily="18" charset="0"/>
              </a:rPr>
              <a:t>sin estado, es decir, que no guarda ninguna información sobre conexiones anteriores. Al finalizar la transacción todos los datos se pierden. Por esto se popularizaron las cookies, que son pequeños archivos guardados en el propio ordenador que puede leer un sitio web al establecer conexión con él, y de esta forma reconocer a un visitante que ya estuvo en ese sitio anteriormente. Gracias a esta identificación, el sitio web puede almacenar gran número de información sobre cada visitante, ofreciéndole así un mejor servicio. </a:t>
            </a:r>
            <a:endParaRPr lang="es-ES" sz="2400" dirty="0">
              <a:latin typeface="Times New Roman" pitchFamily="18" charset="0"/>
              <a:cs typeface="Times New Roman" pitchFamily="18" charset="0"/>
            </a:endParaRPr>
          </a:p>
        </p:txBody>
      </p:sp>
    </p:spTree>
    <p:custDataLst>
      <p:tags r:id="rId1"/>
    </p:custDataLst>
  </p:cSld>
  <p:clrMapOvr>
    <a:masterClrMapping/>
  </p:clrMapOvr>
  <p:transition advTm="18891">
    <p:sndAc>
      <p:stSnd>
        <p:snd r:embed="rId3" name="drumroll.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Times New Roman" pitchFamily="18" charset="0"/>
                <a:cs typeface="Times New Roman" pitchFamily="18" charset="0"/>
              </a:rPr>
              <a:t>TCP/IP</a:t>
            </a:r>
            <a:endParaRPr lang="es-ES" dirty="0">
              <a:latin typeface="Times New Roman" pitchFamily="18" charset="0"/>
              <a:cs typeface="Times New Roman" pitchFamily="18" charset="0"/>
            </a:endParaRPr>
          </a:p>
        </p:txBody>
      </p:sp>
      <p:sp>
        <p:nvSpPr>
          <p:cNvPr id="3" name="2 Marcador de contenido"/>
          <p:cNvSpPr>
            <a:spLocks noGrp="1"/>
          </p:cNvSpPr>
          <p:nvPr>
            <p:ph idx="1"/>
          </p:nvPr>
        </p:nvSpPr>
        <p:spPr>
          <a:xfrm>
            <a:off x="457200" y="2214554"/>
            <a:ext cx="8229600" cy="4110046"/>
          </a:xfrm>
        </p:spPr>
        <p:txBody>
          <a:bodyPr/>
          <a:lstStyle/>
          <a:p>
            <a:pPr algn="just"/>
            <a:r>
              <a:rPr lang="es-ES" sz="2400" dirty="0" smtClean="0">
                <a:latin typeface="Times New Roman" pitchFamily="18" charset="0"/>
                <a:cs typeface="Times New Roman" pitchFamily="18" charset="0"/>
              </a:rPr>
              <a:t>El protocolo de control de transmisión (TCP) pertenece al nivel de transporte, siendo el encargado de dividir el mensaje original en datagramas de menor tamaño, y por lo tanto, mucho más manejables. Los datagramas serán dirigidos a través del protocolo IP de forma individual. El protocolo TCP se encarga además de añadir cierta información necesaria a cada uno de los datagramas. Esta información se añade al inicio de los datos que componen el datagrama en forma de cabecera.</a:t>
            </a:r>
          </a:p>
          <a:p>
            <a:endParaRPr lang="es-ES" dirty="0"/>
          </a:p>
        </p:txBody>
      </p:sp>
    </p:spTree>
    <p:custDataLst>
      <p:tags r:id="rId1"/>
    </p:custDataLst>
  </p:cSld>
  <p:clrMapOvr>
    <a:masterClrMapping/>
  </p:clrMapOvr>
  <p:transition advTm="4223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to="" calcmode="lin" valueType="num">
                                      <p:cBhvr>
                                        <p:cTn id="19" dur="1" fill="hold"/>
                                        <p:tgtEl>
                                          <p:spTgt spid="3">
                                            <p:txEl>
                                              <p:pRg st="0" end="0"/>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1" nodeType="clickEffect">
                                  <p:stCondLst>
                                    <p:cond delay="0"/>
                                  </p:stCondLst>
                                  <p:childTnLst>
                                    <p:set>
                                      <p:cBhvr>
                                        <p:cTn id="23" dur="1" fill="hold">
                                          <p:stCondLst>
                                            <p:cond delay="0"/>
                                          </p:stCondLst>
                                        </p:cTn>
                                        <p:tgtEl>
                                          <p:spTgt spid="2"/>
                                        </p:tgtEl>
                                        <p:attrNameLst>
                                          <p:attrName>style.visibility</p:attrName>
                                        </p:attrNameLst>
                                      </p:cBhvr>
                                      <p:to>
                                        <p:strVal val="visible"/>
                                      </p:to>
                                    </p:set>
                                    <p:anim to="" calcmode="lin" valueType="num">
                                      <p:cBhvr>
                                        <p:cTn id="24" dur="1" fill="hold"/>
                                        <p:tgtEl>
                                          <p:spTgt spid="2"/>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 calcmode="lin" valueType="num">
                                      <p:cBhvr>
                                        <p:cTn id="2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
</p:tagLst>
</file>

<file path=ppt/tags/tag2.xml><?xml version="1.0" encoding="utf-8"?>
<p:tagLst xmlns:a="http://schemas.openxmlformats.org/drawingml/2006/main" xmlns:r="http://schemas.openxmlformats.org/officeDocument/2006/relationships" xmlns:p="http://schemas.openxmlformats.org/presentationml/2006/main">
  <p:tag name="TIMING" val="|1.6|1.5"/>
</p:tagLst>
</file>

<file path=ppt/tags/tag3.xml><?xml version="1.0" encoding="utf-8"?>
<p:tagLst xmlns:a="http://schemas.openxmlformats.org/drawingml/2006/main" xmlns:r="http://schemas.openxmlformats.org/officeDocument/2006/relationships" xmlns:p="http://schemas.openxmlformats.org/presentationml/2006/main">
  <p:tag name="TIMING" val="|1.7"/>
</p:tagLst>
</file>

<file path=ppt/tags/tag4.xml><?xml version="1.0" encoding="utf-8"?>
<p:tagLst xmlns:a="http://schemas.openxmlformats.org/drawingml/2006/main" xmlns:r="http://schemas.openxmlformats.org/officeDocument/2006/relationships" xmlns:p="http://schemas.openxmlformats.org/presentationml/2006/main">
  <p:tag name="TIMING" val="|0.7|1.7"/>
</p:tagLst>
</file>

<file path=ppt/tags/tag5.xml><?xml version="1.0" encoding="utf-8"?>
<p:tagLst xmlns:a="http://schemas.openxmlformats.org/drawingml/2006/main" xmlns:r="http://schemas.openxmlformats.org/officeDocument/2006/relationships" xmlns:p="http://schemas.openxmlformats.org/presentationml/2006/main">
  <p:tag name="TIMING" val="|1.2|5.3"/>
</p:tagLst>
</file>

<file path=ppt/tags/tag6.xml><?xml version="1.0" encoding="utf-8"?>
<p:tagLst xmlns:a="http://schemas.openxmlformats.org/drawingml/2006/main" xmlns:r="http://schemas.openxmlformats.org/officeDocument/2006/relationships" xmlns:p="http://schemas.openxmlformats.org/presentationml/2006/main">
  <p:tag name="TIMING" val="|1|1.6|17.9|5.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TotalTime>
  <Words>606</Words>
  <Application>Microsoft Office PowerPoint</Application>
  <PresentationFormat>Presentación en pantalla (4:3)</PresentationFormat>
  <Paragraphs>15</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Flujo</vt:lpstr>
      <vt:lpstr>PROTOCOLO</vt:lpstr>
      <vt:lpstr>IPX/SPX</vt:lpstr>
      <vt:lpstr>Diapositiva 3</vt:lpstr>
      <vt:lpstr>FTP</vt:lpstr>
      <vt:lpstr>HTTP</vt:lpstr>
      <vt:lpstr>TCP/IP</vt:lpstr>
    </vt:vector>
  </TitlesOfParts>
  <Company>LAPLOP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PROTOCOLO</dc:title>
  <dc:creator>Humberto</dc:creator>
  <cp:lastModifiedBy>Humberto</cp:lastModifiedBy>
  <cp:revision>4</cp:revision>
  <dcterms:created xsi:type="dcterms:W3CDTF">2008-12-03T07:00:43Z</dcterms:created>
  <dcterms:modified xsi:type="dcterms:W3CDTF">2008-12-03T07:34:54Z</dcterms:modified>
</cp:coreProperties>
</file>