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68" r:id="rId5"/>
    <p:sldId id="269" r:id="rId6"/>
    <p:sldId id="264" r:id="rId7"/>
    <p:sldId id="265" r:id="rId8"/>
    <p:sldId id="266" r:id="rId9"/>
    <p:sldId id="258" r:id="rId10"/>
    <p:sldId id="259" r:id="rId11"/>
    <p:sldId id="260" r:id="rId12"/>
    <p:sldId id="261" r:id="rId13"/>
    <p:sldId id="262" r:id="rId14"/>
    <p:sldId id="263" r:id="rId15"/>
    <p:sldId id="272" r:id="rId16"/>
    <p:sldId id="270" r:id="rId17"/>
    <p:sldId id="271"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8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46D6BFEC-6594-46B4-94EF-1F953971BEBB}" type="datetimeFigureOut">
              <a:rPr lang="en-US" smtClean="0"/>
              <a:t>3/15/2010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0D4DAB5-DD76-47ED-932D-3D224C2748E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D6BFEC-6594-46B4-94EF-1F953971BEBB}" type="datetimeFigureOut">
              <a:rPr lang="en-US" smtClean="0"/>
              <a:t>3/15/2010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4DAB5-DD76-47ED-932D-3D224C2748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D6BFEC-6594-46B4-94EF-1F953971BEBB}" type="datetimeFigureOut">
              <a:rPr lang="en-US" smtClean="0"/>
              <a:t>3/15/2010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4DAB5-DD76-47ED-932D-3D224C2748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6D6BFEC-6594-46B4-94EF-1F953971BEBB}" type="datetimeFigureOut">
              <a:rPr lang="en-US" smtClean="0"/>
              <a:t>3/15/2010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0D4DAB5-DD76-47ED-932D-3D224C2748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46D6BFEC-6594-46B4-94EF-1F953971BEBB}" type="datetimeFigureOut">
              <a:rPr lang="en-US" smtClean="0"/>
              <a:t>3/15/2010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0D4DAB5-DD76-47ED-932D-3D224C2748EE}"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46D6BFEC-6594-46B4-94EF-1F953971BEBB}" type="datetimeFigureOut">
              <a:rPr lang="en-US" smtClean="0"/>
              <a:t>3/15/2010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0D4DAB5-DD76-47ED-932D-3D224C2748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6D6BFEC-6594-46B4-94EF-1F953971BEBB}" type="datetimeFigureOut">
              <a:rPr lang="en-US" smtClean="0"/>
              <a:t>3/15/2010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0D4DAB5-DD76-47ED-932D-3D224C2748EE}"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6D6BFEC-6594-46B4-94EF-1F953971BEBB}" type="datetimeFigureOut">
              <a:rPr lang="en-US" smtClean="0"/>
              <a:t>3/15/2010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4DAB5-DD76-47ED-932D-3D224C2748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6D6BFEC-6594-46B4-94EF-1F953971BEBB}" type="datetimeFigureOut">
              <a:rPr lang="en-US" smtClean="0"/>
              <a:t>3/15/2010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4DAB5-DD76-47ED-932D-3D224C2748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6D6BFEC-6594-46B4-94EF-1F953971BEBB}" type="datetimeFigureOut">
              <a:rPr lang="en-US" smtClean="0"/>
              <a:t>3/15/2010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4DAB5-DD76-47ED-932D-3D224C2748E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46D6BFEC-6594-46B4-94EF-1F953971BEBB}" type="datetimeFigureOut">
              <a:rPr lang="en-US" smtClean="0"/>
              <a:t>3/15/2010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0D4DAB5-DD76-47ED-932D-3D224C2748EE}"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6D6BFEC-6594-46B4-94EF-1F953971BEBB}" type="datetimeFigureOut">
              <a:rPr lang="en-US" smtClean="0"/>
              <a:t>3/15/2010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0D4DAB5-DD76-47ED-932D-3D224C2748EE}"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s-PA" dirty="0" smtClean="0"/>
              <a:t>Formación por competencias en la escuela de hoy</a:t>
            </a:r>
            <a:endParaRPr lang="en-US" dirty="0"/>
          </a:p>
        </p:txBody>
      </p:sp>
      <p:sp>
        <p:nvSpPr>
          <p:cNvPr id="3" name="Subtitle 2"/>
          <p:cNvSpPr>
            <a:spLocks noGrp="1"/>
          </p:cNvSpPr>
          <p:nvPr>
            <p:ph type="subTitle" idx="1"/>
          </p:nvPr>
        </p:nvSpPr>
        <p:spPr/>
        <p:txBody>
          <a:bodyPr/>
          <a:lstStyle/>
          <a:p>
            <a:r>
              <a:rPr lang="es-PA" dirty="0" smtClean="0"/>
              <a:t>Apuntes para el planeamiento didáctico por competencias en el nivel medio de educación</a:t>
            </a:r>
            <a:endParaRPr lang="en-US" dirty="0"/>
          </a:p>
        </p:txBody>
      </p:sp>
      <p:sp>
        <p:nvSpPr>
          <p:cNvPr id="4" name="TextBox 3"/>
          <p:cNvSpPr txBox="1"/>
          <p:nvPr/>
        </p:nvSpPr>
        <p:spPr>
          <a:xfrm>
            <a:off x="762000" y="3276600"/>
            <a:ext cx="2362200" cy="523220"/>
          </a:xfrm>
          <a:prstGeom prst="rect">
            <a:avLst/>
          </a:prstGeom>
          <a:noFill/>
        </p:spPr>
        <p:txBody>
          <a:bodyPr wrap="square" rtlCol="0">
            <a:spAutoFit/>
          </a:bodyPr>
          <a:lstStyle/>
          <a:p>
            <a:r>
              <a:rPr lang="es-PA" sz="2800" dirty="0" smtClean="0"/>
              <a:t>Gloria Young</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838200"/>
            <a:ext cx="8686800" cy="460248"/>
          </a:xfrm>
        </p:spPr>
        <p:txBody>
          <a:bodyPr>
            <a:normAutofit fontScale="90000"/>
          </a:bodyPr>
          <a:lstStyle/>
          <a:p>
            <a:r>
              <a:rPr lang="es-PA" b="1" dirty="0" smtClean="0"/>
              <a:t/>
            </a:r>
            <a:br>
              <a:rPr lang="es-PA" b="1" dirty="0" smtClean="0"/>
            </a:br>
            <a:r>
              <a:rPr lang="es-PA" b="1" dirty="0" smtClean="0"/>
              <a:t/>
            </a:r>
            <a:br>
              <a:rPr lang="es-PA" b="1" dirty="0" smtClean="0"/>
            </a:br>
            <a:r>
              <a:rPr lang="es-PA" b="1" dirty="0" smtClean="0"/>
              <a:t/>
            </a:r>
            <a:br>
              <a:rPr lang="es-PA" b="1" dirty="0" smtClean="0"/>
            </a:br>
            <a:r>
              <a:rPr lang="es-PA" sz="3100" b="1" dirty="0" smtClean="0"/>
              <a:t>SEMINARIO </a:t>
            </a:r>
            <a:r>
              <a:rPr lang="es-PA" sz="3100" b="1" dirty="0" smtClean="0"/>
              <a:t>TALLER:	</a:t>
            </a:r>
            <a:r>
              <a:rPr lang="es-PA" sz="3100" dirty="0" smtClean="0"/>
              <a:t>“Formación de Directivos y Técnicos de Educación para la Gestión del Currículo en Base a Competencias</a:t>
            </a:r>
            <a:r>
              <a:rPr lang="es-PA" sz="3100" dirty="0" smtClean="0"/>
              <a:t>”  </a:t>
            </a:r>
            <a:r>
              <a:rPr lang="es-PA" sz="2700" dirty="0" smtClean="0"/>
              <a:t>Febrero de 2007</a:t>
            </a:r>
            <a:r>
              <a:rPr lang="en-US" dirty="0" smtClean="0"/>
              <a:t/>
            </a:r>
            <a:br>
              <a:rPr lang="en-US" dirty="0" smtClean="0"/>
            </a:br>
            <a:endParaRPr lang="en-US" dirty="0"/>
          </a:p>
        </p:txBody>
      </p:sp>
      <p:sp>
        <p:nvSpPr>
          <p:cNvPr id="4" name="TextBox 3"/>
          <p:cNvSpPr txBox="1"/>
          <p:nvPr/>
        </p:nvSpPr>
        <p:spPr>
          <a:xfrm>
            <a:off x="457200" y="2895600"/>
            <a:ext cx="8001000" cy="2031325"/>
          </a:xfrm>
          <a:prstGeom prst="rect">
            <a:avLst/>
          </a:prstGeom>
          <a:noFill/>
        </p:spPr>
        <p:txBody>
          <a:bodyPr wrap="square" rtlCol="0">
            <a:spAutoFit/>
          </a:bodyPr>
          <a:lstStyle/>
          <a:p>
            <a:pPr>
              <a:buFont typeface="Wingdings" pitchFamily="2" charset="2"/>
              <a:buChar char="Ø"/>
            </a:pPr>
            <a:r>
              <a:rPr lang="es-PA" dirty="0" smtClean="0"/>
              <a:t> Dirigida a 30 Directores del nivel medio y 10 técnicos de Meduca.</a:t>
            </a:r>
          </a:p>
          <a:p>
            <a:endParaRPr lang="es-PA" dirty="0" smtClean="0"/>
          </a:p>
          <a:p>
            <a:pPr>
              <a:buFont typeface="Wingdings" pitchFamily="2" charset="2"/>
              <a:buChar char="Ø"/>
            </a:pPr>
            <a:r>
              <a:rPr lang="es-PA" dirty="0"/>
              <a:t> </a:t>
            </a:r>
            <a:r>
              <a:rPr lang="es-PA" dirty="0" smtClean="0"/>
              <a:t>Facilitado por Liliana </a:t>
            </a:r>
            <a:r>
              <a:rPr lang="es-PA" dirty="0" err="1" smtClean="0"/>
              <a:t>Jabif</a:t>
            </a:r>
            <a:r>
              <a:rPr lang="es-PA" dirty="0" smtClean="0"/>
              <a:t>.</a:t>
            </a:r>
          </a:p>
          <a:p>
            <a:endParaRPr lang="es-PA" dirty="0" smtClean="0"/>
          </a:p>
          <a:p>
            <a:pPr>
              <a:buFont typeface="Wingdings" pitchFamily="2" charset="2"/>
              <a:buChar char="Ø"/>
            </a:pPr>
            <a:r>
              <a:rPr lang="es-PA" dirty="0" smtClean="0"/>
              <a:t> Se trataba de sensibilizar a un grupo crítico y estratégico de directores del nivel medio  y técnicos con el enfoque de competencias y el diseño curricular por competencias.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A" dirty="0" smtClean="0"/>
              <a:t>Los directores capacitados</a:t>
            </a:r>
            <a:endParaRPr lang="en-US" dirty="0"/>
          </a:p>
        </p:txBody>
      </p:sp>
      <p:graphicFrame>
        <p:nvGraphicFramePr>
          <p:cNvPr id="4" name="Table 3"/>
          <p:cNvGraphicFramePr>
            <a:graphicFrameLocks noGrp="1"/>
          </p:cNvGraphicFramePr>
          <p:nvPr/>
        </p:nvGraphicFramePr>
        <p:xfrm>
          <a:off x="1676400" y="1371600"/>
          <a:ext cx="5901055" cy="5334000"/>
        </p:xfrm>
        <a:graphic>
          <a:graphicData uri="http://schemas.openxmlformats.org/drawingml/2006/table">
            <a:tbl>
              <a:tblPr/>
              <a:tblGrid>
                <a:gridCol w="1508125"/>
                <a:gridCol w="1223010"/>
                <a:gridCol w="1797050"/>
                <a:gridCol w="1372870"/>
              </a:tblGrid>
              <a:tr h="0">
                <a:tc>
                  <a:txBody>
                    <a:bodyPr/>
                    <a:lstStyle/>
                    <a:p>
                      <a:pPr marL="0" marR="0">
                        <a:spcBef>
                          <a:spcPts val="0"/>
                        </a:spcBef>
                        <a:spcAft>
                          <a:spcPts val="0"/>
                        </a:spcAft>
                      </a:pPr>
                      <a:r>
                        <a:rPr lang="es-PA" sz="1400" b="1">
                          <a:latin typeface="Arial"/>
                          <a:ea typeface="Lucida Sans Unicode"/>
                          <a:cs typeface="Times New Roman"/>
                        </a:rPr>
                        <a:t>Nombre</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b="1">
                          <a:latin typeface="Arial"/>
                          <a:ea typeface="Lucida Sans Unicode"/>
                          <a:cs typeface="Times New Roman"/>
                        </a:rPr>
                        <a:t> Cédula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b="1">
                          <a:latin typeface="Arial"/>
                          <a:ea typeface="Lucida Sans Unicode"/>
                          <a:cs typeface="Times New Roman"/>
                        </a:rPr>
                        <a:t>Lugar de Trabajo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s-PA" sz="1400" b="1">
                          <a:latin typeface="Arial"/>
                          <a:ea typeface="Lucida Sans Unicode"/>
                          <a:cs typeface="Times New Roman"/>
                        </a:rPr>
                        <a:t>Especialidad</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Iveth Montalvo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8-358-685</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IPT de Comercio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Manuel Landero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4-95-257</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IPT Don Bosco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Carlos Vásquez</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2-76-1202</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IPT Jeptha Duncan</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Elías González</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7-95-635</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IPT Juan Díaz</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Monick Hurtado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5-22-643</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Instituto Bolivar</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Daniel Ortega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400">
                          <a:latin typeface="Arial"/>
                          <a:ea typeface="Lucida Sans Unicode"/>
                          <a:cs typeface="Times New Roman"/>
                        </a:rPr>
                        <a:t>9-124-2143</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400">
                          <a:latin typeface="Arial"/>
                          <a:ea typeface="Lucida Sans Unicode"/>
                          <a:cs typeface="Times New Roman"/>
                        </a:rPr>
                        <a:t>Inst. Comercial</a:t>
                      </a:r>
                      <a:endParaRPr lang="en-US" sz="1400">
                        <a:latin typeface="Times New Roman"/>
                        <a:ea typeface="Lucida Sans Unicode"/>
                        <a:cs typeface="Times New Roman"/>
                      </a:endParaRPr>
                    </a:p>
                    <a:p>
                      <a:pPr marL="0" marR="0">
                        <a:spcBef>
                          <a:spcPts val="0"/>
                        </a:spcBef>
                        <a:spcAft>
                          <a:spcPts val="0"/>
                        </a:spcAft>
                      </a:pPr>
                      <a:r>
                        <a:rPr lang="en-GB" sz="1400">
                          <a:latin typeface="Arial"/>
                          <a:ea typeface="Lucida Sans Unicode"/>
                          <a:cs typeface="Times New Roman"/>
                        </a:rPr>
                        <a:t>Panamá</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GB" sz="1400">
                          <a:latin typeface="Arial"/>
                          <a:ea typeface="Lucida Sans Unicode"/>
                          <a:cs typeface="Times New Roman"/>
                        </a:rPr>
                        <a:t>Dalia Lee</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400">
                          <a:latin typeface="Arial"/>
                          <a:ea typeface="Lucida Sans Unicode"/>
                          <a:cs typeface="Times New Roman"/>
                        </a:rPr>
                        <a:t>8-208-960</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400">
                          <a:latin typeface="Arial"/>
                          <a:ea typeface="Lucida Sans Unicode"/>
                          <a:cs typeface="Times New Roman"/>
                        </a:rPr>
                        <a:t>Col. Richard Neumann</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GB" sz="1400">
                          <a:latin typeface="Arial"/>
                          <a:ea typeface="Lucida Sans Unicode"/>
                          <a:cs typeface="Times New Roman"/>
                        </a:rPr>
                        <a:t>Luis Powell</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400">
                          <a:latin typeface="Arial"/>
                          <a:ea typeface="Lucida Sans Unicode"/>
                          <a:cs typeface="Times New Roman"/>
                        </a:rPr>
                        <a:t>3-79-2625</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400">
                          <a:latin typeface="Arial"/>
                          <a:ea typeface="Lucida Sans Unicode"/>
                          <a:cs typeface="Times New Roman"/>
                        </a:rPr>
                        <a:t>Esc. Artes Y Oficios</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GB" sz="1400">
                          <a:latin typeface="Arial"/>
                          <a:ea typeface="Lucida Sans Unicode"/>
                          <a:cs typeface="Times New Roman"/>
                        </a:rPr>
                        <a:t>Martin Luther</a:t>
                      </a:r>
                      <a:endParaRPr lang="en-US" sz="1400">
                        <a:latin typeface="Times New Roman"/>
                        <a:ea typeface="Lucida Sans Unicode"/>
                        <a:cs typeface="Times New Roman"/>
                      </a:endParaRPr>
                    </a:p>
                    <a:p>
                      <a:pPr marL="0" marR="0">
                        <a:spcBef>
                          <a:spcPts val="0"/>
                        </a:spcBef>
                        <a:spcAft>
                          <a:spcPts val="0"/>
                        </a:spcAft>
                      </a:pPr>
                      <a:r>
                        <a:rPr lang="en-GB" sz="1400">
                          <a:latin typeface="Arial"/>
                          <a:ea typeface="Lucida Sans Unicode"/>
                          <a:cs typeface="Times New Roman"/>
                        </a:rPr>
                        <a:t>John</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s-PA" sz="1400">
                        <a:latin typeface="Arial"/>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Esc. Prof. Isabel Herrera Obaldía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Ana Alvarez</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8-210-457</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Esc. Santa Familia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Juan González</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8-228-148</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IPT Angel Rubio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Manuel Caballero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8-408-959</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IPT Chilibre</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Director de Media</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A" dirty="0" smtClean="0"/>
              <a:t>Los directores capacitados</a:t>
            </a:r>
            <a:endParaRPr lang="en-US" dirty="0"/>
          </a:p>
        </p:txBody>
      </p:sp>
      <p:graphicFrame>
        <p:nvGraphicFramePr>
          <p:cNvPr id="6" name="Table 5"/>
          <p:cNvGraphicFramePr>
            <a:graphicFrameLocks noGrp="1"/>
          </p:cNvGraphicFramePr>
          <p:nvPr/>
        </p:nvGraphicFramePr>
        <p:xfrm>
          <a:off x="1219200" y="1371600"/>
          <a:ext cx="5943600" cy="1280160"/>
        </p:xfrm>
        <a:graphic>
          <a:graphicData uri="http://schemas.openxmlformats.org/drawingml/2006/table">
            <a:tbl>
              <a:tblPr/>
              <a:tblGrid>
                <a:gridCol w="1518998"/>
                <a:gridCol w="1231828"/>
                <a:gridCol w="1810006"/>
                <a:gridCol w="1382768"/>
              </a:tblGrid>
              <a:tr h="0">
                <a:tc>
                  <a:txBody>
                    <a:bodyPr/>
                    <a:lstStyle/>
                    <a:p>
                      <a:pPr marL="0" marR="0">
                        <a:spcBef>
                          <a:spcPts val="0"/>
                        </a:spcBef>
                        <a:spcAft>
                          <a:spcPts val="0"/>
                        </a:spcAft>
                      </a:pPr>
                      <a:r>
                        <a:rPr lang="es-PA" sz="1400" dirty="0">
                          <a:latin typeface="Arial"/>
                          <a:ea typeface="Lucida Sans Unicode"/>
                          <a:cs typeface="Times New Roman"/>
                        </a:rPr>
                        <a:t>Luzmila Lam</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3-81-2255</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IPT Louis </a:t>
                      </a:r>
                      <a:r>
                        <a:rPr lang="es-PA" sz="1400" dirty="0" err="1">
                          <a:latin typeface="Arial"/>
                          <a:ea typeface="Lucida Sans Unicode"/>
                          <a:cs typeface="Times New Roman"/>
                        </a:rPr>
                        <a:t>Martinz</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dirty="0">
                          <a:latin typeface="Arial"/>
                          <a:ea typeface="Lucida Sans Unicode"/>
                          <a:cs typeface="Times New Roman"/>
                        </a:rPr>
                        <a:t>Luis Mosquera</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5-12-380</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IPT San Miguelito </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dirty="0" err="1">
                          <a:latin typeface="Arial"/>
                          <a:ea typeface="Lucida Sans Unicode"/>
                          <a:cs typeface="Times New Roman"/>
                        </a:rPr>
                        <a:t>Neila</a:t>
                      </a:r>
                      <a:r>
                        <a:rPr lang="es-PA" sz="1400" dirty="0">
                          <a:latin typeface="Arial"/>
                          <a:ea typeface="Lucida Sans Unicode"/>
                          <a:cs typeface="Times New Roman"/>
                        </a:rPr>
                        <a:t> Bustamante</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7-74-70</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Nicolás Del Rosario</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Director de Media</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nvGraphicFramePr>
        <p:xfrm>
          <a:off x="1219200" y="2743200"/>
          <a:ext cx="5901055" cy="3840480"/>
        </p:xfrm>
        <a:graphic>
          <a:graphicData uri="http://schemas.openxmlformats.org/drawingml/2006/table">
            <a:tbl>
              <a:tblPr/>
              <a:tblGrid>
                <a:gridCol w="1508125"/>
                <a:gridCol w="1223010"/>
                <a:gridCol w="1797050"/>
                <a:gridCol w="1372870"/>
              </a:tblGrid>
              <a:tr h="0">
                <a:tc>
                  <a:txBody>
                    <a:bodyPr/>
                    <a:lstStyle/>
                    <a:p>
                      <a:pPr marL="0" marR="0">
                        <a:spcBef>
                          <a:spcPts val="0"/>
                        </a:spcBef>
                        <a:spcAft>
                          <a:spcPts val="0"/>
                        </a:spcAft>
                      </a:pPr>
                      <a:r>
                        <a:rPr lang="es-PA" sz="1400" dirty="0">
                          <a:latin typeface="Arial"/>
                          <a:ea typeface="Lucida Sans Unicode"/>
                          <a:cs typeface="Times New Roman"/>
                        </a:rPr>
                        <a:t>Juan A. Daniel</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8-213-2461</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Instituto Nacional</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Eric Prescilla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2-78-1552</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Instituto Fermín </a:t>
                      </a:r>
                      <a:r>
                        <a:rPr lang="es-PA" sz="1400" dirty="0" err="1">
                          <a:latin typeface="Arial"/>
                          <a:ea typeface="Lucida Sans Unicode"/>
                          <a:cs typeface="Times New Roman"/>
                        </a:rPr>
                        <a:t>Naudeau</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dirty="0" err="1">
                          <a:latin typeface="Arial"/>
                          <a:ea typeface="Lucida Sans Unicode"/>
                          <a:cs typeface="Times New Roman"/>
                        </a:rPr>
                        <a:t>Marisín</a:t>
                      </a:r>
                      <a:r>
                        <a:rPr lang="es-PA" sz="1400" dirty="0">
                          <a:latin typeface="Arial"/>
                          <a:ea typeface="Lucida Sans Unicode"/>
                          <a:cs typeface="Times New Roman"/>
                        </a:rPr>
                        <a:t> </a:t>
                      </a:r>
                      <a:r>
                        <a:rPr lang="es-PA" sz="1400" dirty="0" err="1">
                          <a:latin typeface="Arial"/>
                          <a:ea typeface="Lucida Sans Unicode"/>
                          <a:cs typeface="Times New Roman"/>
                        </a:rPr>
                        <a:t>Chanis</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8-164-1523</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Instituto José Dolores Moscote</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Miriam Moscoso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8-209-1083</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Colegio José Remón Cantera</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Luis A. Peralta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8-249-772</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Instituto América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José Cajar</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s-PA" sz="1400">
                        <a:latin typeface="Arial"/>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Colegio Elena</a:t>
                      </a:r>
                      <a:endParaRPr lang="en-US" sz="1400">
                        <a:latin typeface="Times New Roman"/>
                        <a:ea typeface="Lucida Sans Unicode"/>
                        <a:cs typeface="Times New Roman"/>
                      </a:endParaRPr>
                    </a:p>
                    <a:p>
                      <a:pPr marL="0" marR="0">
                        <a:spcBef>
                          <a:spcPts val="0"/>
                        </a:spcBef>
                        <a:spcAft>
                          <a:spcPts val="0"/>
                        </a:spcAft>
                      </a:pPr>
                      <a:r>
                        <a:rPr lang="es-PA" sz="1400">
                          <a:latin typeface="Arial"/>
                          <a:ea typeface="Lucida Sans Unicode"/>
                          <a:cs typeface="Times New Roman"/>
                        </a:rPr>
                        <a:t>Ch. De Pinate</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Giovanny Mercado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1-21-1880</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Colegio Venancio Fenosa Pascual</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Mirla Arjona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8-144-184</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Instituto Pubiano</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Director de Media</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400">
                          <a:latin typeface="Arial"/>
                          <a:ea typeface="Lucida Sans Unicode"/>
                          <a:cs typeface="Times New Roman"/>
                        </a:rPr>
                        <a:t>Mapy Cortés</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5-11-67</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a:latin typeface="Arial"/>
                          <a:ea typeface="Lucida Sans Unicode"/>
                          <a:cs typeface="Times New Roman"/>
                        </a:rPr>
                        <a:t>Instituto Dr. Alfredo Cantón</a:t>
                      </a:r>
                      <a:endParaRPr lang="en-US" sz="14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400" dirty="0">
                          <a:latin typeface="Arial"/>
                          <a:ea typeface="Lucida Sans Unicode"/>
                          <a:cs typeface="Times New Roman"/>
                        </a:rPr>
                        <a:t>Director de Media</a:t>
                      </a:r>
                      <a:endParaRPr lang="en-US" sz="14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A" dirty="0" smtClean="0"/>
              <a:t>Los directores capacitados</a:t>
            </a:r>
            <a:endParaRPr lang="en-US" dirty="0"/>
          </a:p>
        </p:txBody>
      </p:sp>
      <p:graphicFrame>
        <p:nvGraphicFramePr>
          <p:cNvPr id="7" name="Table 6"/>
          <p:cNvGraphicFramePr>
            <a:graphicFrameLocks noGrp="1"/>
          </p:cNvGraphicFramePr>
          <p:nvPr/>
        </p:nvGraphicFramePr>
        <p:xfrm>
          <a:off x="1524000" y="1905000"/>
          <a:ext cx="5901055" cy="3413760"/>
        </p:xfrm>
        <a:graphic>
          <a:graphicData uri="http://schemas.openxmlformats.org/drawingml/2006/table">
            <a:tbl>
              <a:tblPr/>
              <a:tblGrid>
                <a:gridCol w="1508125"/>
                <a:gridCol w="1223010"/>
                <a:gridCol w="1797050"/>
                <a:gridCol w="1372870"/>
              </a:tblGrid>
              <a:tr h="0">
                <a:tc>
                  <a:txBody>
                    <a:bodyPr/>
                    <a:lstStyle/>
                    <a:p>
                      <a:pPr marL="0" marR="0">
                        <a:spcBef>
                          <a:spcPts val="0"/>
                        </a:spcBef>
                        <a:spcAft>
                          <a:spcPts val="0"/>
                        </a:spcAft>
                      </a:pPr>
                      <a:r>
                        <a:rPr lang="es-PA" sz="1600" dirty="0">
                          <a:latin typeface="Arial"/>
                          <a:ea typeface="Lucida Sans Unicode"/>
                          <a:cs typeface="Times New Roman"/>
                        </a:rPr>
                        <a:t>Daniel </a:t>
                      </a:r>
                      <a:r>
                        <a:rPr lang="es-PA" sz="1600" dirty="0" err="1">
                          <a:latin typeface="Arial"/>
                          <a:ea typeface="Lucida Sans Unicode"/>
                          <a:cs typeface="Times New Roman"/>
                        </a:rPr>
                        <a:t>Véliz</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2-102-1685</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Colegio Francisco Beckman</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Director de Media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a:latin typeface="Arial"/>
                          <a:ea typeface="Lucida Sans Unicode"/>
                          <a:cs typeface="Times New Roman"/>
                        </a:rPr>
                        <a:t>Enilda Rivera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dirty="0">
                          <a:latin typeface="Arial"/>
                          <a:ea typeface="Lucida Sans Unicode"/>
                          <a:cs typeface="Times New Roman"/>
                        </a:rPr>
                        <a:t>8-165-1689</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Colegio Adán Urriola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Director de Media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a:latin typeface="Arial"/>
                          <a:ea typeface="Lucida Sans Unicode"/>
                          <a:cs typeface="Times New Roman"/>
                        </a:rPr>
                        <a:t>Narciso Basto</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8-157-1083</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Escuela Pedro Pablo Sánchez</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Director de Media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a:latin typeface="Arial"/>
                          <a:ea typeface="Lucida Sans Unicode"/>
                          <a:cs typeface="Times New Roman"/>
                        </a:rPr>
                        <a:t>Juan A. Daniel</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8-213-2461</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Instituto Nacional</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Director de Media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a:latin typeface="Arial"/>
                          <a:ea typeface="Lucida Sans Unicode"/>
                          <a:cs typeface="Times New Roman"/>
                        </a:rPr>
                        <a:t>Eric Prescilla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2-78-1552</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Instituto Fermín Naudeau</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Director de Media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a:latin typeface="Arial"/>
                          <a:ea typeface="Lucida Sans Unicode"/>
                          <a:cs typeface="Times New Roman"/>
                        </a:rPr>
                        <a:t>Marisín Chanis</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8-164-1523</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Instituto José Dolores Moscote</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Director de Media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a:latin typeface="Arial"/>
                          <a:ea typeface="Lucida Sans Unicode"/>
                          <a:cs typeface="Times New Roman"/>
                        </a:rPr>
                        <a:t>Miriam Moscoso</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8-209-1083</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Colegio José Remón Cantera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dirty="0">
                          <a:latin typeface="Arial"/>
                          <a:ea typeface="Lucida Sans Unicode"/>
                          <a:cs typeface="Times New Roman"/>
                        </a:rPr>
                        <a:t>Director de Media</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A" dirty="0" smtClean="0"/>
              <a:t>Los directores capacitados</a:t>
            </a:r>
            <a:endParaRPr lang="en-US" dirty="0"/>
          </a:p>
        </p:txBody>
      </p:sp>
      <p:graphicFrame>
        <p:nvGraphicFramePr>
          <p:cNvPr id="5" name="Table 4"/>
          <p:cNvGraphicFramePr>
            <a:graphicFrameLocks noGrp="1"/>
          </p:cNvGraphicFramePr>
          <p:nvPr/>
        </p:nvGraphicFramePr>
        <p:xfrm>
          <a:off x="1600200" y="1828800"/>
          <a:ext cx="5901055" cy="3413760"/>
        </p:xfrm>
        <a:graphic>
          <a:graphicData uri="http://schemas.openxmlformats.org/drawingml/2006/table">
            <a:tbl>
              <a:tblPr/>
              <a:tblGrid>
                <a:gridCol w="1508125"/>
                <a:gridCol w="1223010"/>
                <a:gridCol w="1569720"/>
                <a:gridCol w="1600200"/>
              </a:tblGrid>
              <a:tr h="0">
                <a:tc>
                  <a:txBody>
                    <a:bodyPr/>
                    <a:lstStyle/>
                    <a:p>
                      <a:pPr marL="0" marR="0">
                        <a:spcBef>
                          <a:spcPts val="0"/>
                        </a:spcBef>
                        <a:spcAft>
                          <a:spcPts val="0"/>
                        </a:spcAft>
                      </a:pPr>
                      <a:r>
                        <a:rPr lang="es-PA" sz="1600" dirty="0">
                          <a:latin typeface="Arial"/>
                          <a:ea typeface="Lucida Sans Unicode"/>
                          <a:cs typeface="Times New Roman"/>
                        </a:rPr>
                        <a:t>Luis Rodríguez</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8-213-2461</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MEDUCA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Técnico (Ed. Media)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dirty="0" err="1">
                          <a:latin typeface="Arial"/>
                          <a:ea typeface="Lucida Sans Unicode"/>
                          <a:cs typeface="Times New Roman"/>
                        </a:rPr>
                        <a:t>Èrida</a:t>
                      </a:r>
                      <a:r>
                        <a:rPr lang="es-PA" sz="1600" dirty="0">
                          <a:latin typeface="Arial"/>
                          <a:ea typeface="Lucida Sans Unicode"/>
                          <a:cs typeface="Times New Roman"/>
                        </a:rPr>
                        <a:t> Morales</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7-77-43</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MEDUCA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Técnica (Ed. Adultos)</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dirty="0" err="1">
                          <a:latin typeface="Arial"/>
                          <a:ea typeface="Lucida Sans Unicode"/>
                          <a:cs typeface="Times New Roman"/>
                        </a:rPr>
                        <a:t>Silka</a:t>
                      </a:r>
                      <a:r>
                        <a:rPr lang="es-PA" sz="1600" dirty="0">
                          <a:latin typeface="Arial"/>
                          <a:ea typeface="Lucida Sans Unicode"/>
                          <a:cs typeface="Times New Roman"/>
                        </a:rPr>
                        <a:t> Vuelva</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8-229-2277</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MEDUCA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Técnica (Ed. Inicial)</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dirty="0" err="1">
                          <a:latin typeface="Arial"/>
                          <a:ea typeface="Lucida Sans Unicode"/>
                          <a:cs typeface="Times New Roman"/>
                        </a:rPr>
                        <a:t>Aleika</a:t>
                      </a:r>
                      <a:r>
                        <a:rPr lang="es-PA" sz="1600" dirty="0">
                          <a:latin typeface="Arial"/>
                          <a:ea typeface="Lucida Sans Unicode"/>
                          <a:cs typeface="Times New Roman"/>
                        </a:rPr>
                        <a:t> López</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7-85-1014</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MEDUCA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Técnica (Currículo)</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dirty="0">
                          <a:latin typeface="Arial"/>
                          <a:ea typeface="Lucida Sans Unicode"/>
                          <a:cs typeface="Times New Roman"/>
                        </a:rPr>
                        <a:t>Edwin Medina</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dirty="0">
                          <a:latin typeface="Arial"/>
                          <a:ea typeface="Lucida Sans Unicode"/>
                          <a:cs typeface="Times New Roman"/>
                        </a:rPr>
                        <a:t>8-202-1031</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MEDUCA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Técnico (Ed. Prof y Tecnica)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a:latin typeface="Arial"/>
                          <a:ea typeface="Lucida Sans Unicode"/>
                          <a:cs typeface="Times New Roman"/>
                        </a:rPr>
                        <a:t>Federico Castro</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dirty="0">
                          <a:latin typeface="Arial"/>
                          <a:ea typeface="Lucida Sans Unicode"/>
                          <a:cs typeface="Times New Roman"/>
                        </a:rPr>
                        <a:t>8-243-596</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dirty="0">
                          <a:latin typeface="Arial"/>
                          <a:ea typeface="Lucida Sans Unicode"/>
                          <a:cs typeface="Times New Roman"/>
                        </a:rPr>
                        <a:t>MEDUCA</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Técnico (Ed. Prof y Tecnica)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s-PA" sz="1600">
                          <a:latin typeface="Arial"/>
                          <a:ea typeface="Lucida Sans Unicode"/>
                          <a:cs typeface="Times New Roman"/>
                        </a:rPr>
                        <a:t>Ildefonso Dutari R.</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9-95-280</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a:latin typeface="Arial"/>
                          <a:ea typeface="Lucida Sans Unicode"/>
                          <a:cs typeface="Times New Roman"/>
                        </a:rPr>
                        <a:t>MEDUCA</a:t>
                      </a:r>
                      <a:endParaRPr lang="en-US" sz="160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s-PA" sz="1600" dirty="0">
                          <a:latin typeface="Arial"/>
                          <a:ea typeface="Lucida Sans Unicode"/>
                          <a:cs typeface="Times New Roman"/>
                        </a:rPr>
                        <a:t>Técnico (Ed. </a:t>
                      </a:r>
                      <a:r>
                        <a:rPr lang="es-PA" sz="1600" dirty="0" err="1">
                          <a:latin typeface="Arial"/>
                          <a:ea typeface="Lucida Sans Unicode"/>
                          <a:cs typeface="Times New Roman"/>
                        </a:rPr>
                        <a:t>Prof</a:t>
                      </a:r>
                      <a:r>
                        <a:rPr lang="es-PA" sz="1600" dirty="0">
                          <a:latin typeface="Arial"/>
                          <a:ea typeface="Lucida Sans Unicode"/>
                          <a:cs typeface="Times New Roman"/>
                        </a:rPr>
                        <a:t> y </a:t>
                      </a:r>
                      <a:r>
                        <a:rPr lang="es-PA" sz="1600" dirty="0" err="1">
                          <a:latin typeface="Arial"/>
                          <a:ea typeface="Lucida Sans Unicode"/>
                          <a:cs typeface="Times New Roman"/>
                        </a:rPr>
                        <a:t>Tecnica</a:t>
                      </a:r>
                      <a:r>
                        <a:rPr lang="es-PA" sz="1600" dirty="0">
                          <a:latin typeface="Arial"/>
                          <a:ea typeface="Lucida Sans Unicode"/>
                          <a:cs typeface="Times New Roman"/>
                        </a:rPr>
                        <a:t>)</a:t>
                      </a:r>
                      <a:endParaRPr lang="en-US" sz="1600" dirty="0">
                        <a:latin typeface="Times New Roman"/>
                        <a:ea typeface="Lucida Sans Unicode"/>
                        <a:cs typeface="Times New Roman"/>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81000" y="609600"/>
            <a:ext cx="8458200" cy="1524000"/>
          </a:xfrm>
        </p:spPr>
        <p:txBody>
          <a:bodyPr>
            <a:noAutofit/>
          </a:bodyPr>
          <a:lstStyle/>
          <a:p>
            <a:r>
              <a:rPr lang="en-GB" sz="4000" b="1" dirty="0" err="1" smtClean="0">
                <a:solidFill>
                  <a:schemeClr val="tx1"/>
                </a:solidFill>
                <a:latin typeface="Arial" pitchFamily="34" charset="0"/>
              </a:rPr>
              <a:t>Resuelto</a:t>
            </a:r>
            <a:r>
              <a:rPr lang="en-GB" sz="4000" b="1" dirty="0" smtClean="0">
                <a:solidFill>
                  <a:schemeClr val="tx1"/>
                </a:solidFill>
                <a:latin typeface="Arial" pitchFamily="34" charset="0"/>
              </a:rPr>
              <a:t> 514 del 13 de </a:t>
            </a:r>
            <a:r>
              <a:rPr lang="en-GB" sz="4000" b="1" dirty="0" err="1" smtClean="0">
                <a:solidFill>
                  <a:schemeClr val="tx1"/>
                </a:solidFill>
                <a:latin typeface="Arial" pitchFamily="34" charset="0"/>
              </a:rPr>
              <a:t>abril</a:t>
            </a:r>
            <a:r>
              <a:rPr lang="en-GB" sz="4000" b="1" dirty="0" smtClean="0">
                <a:solidFill>
                  <a:schemeClr val="tx1"/>
                </a:solidFill>
                <a:latin typeface="Arial" pitchFamily="34" charset="0"/>
              </a:rPr>
              <a:t> de 2007</a:t>
            </a:r>
            <a:endParaRPr lang="en-US" sz="4000" dirty="0">
              <a:solidFill>
                <a:schemeClr val="tx1"/>
              </a:solidFill>
            </a:endParaRPr>
          </a:p>
        </p:txBody>
      </p:sp>
      <p:sp>
        <p:nvSpPr>
          <p:cNvPr id="3" name="Title 2"/>
          <p:cNvSpPr>
            <a:spLocks noGrp="1"/>
          </p:cNvSpPr>
          <p:nvPr>
            <p:ph type="title"/>
          </p:nvPr>
        </p:nvSpPr>
        <p:spPr>
          <a:xfrm>
            <a:off x="180475" y="2286001"/>
            <a:ext cx="8686800" cy="1845910"/>
          </a:xfrm>
        </p:spPr>
        <p:txBody>
          <a:bodyPr>
            <a:normAutofit/>
          </a:bodyPr>
          <a:lstStyle/>
          <a:p>
            <a:r>
              <a:rPr lang="es-PA" dirty="0" smtClean="0"/>
              <a:t>Se crea la comisión nacional para la transformación curricular de la educación media</a:t>
            </a:r>
            <a:endParaRPr lang="en-US" dirty="0"/>
          </a:p>
        </p:txBody>
      </p:sp>
      <p:sp>
        <p:nvSpPr>
          <p:cNvPr id="5" name="TextBox 4"/>
          <p:cNvSpPr txBox="1"/>
          <p:nvPr/>
        </p:nvSpPr>
        <p:spPr>
          <a:xfrm>
            <a:off x="533400" y="4267200"/>
            <a:ext cx="8382000" cy="2249847"/>
          </a:xfrm>
          <a:prstGeom prst="rect">
            <a:avLst/>
          </a:prstGeom>
          <a:noFill/>
        </p:spPr>
        <p:txBody>
          <a:bodyPr wrap="square" rtlCol="0">
            <a:spAutoFit/>
          </a:bodyPr>
          <a:lstStyle/>
          <a:p>
            <a:pPr>
              <a:lnSpc>
                <a:spcPct val="80000"/>
              </a:lnSpc>
              <a:spcBef>
                <a:spcPts val="600"/>
              </a:spcBef>
              <a:buClr>
                <a:srgbClr val="000099"/>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dirty="0" smtClean="0"/>
              <a:t>¿</a:t>
            </a:r>
            <a:r>
              <a:rPr lang="en-GB" b="1" dirty="0" err="1" smtClean="0"/>
              <a:t>Quiénes</a:t>
            </a:r>
            <a:r>
              <a:rPr lang="en-GB" b="1" dirty="0" smtClean="0"/>
              <a:t> la </a:t>
            </a:r>
            <a:r>
              <a:rPr lang="en-GB" b="1" dirty="0" err="1" smtClean="0"/>
              <a:t>integran</a:t>
            </a:r>
            <a:r>
              <a:rPr lang="en-GB" b="1" dirty="0" smtClean="0"/>
              <a:t>?</a:t>
            </a:r>
          </a:p>
          <a:p>
            <a:pPr>
              <a:lnSpc>
                <a:spcPct val="80000"/>
              </a:lnSpc>
              <a:spcBef>
                <a:spcPts val="600"/>
              </a:spcBef>
              <a:buClr>
                <a:srgbClr val="000099"/>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b="1" dirty="0" smtClean="0"/>
          </a:p>
          <a:p>
            <a:pPr>
              <a:lnSpc>
                <a:spcPct val="80000"/>
              </a:lnSpc>
              <a:spcBef>
                <a:spcPts val="600"/>
              </a:spcBef>
              <a:buClr>
                <a:srgbClr val="000099"/>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dirty="0" err="1" smtClean="0">
                <a:latin typeface="Arial Narrow" pitchFamily="34" charset="0"/>
              </a:rPr>
              <a:t>Ministerio</a:t>
            </a:r>
            <a:r>
              <a:rPr lang="en-GB" b="1" dirty="0" smtClean="0">
                <a:latin typeface="Arial Narrow" pitchFamily="34" charset="0"/>
              </a:rPr>
              <a:t> de </a:t>
            </a:r>
            <a:r>
              <a:rPr lang="en-GB" b="1" dirty="0" err="1" smtClean="0">
                <a:latin typeface="Arial Narrow" pitchFamily="34" charset="0"/>
              </a:rPr>
              <a:t>Educación</a:t>
            </a:r>
            <a:r>
              <a:rPr lang="en-GB" b="1" dirty="0" smtClean="0">
                <a:latin typeface="Arial Narrow" pitchFamily="34" charset="0"/>
              </a:rPr>
              <a:t> , Universidad de Panamá, Universidad </a:t>
            </a:r>
            <a:r>
              <a:rPr lang="en-GB" b="1" dirty="0" err="1" smtClean="0">
                <a:latin typeface="Arial Narrow" pitchFamily="34" charset="0"/>
              </a:rPr>
              <a:t>Tecnológica</a:t>
            </a:r>
            <a:r>
              <a:rPr lang="en-GB" b="1" dirty="0" smtClean="0">
                <a:latin typeface="Arial Narrow" pitchFamily="34" charset="0"/>
              </a:rPr>
              <a:t> de Panamá, COSPAE, SENACYT, </a:t>
            </a:r>
            <a:r>
              <a:rPr lang="en-GB" b="1" dirty="0" err="1" smtClean="0">
                <a:latin typeface="Arial Narrow" pitchFamily="34" charset="0"/>
              </a:rPr>
              <a:t>Consejo</a:t>
            </a:r>
            <a:r>
              <a:rPr lang="en-GB" b="1" dirty="0" smtClean="0">
                <a:latin typeface="Arial Narrow" pitchFamily="34" charset="0"/>
              </a:rPr>
              <a:t> </a:t>
            </a:r>
            <a:r>
              <a:rPr lang="en-GB" b="1" dirty="0" err="1" smtClean="0">
                <a:latin typeface="Arial Narrow" pitchFamily="34" charset="0"/>
              </a:rPr>
              <a:t>Nacional</a:t>
            </a:r>
            <a:r>
              <a:rPr lang="en-GB" b="1" dirty="0" smtClean="0">
                <a:latin typeface="Arial Narrow" pitchFamily="34" charset="0"/>
              </a:rPr>
              <a:t> de </a:t>
            </a:r>
            <a:r>
              <a:rPr lang="en-GB" b="1" dirty="0" err="1" smtClean="0">
                <a:latin typeface="Arial Narrow" pitchFamily="34" charset="0"/>
              </a:rPr>
              <a:t>Educación</a:t>
            </a:r>
            <a:r>
              <a:rPr lang="en-GB" b="1" dirty="0" smtClean="0">
                <a:latin typeface="Arial Narrow" pitchFamily="34" charset="0"/>
              </a:rPr>
              <a:t> (CONACED), </a:t>
            </a:r>
          </a:p>
          <a:p>
            <a:pPr>
              <a:lnSpc>
                <a:spcPct val="80000"/>
              </a:lnSpc>
              <a:spcBef>
                <a:spcPts val="600"/>
              </a:spcBef>
              <a:buClr>
                <a:srgbClr val="000099"/>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dirty="0" err="1" smtClean="0">
                <a:latin typeface="Arial Narrow" pitchFamily="34" charset="0"/>
              </a:rPr>
              <a:t>Comisión</a:t>
            </a:r>
            <a:r>
              <a:rPr lang="en-GB" b="1" dirty="0" smtClean="0">
                <a:latin typeface="Arial Narrow" pitchFamily="34" charset="0"/>
              </a:rPr>
              <a:t> </a:t>
            </a:r>
            <a:r>
              <a:rPr lang="en-GB" b="1" dirty="0" err="1" smtClean="0">
                <a:latin typeface="Arial Narrow" pitchFamily="34" charset="0"/>
              </a:rPr>
              <a:t>Coordinadora</a:t>
            </a:r>
            <a:r>
              <a:rPr lang="en-GB" b="1" dirty="0" smtClean="0">
                <a:latin typeface="Arial Narrow" pitchFamily="34" charset="0"/>
              </a:rPr>
              <a:t> de </a:t>
            </a:r>
            <a:r>
              <a:rPr lang="en-GB" b="1" dirty="0" err="1" smtClean="0">
                <a:latin typeface="Arial Narrow" pitchFamily="34" charset="0"/>
              </a:rPr>
              <a:t>Educación</a:t>
            </a:r>
            <a:r>
              <a:rPr lang="en-GB" b="1" dirty="0" smtClean="0">
                <a:latin typeface="Arial Narrow" pitchFamily="34" charset="0"/>
              </a:rPr>
              <a:t>, Unión </a:t>
            </a:r>
            <a:r>
              <a:rPr lang="en-GB" b="1" dirty="0" err="1" smtClean="0">
                <a:latin typeface="Arial Narrow" pitchFamily="34" charset="0"/>
              </a:rPr>
              <a:t>Nacional</a:t>
            </a:r>
            <a:r>
              <a:rPr lang="en-GB" b="1" dirty="0" smtClean="0">
                <a:latin typeface="Arial Narrow" pitchFamily="34" charset="0"/>
              </a:rPr>
              <a:t> de </a:t>
            </a:r>
            <a:r>
              <a:rPr lang="en-GB" b="1" dirty="0" err="1" smtClean="0">
                <a:latin typeface="Arial Narrow" pitchFamily="34" charset="0"/>
              </a:rPr>
              <a:t>Centros</a:t>
            </a:r>
            <a:r>
              <a:rPr lang="en-GB" b="1" dirty="0" smtClean="0">
                <a:latin typeface="Arial Narrow" pitchFamily="34" charset="0"/>
              </a:rPr>
              <a:t> </a:t>
            </a:r>
            <a:r>
              <a:rPr lang="en-GB" b="1" dirty="0" err="1" smtClean="0">
                <a:latin typeface="Arial Narrow" pitchFamily="34" charset="0"/>
              </a:rPr>
              <a:t>Educativos</a:t>
            </a:r>
            <a:r>
              <a:rPr lang="en-GB" b="1" dirty="0" smtClean="0">
                <a:latin typeface="Arial Narrow" pitchFamily="34" charset="0"/>
              </a:rPr>
              <a:t> </a:t>
            </a:r>
            <a:r>
              <a:rPr lang="en-GB" b="1" dirty="0" err="1" smtClean="0">
                <a:latin typeface="Arial Narrow" pitchFamily="34" charset="0"/>
              </a:rPr>
              <a:t>Particulares</a:t>
            </a:r>
            <a:r>
              <a:rPr lang="en-GB" b="1" dirty="0" smtClean="0">
                <a:latin typeface="Arial Narrow" pitchFamily="34" charset="0"/>
              </a:rPr>
              <a:t>, </a:t>
            </a:r>
            <a:r>
              <a:rPr lang="en-GB" b="1" dirty="0">
                <a:latin typeface="Arial Narrow" pitchFamily="34" charset="0"/>
              </a:rPr>
              <a:t> </a:t>
            </a:r>
            <a:r>
              <a:rPr lang="en-GB" b="1" dirty="0" err="1" smtClean="0">
                <a:latin typeface="Arial Narrow" pitchFamily="34" charset="0"/>
              </a:rPr>
              <a:t>Federación</a:t>
            </a:r>
            <a:r>
              <a:rPr lang="en-GB" b="1" dirty="0" smtClean="0">
                <a:latin typeface="Arial Narrow" pitchFamily="34" charset="0"/>
              </a:rPr>
              <a:t> de </a:t>
            </a:r>
            <a:r>
              <a:rPr lang="en-GB" b="1" dirty="0" err="1" smtClean="0">
                <a:latin typeface="Arial Narrow" pitchFamily="34" charset="0"/>
              </a:rPr>
              <a:t>Colegios</a:t>
            </a:r>
            <a:r>
              <a:rPr lang="en-GB" b="1" dirty="0" smtClean="0">
                <a:latin typeface="Arial Narrow" pitchFamily="34" charset="0"/>
              </a:rPr>
              <a:t> </a:t>
            </a:r>
            <a:r>
              <a:rPr lang="en-GB" b="1" dirty="0" err="1" smtClean="0">
                <a:latin typeface="Arial Narrow" pitchFamily="34" charset="0"/>
              </a:rPr>
              <a:t>Católicos</a:t>
            </a:r>
            <a:r>
              <a:rPr lang="en-GB" b="1" dirty="0" smtClean="0">
                <a:latin typeface="Arial Narrow" pitchFamily="34" charset="0"/>
              </a:rPr>
              <a:t> </a:t>
            </a:r>
            <a:r>
              <a:rPr lang="en-GB" b="1" dirty="0" err="1" smtClean="0">
                <a:latin typeface="Arial Narrow" pitchFamily="34" charset="0"/>
              </a:rPr>
              <a:t>Particulares</a:t>
            </a:r>
            <a:r>
              <a:rPr lang="en-GB" b="1" dirty="0" smtClean="0">
                <a:latin typeface="Arial Narrow" pitchFamily="34" charset="0"/>
              </a:rPr>
              <a:t>, IFARHU, </a:t>
            </a:r>
          </a:p>
          <a:p>
            <a:pPr>
              <a:lnSpc>
                <a:spcPct val="80000"/>
              </a:lnSpc>
              <a:spcBef>
                <a:spcPts val="600"/>
              </a:spcBef>
              <a:buClr>
                <a:srgbClr val="000099"/>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dirty="0" err="1" smtClean="0">
                <a:latin typeface="Arial Narrow" pitchFamily="34" charset="0"/>
              </a:rPr>
              <a:t>Confederación</a:t>
            </a:r>
            <a:r>
              <a:rPr lang="en-GB" b="1" dirty="0" smtClean="0">
                <a:latin typeface="Arial Narrow" pitchFamily="34" charset="0"/>
              </a:rPr>
              <a:t> de Padres de </a:t>
            </a:r>
            <a:r>
              <a:rPr lang="en-GB" b="1" dirty="0" err="1" smtClean="0">
                <a:latin typeface="Arial Narrow" pitchFamily="34" charset="0"/>
              </a:rPr>
              <a:t>Familia</a:t>
            </a:r>
            <a:r>
              <a:rPr lang="en-GB" b="1" dirty="0" smtClean="0">
                <a:latin typeface="Arial Narrow" pitchFamily="34" charset="0"/>
              </a:rPr>
              <a:t>, </a:t>
            </a:r>
            <a:r>
              <a:rPr lang="en-GB" b="1" dirty="0" err="1" smtClean="0">
                <a:latin typeface="Arial Narrow" pitchFamily="34" charset="0"/>
              </a:rPr>
              <a:t>Frente</a:t>
            </a:r>
            <a:r>
              <a:rPr lang="en-GB" b="1" dirty="0" smtClean="0">
                <a:latin typeface="Arial Narrow" pitchFamily="34" charset="0"/>
              </a:rPr>
              <a:t> de </a:t>
            </a:r>
            <a:r>
              <a:rPr lang="en-GB" b="1" dirty="0" err="1" smtClean="0">
                <a:latin typeface="Arial Narrow" pitchFamily="34" charset="0"/>
              </a:rPr>
              <a:t>Acción</a:t>
            </a:r>
            <a:r>
              <a:rPr lang="en-GB" b="1" dirty="0" smtClean="0">
                <a:latin typeface="Arial Narrow" pitchFamily="34" charset="0"/>
              </a:rPr>
              <a:t> Magisterial, </a:t>
            </a:r>
          </a:p>
          <a:p>
            <a:pPr>
              <a:lnSpc>
                <a:spcPct val="80000"/>
              </a:lnSpc>
              <a:spcBef>
                <a:spcPts val="600"/>
              </a:spcBef>
              <a:buClr>
                <a:srgbClr val="000099"/>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dirty="0" err="1" smtClean="0">
                <a:latin typeface="Arial Narrow" pitchFamily="34" charset="0"/>
              </a:rPr>
              <a:t>Coordinadora</a:t>
            </a:r>
            <a:r>
              <a:rPr lang="en-GB" b="1" dirty="0" smtClean="0">
                <a:latin typeface="Arial Narrow" pitchFamily="34" charset="0"/>
              </a:rPr>
              <a:t> de Unión Magisterial</a:t>
            </a:r>
            <a:endParaRPr lang="en-GB" b="1" dirty="0">
              <a:latin typeface="Arial Narrow"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686800" cy="1219200"/>
          </a:xfrm>
        </p:spPr>
        <p:txBody>
          <a:bodyPr>
            <a:normAutofit fontScale="90000"/>
          </a:bodyPr>
          <a:lstStyle/>
          <a:p>
            <a:r>
              <a:rPr lang="es-PA" dirty="0" smtClean="0"/>
              <a:t>2007: </a:t>
            </a:r>
            <a:r>
              <a:rPr lang="en-GB" sz="2200" b="1" dirty="0" err="1" smtClean="0">
                <a:solidFill>
                  <a:schemeClr val="tx1"/>
                </a:solidFill>
                <a:latin typeface="Arial" pitchFamily="34" charset="0"/>
              </a:rPr>
              <a:t>Jornadas</a:t>
            </a:r>
            <a:r>
              <a:rPr lang="en-GB" sz="2200" b="1" dirty="0" smtClean="0">
                <a:solidFill>
                  <a:schemeClr val="tx1"/>
                </a:solidFill>
                <a:latin typeface="Arial" pitchFamily="34" charset="0"/>
              </a:rPr>
              <a:t> </a:t>
            </a:r>
            <a:r>
              <a:rPr lang="en-GB" sz="2200" b="1" dirty="0" err="1" smtClean="0">
                <a:solidFill>
                  <a:schemeClr val="tx1"/>
                </a:solidFill>
                <a:latin typeface="Arial" pitchFamily="34" charset="0"/>
              </a:rPr>
              <a:t>Regionales</a:t>
            </a:r>
            <a:r>
              <a:rPr lang="en-GB" sz="2200" b="1" dirty="0" smtClean="0">
                <a:solidFill>
                  <a:schemeClr val="tx1"/>
                </a:solidFill>
                <a:latin typeface="Arial" pitchFamily="34" charset="0"/>
              </a:rPr>
              <a:t> </a:t>
            </a:r>
            <a:r>
              <a:rPr lang="en-GB" sz="2200" b="1" dirty="0" err="1" smtClean="0">
                <a:solidFill>
                  <a:schemeClr val="tx1"/>
                </a:solidFill>
                <a:latin typeface="Arial" pitchFamily="34" charset="0"/>
              </a:rPr>
              <a:t>para</a:t>
            </a:r>
            <a:r>
              <a:rPr lang="en-GB" sz="2200" b="1" dirty="0" smtClean="0">
                <a:solidFill>
                  <a:schemeClr val="tx1"/>
                </a:solidFill>
                <a:latin typeface="Arial" pitchFamily="34" charset="0"/>
              </a:rPr>
              <a:t> </a:t>
            </a:r>
            <a:r>
              <a:rPr lang="en-GB" sz="2200" b="1" dirty="0" err="1" smtClean="0">
                <a:solidFill>
                  <a:schemeClr val="tx1"/>
                </a:solidFill>
                <a:latin typeface="Arial" pitchFamily="34" charset="0"/>
              </a:rPr>
              <a:t>divulgar</a:t>
            </a:r>
            <a:r>
              <a:rPr lang="en-GB" sz="2200" b="1" dirty="0" smtClean="0">
                <a:solidFill>
                  <a:schemeClr val="tx1"/>
                </a:solidFill>
                <a:latin typeface="Arial" pitchFamily="34" charset="0"/>
              </a:rPr>
              <a:t> la </a:t>
            </a:r>
            <a:r>
              <a:rPr lang="en-GB" sz="2200" b="1" dirty="0" err="1" smtClean="0">
                <a:solidFill>
                  <a:schemeClr val="tx1"/>
                </a:solidFill>
                <a:latin typeface="Arial" pitchFamily="34" charset="0"/>
              </a:rPr>
              <a:t>propuesta</a:t>
            </a:r>
            <a:r>
              <a:rPr lang="en-GB" sz="2200" b="1" dirty="0" smtClean="0">
                <a:solidFill>
                  <a:schemeClr val="tx1"/>
                </a:solidFill>
                <a:latin typeface="Arial" pitchFamily="34" charset="0"/>
              </a:rPr>
              <a:t> de </a:t>
            </a:r>
            <a:r>
              <a:rPr lang="en-GB" sz="2200" b="1" dirty="0" err="1" smtClean="0">
                <a:solidFill>
                  <a:schemeClr val="tx1"/>
                </a:solidFill>
                <a:latin typeface="Arial" pitchFamily="34" charset="0"/>
              </a:rPr>
              <a:t>transformación</a:t>
            </a:r>
            <a:r>
              <a:rPr lang="en-GB" sz="2200" b="1" dirty="0" smtClean="0">
                <a:solidFill>
                  <a:schemeClr val="tx1"/>
                </a:solidFill>
                <a:latin typeface="Arial" pitchFamily="34" charset="0"/>
              </a:rPr>
              <a:t> curricular de la </a:t>
            </a:r>
            <a:r>
              <a:rPr lang="en-GB" sz="2200" b="1" dirty="0" err="1" smtClean="0">
                <a:solidFill>
                  <a:schemeClr val="tx1"/>
                </a:solidFill>
                <a:latin typeface="Arial" pitchFamily="34" charset="0"/>
              </a:rPr>
              <a:t>Educación</a:t>
            </a:r>
            <a:r>
              <a:rPr lang="en-GB" sz="2200" b="1" dirty="0" smtClean="0">
                <a:solidFill>
                  <a:schemeClr val="tx1"/>
                </a:solidFill>
                <a:latin typeface="Arial" pitchFamily="34" charset="0"/>
              </a:rPr>
              <a:t> Media</a:t>
            </a:r>
            <a:r>
              <a:rPr lang="en-GB" dirty="0" smtClean="0">
                <a:solidFill>
                  <a:schemeClr val="tx1"/>
                </a:solidFill>
                <a:latin typeface="Arial" pitchFamily="34" charset="0"/>
              </a:rPr>
              <a:t>. </a:t>
            </a:r>
            <a:r>
              <a:rPr lang="en-GB" dirty="0" smtClean="0">
                <a:solidFill>
                  <a:srgbClr val="000099"/>
                </a:solidFill>
                <a:latin typeface="Arial" pitchFamily="34" charset="0"/>
              </a:rPr>
              <a:t/>
            </a:r>
            <a:br>
              <a:rPr lang="en-GB" dirty="0" smtClean="0">
                <a:solidFill>
                  <a:srgbClr val="000099"/>
                </a:solidFill>
                <a:latin typeface="Arial" pitchFamily="34" charset="0"/>
              </a:rPr>
            </a:br>
            <a:endParaRPr lang="en-US" dirty="0"/>
          </a:p>
        </p:txBody>
      </p:sp>
      <p:sp>
        <p:nvSpPr>
          <p:cNvPr id="3" name="Content Placeholder 2"/>
          <p:cNvSpPr>
            <a:spLocks noGrp="1"/>
          </p:cNvSpPr>
          <p:nvPr>
            <p:ph sz="half" idx="1"/>
          </p:nvPr>
        </p:nvSpPr>
        <p:spPr>
          <a:solidFill>
            <a:schemeClr val="accent1">
              <a:lumMod val="20000"/>
              <a:lumOff val="80000"/>
            </a:schemeClr>
          </a:solidFill>
        </p:spPr>
        <p:txBody>
          <a:bodyPr>
            <a:normAutofit lnSpcReduction="10000"/>
          </a:bodyPr>
          <a:lstStyle/>
          <a:p>
            <a:r>
              <a:rPr lang="es-PA" b="1" dirty="0" smtClean="0"/>
              <a:t>13 de julio 2007</a:t>
            </a:r>
          </a:p>
          <a:p>
            <a:r>
              <a:rPr lang="es-PA" dirty="0" smtClean="0"/>
              <a:t>Seminario: Gestión del Currículum basado en competencias.</a:t>
            </a:r>
          </a:p>
          <a:p>
            <a:r>
              <a:rPr lang="es-PA" dirty="0" smtClean="0"/>
              <a:t>Destinatarios: </a:t>
            </a:r>
            <a:r>
              <a:rPr lang="es-PA" sz="2400" dirty="0" smtClean="0"/>
              <a:t>directores nacionales, supervisores nacionales, subdirectores técnicos-docentes,  directores de escuela del nivel medio, enlaces o supervisores nacionales de las 13 regiones.</a:t>
            </a:r>
            <a:endParaRPr lang="en-US" sz="2400" dirty="0"/>
          </a:p>
        </p:txBody>
      </p:sp>
      <p:sp>
        <p:nvSpPr>
          <p:cNvPr id="4" name="Content Placeholder 3"/>
          <p:cNvSpPr>
            <a:spLocks noGrp="1"/>
          </p:cNvSpPr>
          <p:nvPr>
            <p:ph sz="half" idx="2"/>
          </p:nvPr>
        </p:nvSpPr>
        <p:spPr>
          <a:solidFill>
            <a:schemeClr val="accent1">
              <a:lumMod val="20000"/>
              <a:lumOff val="80000"/>
            </a:schemeClr>
          </a:solidFill>
        </p:spPr>
        <p:txBody>
          <a:bodyPr>
            <a:normAutofit lnSpcReduction="10000"/>
          </a:bodyPr>
          <a:lstStyle/>
          <a:p>
            <a:r>
              <a:rPr lang="es-PA" b="1" dirty="0" smtClean="0"/>
              <a:t>30 de julio 2007</a:t>
            </a:r>
          </a:p>
          <a:p>
            <a:r>
              <a:rPr lang="es-PA" dirty="0" smtClean="0"/>
              <a:t>Taller informativo sobre el proceso de transformación curricular del nivel medio.</a:t>
            </a:r>
          </a:p>
          <a:p>
            <a:r>
              <a:rPr lang="es-PA" dirty="0" smtClean="0"/>
              <a:t> </a:t>
            </a:r>
            <a:r>
              <a:rPr lang="es-PA" dirty="0" smtClean="0"/>
              <a:t>Destinatarios: </a:t>
            </a:r>
            <a:r>
              <a:rPr lang="es-PA" sz="2400" dirty="0" smtClean="0"/>
              <a:t>Supervisores nacionales y regionales de educación</a:t>
            </a:r>
            <a:r>
              <a:rPr lang="es-PA" dirty="0" smtClean="0"/>
              <a:t>, </a:t>
            </a:r>
            <a:r>
              <a:rPr lang="es-PA" sz="2400" dirty="0" smtClean="0"/>
              <a:t>docentes universitarios y técnicos de la DNCTE. </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fontScale="92500" lnSpcReduction="20000"/>
          </a:bodyPr>
          <a:lstStyle/>
          <a:p>
            <a:r>
              <a:rPr lang="en-GB" sz="3200" b="1" i="1" dirty="0" err="1" smtClean="0">
                <a:solidFill>
                  <a:schemeClr val="tx1"/>
                </a:solidFill>
                <a:latin typeface="Arial" pitchFamily="34" charset="0"/>
              </a:rPr>
              <a:t>Reuniones</a:t>
            </a:r>
            <a:r>
              <a:rPr lang="en-GB" sz="3200" b="1" i="1" dirty="0" smtClean="0">
                <a:solidFill>
                  <a:schemeClr val="tx1"/>
                </a:solidFill>
                <a:latin typeface="Arial" pitchFamily="34" charset="0"/>
              </a:rPr>
              <a:t> </a:t>
            </a:r>
            <a:r>
              <a:rPr lang="en-GB" sz="3200" b="1" i="1" dirty="0" smtClean="0">
                <a:solidFill>
                  <a:schemeClr val="tx1"/>
                </a:solidFill>
                <a:latin typeface="Arial" pitchFamily="34" charset="0"/>
              </a:rPr>
              <a:t>con </a:t>
            </a:r>
            <a:r>
              <a:rPr lang="en-GB" sz="3200" b="1" i="1" dirty="0" err="1" smtClean="0">
                <a:solidFill>
                  <a:schemeClr val="tx1"/>
                </a:solidFill>
                <a:latin typeface="Arial" pitchFamily="34" charset="0"/>
              </a:rPr>
              <a:t>directivos</a:t>
            </a:r>
            <a:r>
              <a:rPr lang="en-GB" sz="3200" b="1" i="1" dirty="0" smtClean="0">
                <a:solidFill>
                  <a:schemeClr val="tx1"/>
                </a:solidFill>
                <a:latin typeface="Arial" pitchFamily="34" charset="0"/>
              </a:rPr>
              <a:t>, </a:t>
            </a:r>
            <a:r>
              <a:rPr lang="en-GB" sz="3200" b="1" i="1" dirty="0" err="1" smtClean="0">
                <a:solidFill>
                  <a:schemeClr val="tx1"/>
                </a:solidFill>
                <a:latin typeface="Arial" pitchFamily="34" charset="0"/>
              </a:rPr>
              <a:t>Comisión</a:t>
            </a:r>
            <a:r>
              <a:rPr lang="en-GB" sz="3200" b="1" i="1" dirty="0" smtClean="0">
                <a:solidFill>
                  <a:schemeClr val="tx1"/>
                </a:solidFill>
                <a:latin typeface="Arial" pitchFamily="34" charset="0"/>
              </a:rPr>
              <a:t> </a:t>
            </a:r>
            <a:r>
              <a:rPr lang="en-GB" sz="3200" b="1" i="1" dirty="0" err="1" smtClean="0">
                <a:solidFill>
                  <a:schemeClr val="tx1"/>
                </a:solidFill>
                <a:latin typeface="Arial" pitchFamily="34" charset="0"/>
              </a:rPr>
              <a:t>Coordinadora</a:t>
            </a:r>
            <a:r>
              <a:rPr lang="en-GB" sz="3200" b="1" i="1" dirty="0" smtClean="0">
                <a:solidFill>
                  <a:schemeClr val="tx1"/>
                </a:solidFill>
                <a:latin typeface="Arial" pitchFamily="34" charset="0"/>
              </a:rPr>
              <a:t> de </a:t>
            </a:r>
            <a:r>
              <a:rPr lang="en-GB" sz="3200" b="1" i="1" dirty="0" err="1" smtClean="0">
                <a:solidFill>
                  <a:schemeClr val="tx1"/>
                </a:solidFill>
                <a:latin typeface="Arial" pitchFamily="34" charset="0"/>
              </a:rPr>
              <a:t>Educación</a:t>
            </a:r>
            <a:r>
              <a:rPr lang="en-GB" sz="3200" b="1" i="1" dirty="0" smtClean="0">
                <a:solidFill>
                  <a:schemeClr val="tx1"/>
                </a:solidFill>
                <a:latin typeface="Arial" pitchFamily="34" charset="0"/>
              </a:rPr>
              <a:t> y </a:t>
            </a:r>
            <a:r>
              <a:rPr lang="en-GB" sz="3200" b="1" i="1" dirty="0" err="1" smtClean="0">
                <a:solidFill>
                  <a:schemeClr val="tx1"/>
                </a:solidFill>
                <a:latin typeface="Arial" pitchFamily="34" charset="0"/>
              </a:rPr>
              <a:t>gremios</a:t>
            </a:r>
            <a:r>
              <a:rPr lang="en-GB" sz="3200" b="1" i="1" dirty="0" smtClean="0">
                <a:solidFill>
                  <a:schemeClr val="tx1"/>
                </a:solidFill>
                <a:latin typeface="Arial" pitchFamily="34" charset="0"/>
              </a:rPr>
              <a:t> </a:t>
            </a:r>
            <a:r>
              <a:rPr lang="en-GB" sz="3200" b="1" i="1" dirty="0" err="1" smtClean="0">
                <a:solidFill>
                  <a:schemeClr val="tx1"/>
                </a:solidFill>
                <a:latin typeface="Arial" pitchFamily="34" charset="0"/>
              </a:rPr>
              <a:t>docentes</a:t>
            </a:r>
            <a:r>
              <a:rPr lang="en-GB" i="1" dirty="0" smtClean="0">
                <a:solidFill>
                  <a:srgbClr val="000099"/>
                </a:solidFill>
                <a:latin typeface="Arial" pitchFamily="34" charset="0"/>
              </a:rPr>
              <a:t>.</a:t>
            </a:r>
            <a:endParaRPr lang="en-US" dirty="0"/>
          </a:p>
        </p:txBody>
      </p:sp>
      <p:sp>
        <p:nvSpPr>
          <p:cNvPr id="3" name="Title 2"/>
          <p:cNvSpPr>
            <a:spLocks noGrp="1"/>
          </p:cNvSpPr>
          <p:nvPr>
            <p:ph type="title"/>
          </p:nvPr>
        </p:nvSpPr>
        <p:spPr/>
        <p:txBody>
          <a:bodyPr/>
          <a:lstStyle/>
          <a:p>
            <a:r>
              <a:rPr lang="es-PA" dirty="0" smtClean="0"/>
              <a:t>1 de agosto de 2007</a:t>
            </a:r>
            <a:endParaRPr lang="en-US" dirty="0"/>
          </a:p>
        </p:txBody>
      </p:sp>
      <p:sp>
        <p:nvSpPr>
          <p:cNvPr id="4" name="TextBox 3"/>
          <p:cNvSpPr txBox="1"/>
          <p:nvPr/>
        </p:nvSpPr>
        <p:spPr>
          <a:xfrm>
            <a:off x="609600" y="4038600"/>
            <a:ext cx="8001000" cy="1631216"/>
          </a:xfrm>
          <a:prstGeom prst="rect">
            <a:avLst/>
          </a:prstGeom>
          <a:noFill/>
        </p:spPr>
        <p:txBody>
          <a:bodyPr wrap="square" rtlCol="0">
            <a:spAutoFit/>
          </a:bodyPr>
          <a:lstStyle/>
          <a:p>
            <a:r>
              <a:rPr lang="es-PA" sz="3600" b="1" dirty="0" smtClean="0"/>
              <a:t>Objetivo: </a:t>
            </a:r>
            <a:r>
              <a:rPr lang="es-PA" sz="3200" b="1" dirty="0" smtClean="0"/>
              <a:t>Dar a conocer la nueva propuesta de Transformación Curricular para el nivel medio basado en competencias.</a:t>
            </a:r>
            <a:endParaRPr lang="en-US" sz="32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Autofit/>
          </a:bodyPr>
          <a:lstStyle/>
          <a:p>
            <a:r>
              <a:rPr lang="es-PA" sz="2800" dirty="0" smtClean="0"/>
              <a:t>Durante el mes de agosto de 2007 se realizaron talleres</a:t>
            </a:r>
            <a:r>
              <a:rPr lang="es-ES" sz="2800" b="1" dirty="0" smtClean="0">
                <a:latin typeface="Arial" pitchFamily="34" charset="0"/>
              </a:rPr>
              <a:t> </a:t>
            </a:r>
            <a:r>
              <a:rPr lang="es-ES" sz="2800" b="1" dirty="0" smtClean="0">
                <a:latin typeface="Arial" pitchFamily="34" charset="0"/>
              </a:rPr>
              <a:t>con el fin de UNIFICAR </a:t>
            </a:r>
            <a:r>
              <a:rPr lang="es-ES" sz="2800" b="1" dirty="0" smtClean="0">
                <a:latin typeface="Arial" pitchFamily="34" charset="0"/>
              </a:rPr>
              <a:t>LOS ELEMENTOS CURRICULARES PARA EL PERFIL DE FORMACIÓN </a:t>
            </a:r>
            <a:r>
              <a:rPr lang="es-ES" sz="2800" b="1" dirty="0" smtClean="0">
                <a:latin typeface="Arial" pitchFamily="34" charset="0"/>
              </a:rPr>
              <a:t>POR </a:t>
            </a:r>
            <a:r>
              <a:rPr lang="es-ES" sz="2800" b="1" dirty="0" smtClean="0">
                <a:latin typeface="Arial" pitchFamily="34" charset="0"/>
              </a:rPr>
              <a:t>COMPETENCIAS DE LOS ESTUDIANTES DEL NIVEL </a:t>
            </a:r>
            <a:r>
              <a:rPr lang="es-ES" sz="2800" b="1" dirty="0" smtClean="0">
                <a:latin typeface="Arial" pitchFamily="34" charset="0"/>
              </a:rPr>
              <a:t>MEDIO DE EDUCACIÓN</a:t>
            </a:r>
            <a:endParaRPr lang="en-US" sz="2800" dirty="0"/>
          </a:p>
        </p:txBody>
      </p:sp>
      <p:sp>
        <p:nvSpPr>
          <p:cNvPr id="3" name="Title 2"/>
          <p:cNvSpPr>
            <a:spLocks noGrp="1"/>
          </p:cNvSpPr>
          <p:nvPr>
            <p:ph type="title"/>
          </p:nvPr>
        </p:nvSpPr>
        <p:spPr>
          <a:xfrm>
            <a:off x="180475" y="3657600"/>
            <a:ext cx="8686800" cy="474310"/>
          </a:xfrm>
          <a:noFill/>
        </p:spPr>
        <p:txBody>
          <a:bodyPr>
            <a:normAutofit fontScale="90000"/>
          </a:bodyPr>
          <a:lstStyle/>
          <a:p>
            <a:r>
              <a:rPr lang="es-PA" sz="2700" dirty="0" smtClean="0"/>
              <a:t>POR CADA ÁREA ACADÉMICA SE DEFINÍA:</a:t>
            </a:r>
            <a:br>
              <a:rPr lang="es-PA" sz="2700" dirty="0" smtClean="0"/>
            </a:br>
            <a:r>
              <a:rPr lang="es-PA" sz="2700" dirty="0" smtClean="0"/>
              <a:t>PERFIL DE EGRESO, OBJETIVOS DEL NIVEL MEDIO, COMPETENCIA DE EGRESO, ASIGNATURAS (ÁREA TEMÁTICA), CARGA HORARIA, CONTENIDOS, INDICADORES DE COMPORTAMIENTO, PERFIL DEL DOCENTE DEL NIVEL MEDIO Y PERFIL DEL DIRECTOR/A DEL NIVEL MEDIO</a:t>
            </a:r>
            <a:r>
              <a:rPr lang="es-PA" dirty="0" smtClean="0"/>
              <a:t>.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t>28, 29, 30 y 31 de enero de 2008</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s-ES" b="1" dirty="0" smtClean="0">
                <a:latin typeface="Elephant" pitchFamily="18" charset="0"/>
              </a:rPr>
              <a:t>Centro Regional Universitario de San </a:t>
            </a:r>
            <a:r>
              <a:rPr lang="es-ES" b="1" dirty="0" smtClean="0">
                <a:latin typeface="Elephant" pitchFamily="18" charset="0"/>
              </a:rPr>
              <a:t>Miguelito</a:t>
            </a:r>
            <a:r>
              <a:rPr lang="en-US" b="1" dirty="0" smtClean="0">
                <a:latin typeface="Elephant" pitchFamily="18" charset="0"/>
              </a:rPr>
              <a:t> </a:t>
            </a:r>
            <a:r>
              <a:rPr lang="es-ES" b="1" dirty="0" smtClean="0">
                <a:latin typeface="Elephant" pitchFamily="18" charset="0"/>
              </a:rPr>
              <a:t>CRUSAM</a:t>
            </a:r>
            <a:r>
              <a:rPr lang="en-US" b="1" dirty="0" smtClean="0">
                <a:latin typeface="Elephant" pitchFamily="18" charset="0"/>
              </a:rPr>
              <a:t> </a:t>
            </a:r>
            <a:r>
              <a:rPr lang="en-US" sz="2000" b="1" dirty="0" smtClean="0">
                <a:latin typeface="Elephant" pitchFamily="18" charset="0"/>
              </a:rPr>
              <a:t>PONE EN MARCHA SU </a:t>
            </a:r>
            <a:r>
              <a:rPr lang="es-ES" sz="2000" b="1" dirty="0" smtClean="0">
                <a:latin typeface="Elephant" pitchFamily="18" charset="0"/>
              </a:rPr>
              <a:t>Primer </a:t>
            </a:r>
            <a:r>
              <a:rPr lang="es-ES" sz="2000" b="1" dirty="0" smtClean="0">
                <a:latin typeface="Elephant" pitchFamily="18" charset="0"/>
              </a:rPr>
              <a:t>Congreso de Lectura y Escritura</a:t>
            </a:r>
            <a:endParaRPr lang="en-US" sz="2000" dirty="0" smtClean="0">
              <a:latin typeface="Elephant" pitchFamily="18" charset="0"/>
            </a:endParaRPr>
          </a:p>
          <a:p>
            <a:pPr algn="ctr"/>
            <a:r>
              <a:rPr lang="es-ES" dirty="0" smtClean="0">
                <a:latin typeface="Bodoni MT Black" pitchFamily="18" charset="0"/>
              </a:rPr>
              <a:t>“Leer y escribir, competencias para toda la vida</a:t>
            </a:r>
            <a:r>
              <a:rPr lang="es-ES" dirty="0" smtClean="0">
                <a:latin typeface="Bodoni MT Black" pitchFamily="18" charset="0"/>
              </a:rPr>
              <a:t>”</a:t>
            </a:r>
          </a:p>
          <a:p>
            <a:pPr algn="ctr">
              <a:buNone/>
            </a:pPr>
            <a:endParaRPr lang="en-US" dirty="0" smtClean="0">
              <a:latin typeface="Bodoni MT Black" pitchFamily="18" charset="0"/>
            </a:endParaRPr>
          </a:p>
          <a:p>
            <a:r>
              <a:rPr lang="es-PA" sz="2400" dirty="0" smtClean="0">
                <a:latin typeface="Arial Black" pitchFamily="34" charset="0"/>
              </a:rPr>
              <a:t>DESTINATARIOS/AS: DOCENTES EN SERVICIO, ESTUDIANTES DE EDUCACIÓN DE UNIVERSIDADES PÚBLICAS Y PRIVADAS</a:t>
            </a:r>
            <a:r>
              <a:rPr lang="es-PA"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Educativo_de_Sajalices.gif"/>
          <p:cNvPicPr>
            <a:picLocks noGrp="1" noChangeAspect="1"/>
          </p:cNvPicPr>
          <p:nvPr>
            <p:ph type="pic" idx="1"/>
          </p:nvPr>
        </p:nvPicPr>
        <p:blipFill>
          <a:blip r:embed="rId2"/>
          <a:srcRect t="3230" b="3230"/>
          <a:stretch>
            <a:fillRect/>
          </a:stretch>
        </p:blipFill>
        <p:spPr>
          <a:xfrm>
            <a:off x="2667000" y="304800"/>
            <a:ext cx="5867400" cy="3969434"/>
          </a:xfrm>
        </p:spPr>
      </p:pic>
      <p:sp>
        <p:nvSpPr>
          <p:cNvPr id="3" name="Title 2"/>
          <p:cNvSpPr>
            <a:spLocks noGrp="1"/>
          </p:cNvSpPr>
          <p:nvPr>
            <p:ph type="title"/>
          </p:nvPr>
        </p:nvSpPr>
        <p:spPr>
          <a:xfrm>
            <a:off x="381000" y="2743200"/>
            <a:ext cx="8153400" cy="2362200"/>
          </a:xfrm>
        </p:spPr>
        <p:txBody>
          <a:bodyPr>
            <a:normAutofit/>
          </a:bodyPr>
          <a:lstStyle/>
          <a:p>
            <a:pPr marL="342900" indent="-3429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s-PA" dirty="0" smtClean="0"/>
              <a:t>1997:  se diseña</a:t>
            </a:r>
            <a:r>
              <a:rPr lang="es-PA" i="1" dirty="0" smtClean="0"/>
              <a:t> la  </a:t>
            </a:r>
            <a:r>
              <a:rPr lang="en-GB" dirty="0" err="1" smtClean="0">
                <a:solidFill>
                  <a:schemeClr val="tx1"/>
                </a:solidFill>
                <a:cs typeface="Arial" pitchFamily="34" charset="0"/>
              </a:rPr>
              <a:t>E</a:t>
            </a:r>
            <a:r>
              <a:rPr lang="en-GB" dirty="0" err="1" smtClean="0">
                <a:solidFill>
                  <a:schemeClr val="bg1"/>
                </a:solidFill>
                <a:cs typeface="Arial" pitchFamily="34" charset="0"/>
              </a:rPr>
              <a:t>strategia</a:t>
            </a:r>
            <a:r>
              <a:rPr lang="en-GB" dirty="0" smtClean="0">
                <a:solidFill>
                  <a:schemeClr val="bg1"/>
                </a:solidFill>
                <a:cs typeface="Arial" pitchFamily="34" charset="0"/>
              </a:rPr>
              <a:t> </a:t>
            </a:r>
            <a:r>
              <a:rPr lang="en-GB" dirty="0" err="1" smtClean="0">
                <a:solidFill>
                  <a:schemeClr val="bg1"/>
                </a:solidFill>
                <a:cs typeface="Arial" pitchFamily="34" charset="0"/>
              </a:rPr>
              <a:t>Decenal</a:t>
            </a:r>
            <a:r>
              <a:rPr lang="en-GB" dirty="0" smtClean="0">
                <a:solidFill>
                  <a:schemeClr val="bg1"/>
                </a:solidFill>
                <a:cs typeface="Arial" pitchFamily="34" charset="0"/>
              </a:rPr>
              <a:t> de </a:t>
            </a:r>
            <a:r>
              <a:rPr lang="en-GB" dirty="0" err="1" smtClean="0">
                <a:solidFill>
                  <a:schemeClr val="bg1"/>
                </a:solidFill>
                <a:cs typeface="Arial" pitchFamily="34" charset="0"/>
              </a:rPr>
              <a:t>Modernización</a:t>
            </a:r>
            <a:r>
              <a:rPr lang="en-GB" dirty="0" smtClean="0">
                <a:solidFill>
                  <a:schemeClr val="bg1"/>
                </a:solidFill>
                <a:cs typeface="Arial" pitchFamily="34" charset="0"/>
              </a:rPr>
              <a:t> </a:t>
            </a:r>
            <a:r>
              <a:rPr lang="en-GB" dirty="0" smtClean="0">
                <a:solidFill>
                  <a:schemeClr val="bg1"/>
                </a:solidFill>
                <a:cs typeface="Arial" pitchFamily="34" charset="0"/>
              </a:rPr>
              <a:t> de </a:t>
            </a:r>
            <a:r>
              <a:rPr lang="en-GB" dirty="0" smtClean="0">
                <a:solidFill>
                  <a:schemeClr val="tx1"/>
                </a:solidFill>
                <a:cs typeface="Arial" pitchFamily="34" charset="0"/>
              </a:rPr>
              <a:t>la</a:t>
            </a:r>
            <a:r>
              <a:rPr lang="en-GB" dirty="0" smtClean="0">
                <a:solidFill>
                  <a:schemeClr val="bg1"/>
                </a:solidFill>
                <a:cs typeface="Arial" pitchFamily="34" charset="0"/>
              </a:rPr>
              <a:t> </a:t>
            </a:r>
            <a:r>
              <a:rPr lang="en-GB" dirty="0" err="1" smtClean="0">
                <a:solidFill>
                  <a:schemeClr val="tx1"/>
                </a:solidFill>
                <a:cs typeface="Arial" pitchFamily="34" charset="0"/>
              </a:rPr>
              <a:t>Educación</a:t>
            </a:r>
            <a:r>
              <a:rPr lang="en-GB" dirty="0" smtClean="0">
                <a:solidFill>
                  <a:schemeClr val="tx1"/>
                </a:solidFill>
                <a:cs typeface="Arial" pitchFamily="34" charset="0"/>
              </a:rPr>
              <a:t> </a:t>
            </a:r>
            <a:r>
              <a:rPr lang="en-GB" dirty="0" err="1" smtClean="0">
                <a:solidFill>
                  <a:schemeClr val="tx1"/>
                </a:solidFill>
                <a:cs typeface="Arial" pitchFamily="34" charset="0"/>
              </a:rPr>
              <a:t>Panameña</a:t>
            </a:r>
            <a:r>
              <a:rPr lang="en-GB" b="0" dirty="0" smtClean="0">
                <a:solidFill>
                  <a:schemeClr val="bg1"/>
                </a:solidFill>
                <a:cs typeface="Arial" pitchFamily="34" charset="0"/>
              </a:rPr>
              <a:t>.</a:t>
            </a:r>
            <a:r>
              <a:rPr lang="en-GB" sz="2400" b="0" dirty="0" smtClean="0">
                <a:solidFill>
                  <a:schemeClr val="bg1"/>
                </a:solidFill>
                <a:cs typeface="Arial" pitchFamily="34" charset="0"/>
              </a:rPr>
              <a:t> </a:t>
            </a:r>
            <a:r>
              <a:rPr lang="en-GB" sz="2400" dirty="0" smtClean="0">
                <a:solidFill>
                  <a:srgbClr val="000099"/>
                </a:solidFill>
                <a:cs typeface="Arial" pitchFamily="34" charset="0"/>
              </a:rPr>
              <a:t/>
            </a:r>
            <a:br>
              <a:rPr lang="en-GB" sz="2400" dirty="0" smtClean="0">
                <a:solidFill>
                  <a:srgbClr val="000099"/>
                </a:solidFill>
                <a:cs typeface="Arial" pitchFamily="34" charset="0"/>
              </a:rPr>
            </a:br>
            <a:endParaRPr lang="en-US" dirty="0"/>
          </a:p>
        </p:txBody>
      </p:sp>
      <p:sp>
        <p:nvSpPr>
          <p:cNvPr id="4" name="Text Placeholder 3"/>
          <p:cNvSpPr>
            <a:spLocks noGrp="1"/>
          </p:cNvSpPr>
          <p:nvPr>
            <p:ph type="body" sz="half" idx="2"/>
          </p:nvPr>
        </p:nvSpPr>
        <p:spPr>
          <a:xfrm>
            <a:off x="381000" y="4343400"/>
            <a:ext cx="7086600" cy="2362200"/>
          </a:xfrm>
        </p:spPr>
        <p:txBody>
          <a:bodyPr>
            <a:normAutofit fontScale="25000" lnSpcReduction="20000"/>
          </a:bodyPr>
          <a:lstStyle/>
          <a:p>
            <a:pPr lvl="2" algn="just">
              <a:lnSpc>
                <a:spcPct val="80000"/>
              </a:lnSpc>
              <a:spcBef>
                <a:spcPts val="50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s-PA" sz="9600" dirty="0" smtClean="0">
                <a:solidFill>
                  <a:schemeClr val="tx1"/>
                </a:solidFill>
              </a:rPr>
              <a:t>Estableció: </a:t>
            </a:r>
            <a:r>
              <a:rPr lang="en-GB" sz="8000" dirty="0" err="1" smtClean="0">
                <a:solidFill>
                  <a:schemeClr val="tx1"/>
                </a:solidFill>
                <a:cs typeface="Arial" pitchFamily="34" charset="0"/>
              </a:rPr>
              <a:t>Comunidad</a:t>
            </a:r>
            <a:r>
              <a:rPr lang="en-GB" sz="8000" dirty="0" smtClean="0">
                <a:solidFill>
                  <a:schemeClr val="tx1"/>
                </a:solidFill>
                <a:cs typeface="Arial" pitchFamily="34" charset="0"/>
              </a:rPr>
              <a:t> </a:t>
            </a:r>
            <a:r>
              <a:rPr lang="en-GB" sz="8000" dirty="0" err="1" smtClean="0">
                <a:solidFill>
                  <a:schemeClr val="tx1"/>
                </a:solidFill>
                <a:cs typeface="Arial" pitchFamily="34" charset="0"/>
              </a:rPr>
              <a:t>Educativa</a:t>
            </a:r>
            <a:endParaRPr lang="en-GB" sz="8000" dirty="0" smtClean="0">
              <a:solidFill>
                <a:schemeClr val="tx1"/>
              </a:solidFill>
              <a:cs typeface="Arial" pitchFamily="34" charset="0"/>
            </a:endParaRPr>
          </a:p>
          <a:p>
            <a:pPr lvl="2" algn="just">
              <a:lnSpc>
                <a:spcPct val="80000"/>
              </a:lnSpc>
              <a:spcBef>
                <a:spcPts val="50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8000" dirty="0" smtClean="0">
              <a:solidFill>
                <a:schemeClr val="tx1"/>
              </a:solidFill>
              <a:cs typeface="Arial" pitchFamily="34" charset="0"/>
            </a:endParaRPr>
          </a:p>
          <a:p>
            <a:pPr lvl="2" algn="just">
              <a:lnSpc>
                <a:spcPct val="80000"/>
              </a:lnSpc>
              <a:spcBef>
                <a:spcPts val="50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8000" dirty="0" err="1" smtClean="0">
                <a:solidFill>
                  <a:schemeClr val="tx1"/>
                </a:solidFill>
                <a:cs typeface="Arial" pitchFamily="34" charset="0"/>
              </a:rPr>
              <a:t>Servicio</a:t>
            </a:r>
            <a:r>
              <a:rPr lang="en-GB" sz="8000" dirty="0" smtClean="0">
                <a:solidFill>
                  <a:schemeClr val="tx1"/>
                </a:solidFill>
                <a:cs typeface="Arial" pitchFamily="34" charset="0"/>
              </a:rPr>
              <a:t> Social </a:t>
            </a:r>
            <a:r>
              <a:rPr lang="en-GB" sz="8000" dirty="0" err="1" smtClean="0">
                <a:solidFill>
                  <a:schemeClr val="tx1"/>
                </a:solidFill>
                <a:cs typeface="Arial" pitchFamily="34" charset="0"/>
              </a:rPr>
              <a:t>Educativo</a:t>
            </a:r>
            <a:endParaRPr lang="en-GB" sz="8000" dirty="0" smtClean="0">
              <a:solidFill>
                <a:schemeClr val="tx1"/>
              </a:solidFill>
              <a:cs typeface="Arial" pitchFamily="34" charset="0"/>
            </a:endParaRPr>
          </a:p>
          <a:p>
            <a:pPr lvl="2" algn="just">
              <a:lnSpc>
                <a:spcPct val="80000"/>
              </a:lnSpc>
              <a:spcBef>
                <a:spcPts val="50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8000" dirty="0" smtClean="0">
              <a:solidFill>
                <a:schemeClr val="tx1"/>
              </a:solidFill>
              <a:cs typeface="Arial" pitchFamily="34" charset="0"/>
            </a:endParaRPr>
          </a:p>
          <a:p>
            <a:pPr lvl="2" algn="just">
              <a:lnSpc>
                <a:spcPct val="80000"/>
              </a:lnSpc>
              <a:spcBef>
                <a:spcPts val="50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8000" dirty="0" err="1" smtClean="0">
                <a:solidFill>
                  <a:schemeClr val="tx1"/>
                </a:solidFill>
                <a:cs typeface="Arial" pitchFamily="34" charset="0"/>
              </a:rPr>
              <a:t>Proceso</a:t>
            </a:r>
            <a:r>
              <a:rPr lang="en-GB" sz="8000" dirty="0" smtClean="0">
                <a:solidFill>
                  <a:schemeClr val="tx1"/>
                </a:solidFill>
                <a:cs typeface="Arial" pitchFamily="34" charset="0"/>
              </a:rPr>
              <a:t> de </a:t>
            </a:r>
            <a:r>
              <a:rPr lang="en-GB" sz="8000" dirty="0" err="1" smtClean="0">
                <a:solidFill>
                  <a:schemeClr val="tx1"/>
                </a:solidFill>
                <a:cs typeface="Arial" pitchFamily="34" charset="0"/>
              </a:rPr>
              <a:t>descentralización</a:t>
            </a:r>
            <a:r>
              <a:rPr lang="en-GB" sz="8000" dirty="0" smtClean="0">
                <a:solidFill>
                  <a:schemeClr val="tx1"/>
                </a:solidFill>
                <a:cs typeface="Arial" pitchFamily="34" charset="0"/>
              </a:rPr>
              <a:t> y </a:t>
            </a:r>
            <a:r>
              <a:rPr lang="en-GB" sz="8000" dirty="0" err="1" smtClean="0">
                <a:solidFill>
                  <a:schemeClr val="tx1"/>
                </a:solidFill>
                <a:cs typeface="Arial" pitchFamily="34" charset="0"/>
              </a:rPr>
              <a:t>regionalización</a:t>
            </a:r>
            <a:r>
              <a:rPr lang="en-GB" sz="8000" dirty="0" smtClean="0">
                <a:solidFill>
                  <a:schemeClr val="tx1"/>
                </a:solidFill>
                <a:cs typeface="Arial" pitchFamily="34" charset="0"/>
              </a:rPr>
              <a:t> del </a:t>
            </a:r>
            <a:r>
              <a:rPr lang="en-GB" sz="8000" dirty="0" err="1" smtClean="0">
                <a:solidFill>
                  <a:schemeClr val="tx1"/>
                </a:solidFill>
                <a:cs typeface="Arial" pitchFamily="34" charset="0"/>
              </a:rPr>
              <a:t>sistema</a:t>
            </a:r>
            <a:endParaRPr lang="en-GB" sz="8000" dirty="0" smtClean="0">
              <a:solidFill>
                <a:schemeClr val="tx1"/>
              </a:solidFill>
              <a:cs typeface="Arial" pitchFamily="34" charset="0"/>
            </a:endParaRPr>
          </a:p>
          <a:p>
            <a:pPr lvl="2" algn="just">
              <a:lnSpc>
                <a:spcPct val="80000"/>
              </a:lnSpc>
              <a:spcBef>
                <a:spcPts val="50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8000" dirty="0" smtClean="0">
              <a:solidFill>
                <a:schemeClr val="tx1"/>
              </a:solidFill>
              <a:cs typeface="Arial" pitchFamily="34" charset="0"/>
            </a:endParaRPr>
          </a:p>
          <a:p>
            <a:pPr lvl="2" algn="just">
              <a:lnSpc>
                <a:spcPct val="80000"/>
              </a:lnSpc>
              <a:spcBef>
                <a:spcPts val="50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8000" dirty="0" err="1" smtClean="0">
                <a:solidFill>
                  <a:schemeClr val="tx1"/>
                </a:solidFill>
                <a:cs typeface="Arial" pitchFamily="34" charset="0"/>
              </a:rPr>
              <a:t>Estudios</a:t>
            </a:r>
            <a:r>
              <a:rPr lang="en-GB" sz="8000" dirty="0" smtClean="0">
                <a:solidFill>
                  <a:schemeClr val="tx1"/>
                </a:solidFill>
                <a:cs typeface="Arial" pitchFamily="34" charset="0"/>
              </a:rPr>
              <a:t> </a:t>
            </a:r>
            <a:r>
              <a:rPr lang="en-GB" sz="8000" dirty="0" err="1" smtClean="0">
                <a:solidFill>
                  <a:schemeClr val="tx1"/>
                </a:solidFill>
                <a:cs typeface="Arial" pitchFamily="34" charset="0"/>
              </a:rPr>
              <a:t>pilotos</a:t>
            </a:r>
            <a:r>
              <a:rPr lang="en-GB" sz="8000" dirty="0" smtClean="0">
                <a:solidFill>
                  <a:schemeClr val="tx1"/>
                </a:solidFill>
                <a:cs typeface="Arial" pitchFamily="34" charset="0"/>
              </a:rPr>
              <a:t> de planes y </a:t>
            </a:r>
            <a:r>
              <a:rPr lang="en-GB" sz="8000" dirty="0" err="1" smtClean="0">
                <a:solidFill>
                  <a:schemeClr val="tx1"/>
                </a:solidFill>
                <a:cs typeface="Arial" pitchFamily="34" charset="0"/>
              </a:rPr>
              <a:t>programas</a:t>
            </a:r>
            <a:r>
              <a:rPr lang="en-GB" sz="8000" dirty="0" smtClean="0">
                <a:solidFill>
                  <a:schemeClr val="tx1"/>
                </a:solidFill>
                <a:cs typeface="Arial" pitchFamily="34" charset="0"/>
              </a:rPr>
              <a:t> de E.B.G. en </a:t>
            </a:r>
            <a:endParaRPr lang="en-GB" sz="8000" dirty="0" smtClean="0">
              <a:solidFill>
                <a:schemeClr val="tx1"/>
              </a:solidFill>
              <a:cs typeface="Arial" pitchFamily="34" charset="0"/>
            </a:endParaRPr>
          </a:p>
          <a:p>
            <a:pPr lvl="2" algn="just">
              <a:lnSpc>
                <a:spcPct val="80000"/>
              </a:lnSpc>
              <a:spcBef>
                <a:spcPts val="500"/>
              </a:spcBef>
              <a:buClr>
                <a:srgbClr val="000099"/>
              </a:buClr>
              <a:buSzPct val="9500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8000" dirty="0" smtClean="0">
                <a:solidFill>
                  <a:schemeClr val="tx1"/>
                </a:solidFill>
                <a:cs typeface="Arial" pitchFamily="34" charset="0"/>
              </a:rPr>
              <a:t> </a:t>
            </a:r>
            <a:r>
              <a:rPr lang="en-GB" sz="8000" dirty="0" smtClean="0">
                <a:solidFill>
                  <a:schemeClr val="tx1"/>
                </a:solidFill>
                <a:cs typeface="Arial" pitchFamily="34" charset="0"/>
              </a:rPr>
              <a:t>  118 </a:t>
            </a:r>
            <a:r>
              <a:rPr lang="en-GB" sz="8000" dirty="0" err="1" smtClean="0">
                <a:solidFill>
                  <a:schemeClr val="tx1"/>
                </a:solidFill>
                <a:cs typeface="Arial" pitchFamily="34" charset="0"/>
              </a:rPr>
              <a:t>centros</a:t>
            </a:r>
            <a:r>
              <a:rPr lang="en-GB" sz="8000" dirty="0" smtClean="0">
                <a:solidFill>
                  <a:schemeClr val="tx1"/>
                </a:solidFill>
                <a:cs typeface="Arial" pitchFamily="34" charset="0"/>
              </a:rPr>
              <a:t> y  en 13 de </a:t>
            </a:r>
            <a:r>
              <a:rPr lang="en-GB" sz="8000" dirty="0" err="1" smtClean="0">
                <a:solidFill>
                  <a:schemeClr val="tx1"/>
                </a:solidFill>
                <a:cs typeface="Arial" pitchFamily="34" charset="0"/>
              </a:rPr>
              <a:t>educación</a:t>
            </a:r>
            <a:r>
              <a:rPr lang="en-GB" sz="8000" dirty="0" smtClean="0">
                <a:solidFill>
                  <a:schemeClr val="tx1"/>
                </a:solidFill>
                <a:cs typeface="Arial" pitchFamily="34" charset="0"/>
              </a:rPr>
              <a:t> media</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PA" dirty="0" smtClean="0"/>
              <a:t>MEDUCA: Verano 2008</a:t>
            </a:r>
            <a:br>
              <a:rPr lang="es-PA" dirty="0" smtClean="0"/>
            </a:br>
            <a:endParaRPr lang="en-US" dirty="0"/>
          </a:p>
        </p:txBody>
      </p:sp>
      <p:sp>
        <p:nvSpPr>
          <p:cNvPr id="3" name="Content Placeholder 2"/>
          <p:cNvSpPr>
            <a:spLocks noGrp="1"/>
          </p:cNvSpPr>
          <p:nvPr>
            <p:ph idx="1"/>
          </p:nvPr>
        </p:nvSpPr>
        <p:spPr/>
        <p:txBody>
          <a:bodyPr>
            <a:normAutofit/>
          </a:bodyPr>
          <a:lstStyle/>
          <a:p>
            <a:r>
              <a:rPr lang="es-PA" sz="2400" dirty="0" smtClean="0"/>
              <a:t>Las capacitaciones a nivel nacional se caracterizaron por una amplia oferta de temas basados en formación por competencias (esta oferta fue superada en el Verano de 2009)</a:t>
            </a:r>
          </a:p>
          <a:p>
            <a:r>
              <a:rPr lang="es-PA" sz="2400" dirty="0" smtClean="0"/>
              <a:t>La Universidad Latina de Panamá capacita a cientos de docentes y decenas de directores de escuela de la básica general y del nivel medio, en formación por competencias, en competencias docentes, en diseño curricular por competencias y en valoración por competencias.</a:t>
            </a:r>
          </a:p>
          <a:p>
            <a:r>
              <a:rPr lang="es-PA" sz="2400" dirty="0" smtClean="0"/>
              <a:t>Las capacitaciones se extienden en turnos cruzados durante el año escolar en diversos centros básicos de educación.</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838200"/>
          </a:xfrm>
        </p:spPr>
        <p:txBody>
          <a:bodyPr>
            <a:normAutofit fontScale="90000"/>
          </a:bodyPr>
          <a:lstStyle/>
          <a:p>
            <a:r>
              <a:rPr lang="es-PA" dirty="0" smtClean="0"/>
              <a:t>Junio 2008: </a:t>
            </a:r>
            <a:r>
              <a:rPr lang="es-PA" sz="2700" dirty="0" smtClean="0"/>
              <a:t>meduca clausura un curso de 1 año de duración en </a:t>
            </a:r>
            <a:r>
              <a:rPr lang="es-PA" sz="2700" dirty="0" smtClean="0"/>
              <a:t>GESTIÓN EN PLANIFICACIÓN Y ADMINISTRACIÓN DE CENTROS </a:t>
            </a:r>
            <a:r>
              <a:rPr lang="es-PA" sz="2700" dirty="0" smtClean="0"/>
              <a:t>ESCOLARES, dirigido a 90 directores del nivel básico general y nivel medio </a:t>
            </a:r>
            <a:endParaRPr lang="en-US" sz="2700" dirty="0"/>
          </a:p>
        </p:txBody>
      </p:sp>
      <p:sp>
        <p:nvSpPr>
          <p:cNvPr id="3" name="Content Placeholder 2"/>
          <p:cNvSpPr>
            <a:spLocks noGrp="1"/>
          </p:cNvSpPr>
          <p:nvPr>
            <p:ph idx="1"/>
          </p:nvPr>
        </p:nvSpPr>
        <p:spPr>
          <a:xfrm>
            <a:off x="304800" y="2514600"/>
            <a:ext cx="8686800" cy="3565525"/>
          </a:xfrm>
        </p:spPr>
        <p:txBody>
          <a:bodyPr/>
          <a:lstStyle/>
          <a:p>
            <a:r>
              <a:rPr lang="es-PA" dirty="0" smtClean="0"/>
              <a:t>El Rector de la Universidad Latina de Panamá, Ing. </a:t>
            </a:r>
            <a:r>
              <a:rPr lang="es-PA" dirty="0" err="1" smtClean="0"/>
              <a:t>Modaldo</a:t>
            </a:r>
            <a:r>
              <a:rPr lang="es-PA" dirty="0" smtClean="0"/>
              <a:t> Tuñón, cierra el módulo de “Calidad Educativa”, con una conferencia magistral sobre el tema de la formación por competencias hacia las competencias laborales.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A" dirty="0" smtClean="0"/>
              <a:t>Meduca: Verano 2009</a:t>
            </a:r>
            <a:endParaRPr lang="en-US" dirty="0"/>
          </a:p>
        </p:txBody>
      </p:sp>
      <p:sp>
        <p:nvSpPr>
          <p:cNvPr id="3" name="Content Placeholder 2"/>
          <p:cNvSpPr>
            <a:spLocks noGrp="1"/>
          </p:cNvSpPr>
          <p:nvPr>
            <p:ph idx="1"/>
          </p:nvPr>
        </p:nvSpPr>
        <p:spPr/>
        <p:txBody>
          <a:bodyPr>
            <a:normAutofit/>
          </a:bodyPr>
          <a:lstStyle/>
          <a:p>
            <a:r>
              <a:rPr lang="es-PA" sz="2400" dirty="0" smtClean="0"/>
              <a:t>La Dirección Nacional de Perfeccionamiento Profesional oferta por primera vez, seminarios en todas las áreas temáticas, por iniciativa de las 13 Regiones Regionales, en su gran mayoría, con el enfoque por competencias.</a:t>
            </a:r>
          </a:p>
          <a:p>
            <a:r>
              <a:rPr lang="es-PA" sz="2400" dirty="0" smtClean="0"/>
              <a:t>Sobresalen las ofertas en Planeamiento didáctico por Competencias I y II; Evaluación por competencias y competencias en las </a:t>
            </a:r>
            <a:r>
              <a:rPr lang="es-PA" sz="2400" dirty="0" err="1" smtClean="0"/>
              <a:t>TICs</a:t>
            </a:r>
            <a:r>
              <a:rPr lang="es-PA" sz="2400" dirty="0" smtClean="0"/>
              <a:t>, particularmente, Informática.</a:t>
            </a:r>
          </a:p>
          <a:p>
            <a:r>
              <a:rPr lang="es-PA" sz="2400" dirty="0" smtClean="0"/>
              <a:t>La Universidad Latina de Panamá capacita a nivel nacional a cientos de docentes exclusivamente por competencias en las áreas de: planeamiento, Español, Inglés, Informática, Evaluación y otras.</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A" dirty="0" smtClean="0"/>
              <a:t>Meduca: verano 2010</a:t>
            </a:r>
            <a:endParaRPr lang="en-US" dirty="0"/>
          </a:p>
        </p:txBody>
      </p:sp>
      <p:sp>
        <p:nvSpPr>
          <p:cNvPr id="3" name="TextBox 2"/>
          <p:cNvSpPr txBox="1"/>
          <p:nvPr/>
        </p:nvSpPr>
        <p:spPr>
          <a:xfrm>
            <a:off x="685800" y="1447800"/>
            <a:ext cx="8001000" cy="4708981"/>
          </a:xfrm>
          <a:prstGeom prst="rect">
            <a:avLst/>
          </a:prstGeom>
          <a:noFill/>
        </p:spPr>
        <p:txBody>
          <a:bodyPr wrap="square" rtlCol="0">
            <a:spAutoFit/>
          </a:bodyPr>
          <a:lstStyle/>
          <a:p>
            <a:r>
              <a:rPr lang="es-PA" sz="2400" dirty="0" smtClean="0"/>
              <a:t>Miles de docentes son capacitados en el país, desde el nivel básico, pre medio y medio, en Competencias Lingüísticas en Redacción y Composición y menormente, en otras áreas temáticas.</a:t>
            </a:r>
          </a:p>
          <a:p>
            <a:endParaRPr lang="es-PA" sz="2400" dirty="0"/>
          </a:p>
          <a:p>
            <a:r>
              <a:rPr lang="es-PA" sz="2400" dirty="0" smtClean="0"/>
              <a:t>La Universidad Latina de Panamá capacita  más de 2 mil docentes del nivel pre-medio en Competencias Lingüísticas en Redacción y Composición.</a:t>
            </a:r>
          </a:p>
          <a:p>
            <a:endParaRPr lang="es-PA" dirty="0"/>
          </a:p>
          <a:p>
            <a:r>
              <a:rPr lang="es-PA" dirty="0" smtClean="0">
                <a:solidFill>
                  <a:schemeClr val="accent2">
                    <a:lumMod val="50000"/>
                  </a:schemeClr>
                </a:solidFill>
                <a:latin typeface="Elephant" pitchFamily="18" charset="0"/>
              </a:rPr>
              <a:t>Y aún no estamos preparados/as. </a:t>
            </a:r>
          </a:p>
          <a:p>
            <a:r>
              <a:rPr lang="es-PA" dirty="0" smtClean="0">
                <a:solidFill>
                  <a:schemeClr val="accent2">
                    <a:lumMod val="50000"/>
                  </a:schemeClr>
                </a:solidFill>
                <a:latin typeface="Elephant" pitchFamily="18" charset="0"/>
              </a:rPr>
              <a:t>Y aún nos sentimos inseguros.</a:t>
            </a:r>
          </a:p>
          <a:p>
            <a:r>
              <a:rPr lang="es-PA" dirty="0" smtClean="0">
                <a:solidFill>
                  <a:schemeClr val="accent2">
                    <a:lumMod val="50000"/>
                  </a:schemeClr>
                </a:solidFill>
                <a:latin typeface="Elephant" pitchFamily="18" charset="0"/>
              </a:rPr>
              <a:t>Y aún tenemos temores.</a:t>
            </a:r>
          </a:p>
          <a:p>
            <a:r>
              <a:rPr lang="es-PA" dirty="0" smtClean="0">
                <a:solidFill>
                  <a:schemeClr val="accent2">
                    <a:lumMod val="50000"/>
                  </a:schemeClr>
                </a:solidFill>
                <a:latin typeface="Elephant" pitchFamily="18" charset="0"/>
              </a:rPr>
              <a:t>Y aún queremos seguir aplazando las transformación curricular.</a:t>
            </a:r>
          </a:p>
          <a:p>
            <a:r>
              <a:rPr lang="es-PA" dirty="0" smtClean="0">
                <a:solidFill>
                  <a:schemeClr val="accent2">
                    <a:lumMod val="50000"/>
                  </a:schemeClr>
                </a:solidFill>
                <a:latin typeface="Elephant" pitchFamily="18" charset="0"/>
              </a:rPr>
              <a:t>Y aún seguimos politizando con la educación.</a:t>
            </a:r>
            <a:endParaRPr lang="en-US" dirty="0">
              <a:solidFill>
                <a:schemeClr val="accent2">
                  <a:lumMod val="50000"/>
                </a:schemeClr>
              </a:solidFill>
              <a:latin typeface="Elephant"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962401"/>
            <a:ext cx="8458200" cy="2113386"/>
          </a:xfrm>
        </p:spPr>
        <p:txBody>
          <a:bodyPr>
            <a:normAutofit fontScale="90000"/>
          </a:bodyPr>
          <a:lstStyle/>
          <a:p>
            <a:r>
              <a:rPr lang="es-PA" dirty="0" smtClean="0"/>
              <a:t>Se necesita determinación y mucho compromiso con el país, para seguir insistiendo, pese a todos los obstáculos.</a:t>
            </a:r>
            <a:endParaRPr lang="en-US" dirty="0"/>
          </a:p>
        </p:txBody>
      </p:sp>
      <p:sp>
        <p:nvSpPr>
          <p:cNvPr id="3" name="Subtitle 2"/>
          <p:cNvSpPr>
            <a:spLocks noGrp="1"/>
          </p:cNvSpPr>
          <p:nvPr>
            <p:ph type="subTitle" idx="1"/>
          </p:nvPr>
        </p:nvSpPr>
        <p:spPr>
          <a:xfrm>
            <a:off x="381000" y="1600200"/>
            <a:ext cx="8458200" cy="1143000"/>
          </a:xfrm>
        </p:spPr>
        <p:txBody>
          <a:bodyPr/>
          <a:lstStyle/>
          <a:p>
            <a:r>
              <a:rPr lang="es-PA" dirty="0" smtClean="0">
                <a:latin typeface="+mj-lt"/>
              </a:rPr>
              <a:t>Es normal. Los cambios no son fáciles. </a:t>
            </a:r>
          </a:p>
          <a:p>
            <a:r>
              <a:rPr lang="es-PA" dirty="0" smtClean="0">
                <a:latin typeface="+mj-lt"/>
              </a:rPr>
              <a:t>Son necesarios e inaplazables.</a:t>
            </a:r>
            <a:endParaRPr lang="en-US"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PA" dirty="0" smtClean="0"/>
              <a:t>¿cuándo empezamos el tema de las competencias en panamá?</a:t>
            </a:r>
            <a:endParaRPr lang="en-US" dirty="0"/>
          </a:p>
        </p:txBody>
      </p:sp>
      <p:sp>
        <p:nvSpPr>
          <p:cNvPr id="3" name="Content Placeholder 2"/>
          <p:cNvSpPr>
            <a:spLocks noGrp="1"/>
          </p:cNvSpPr>
          <p:nvPr>
            <p:ph idx="1"/>
          </p:nvPr>
        </p:nvSpPr>
        <p:spPr/>
        <p:txBody>
          <a:bodyPr/>
          <a:lstStyle/>
          <a:p>
            <a:r>
              <a:rPr lang="es-PA" dirty="0" smtClean="0"/>
              <a:t>En diciembre de 2004, el Ministerio de Educación le solicita a Liliana </a:t>
            </a:r>
            <a:r>
              <a:rPr lang="es-PA" dirty="0" err="1" smtClean="0"/>
              <a:t>Jabif</a:t>
            </a:r>
            <a:r>
              <a:rPr lang="es-PA" dirty="0" smtClean="0"/>
              <a:t>, </a:t>
            </a:r>
            <a:r>
              <a:rPr lang="es-ES" dirty="0" smtClean="0"/>
              <a:t>consultora de la OIE-UNESCO y del IIPE-UNESCO </a:t>
            </a:r>
            <a:r>
              <a:rPr lang="es-ES" dirty="0" err="1" smtClean="0"/>
              <a:t>BsAs</a:t>
            </a:r>
            <a:r>
              <a:rPr lang="es-ES" dirty="0" smtClean="0"/>
              <a:t>, la presentación del proyecto: </a:t>
            </a:r>
            <a:r>
              <a:rPr lang="es-ES" b="1" dirty="0" smtClean="0"/>
              <a:t>FORMACION DE FORMADORES EN COMPETENCIAS PARA LA GESTION ESCOLAR EN PANAMA </a:t>
            </a:r>
            <a:endParaRPr lang="en-US" dirty="0" smtClean="0"/>
          </a:p>
          <a:p>
            <a:endParaRPr lang="en-US" dirty="0"/>
          </a:p>
        </p:txBody>
      </p:sp>
      <p:pic>
        <p:nvPicPr>
          <p:cNvPr id="4" name="Picture 3" descr="Liliana Jabif.jpg"/>
          <p:cNvPicPr>
            <a:picLocks noChangeAspect="1"/>
          </p:cNvPicPr>
          <p:nvPr/>
        </p:nvPicPr>
        <p:blipFill>
          <a:blip r:embed="rId2"/>
          <a:stretch>
            <a:fillRect/>
          </a:stretch>
        </p:blipFill>
        <p:spPr>
          <a:xfrm>
            <a:off x="6248400" y="4038600"/>
            <a:ext cx="2590800" cy="28194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tx1"/>
                </a:solidFill>
              </a:rPr>
              <a:t>Plan </a:t>
            </a:r>
            <a:r>
              <a:rPr lang="en-GB" b="1" dirty="0" err="1" smtClean="0">
                <a:solidFill>
                  <a:schemeClr val="tx1"/>
                </a:solidFill>
              </a:rPr>
              <a:t>Estratégico</a:t>
            </a:r>
            <a:r>
              <a:rPr lang="en-GB" b="1" dirty="0" smtClean="0">
                <a:solidFill>
                  <a:schemeClr val="tx1"/>
                </a:solidFill>
              </a:rPr>
              <a:t> (2005-2009)</a:t>
            </a:r>
            <a:r>
              <a:rPr lang="en-GB" b="1" dirty="0" smtClean="0">
                <a:solidFill>
                  <a:srgbClr val="000099"/>
                </a:solidFill>
              </a:rPr>
              <a:t/>
            </a:r>
            <a:br>
              <a:rPr lang="en-GB" b="1" dirty="0" smtClean="0">
                <a:solidFill>
                  <a:srgbClr val="000099"/>
                </a:solidFill>
              </a:rPr>
            </a:br>
            <a:endParaRPr lang="en-US" dirty="0"/>
          </a:p>
        </p:txBody>
      </p:sp>
      <p:pic>
        <p:nvPicPr>
          <p:cNvPr id="4" name="Content Placeholder 3" descr="Escuelas renovándose.jpg"/>
          <p:cNvPicPr>
            <a:picLocks noGrp="1" noChangeAspect="1"/>
          </p:cNvPicPr>
          <p:nvPr>
            <p:ph idx="1"/>
          </p:nvPr>
        </p:nvPicPr>
        <p:blipFill>
          <a:blip r:embed="rId2"/>
          <a:stretch>
            <a:fillRect/>
          </a:stretch>
        </p:blipFill>
        <p:spPr>
          <a:xfrm>
            <a:off x="381001" y="1905000"/>
            <a:ext cx="3810000" cy="3886200"/>
          </a:xfrm>
        </p:spPr>
      </p:pic>
      <p:sp>
        <p:nvSpPr>
          <p:cNvPr id="5" name="TextBox 4"/>
          <p:cNvSpPr txBox="1"/>
          <p:nvPr/>
        </p:nvSpPr>
        <p:spPr>
          <a:xfrm>
            <a:off x="3581400" y="2209800"/>
            <a:ext cx="4800600" cy="4268861"/>
          </a:xfrm>
          <a:prstGeom prst="rect">
            <a:avLst/>
          </a:prstGeom>
          <a:noFill/>
        </p:spPr>
        <p:txBody>
          <a:bodyPr wrap="square" rtlCol="0">
            <a:spAutoFit/>
          </a:bodyPr>
          <a:lstStyle/>
          <a:p>
            <a:pPr marL="1143000" lvl="2" indent="-228600">
              <a:lnSpc>
                <a:spcPct val="80000"/>
              </a:lnSpc>
              <a:spcBef>
                <a:spcPts val="45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b="1" dirty="0" err="1"/>
              <a:t>Calidad</a:t>
            </a:r>
            <a:r>
              <a:rPr lang="en-GB" sz="2800" b="1" dirty="0"/>
              <a:t> y </a:t>
            </a:r>
            <a:r>
              <a:rPr lang="en-GB" sz="2800" b="1" dirty="0" err="1"/>
              <a:t>modernidad</a:t>
            </a:r>
            <a:r>
              <a:rPr lang="en-GB" sz="2800" b="1" dirty="0"/>
              <a:t> de los </a:t>
            </a:r>
            <a:r>
              <a:rPr lang="en-GB" sz="2800" b="1" dirty="0" err="1" smtClean="0"/>
              <a:t>aprendizajes</a:t>
            </a:r>
            <a:endParaRPr lang="en-GB" sz="2800" b="1" dirty="0" smtClean="0"/>
          </a:p>
          <a:p>
            <a:pPr marL="1143000" lvl="2" indent="-228600">
              <a:lnSpc>
                <a:spcPct val="80000"/>
              </a:lnSpc>
              <a:spcBef>
                <a:spcPts val="450"/>
              </a:spcBef>
              <a:buClr>
                <a:srgbClr val="000099"/>
              </a:buClr>
              <a:buSzPct val="95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2800" b="1" dirty="0"/>
          </a:p>
          <a:p>
            <a:pPr marL="1143000" lvl="2" indent="-228600">
              <a:lnSpc>
                <a:spcPct val="80000"/>
              </a:lnSpc>
              <a:spcBef>
                <a:spcPts val="45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b="1" dirty="0" err="1"/>
              <a:t>Equidad</a:t>
            </a:r>
            <a:r>
              <a:rPr lang="en-GB" sz="2800" b="1" dirty="0"/>
              <a:t> en </a:t>
            </a:r>
            <a:r>
              <a:rPr lang="en-GB" sz="2800" b="1" dirty="0" err="1"/>
              <a:t>las</a:t>
            </a:r>
            <a:r>
              <a:rPr lang="en-GB" sz="2800" b="1" dirty="0"/>
              <a:t> </a:t>
            </a:r>
            <a:r>
              <a:rPr lang="en-GB" sz="2800" b="1" dirty="0" err="1"/>
              <a:t>oportunidades</a:t>
            </a:r>
            <a:r>
              <a:rPr lang="en-GB" sz="2800" b="1" dirty="0"/>
              <a:t> </a:t>
            </a:r>
            <a:r>
              <a:rPr lang="en-GB" sz="2800" b="1" dirty="0" err="1" smtClean="0"/>
              <a:t>educativas</a:t>
            </a:r>
            <a:endParaRPr lang="en-GB" sz="2800" b="1" dirty="0" smtClean="0"/>
          </a:p>
          <a:p>
            <a:pPr marL="1143000" lvl="2" indent="-228600">
              <a:lnSpc>
                <a:spcPct val="80000"/>
              </a:lnSpc>
              <a:spcBef>
                <a:spcPts val="450"/>
              </a:spcBef>
              <a:buClr>
                <a:srgbClr val="000099"/>
              </a:buClr>
              <a:buSzPct val="95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2800" b="1" dirty="0"/>
          </a:p>
          <a:p>
            <a:pPr marL="1143000" lvl="2" indent="-228600">
              <a:lnSpc>
                <a:spcPct val="80000"/>
              </a:lnSpc>
              <a:spcBef>
                <a:spcPts val="45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b="1" dirty="0" err="1"/>
              <a:t>Eficiencia</a:t>
            </a:r>
            <a:r>
              <a:rPr lang="en-GB" sz="2800" b="1" dirty="0"/>
              <a:t> de la </a:t>
            </a:r>
            <a:r>
              <a:rPr lang="en-GB" sz="2800" b="1" dirty="0" err="1" smtClean="0"/>
              <a:t>gestión</a:t>
            </a:r>
            <a:endParaRPr lang="en-GB" sz="2800" b="1" dirty="0" smtClean="0"/>
          </a:p>
          <a:p>
            <a:pPr marL="1143000" lvl="2" indent="-228600">
              <a:lnSpc>
                <a:spcPct val="80000"/>
              </a:lnSpc>
              <a:spcBef>
                <a:spcPts val="450"/>
              </a:spcBef>
              <a:buClr>
                <a:srgbClr val="000099"/>
              </a:buClr>
              <a:buSzPct val="95000"/>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2800" b="1" dirty="0"/>
          </a:p>
          <a:p>
            <a:pPr marL="1143000" lvl="2" indent="-228600">
              <a:lnSpc>
                <a:spcPct val="80000"/>
              </a:lnSpc>
              <a:spcBef>
                <a:spcPts val="450"/>
              </a:spcBef>
              <a:buClr>
                <a:srgbClr val="000099"/>
              </a:buClr>
              <a:buSzPct val="95000"/>
              <a:buFont typeface="Wingdings" pitchFamily="2" charset="2"/>
              <a:buChar char="w"/>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b="1" dirty="0" err="1"/>
              <a:t>Compromiso</a:t>
            </a:r>
            <a:r>
              <a:rPr lang="en-GB" sz="2800" b="1" dirty="0"/>
              <a:t> social </a:t>
            </a:r>
            <a:r>
              <a:rPr lang="en-GB" sz="2800" b="1" dirty="0" err="1"/>
              <a:t>por</a:t>
            </a:r>
            <a:r>
              <a:rPr lang="en-GB" sz="2800" b="1" dirty="0"/>
              <a:t> la </a:t>
            </a:r>
            <a:r>
              <a:rPr lang="en-GB" sz="2800" b="1" dirty="0" err="1"/>
              <a:t>educación</a:t>
            </a:r>
            <a:endParaRPr lang="en-GB" sz="2800" b="1" dirty="0"/>
          </a:p>
        </p:txBody>
      </p:sp>
      <p:sp>
        <p:nvSpPr>
          <p:cNvPr id="6" name="TextBox 5"/>
          <p:cNvSpPr txBox="1"/>
          <p:nvPr/>
        </p:nvSpPr>
        <p:spPr>
          <a:xfrm>
            <a:off x="4419600" y="1295400"/>
            <a:ext cx="4495800" cy="584775"/>
          </a:xfrm>
          <a:prstGeom prst="rect">
            <a:avLst/>
          </a:prstGeom>
          <a:noFill/>
        </p:spPr>
        <p:txBody>
          <a:bodyPr wrap="square" rtlCol="0">
            <a:spAutoFit/>
          </a:bodyPr>
          <a:lstStyle/>
          <a:p>
            <a:r>
              <a:rPr lang="es-PA" sz="3200" dirty="0" smtClean="0">
                <a:solidFill>
                  <a:schemeClr val="bg2">
                    <a:lumMod val="25000"/>
                  </a:schemeClr>
                </a:solidFill>
                <a:latin typeface="Bodoni MT Black" pitchFamily="18" charset="0"/>
              </a:rPr>
              <a:t>Áreas estratégicas:</a:t>
            </a:r>
            <a:endParaRPr lang="en-US" sz="3200" dirty="0">
              <a:solidFill>
                <a:schemeClr val="bg2">
                  <a:lumMod val="25000"/>
                </a:schemeClr>
              </a:solidFill>
              <a:latin typeface="Bodoni MT Black"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comunidad educativa 2005.jpg"/>
          <p:cNvPicPr>
            <a:picLocks noGrp="1" noChangeAspect="1"/>
          </p:cNvPicPr>
          <p:nvPr>
            <p:ph type="pic" idx="1"/>
          </p:nvPr>
        </p:nvPicPr>
        <p:blipFill>
          <a:blip r:embed="rId2"/>
          <a:srcRect t="712" b="712"/>
          <a:stretch>
            <a:fillRect/>
          </a:stretch>
        </p:blipFill>
        <p:spPr>
          <a:xfrm>
            <a:off x="3505200" y="304800"/>
            <a:ext cx="5029200" cy="4343400"/>
          </a:xfrm>
        </p:spPr>
      </p:pic>
      <p:sp>
        <p:nvSpPr>
          <p:cNvPr id="3" name="Title 2"/>
          <p:cNvSpPr>
            <a:spLocks noGrp="1"/>
          </p:cNvSpPr>
          <p:nvPr>
            <p:ph type="title"/>
          </p:nvPr>
        </p:nvSpPr>
        <p:spPr/>
        <p:txBody>
          <a:bodyPr>
            <a:normAutofit/>
          </a:bodyPr>
          <a:lstStyle/>
          <a:p>
            <a:r>
              <a:rPr lang="es-PA" sz="2400" dirty="0" smtClean="0"/>
              <a:t>Septiembre de 2005:</a:t>
            </a:r>
            <a:endParaRPr lang="en-US" sz="2400" dirty="0"/>
          </a:p>
        </p:txBody>
      </p:sp>
      <p:sp>
        <p:nvSpPr>
          <p:cNvPr id="4" name="Text Placeholder 3"/>
          <p:cNvSpPr>
            <a:spLocks noGrp="1"/>
          </p:cNvSpPr>
          <p:nvPr>
            <p:ph type="body" sz="half" idx="2"/>
          </p:nvPr>
        </p:nvSpPr>
        <p:spPr>
          <a:xfrm>
            <a:off x="381000" y="5533218"/>
            <a:ext cx="6858000" cy="768350"/>
          </a:xfrm>
        </p:spPr>
        <p:txBody>
          <a:bodyPr>
            <a:normAutofit fontScale="92500"/>
          </a:bodyPr>
          <a:lstStyle/>
          <a:p>
            <a:r>
              <a:rPr lang="en-GB" sz="2400" b="1" dirty="0" smtClean="0">
                <a:solidFill>
                  <a:schemeClr val="bg2">
                    <a:lumMod val="25000"/>
                  </a:schemeClr>
                </a:solidFill>
                <a:latin typeface="Arial" pitchFamily="34" charset="0"/>
              </a:rPr>
              <a:t>ENCUENTRO NACIONAL PARA LA TRANSFORMACIÓN DE LA EDUCACIÓN MEDIA</a:t>
            </a:r>
          </a:p>
          <a:p>
            <a:endParaRPr lang="en-US" dirty="0"/>
          </a:p>
        </p:txBody>
      </p:sp>
      <p:sp>
        <p:nvSpPr>
          <p:cNvPr id="6" name="TextBox 5"/>
          <p:cNvSpPr txBox="1"/>
          <p:nvPr/>
        </p:nvSpPr>
        <p:spPr>
          <a:xfrm>
            <a:off x="304800" y="609600"/>
            <a:ext cx="3048000" cy="2308324"/>
          </a:xfrm>
          <a:prstGeom prst="rect">
            <a:avLst/>
          </a:prstGeom>
          <a:noFill/>
        </p:spPr>
        <p:txBody>
          <a:bodyPr wrap="square" rtlCol="0">
            <a:spAutoFit/>
          </a:bodyPr>
          <a:lstStyle/>
          <a:p>
            <a:r>
              <a:rPr lang="es-PA" sz="2400" dirty="0" smtClean="0"/>
              <a:t>Se iniciaron las consultas nacionales sobre el enfoque por competencias a través de talleres regionales.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PA" dirty="0" smtClean="0"/>
              <a:t>Diciembre de 2005: se presenta la propuesta del perfil del nuevo docente panameño desde la visión de las competencias</a:t>
            </a:r>
            <a:endParaRPr lang="en-US" dirty="0"/>
          </a:p>
        </p:txBody>
      </p:sp>
      <p:sp>
        <p:nvSpPr>
          <p:cNvPr id="3" name="Text Placeholder 2"/>
          <p:cNvSpPr>
            <a:spLocks noGrp="1"/>
          </p:cNvSpPr>
          <p:nvPr>
            <p:ph type="body" idx="2"/>
          </p:nvPr>
        </p:nvSpPr>
        <p:spPr/>
        <p:txBody>
          <a:bodyPr>
            <a:normAutofit fontScale="70000" lnSpcReduction="20000"/>
          </a:bodyPr>
          <a:lstStyle/>
          <a:p>
            <a:pPr>
              <a:lnSpc>
                <a:spcPct val="90000"/>
              </a:lnSpc>
              <a:spcBef>
                <a:spcPts val="600"/>
              </a:spcBef>
              <a:buFont typeface="FuturaTEEMed"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dirty="0" err="1" smtClean="0">
                <a:latin typeface="FuturaTEEMed" charset="0"/>
              </a:rPr>
              <a:t>Análisis</a:t>
            </a:r>
            <a:r>
              <a:rPr lang="en-GB" sz="2200" dirty="0" smtClean="0">
                <a:latin typeface="FuturaTEEMed" charset="0"/>
              </a:rPr>
              <a:t> de </a:t>
            </a:r>
            <a:r>
              <a:rPr lang="en-GB" sz="2200" dirty="0" err="1" smtClean="0">
                <a:latin typeface="FuturaTEEMed" charset="0"/>
              </a:rPr>
              <a:t>tendencias,casos</a:t>
            </a:r>
            <a:r>
              <a:rPr lang="en-GB" sz="2200" dirty="0" smtClean="0">
                <a:latin typeface="FuturaTEEMed" charset="0"/>
              </a:rPr>
              <a:t>, </a:t>
            </a:r>
            <a:r>
              <a:rPr lang="en-GB" sz="2200" dirty="0" err="1" smtClean="0">
                <a:latin typeface="FuturaTEEMed" charset="0"/>
              </a:rPr>
              <a:t>experiencias</a:t>
            </a:r>
            <a:r>
              <a:rPr lang="en-GB" sz="2200" dirty="0" smtClean="0">
                <a:latin typeface="FuturaTEEMed" charset="0"/>
              </a:rPr>
              <a:t>.</a:t>
            </a:r>
          </a:p>
          <a:p>
            <a:pPr>
              <a:lnSpc>
                <a:spcPct val="90000"/>
              </a:lnSpc>
              <a:spcBef>
                <a:spcPts val="600"/>
              </a:spcBef>
              <a:buFont typeface="FuturaTEEMed"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dirty="0" err="1" smtClean="0">
                <a:latin typeface="FuturaTEEMed" charset="0"/>
              </a:rPr>
              <a:t>Estudio</a:t>
            </a:r>
            <a:r>
              <a:rPr lang="en-GB" sz="2200" dirty="0" smtClean="0">
                <a:latin typeface="FuturaTEEMed" charset="0"/>
              </a:rPr>
              <a:t> de </a:t>
            </a:r>
            <a:r>
              <a:rPr lang="en-GB" sz="2200" dirty="0" err="1" smtClean="0">
                <a:latin typeface="FuturaTEEMed" charset="0"/>
              </a:rPr>
              <a:t>perfiles</a:t>
            </a:r>
            <a:r>
              <a:rPr lang="en-GB" sz="2200" dirty="0" smtClean="0">
                <a:latin typeface="FuturaTEEMed" charset="0"/>
              </a:rPr>
              <a:t> </a:t>
            </a:r>
            <a:r>
              <a:rPr lang="en-GB" sz="2200" dirty="0" err="1" smtClean="0">
                <a:latin typeface="FuturaTEEMed" charset="0"/>
              </a:rPr>
              <a:t>existentes</a:t>
            </a:r>
            <a:endParaRPr lang="en-GB" sz="2200" dirty="0" smtClean="0">
              <a:latin typeface="FuturaTEEMed" charset="0"/>
            </a:endParaRPr>
          </a:p>
          <a:p>
            <a:pPr lvl="1">
              <a:lnSpc>
                <a:spcPct val="90000"/>
              </a:lnSpc>
              <a:spcBef>
                <a:spcPts val="500"/>
              </a:spcBef>
              <a:buFont typeface="FuturaTEEMed"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dirty="0" smtClean="0">
                <a:latin typeface="FuturaTEEMed" charset="0"/>
              </a:rPr>
              <a:t>MEDUC- PRODE 1999</a:t>
            </a:r>
          </a:p>
          <a:p>
            <a:pPr lvl="1">
              <a:lnSpc>
                <a:spcPct val="90000"/>
              </a:lnSpc>
              <a:spcBef>
                <a:spcPts val="500"/>
              </a:spcBef>
              <a:buFont typeface="FuturaTEEMed"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dirty="0" smtClean="0">
                <a:latin typeface="FuturaTEEMed" charset="0"/>
              </a:rPr>
              <a:t>MEDUC- </a:t>
            </a:r>
            <a:r>
              <a:rPr lang="en-GB" sz="2200" dirty="0" err="1" smtClean="0">
                <a:latin typeface="FuturaTEEMed" charset="0"/>
              </a:rPr>
              <a:t>Proyecto</a:t>
            </a:r>
            <a:r>
              <a:rPr lang="en-GB" sz="2200" dirty="0" smtClean="0">
                <a:latin typeface="FuturaTEEMed" charset="0"/>
              </a:rPr>
              <a:t> </a:t>
            </a:r>
            <a:r>
              <a:rPr lang="en-GB" sz="2200" dirty="0" err="1" smtClean="0">
                <a:latin typeface="FuturaTEEMed" charset="0"/>
              </a:rPr>
              <a:t>Mejoramiento</a:t>
            </a:r>
            <a:r>
              <a:rPr lang="en-GB" sz="2200" dirty="0" smtClean="0">
                <a:latin typeface="FuturaTEEMed" charset="0"/>
              </a:rPr>
              <a:t> de la </a:t>
            </a:r>
            <a:r>
              <a:rPr lang="en-GB" sz="2200" dirty="0" err="1" smtClean="0">
                <a:latin typeface="FuturaTEEMed" charset="0"/>
              </a:rPr>
              <a:t>Formación</a:t>
            </a:r>
            <a:r>
              <a:rPr lang="en-GB" sz="2200" dirty="0" smtClean="0">
                <a:latin typeface="FuturaTEEMed" charset="0"/>
              </a:rPr>
              <a:t> </a:t>
            </a:r>
            <a:r>
              <a:rPr lang="en-GB" sz="2200" dirty="0" err="1" smtClean="0">
                <a:latin typeface="FuturaTEEMed" charset="0"/>
              </a:rPr>
              <a:t>Inicial</a:t>
            </a:r>
            <a:r>
              <a:rPr lang="en-GB" sz="2200" dirty="0" smtClean="0">
                <a:latin typeface="FuturaTEEMed" charset="0"/>
              </a:rPr>
              <a:t> del </a:t>
            </a:r>
            <a:r>
              <a:rPr lang="en-GB" sz="2200" dirty="0" err="1" smtClean="0">
                <a:latin typeface="FuturaTEEMed" charset="0"/>
              </a:rPr>
              <a:t>Docente</a:t>
            </a:r>
            <a:r>
              <a:rPr lang="en-GB" sz="2200" dirty="0" smtClean="0">
                <a:latin typeface="FuturaTEEMed" charset="0"/>
              </a:rPr>
              <a:t>  de </a:t>
            </a:r>
            <a:r>
              <a:rPr lang="en-GB" sz="2200" dirty="0" err="1" smtClean="0">
                <a:latin typeface="FuturaTEEMed" charset="0"/>
              </a:rPr>
              <a:t>Educación</a:t>
            </a:r>
            <a:r>
              <a:rPr lang="en-GB" sz="2200" dirty="0" smtClean="0">
                <a:latin typeface="FuturaTEEMed" charset="0"/>
              </a:rPr>
              <a:t> </a:t>
            </a:r>
            <a:r>
              <a:rPr lang="en-GB" sz="2200" dirty="0" err="1" smtClean="0">
                <a:latin typeface="FuturaTEEMed" charset="0"/>
              </a:rPr>
              <a:t>Primaria</a:t>
            </a:r>
            <a:r>
              <a:rPr lang="en-GB" sz="2200" dirty="0" smtClean="0">
                <a:latin typeface="FuturaTEEMed" charset="0"/>
              </a:rPr>
              <a:t> o </a:t>
            </a:r>
            <a:r>
              <a:rPr lang="en-GB" sz="2200" dirty="0" err="1" smtClean="0">
                <a:latin typeface="FuturaTEEMed" charset="0"/>
              </a:rPr>
              <a:t>Básica</a:t>
            </a:r>
            <a:r>
              <a:rPr lang="en-GB" sz="2200" dirty="0" smtClean="0">
                <a:latin typeface="FuturaTEEMed" charset="0"/>
              </a:rPr>
              <a:t>. CECC. 2000</a:t>
            </a:r>
          </a:p>
          <a:p>
            <a:pPr lvl="1">
              <a:lnSpc>
                <a:spcPct val="90000"/>
              </a:lnSpc>
              <a:spcBef>
                <a:spcPts val="500"/>
              </a:spcBef>
              <a:buFont typeface="FuturaTEEMed"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dirty="0" smtClean="0">
                <a:latin typeface="FuturaTEEMed" charset="0"/>
              </a:rPr>
              <a:t>MEDUC – </a:t>
            </a:r>
            <a:r>
              <a:rPr lang="en-GB" sz="2200" dirty="0" err="1" smtClean="0">
                <a:latin typeface="FuturaTEEMed" charset="0"/>
              </a:rPr>
              <a:t>Diálogo</a:t>
            </a:r>
            <a:r>
              <a:rPr lang="en-GB" sz="2200" dirty="0" smtClean="0">
                <a:latin typeface="FuturaTEEMed" charset="0"/>
              </a:rPr>
              <a:t> </a:t>
            </a:r>
            <a:r>
              <a:rPr lang="en-GB" sz="2200" dirty="0" err="1" smtClean="0">
                <a:latin typeface="FuturaTEEMed" charset="0"/>
              </a:rPr>
              <a:t>por</a:t>
            </a:r>
            <a:r>
              <a:rPr lang="en-GB" sz="2200" dirty="0" smtClean="0">
                <a:latin typeface="FuturaTEEMed" charset="0"/>
              </a:rPr>
              <a:t> la </a:t>
            </a:r>
            <a:r>
              <a:rPr lang="en-GB" sz="2200" dirty="0" err="1" smtClean="0">
                <a:latin typeface="FuturaTEEMed" charset="0"/>
              </a:rPr>
              <a:t>Transformación</a:t>
            </a:r>
            <a:r>
              <a:rPr lang="en-GB" sz="2200" dirty="0" smtClean="0">
                <a:latin typeface="FuturaTEEMed" charset="0"/>
              </a:rPr>
              <a:t> Integral del </a:t>
            </a:r>
            <a:r>
              <a:rPr lang="en-GB" sz="2200" dirty="0" err="1" smtClean="0">
                <a:latin typeface="FuturaTEEMed" charset="0"/>
              </a:rPr>
              <a:t>Sistema</a:t>
            </a:r>
            <a:r>
              <a:rPr lang="en-GB" sz="2200" dirty="0" smtClean="0">
                <a:latin typeface="FuturaTEEMed" charset="0"/>
              </a:rPr>
              <a:t> </a:t>
            </a:r>
            <a:r>
              <a:rPr lang="en-GB" sz="2200" dirty="0" err="1" smtClean="0">
                <a:latin typeface="FuturaTEEMed" charset="0"/>
              </a:rPr>
              <a:t>Educativo</a:t>
            </a:r>
            <a:r>
              <a:rPr lang="en-GB" sz="2200" dirty="0" smtClean="0">
                <a:latin typeface="FuturaTEEMed" charset="0"/>
              </a:rPr>
              <a:t>. 2002</a:t>
            </a:r>
          </a:p>
          <a:p>
            <a:pPr>
              <a:lnSpc>
                <a:spcPct val="90000"/>
              </a:lnSpc>
              <a:spcBef>
                <a:spcPts val="600"/>
              </a:spcBef>
              <a:buFont typeface="FuturaTEEMed"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dirty="0" err="1" smtClean="0">
                <a:latin typeface="FuturaTEEMed" charset="0"/>
              </a:rPr>
              <a:t>Elaboración</a:t>
            </a:r>
            <a:r>
              <a:rPr lang="en-GB" sz="2200" dirty="0" smtClean="0">
                <a:latin typeface="FuturaTEEMed" charset="0"/>
              </a:rPr>
              <a:t> de </a:t>
            </a:r>
            <a:r>
              <a:rPr lang="en-GB" sz="2200" dirty="0" err="1" smtClean="0">
                <a:latin typeface="FuturaTEEMed" charset="0"/>
              </a:rPr>
              <a:t>Propuesta</a:t>
            </a:r>
            <a:r>
              <a:rPr lang="en-GB" sz="2200" dirty="0" smtClean="0">
                <a:latin typeface="FuturaTEEMed" charset="0"/>
              </a:rPr>
              <a:t> </a:t>
            </a:r>
            <a:r>
              <a:rPr lang="en-GB" sz="2200" dirty="0" err="1" smtClean="0">
                <a:latin typeface="FuturaTEEMed" charset="0"/>
              </a:rPr>
              <a:t>Inicial</a:t>
            </a:r>
            <a:r>
              <a:rPr lang="en-GB" sz="2200" dirty="0" smtClean="0">
                <a:latin typeface="FuturaTEEMed" charset="0"/>
              </a:rPr>
              <a:t> </a:t>
            </a:r>
            <a:r>
              <a:rPr lang="en-GB" sz="2200" dirty="0" err="1" smtClean="0">
                <a:latin typeface="FuturaTEEMed" charset="0"/>
              </a:rPr>
              <a:t>para</a:t>
            </a:r>
            <a:r>
              <a:rPr lang="en-GB" sz="2200" dirty="0" smtClean="0">
                <a:latin typeface="FuturaTEEMed" charset="0"/>
              </a:rPr>
              <a:t> </a:t>
            </a:r>
            <a:r>
              <a:rPr lang="en-GB" sz="2200" dirty="0" err="1" smtClean="0">
                <a:latin typeface="FuturaTEEMed" charset="0"/>
              </a:rPr>
              <a:t>discusión</a:t>
            </a:r>
            <a:r>
              <a:rPr lang="en-GB" sz="2200" dirty="0" smtClean="0">
                <a:latin typeface="FuturaTEEMed" charset="0"/>
              </a:rPr>
              <a:t> y </a:t>
            </a:r>
            <a:r>
              <a:rPr lang="en-GB" sz="2200" dirty="0" err="1" smtClean="0">
                <a:latin typeface="FuturaTEEMed" charset="0"/>
              </a:rPr>
              <a:t>presentación</a:t>
            </a:r>
            <a:r>
              <a:rPr lang="en-GB" sz="2200" dirty="0" smtClean="0">
                <a:latin typeface="FuturaTEEMed" charset="0"/>
              </a:rPr>
              <a:t> a MEDUC.</a:t>
            </a:r>
          </a:p>
          <a:p>
            <a:pPr>
              <a:lnSpc>
                <a:spcPct val="90000"/>
              </a:lnSpc>
              <a:spcBef>
                <a:spcPts val="600"/>
              </a:spcBef>
              <a:buFont typeface="FuturaTEEMed"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dirty="0" smtClean="0">
                <a:latin typeface="FuturaTEEMed" charset="0"/>
              </a:rPr>
              <a:t>Taller de </a:t>
            </a:r>
            <a:r>
              <a:rPr lang="en-GB" sz="2200" dirty="0" err="1" smtClean="0">
                <a:latin typeface="FuturaTEEMed" charset="0"/>
              </a:rPr>
              <a:t>Análisis</a:t>
            </a:r>
            <a:r>
              <a:rPr lang="en-GB" sz="2200" dirty="0" smtClean="0">
                <a:latin typeface="FuturaTEEMed" charset="0"/>
              </a:rPr>
              <a:t> , </a:t>
            </a:r>
            <a:r>
              <a:rPr lang="en-GB" sz="2200" dirty="0" err="1" smtClean="0">
                <a:latin typeface="FuturaTEEMed" charset="0"/>
              </a:rPr>
              <a:t>Integración</a:t>
            </a:r>
            <a:r>
              <a:rPr lang="en-GB" sz="2200" dirty="0" smtClean="0">
                <a:latin typeface="FuturaTEEMed" charset="0"/>
              </a:rPr>
              <a:t>, </a:t>
            </a:r>
            <a:r>
              <a:rPr lang="en-GB" sz="2200" dirty="0" err="1" smtClean="0">
                <a:latin typeface="FuturaTEEMed" charset="0"/>
              </a:rPr>
              <a:t>Replanteamiento</a:t>
            </a:r>
            <a:r>
              <a:rPr lang="en-GB" sz="2200" dirty="0" smtClean="0">
                <a:latin typeface="FuturaTEEMed" charset="0"/>
              </a:rPr>
              <a:t> : en el </a:t>
            </a:r>
            <a:r>
              <a:rPr lang="en-GB" sz="2200" dirty="0" err="1" smtClean="0">
                <a:latin typeface="FuturaTEEMed" charset="0"/>
              </a:rPr>
              <a:t>Encuentro</a:t>
            </a:r>
            <a:r>
              <a:rPr lang="en-GB" sz="2200" dirty="0" smtClean="0">
                <a:latin typeface="FuturaTEEMed" charset="0"/>
              </a:rPr>
              <a:t> </a:t>
            </a:r>
            <a:r>
              <a:rPr lang="en-GB" sz="2200" dirty="0" err="1" smtClean="0">
                <a:latin typeface="FuturaTEEMed" charset="0"/>
              </a:rPr>
              <a:t>Nacional</a:t>
            </a:r>
            <a:r>
              <a:rPr lang="en-GB" sz="2200" dirty="0" smtClean="0">
                <a:latin typeface="FuturaTEEMed" charset="0"/>
              </a:rPr>
              <a:t> de </a:t>
            </a:r>
            <a:r>
              <a:rPr lang="en-GB" sz="2200" dirty="0" err="1" smtClean="0">
                <a:latin typeface="FuturaTEEMed" charset="0"/>
              </a:rPr>
              <a:t>Experiencias</a:t>
            </a:r>
            <a:r>
              <a:rPr lang="en-GB" sz="2200" dirty="0" smtClean="0">
                <a:latin typeface="FuturaTEEMed" charset="0"/>
              </a:rPr>
              <a:t> </a:t>
            </a:r>
            <a:r>
              <a:rPr lang="en-GB" sz="2200" dirty="0" err="1" smtClean="0">
                <a:latin typeface="FuturaTEEMed" charset="0"/>
              </a:rPr>
              <a:t>Exitosas</a:t>
            </a:r>
            <a:r>
              <a:rPr lang="en-GB" sz="2200" dirty="0" smtClean="0">
                <a:latin typeface="FuturaTEEMed" charset="0"/>
              </a:rPr>
              <a:t> y </a:t>
            </a:r>
            <a:r>
              <a:rPr lang="en-GB" sz="2200" dirty="0" err="1" smtClean="0">
                <a:latin typeface="FuturaTEEMed" charset="0"/>
              </a:rPr>
              <a:t>Perfil</a:t>
            </a:r>
            <a:r>
              <a:rPr lang="en-GB" sz="2200" dirty="0" smtClean="0">
                <a:latin typeface="FuturaTEEMed" charset="0"/>
              </a:rPr>
              <a:t> del Nuevo </a:t>
            </a:r>
            <a:r>
              <a:rPr lang="en-GB" sz="2200" dirty="0" err="1" smtClean="0">
                <a:latin typeface="FuturaTEEMed" charset="0"/>
              </a:rPr>
              <a:t>Docente</a:t>
            </a:r>
            <a:r>
              <a:rPr lang="en-GB" sz="2200" dirty="0" smtClean="0">
                <a:latin typeface="FuturaTEEMed" charset="0"/>
              </a:rPr>
              <a:t> </a:t>
            </a:r>
            <a:r>
              <a:rPr lang="en-GB" sz="2200" dirty="0" err="1" smtClean="0">
                <a:latin typeface="FuturaTEEMed" charset="0"/>
              </a:rPr>
              <a:t>Panameño</a:t>
            </a:r>
            <a:r>
              <a:rPr lang="en-GB" sz="2200" dirty="0" smtClean="0">
                <a:latin typeface="FuturaTEEMed" charset="0"/>
              </a:rPr>
              <a:t>. Panamá – USMA- </a:t>
            </a:r>
            <a:r>
              <a:rPr lang="en-GB" sz="2200" dirty="0" err="1" smtClean="0">
                <a:latin typeface="FuturaTEEMed" charset="0"/>
              </a:rPr>
              <a:t>Dic</a:t>
            </a:r>
            <a:r>
              <a:rPr lang="en-GB" sz="2200" dirty="0" smtClean="0">
                <a:latin typeface="FuturaTEEMed" charset="0"/>
              </a:rPr>
              <a:t> 2005. MEDUCA- OEA</a:t>
            </a:r>
          </a:p>
          <a:p>
            <a:pPr>
              <a:lnSpc>
                <a:spcPct val="90000"/>
              </a:lnSpc>
              <a:spcBef>
                <a:spcPts val="600"/>
              </a:spcBef>
              <a:buFont typeface="FuturaTEEMed"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dirty="0" err="1" smtClean="0">
                <a:latin typeface="FuturaTEEMed" charset="0"/>
              </a:rPr>
              <a:t>Sistematización</a:t>
            </a:r>
            <a:r>
              <a:rPr lang="en-GB" sz="2200" dirty="0" smtClean="0">
                <a:latin typeface="FuturaTEEMed" charset="0"/>
              </a:rPr>
              <a:t> de </a:t>
            </a:r>
            <a:r>
              <a:rPr lang="en-GB" sz="2200" dirty="0" err="1" smtClean="0">
                <a:latin typeface="FuturaTEEMed" charset="0"/>
              </a:rPr>
              <a:t>Aportes</a:t>
            </a:r>
            <a:endParaRPr lang="en-GB" sz="2200" dirty="0" smtClean="0">
              <a:latin typeface="FuturaTEEMed" charset="0"/>
            </a:endParaRPr>
          </a:p>
          <a:p>
            <a:endParaRPr lang="en-US" dirty="0"/>
          </a:p>
        </p:txBody>
      </p:sp>
      <p:sp>
        <p:nvSpPr>
          <p:cNvPr id="4" name="Content Placeholder 3"/>
          <p:cNvSpPr>
            <a:spLocks noGrp="1"/>
          </p:cNvSpPr>
          <p:nvPr>
            <p:ph sz="half" idx="1"/>
          </p:nvPr>
        </p:nvSpPr>
        <p:spPr/>
        <p:txBody>
          <a:bodyPr>
            <a:normAutofit lnSpcReduction="10000"/>
          </a:bodyPr>
          <a:lstStyle/>
          <a:p>
            <a:r>
              <a:rPr lang="es-PA" dirty="0" smtClean="0"/>
              <a:t>Se presentó un enfoque curricular del perfil de tipo constructivista.</a:t>
            </a:r>
          </a:p>
          <a:p>
            <a:r>
              <a:rPr lang="es-PA" dirty="0" smtClean="0"/>
              <a:t>Se planteó un enfoque de diseño curricular por competencias.</a:t>
            </a:r>
          </a:p>
          <a:p>
            <a:r>
              <a:rPr lang="es-PA" dirty="0" smtClean="0"/>
              <a:t>Se visibilizó un perfil profesional del nuevo docente panameño en función de los 3 saberes.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PA" dirty="0" smtClean="0"/>
              <a:t>Un perfil del docente panameño en base a competencias</a:t>
            </a:r>
            <a:endParaRPr lang="en-US" dirty="0"/>
          </a:p>
        </p:txBody>
      </p:sp>
      <p:sp>
        <p:nvSpPr>
          <p:cNvPr id="3" name="Content Placeholder 2"/>
          <p:cNvSpPr>
            <a:spLocks noGrp="1"/>
          </p:cNvSpPr>
          <p:nvPr>
            <p:ph sz="half" idx="1"/>
          </p:nvPr>
        </p:nvSpPr>
        <p:spPr/>
        <p:txBody>
          <a:bodyPr/>
          <a:lstStyle/>
          <a:p>
            <a:r>
              <a:rPr lang="es-PA" dirty="0" smtClean="0"/>
              <a:t>Se diseñaron competencias genéricas, específicas e indicadores por competencias de desempeño del docente panameño.</a:t>
            </a:r>
            <a:endParaRPr lang="en-US" dirty="0"/>
          </a:p>
        </p:txBody>
      </p:sp>
      <p:sp>
        <p:nvSpPr>
          <p:cNvPr id="4" name="Content Placeholder 3"/>
          <p:cNvSpPr>
            <a:spLocks noGrp="1"/>
          </p:cNvSpPr>
          <p:nvPr>
            <p:ph sz="half" idx="2"/>
          </p:nvPr>
        </p:nvSpPr>
        <p:spPr/>
        <p:txBody>
          <a:bodyPr>
            <a:normAutofit/>
          </a:bodyPr>
          <a:lstStyle/>
          <a:p>
            <a:r>
              <a:rPr lang="es-PA" sz="4400" dirty="0" smtClean="0"/>
              <a:t>Competencia personal – social.</a:t>
            </a:r>
          </a:p>
          <a:p>
            <a:r>
              <a:rPr lang="es-PA" sz="4400" dirty="0" smtClean="0"/>
              <a:t>Académica-cultural.</a:t>
            </a:r>
          </a:p>
          <a:p>
            <a:r>
              <a:rPr lang="es-PA" sz="4400" dirty="0" smtClean="0"/>
              <a:t>Pedagógica.</a:t>
            </a:r>
            <a:endParaRPr lang="en-US" sz="4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PA" sz="2400" dirty="0" smtClean="0"/>
              <a:t>Criterios para desarrollar el perfil del docente panameño basado en competencias</a:t>
            </a:r>
            <a:endParaRPr lang="en-US" sz="2400" dirty="0"/>
          </a:p>
        </p:txBody>
      </p:sp>
      <p:sp>
        <p:nvSpPr>
          <p:cNvPr id="3" name="TextBox 2"/>
          <p:cNvSpPr txBox="1"/>
          <p:nvPr/>
        </p:nvSpPr>
        <p:spPr>
          <a:xfrm>
            <a:off x="762000" y="1524000"/>
            <a:ext cx="7543800" cy="5349157"/>
          </a:xfrm>
          <a:prstGeom prst="rect">
            <a:avLst/>
          </a:prstGeom>
          <a:noFill/>
        </p:spPr>
        <p:txBody>
          <a:bodyPr wrap="square" rtlCol="0">
            <a:spAutoFit/>
          </a:bodyPr>
          <a:lstStyle/>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dirty="0" smtClean="0">
                <a:latin typeface="FuturaTEELig" charset="0"/>
              </a:rPr>
              <a:t> </a:t>
            </a:r>
            <a:r>
              <a:rPr lang="en-GB" sz="2400" b="1" dirty="0" err="1" smtClean="0">
                <a:solidFill>
                  <a:schemeClr val="accent4">
                    <a:lumMod val="75000"/>
                  </a:schemeClr>
                </a:solidFill>
                <a:latin typeface="FuturaTEELig" charset="0"/>
              </a:rPr>
              <a:t>Transformar</a:t>
            </a:r>
            <a:r>
              <a:rPr lang="en-GB" sz="2400" b="1" dirty="0" smtClean="0">
                <a:solidFill>
                  <a:schemeClr val="accent4">
                    <a:lumMod val="75000"/>
                  </a:schemeClr>
                </a:solidFill>
                <a:latin typeface="FuturaTEELig" charset="0"/>
              </a:rPr>
              <a:t> el </a:t>
            </a:r>
            <a:r>
              <a:rPr lang="en-GB" sz="2400" b="1" dirty="0" err="1" smtClean="0">
                <a:solidFill>
                  <a:schemeClr val="accent4">
                    <a:lumMod val="75000"/>
                  </a:schemeClr>
                </a:solidFill>
                <a:latin typeface="FuturaTEELig" charset="0"/>
              </a:rPr>
              <a:t>currículum</a:t>
            </a:r>
            <a:r>
              <a:rPr lang="en-GB" sz="2400" b="1" dirty="0" smtClean="0">
                <a:solidFill>
                  <a:schemeClr val="accent4">
                    <a:lumMod val="75000"/>
                  </a:schemeClr>
                </a:solidFill>
                <a:latin typeface="FuturaTEELig" charset="0"/>
              </a:rPr>
              <a:t> de </a:t>
            </a:r>
            <a:r>
              <a:rPr lang="en-GB" sz="2400" b="1" dirty="0" err="1" smtClean="0">
                <a:solidFill>
                  <a:schemeClr val="accent4">
                    <a:lumMod val="75000"/>
                  </a:schemeClr>
                </a:solidFill>
                <a:latin typeface="FuturaTEELig" charset="0"/>
              </a:rPr>
              <a:t>formación</a:t>
            </a:r>
            <a:r>
              <a:rPr lang="en-GB" sz="2400" b="1" dirty="0" smtClean="0">
                <a:solidFill>
                  <a:schemeClr val="accent4">
                    <a:lumMod val="75000"/>
                  </a:schemeClr>
                </a:solidFill>
                <a:latin typeface="FuturaTEELig" charset="0"/>
              </a:rPr>
              <a:t> de     E.N.J.D.A  y </a:t>
            </a:r>
            <a:r>
              <a:rPr lang="en-GB" sz="2400" b="1" dirty="0" err="1" smtClean="0">
                <a:solidFill>
                  <a:schemeClr val="accent4">
                    <a:lumMod val="75000"/>
                  </a:schemeClr>
                </a:solidFill>
                <a:latin typeface="FuturaTEELig" charset="0"/>
              </a:rPr>
              <a:t>Universidades</a:t>
            </a:r>
            <a:r>
              <a:rPr lang="en-GB" sz="2400" b="1" dirty="0" smtClean="0">
                <a:solidFill>
                  <a:schemeClr val="accent4">
                    <a:lumMod val="75000"/>
                  </a:schemeClr>
                </a:solidFill>
                <a:latin typeface="FuturaTEELig" charset="0"/>
              </a:rPr>
              <a:t>.</a:t>
            </a: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dirty="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Unificar</a:t>
            </a:r>
            <a:r>
              <a:rPr lang="en-GB" sz="2400" b="1" dirty="0" smtClean="0">
                <a:solidFill>
                  <a:schemeClr val="accent4">
                    <a:lumMod val="75000"/>
                  </a:schemeClr>
                </a:solidFill>
                <a:latin typeface="FuturaTEELig" charset="0"/>
              </a:rPr>
              <a:t> la </a:t>
            </a:r>
            <a:r>
              <a:rPr lang="en-GB" sz="2400" b="1" dirty="0" err="1" smtClean="0">
                <a:solidFill>
                  <a:schemeClr val="accent4">
                    <a:lumMod val="75000"/>
                  </a:schemeClr>
                </a:solidFill>
                <a:latin typeface="FuturaTEELig" charset="0"/>
              </a:rPr>
              <a:t>formación</a:t>
            </a: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docente</a:t>
            </a: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inicial</a:t>
            </a:r>
            <a:endParaRPr lang="en-GB" sz="2400" b="1" dirty="0" smtClean="0">
              <a:solidFill>
                <a:schemeClr val="accent4">
                  <a:lumMod val="75000"/>
                </a:schemeClr>
              </a:solidFill>
              <a:latin typeface="FuturaTEELig" charset="0"/>
            </a:endParaRP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Núcleo</a:t>
            </a: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común</a:t>
            </a:r>
            <a:r>
              <a:rPr lang="en-GB" sz="2400" b="1" dirty="0" smtClean="0">
                <a:solidFill>
                  <a:schemeClr val="accent4">
                    <a:lumMod val="75000"/>
                  </a:schemeClr>
                </a:solidFill>
                <a:latin typeface="FuturaTEELig" charset="0"/>
              </a:rPr>
              <a:t> de </a:t>
            </a:r>
            <a:r>
              <a:rPr lang="en-GB" sz="2400" b="1" dirty="0" err="1" smtClean="0">
                <a:solidFill>
                  <a:schemeClr val="accent4">
                    <a:lumMod val="75000"/>
                  </a:schemeClr>
                </a:solidFill>
                <a:latin typeface="FuturaTEELig" charset="0"/>
              </a:rPr>
              <a:t>asignaturas</a:t>
            </a:r>
            <a:r>
              <a:rPr lang="en-GB" sz="2400" b="1" dirty="0" smtClean="0">
                <a:solidFill>
                  <a:schemeClr val="accent4">
                    <a:lumMod val="75000"/>
                  </a:schemeClr>
                </a:solidFill>
                <a:latin typeface="FuturaTEELig" charset="0"/>
              </a:rPr>
              <a:t>.</a:t>
            </a: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dirty="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Formación</a:t>
            </a: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práctica</a:t>
            </a:r>
            <a:r>
              <a:rPr lang="en-GB" sz="2400" b="1" dirty="0" smtClean="0">
                <a:solidFill>
                  <a:schemeClr val="accent4">
                    <a:lumMod val="75000"/>
                  </a:schemeClr>
                </a:solidFill>
                <a:latin typeface="FuturaTEELig" charset="0"/>
              </a:rPr>
              <a:t> real: </a:t>
            </a:r>
            <a:r>
              <a:rPr lang="en-GB" sz="2400" b="1" dirty="0" err="1" smtClean="0">
                <a:solidFill>
                  <a:schemeClr val="accent4">
                    <a:lumMod val="75000"/>
                  </a:schemeClr>
                </a:solidFill>
                <a:latin typeface="FuturaTEELig" charset="0"/>
              </a:rPr>
              <a:t>Práctica</a:t>
            </a: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investigativa</a:t>
            </a:r>
            <a:r>
              <a:rPr lang="en-GB" sz="2400" b="1" dirty="0" smtClean="0">
                <a:solidFill>
                  <a:schemeClr val="accent4">
                    <a:lumMod val="75000"/>
                  </a:schemeClr>
                </a:solidFill>
                <a:latin typeface="FuturaTEELig" charset="0"/>
              </a:rPr>
              <a:t> , </a:t>
            </a:r>
            <a:r>
              <a:rPr lang="en-GB" sz="2400" b="1" dirty="0" err="1" smtClean="0">
                <a:solidFill>
                  <a:schemeClr val="accent4">
                    <a:lumMod val="75000"/>
                  </a:schemeClr>
                </a:solidFill>
                <a:latin typeface="FuturaTEELig" charset="0"/>
              </a:rPr>
              <a:t>Práctica</a:t>
            </a: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innovación</a:t>
            </a:r>
            <a:r>
              <a:rPr lang="en-GB" sz="2400" b="1" dirty="0" smtClean="0">
                <a:solidFill>
                  <a:schemeClr val="accent4">
                    <a:lumMod val="75000"/>
                  </a:schemeClr>
                </a:solidFill>
                <a:latin typeface="FuturaTEELig" charset="0"/>
              </a:rPr>
              <a:t>.</a:t>
            </a: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dirty="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Nuevas</a:t>
            </a: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estrategias</a:t>
            </a: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aprender</a:t>
            </a:r>
            <a:r>
              <a:rPr lang="en-GB" sz="2400" b="1" dirty="0" smtClean="0">
                <a:solidFill>
                  <a:schemeClr val="accent4">
                    <a:lumMod val="75000"/>
                  </a:schemeClr>
                </a:solidFill>
                <a:latin typeface="FuturaTEELig" charset="0"/>
              </a:rPr>
              <a:t> a </a:t>
            </a:r>
            <a:r>
              <a:rPr lang="en-GB" sz="2400" b="1" dirty="0" err="1" smtClean="0">
                <a:solidFill>
                  <a:schemeClr val="accent4">
                    <a:lumMod val="75000"/>
                  </a:schemeClr>
                </a:solidFill>
                <a:latin typeface="FuturaTEELig" charset="0"/>
              </a:rPr>
              <a:t>aprender</a:t>
            </a:r>
            <a:r>
              <a:rPr lang="en-GB" sz="2400" b="1" dirty="0" smtClean="0">
                <a:solidFill>
                  <a:schemeClr val="accent4">
                    <a:lumMod val="75000"/>
                  </a:schemeClr>
                </a:solidFill>
                <a:latin typeface="FuturaTEELig" charset="0"/>
              </a:rPr>
              <a:t>.</a:t>
            </a: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Evaluación</a:t>
            </a:r>
            <a:r>
              <a:rPr lang="en-GB" sz="2400" b="1" dirty="0" smtClean="0">
                <a:solidFill>
                  <a:schemeClr val="accent4">
                    <a:lumMod val="75000"/>
                  </a:schemeClr>
                </a:solidFill>
                <a:latin typeface="FuturaTEELig" charset="0"/>
              </a:rPr>
              <a:t> y </a:t>
            </a:r>
            <a:r>
              <a:rPr lang="en-GB" sz="2400" b="1" dirty="0" err="1" smtClean="0">
                <a:solidFill>
                  <a:schemeClr val="accent4">
                    <a:lumMod val="75000"/>
                  </a:schemeClr>
                </a:solidFill>
                <a:latin typeface="FuturaTEELig" charset="0"/>
              </a:rPr>
              <a:t>acreditación</a:t>
            </a:r>
            <a:endParaRPr lang="en-GB" sz="2400" b="1" dirty="0" smtClean="0">
              <a:solidFill>
                <a:schemeClr val="accent4">
                  <a:lumMod val="75000"/>
                </a:schemeClr>
              </a:solidFill>
              <a:latin typeface="FuturaTEELig" charset="0"/>
            </a:endParaRP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Formación</a:t>
            </a:r>
            <a:r>
              <a:rPr lang="en-GB" sz="2400" b="1" dirty="0" smtClean="0">
                <a:solidFill>
                  <a:schemeClr val="accent4">
                    <a:lumMod val="75000"/>
                  </a:schemeClr>
                </a:solidFill>
                <a:latin typeface="FuturaTEELig" charset="0"/>
              </a:rPr>
              <a:t> de </a:t>
            </a:r>
            <a:r>
              <a:rPr lang="en-GB" sz="2400" b="1" dirty="0" err="1" smtClean="0">
                <a:solidFill>
                  <a:schemeClr val="accent4">
                    <a:lumMod val="75000"/>
                  </a:schemeClr>
                </a:solidFill>
                <a:latin typeface="FuturaTEELig" charset="0"/>
              </a:rPr>
              <a:t>Formadores</a:t>
            </a:r>
            <a:endParaRPr lang="en-GB" sz="2400" b="1" dirty="0" smtClean="0">
              <a:solidFill>
                <a:schemeClr val="accent4">
                  <a:lumMod val="75000"/>
                </a:schemeClr>
              </a:solidFill>
              <a:latin typeface="FuturaTEELig" charset="0"/>
            </a:endParaRP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Fortalecimiento</a:t>
            </a: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Institucional</a:t>
            </a:r>
            <a:r>
              <a:rPr lang="en-GB" sz="2400" b="1" dirty="0" smtClean="0">
                <a:solidFill>
                  <a:schemeClr val="accent4">
                    <a:lumMod val="75000"/>
                  </a:schemeClr>
                </a:solidFill>
                <a:latin typeface="FuturaTEELig" charset="0"/>
              </a:rPr>
              <a:t> de </a:t>
            </a:r>
            <a:r>
              <a:rPr lang="en-GB" sz="2400" b="1" dirty="0" err="1" smtClean="0">
                <a:solidFill>
                  <a:schemeClr val="accent4">
                    <a:lumMod val="75000"/>
                  </a:schemeClr>
                </a:solidFill>
                <a:latin typeface="FuturaTEELig" charset="0"/>
              </a:rPr>
              <a:t>sitios</a:t>
            </a:r>
            <a:r>
              <a:rPr lang="en-GB" sz="2400" b="1" dirty="0" smtClean="0">
                <a:solidFill>
                  <a:schemeClr val="accent4">
                    <a:lumMod val="75000"/>
                  </a:schemeClr>
                </a:solidFill>
                <a:latin typeface="FuturaTEELig" charset="0"/>
              </a:rPr>
              <a:t> de </a:t>
            </a:r>
            <a:r>
              <a:rPr lang="en-GB" sz="2400" b="1" dirty="0" err="1" smtClean="0">
                <a:solidFill>
                  <a:schemeClr val="accent4">
                    <a:lumMod val="75000"/>
                  </a:schemeClr>
                </a:solidFill>
                <a:latin typeface="FuturaTEELig" charset="0"/>
              </a:rPr>
              <a:t>formación</a:t>
            </a:r>
            <a:endParaRPr lang="en-GB" sz="2400" b="1" dirty="0" smtClean="0">
              <a:solidFill>
                <a:schemeClr val="accent4">
                  <a:lumMod val="75000"/>
                </a:schemeClr>
              </a:solidFill>
              <a:latin typeface="FuturaTEELig" charset="0"/>
            </a:endParaRP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dirty="0" smtClean="0">
                <a:solidFill>
                  <a:schemeClr val="accent4">
                    <a:lumMod val="75000"/>
                  </a:schemeClr>
                </a:solidFill>
                <a:latin typeface="FuturaTEELig" charset="0"/>
              </a:rPr>
              <a:t> </a:t>
            </a:r>
            <a:r>
              <a:rPr lang="en-GB" sz="2400" b="1" dirty="0" err="1" smtClean="0">
                <a:solidFill>
                  <a:schemeClr val="accent4">
                    <a:lumMod val="75000"/>
                  </a:schemeClr>
                </a:solidFill>
                <a:latin typeface="FuturaTEELig" charset="0"/>
              </a:rPr>
              <a:t>Formación</a:t>
            </a:r>
            <a:r>
              <a:rPr lang="en-GB" sz="2400" b="1" dirty="0" smtClean="0">
                <a:solidFill>
                  <a:schemeClr val="accent4">
                    <a:lumMod val="75000"/>
                  </a:schemeClr>
                </a:solidFill>
                <a:latin typeface="FuturaTEELig" charset="0"/>
              </a:rPr>
              <a:t> continua y </a:t>
            </a:r>
            <a:r>
              <a:rPr lang="en-GB" sz="2400" b="1" dirty="0" err="1" smtClean="0">
                <a:solidFill>
                  <a:schemeClr val="accent4">
                    <a:lumMod val="75000"/>
                  </a:schemeClr>
                </a:solidFill>
                <a:latin typeface="FuturaTEELig" charset="0"/>
              </a:rPr>
              <a:t>perfeccionamiento</a:t>
            </a:r>
            <a:r>
              <a:rPr lang="en-GB" sz="2400" b="1" dirty="0" smtClean="0">
                <a:solidFill>
                  <a:schemeClr val="accent4">
                    <a:lumMod val="75000"/>
                  </a:schemeClr>
                </a:solidFill>
                <a:latin typeface="FuturaTEELig" charset="0"/>
              </a:rPr>
              <a:t>.</a:t>
            </a: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b="1" dirty="0" smtClean="0">
              <a:latin typeface="FuturaTEELig" charset="0"/>
            </a:endParaRPr>
          </a:p>
          <a:p>
            <a:pPr>
              <a:lnSpc>
                <a:spcPct val="90000"/>
              </a:lnSpc>
              <a:spcBef>
                <a:spcPts val="600"/>
              </a:spcBef>
              <a:buClr>
                <a:srgbClr val="FFFF66"/>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b="1" dirty="0">
              <a:latin typeface="FuturaTEELig"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A" dirty="0" smtClean="0"/>
              <a:t>El seminario de </a:t>
            </a:r>
            <a:r>
              <a:rPr lang="es-PA" dirty="0" err="1" smtClean="0"/>
              <a:t>guatemala</a:t>
            </a:r>
            <a:endParaRPr lang="en-US" dirty="0"/>
          </a:p>
        </p:txBody>
      </p:sp>
      <p:sp>
        <p:nvSpPr>
          <p:cNvPr id="3" name="TextBox 2"/>
          <p:cNvSpPr txBox="1"/>
          <p:nvPr/>
        </p:nvSpPr>
        <p:spPr>
          <a:xfrm>
            <a:off x="381000" y="1447800"/>
            <a:ext cx="8229600" cy="4801314"/>
          </a:xfrm>
          <a:prstGeom prst="rect">
            <a:avLst/>
          </a:prstGeom>
          <a:noFill/>
        </p:spPr>
        <p:txBody>
          <a:bodyPr wrap="square" rtlCol="0">
            <a:spAutoFit/>
          </a:bodyPr>
          <a:lstStyle/>
          <a:p>
            <a:r>
              <a:rPr lang="es-PA" dirty="0" smtClean="0"/>
              <a:t>El 26, 27 y 28 de abril de 2006 se desarrolló en Guatemala el Seminario: </a:t>
            </a:r>
            <a:r>
              <a:rPr lang="es-PA" b="1" i="1" dirty="0" smtClean="0">
                <a:solidFill>
                  <a:schemeClr val="accent1">
                    <a:lumMod val="75000"/>
                  </a:schemeClr>
                </a:solidFill>
              </a:rPr>
              <a:t>La comunidad de práctica en Desarrollo Curricular en América Central, Desafíos y Perspectivas.</a:t>
            </a:r>
          </a:p>
          <a:p>
            <a:endParaRPr lang="es-PA" b="1" i="1" dirty="0">
              <a:solidFill>
                <a:schemeClr val="accent1">
                  <a:lumMod val="75000"/>
                </a:schemeClr>
              </a:solidFill>
            </a:endParaRPr>
          </a:p>
          <a:p>
            <a:pPr>
              <a:buFont typeface="Wingdings" pitchFamily="2" charset="2"/>
              <a:buChar char="Ø"/>
            </a:pPr>
            <a:r>
              <a:rPr lang="es-PA" b="1" i="1" dirty="0" smtClean="0">
                <a:solidFill>
                  <a:schemeClr val="accent1">
                    <a:lumMod val="75000"/>
                  </a:schemeClr>
                </a:solidFill>
              </a:rPr>
              <a:t> </a:t>
            </a:r>
            <a:r>
              <a:rPr lang="es-PA" b="1" i="1" dirty="0" smtClean="0">
                <a:solidFill>
                  <a:schemeClr val="bg2">
                    <a:lumMod val="10000"/>
                  </a:schemeClr>
                </a:solidFill>
              </a:rPr>
              <a:t>Se elaboró una agenda de temas en función del diseño y evaluación curricular con enfoque de competencias.</a:t>
            </a:r>
          </a:p>
          <a:p>
            <a:endParaRPr lang="es-PA" b="1" i="1" dirty="0" smtClean="0">
              <a:solidFill>
                <a:schemeClr val="bg2">
                  <a:lumMod val="10000"/>
                </a:schemeClr>
              </a:solidFill>
            </a:endParaRPr>
          </a:p>
          <a:p>
            <a:pPr>
              <a:buFont typeface="Wingdings" pitchFamily="2" charset="2"/>
              <a:buChar char="Ø"/>
            </a:pPr>
            <a:r>
              <a:rPr lang="es-PA" b="1" i="1" dirty="0">
                <a:solidFill>
                  <a:schemeClr val="bg2">
                    <a:lumMod val="10000"/>
                  </a:schemeClr>
                </a:solidFill>
              </a:rPr>
              <a:t> </a:t>
            </a:r>
            <a:r>
              <a:rPr lang="es-PA" b="1" i="1" dirty="0" smtClean="0">
                <a:solidFill>
                  <a:schemeClr val="bg2">
                    <a:lumMod val="10000"/>
                  </a:schemeClr>
                </a:solidFill>
              </a:rPr>
              <a:t>La discusión se centró en el para qué, el qué y el cómo evaluar las competencias que estructuran las reformas curriculares  de las propuestas de transformación educativa.</a:t>
            </a:r>
          </a:p>
          <a:p>
            <a:endParaRPr lang="es-PA" b="1" i="1" dirty="0" smtClean="0">
              <a:solidFill>
                <a:schemeClr val="bg2">
                  <a:lumMod val="10000"/>
                </a:schemeClr>
              </a:solidFill>
            </a:endParaRPr>
          </a:p>
          <a:p>
            <a:pPr>
              <a:buFont typeface="Wingdings" pitchFamily="2" charset="2"/>
              <a:buChar char="Ø"/>
            </a:pPr>
            <a:r>
              <a:rPr lang="es-PA" b="1" i="1" dirty="0" smtClean="0">
                <a:solidFill>
                  <a:schemeClr val="accent1">
                    <a:lumMod val="75000"/>
                  </a:schemeClr>
                </a:solidFill>
              </a:rPr>
              <a:t> </a:t>
            </a:r>
            <a:r>
              <a:rPr lang="es-PA" b="1" i="1" dirty="0" smtClean="0">
                <a:solidFill>
                  <a:schemeClr val="bg2">
                    <a:lumMod val="10000"/>
                  </a:schemeClr>
                </a:solidFill>
              </a:rPr>
              <a:t>Explorar la posibilidad de diseñar herramientas curriculares  que sustenten los programas de capacitación en los nuevos diseños curriculares por competencias.</a:t>
            </a:r>
          </a:p>
          <a:p>
            <a:pPr>
              <a:buFont typeface="Wingdings" pitchFamily="2" charset="2"/>
              <a:buChar char="Ø"/>
            </a:pPr>
            <a:r>
              <a:rPr lang="es-PA" b="1" i="1" dirty="0">
                <a:solidFill>
                  <a:schemeClr val="bg2">
                    <a:lumMod val="10000"/>
                  </a:schemeClr>
                </a:solidFill>
              </a:rPr>
              <a:t> </a:t>
            </a:r>
            <a:r>
              <a:rPr lang="es-PA" b="1" i="1" dirty="0" smtClean="0">
                <a:solidFill>
                  <a:schemeClr val="bg2">
                    <a:lumMod val="10000"/>
                  </a:schemeClr>
                </a:solidFill>
              </a:rPr>
              <a:t>Se contacta nuevamente a Liliana </a:t>
            </a:r>
            <a:r>
              <a:rPr lang="es-PA" b="1" i="1" dirty="0" err="1" smtClean="0">
                <a:solidFill>
                  <a:schemeClr val="bg2">
                    <a:lumMod val="10000"/>
                  </a:schemeClr>
                </a:solidFill>
              </a:rPr>
              <a:t>Jabif</a:t>
            </a:r>
            <a:r>
              <a:rPr lang="es-PA" b="1" i="1" dirty="0" smtClean="0">
                <a:solidFill>
                  <a:schemeClr val="bg2">
                    <a:lumMod val="10000"/>
                  </a:schemeClr>
                </a:solidFill>
              </a:rPr>
              <a:t> y al Dr. Ramón Pérez </a:t>
            </a:r>
            <a:r>
              <a:rPr lang="es-PA" b="1" i="1" dirty="0" err="1" smtClean="0">
                <a:solidFill>
                  <a:schemeClr val="bg2">
                    <a:lumMod val="10000"/>
                  </a:schemeClr>
                </a:solidFill>
              </a:rPr>
              <a:t>Pérez</a:t>
            </a:r>
            <a:r>
              <a:rPr lang="es-PA" b="1" i="1" dirty="0" smtClean="0">
                <a:solidFill>
                  <a:schemeClr val="bg2">
                    <a:lumMod val="10000"/>
                  </a:schemeClr>
                </a:solidFill>
              </a:rPr>
              <a:t>, para el diseño y puesta en marcha del seminario: </a:t>
            </a:r>
            <a:r>
              <a:rPr lang="es-ES" b="1" dirty="0"/>
              <a:t>FORMACION DE DIRECTIVOS Y TECNICOS DE EDUCACION PARA LA GESTION DEL CURRICULO EN BASE A COMPETENCIAS </a:t>
            </a:r>
            <a:endParaRPr lang="es-PA" b="1" i="1" dirty="0" smtClean="0">
              <a:solidFill>
                <a:schemeClr val="bg2">
                  <a:lumMod val="10000"/>
                </a:schemeClr>
              </a:solidFill>
            </a:endParaRPr>
          </a:p>
          <a:p>
            <a:pPr>
              <a:buFont typeface="Wingdings" pitchFamily="2" charset="2"/>
              <a:buChar char="Ø"/>
            </a:pPr>
            <a:endParaRPr lang="en-US" b="1" i="1" dirty="0">
              <a:solidFill>
                <a:schemeClr val="bg2">
                  <a:lumMod val="10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317</TotalTime>
  <Words>1721</Words>
  <Application>Microsoft Office PowerPoint</Application>
  <PresentationFormat>On-screen Show (4:3)</PresentationFormat>
  <Paragraphs>277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Trek</vt:lpstr>
      <vt:lpstr>Formación por competencias en la escuela de hoy</vt:lpstr>
      <vt:lpstr>1997:  se diseña la  Estrategia Decenal de Modernización  de la Educación Panameña.  </vt:lpstr>
      <vt:lpstr>¿cuándo empezamos el tema de las competencias en panamá?</vt:lpstr>
      <vt:lpstr>Plan Estratégico (2005-2009) </vt:lpstr>
      <vt:lpstr>Septiembre de 2005:</vt:lpstr>
      <vt:lpstr>Diciembre de 2005: se presenta la propuesta del perfil del nuevo docente panameño desde la visión de las competencias</vt:lpstr>
      <vt:lpstr>Un perfil del docente panameño en base a competencias</vt:lpstr>
      <vt:lpstr>Criterios para desarrollar el perfil del docente panameño basado en competencias</vt:lpstr>
      <vt:lpstr>El seminario de guatemala</vt:lpstr>
      <vt:lpstr>   SEMINARIO TALLER: “Formación de Directivos y Técnicos de Educación para la Gestión del Currículo en Base a Competencias”  Febrero de 2007 </vt:lpstr>
      <vt:lpstr>Los directores capacitados</vt:lpstr>
      <vt:lpstr>Los directores capacitados</vt:lpstr>
      <vt:lpstr>Los directores capacitados</vt:lpstr>
      <vt:lpstr>Los directores capacitados</vt:lpstr>
      <vt:lpstr>Se crea la comisión nacional para la transformación curricular de la educación media</vt:lpstr>
      <vt:lpstr>2007: Jornadas Regionales para divulgar la propuesta de transformación curricular de la Educación Media.  </vt:lpstr>
      <vt:lpstr>1 de agosto de 2007</vt:lpstr>
      <vt:lpstr>POR CADA ÁREA ACADÉMICA SE DEFINÍA: PERFIL DE EGRESO, OBJETIVOS DEL NIVEL MEDIO, COMPETENCIA DE EGRESO, ASIGNATURAS (ÁREA TEMÁTICA), CARGA HORARIA, CONTENIDOS, INDICADORES DE COMPORTAMIENTO, PERFIL DEL DOCENTE DEL NIVEL MEDIO Y PERFIL DEL DIRECTOR/A DEL NIVEL MEDIO.  </vt:lpstr>
      <vt:lpstr>28, 29, 30 y 31 de enero de 2008 </vt:lpstr>
      <vt:lpstr>MEDUCA: Verano 2008 </vt:lpstr>
      <vt:lpstr>Junio 2008: meduca clausura un curso de 1 año de duración en GESTIÓN EN PLANIFICACIÓN Y ADMINISTRACIÓN DE CENTROS ESCOLARES, dirigido a 90 directores del nivel básico general y nivel medio </vt:lpstr>
      <vt:lpstr>Meduca: Verano 2009</vt:lpstr>
      <vt:lpstr>Meduca: verano 2010</vt:lpstr>
      <vt:lpstr>Se necesita determinación y mucho compromiso con el país, para seguir insistiendo, pese a todos los obstáculos.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Formación por competencias en la escuela de hoy</dc:title>
  <dc:creator>Gloria Young</dc:creator>
  <cp:lastModifiedBy>Gloria Young</cp:lastModifiedBy>
  <cp:revision>27</cp:revision>
  <dcterms:created xsi:type="dcterms:W3CDTF">2010-03-15T05:14:18Z</dcterms:created>
  <dcterms:modified xsi:type="dcterms:W3CDTF">2010-03-15T10:32:09Z</dcterms:modified>
</cp:coreProperties>
</file>