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7"/>
  </p:notesMasterIdLst>
  <p:handoutMasterIdLst>
    <p:handoutMasterId r:id="rId38"/>
  </p:handoutMasterIdLst>
  <p:sldIdLst>
    <p:sldId id="675" r:id="rId2"/>
    <p:sldId id="676" r:id="rId3"/>
    <p:sldId id="683" r:id="rId4"/>
    <p:sldId id="702" r:id="rId5"/>
    <p:sldId id="703" r:id="rId6"/>
    <p:sldId id="692" r:id="rId7"/>
    <p:sldId id="693" r:id="rId8"/>
    <p:sldId id="694" r:id="rId9"/>
    <p:sldId id="696" r:id="rId10"/>
    <p:sldId id="716" r:id="rId11"/>
    <p:sldId id="724" r:id="rId12"/>
    <p:sldId id="701" r:id="rId13"/>
    <p:sldId id="721" r:id="rId14"/>
    <p:sldId id="712" r:id="rId15"/>
    <p:sldId id="713" r:id="rId16"/>
    <p:sldId id="717" r:id="rId17"/>
    <p:sldId id="651" r:id="rId18"/>
    <p:sldId id="722" r:id="rId19"/>
    <p:sldId id="714" r:id="rId20"/>
    <p:sldId id="715" r:id="rId21"/>
    <p:sldId id="718" r:id="rId22"/>
    <p:sldId id="668" r:id="rId23"/>
    <p:sldId id="669" r:id="rId24"/>
    <p:sldId id="719" r:id="rId25"/>
    <p:sldId id="707" r:id="rId26"/>
    <p:sldId id="708" r:id="rId27"/>
    <p:sldId id="720" r:id="rId28"/>
    <p:sldId id="655" r:id="rId29"/>
    <p:sldId id="723" r:id="rId30"/>
    <p:sldId id="688" r:id="rId31"/>
    <p:sldId id="706" r:id="rId32"/>
    <p:sldId id="709" r:id="rId33"/>
    <p:sldId id="710" r:id="rId34"/>
    <p:sldId id="673" r:id="rId35"/>
    <p:sldId id="704" r:id="rId36"/>
  </p:sldIdLst>
  <p:sldSz cx="9144000" cy="6858000" type="screen4x3"/>
  <p:notesSz cx="7099300" cy="10234613"/>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EB3DE"/>
    <a:srgbClr val="8CA5D8"/>
    <a:srgbClr val="89AADB"/>
    <a:srgbClr val="8AA3DA"/>
    <a:srgbClr val="8DB9D7"/>
    <a:srgbClr val="2A21D5"/>
    <a:srgbClr val="FFCC00"/>
    <a:srgbClr val="BF37A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85714" autoAdjust="0"/>
  </p:normalViewPr>
  <p:slideViewPr>
    <p:cSldViewPr>
      <p:cViewPr>
        <p:scale>
          <a:sx n="66" d="100"/>
          <a:sy n="66" d="100"/>
        </p:scale>
        <p:origin x="-1584" y="-384"/>
      </p:cViewPr>
      <p:guideLst>
        <p:guide orient="horz" pos="4224"/>
        <p:guide pos="96"/>
      </p:guideLst>
    </p:cSldViewPr>
  </p:slideViewPr>
  <p:notesTextViewPr>
    <p:cViewPr>
      <p:scale>
        <a:sx n="66" d="100"/>
        <a:sy n="66" d="100"/>
      </p:scale>
      <p:origin x="0" y="0"/>
    </p:cViewPr>
  </p:notesTextViewPr>
  <p:sorterViewPr>
    <p:cViewPr>
      <p:scale>
        <a:sx n="100" d="100"/>
        <a:sy n="100" d="100"/>
      </p:scale>
      <p:origin x="0" y="0"/>
    </p:cViewPr>
  </p:sorterViewPr>
  <p:notesViewPr>
    <p:cSldViewPr>
      <p:cViewPr>
        <p:scale>
          <a:sx n="75" d="100"/>
          <a:sy n="75" d="100"/>
        </p:scale>
        <p:origin x="-1302" y="1056"/>
      </p:cViewPr>
      <p:guideLst>
        <p:guide orient="horz" pos="3225"/>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5288" cy="512781"/>
          </a:xfrm>
          <a:prstGeom prst="rect">
            <a:avLst/>
          </a:prstGeom>
          <a:noFill/>
          <a:ln w="9525">
            <a:noFill/>
            <a:miter lim="800000"/>
            <a:headEnd/>
            <a:tailEnd/>
          </a:ln>
          <a:effectLst/>
        </p:spPr>
        <p:txBody>
          <a:bodyPr vert="horz" wrap="square" lIns="20582" tIns="0" rIns="20582" bIns="0" numCol="1" anchor="t" anchorCtr="0" compatLnSpc="1">
            <a:prstTxWarp prst="textNoShape">
              <a:avLst/>
            </a:prstTxWarp>
          </a:bodyPr>
          <a:lstStyle>
            <a:lvl1pPr algn="l" defTabSz="987732" eaLnBrk="0" hangingPunct="0">
              <a:spcBef>
                <a:spcPct val="0"/>
              </a:spcBef>
              <a:defRPr sz="1100" b="0" i="1"/>
            </a:lvl1pPr>
          </a:lstStyle>
          <a:p>
            <a:pPr>
              <a:defRPr/>
            </a:pPr>
            <a:endParaRPr lang="en-GB"/>
          </a:p>
        </p:txBody>
      </p:sp>
      <p:sp>
        <p:nvSpPr>
          <p:cNvPr id="3075" name="Rectangle 3"/>
          <p:cNvSpPr>
            <a:spLocks noGrp="1" noChangeArrowheads="1"/>
          </p:cNvSpPr>
          <p:nvPr>
            <p:ph type="dt" sz="quarter" idx="1"/>
          </p:nvPr>
        </p:nvSpPr>
        <p:spPr bwMode="auto">
          <a:xfrm>
            <a:off x="4024013" y="0"/>
            <a:ext cx="3075288" cy="512781"/>
          </a:xfrm>
          <a:prstGeom prst="rect">
            <a:avLst/>
          </a:prstGeom>
          <a:noFill/>
          <a:ln w="9525">
            <a:noFill/>
            <a:miter lim="800000"/>
            <a:headEnd/>
            <a:tailEnd/>
          </a:ln>
          <a:effectLst/>
        </p:spPr>
        <p:txBody>
          <a:bodyPr vert="horz" wrap="square" lIns="20582" tIns="0" rIns="20582" bIns="0" numCol="1" anchor="t" anchorCtr="0" compatLnSpc="1">
            <a:prstTxWarp prst="textNoShape">
              <a:avLst/>
            </a:prstTxWarp>
          </a:bodyPr>
          <a:lstStyle>
            <a:lvl1pPr algn="r" defTabSz="987732" eaLnBrk="0" hangingPunct="0">
              <a:spcBef>
                <a:spcPct val="0"/>
              </a:spcBef>
              <a:defRPr sz="1100" b="0" i="1"/>
            </a:lvl1pPr>
          </a:lstStyle>
          <a:p>
            <a:pPr>
              <a:defRPr/>
            </a:pPr>
            <a:fld id="{47EBEB26-1EEE-4D21-9E34-74C00DE88D3B}" type="datetime1">
              <a:rPr lang="en-GB"/>
              <a:pPr>
                <a:defRPr/>
              </a:pPr>
              <a:t>07/09/2011</a:t>
            </a:fld>
            <a:endParaRPr lang="en-GB"/>
          </a:p>
        </p:txBody>
      </p:sp>
      <p:sp>
        <p:nvSpPr>
          <p:cNvPr id="3076" name="Rectangle 4"/>
          <p:cNvSpPr>
            <a:spLocks noGrp="1" noChangeArrowheads="1"/>
          </p:cNvSpPr>
          <p:nvPr>
            <p:ph type="ftr" sz="quarter" idx="2"/>
          </p:nvPr>
        </p:nvSpPr>
        <p:spPr bwMode="auto">
          <a:xfrm>
            <a:off x="0" y="9721833"/>
            <a:ext cx="3075288" cy="512780"/>
          </a:xfrm>
          <a:prstGeom prst="rect">
            <a:avLst/>
          </a:prstGeom>
          <a:noFill/>
          <a:ln w="9525">
            <a:noFill/>
            <a:miter lim="800000"/>
            <a:headEnd/>
            <a:tailEnd/>
          </a:ln>
          <a:effectLst/>
        </p:spPr>
        <p:txBody>
          <a:bodyPr vert="horz" wrap="square" lIns="20582" tIns="0" rIns="20582" bIns="0" numCol="1" anchor="b" anchorCtr="0" compatLnSpc="1">
            <a:prstTxWarp prst="textNoShape">
              <a:avLst/>
            </a:prstTxWarp>
          </a:bodyPr>
          <a:lstStyle>
            <a:lvl1pPr algn="l" defTabSz="987732" eaLnBrk="0" hangingPunct="0">
              <a:spcBef>
                <a:spcPct val="0"/>
              </a:spcBef>
              <a:defRPr sz="1100" b="0" i="1"/>
            </a:lvl1pPr>
          </a:lstStyle>
          <a:p>
            <a:pPr>
              <a:defRPr/>
            </a:pPr>
            <a:endParaRPr lang="en-GB"/>
          </a:p>
        </p:txBody>
      </p:sp>
      <p:sp>
        <p:nvSpPr>
          <p:cNvPr id="3077" name="Rectangle 5"/>
          <p:cNvSpPr>
            <a:spLocks noGrp="1" noChangeArrowheads="1"/>
          </p:cNvSpPr>
          <p:nvPr>
            <p:ph type="sldNum" sz="quarter" idx="3"/>
          </p:nvPr>
        </p:nvSpPr>
        <p:spPr bwMode="auto">
          <a:xfrm>
            <a:off x="4024013" y="9721833"/>
            <a:ext cx="3075288" cy="512780"/>
          </a:xfrm>
          <a:prstGeom prst="rect">
            <a:avLst/>
          </a:prstGeom>
          <a:noFill/>
          <a:ln w="9525">
            <a:noFill/>
            <a:miter lim="800000"/>
            <a:headEnd/>
            <a:tailEnd/>
          </a:ln>
          <a:effectLst/>
        </p:spPr>
        <p:txBody>
          <a:bodyPr vert="horz" wrap="square" lIns="20582" tIns="0" rIns="20582" bIns="0" numCol="1" anchor="b" anchorCtr="0" compatLnSpc="1">
            <a:prstTxWarp prst="textNoShape">
              <a:avLst/>
            </a:prstTxWarp>
          </a:bodyPr>
          <a:lstStyle>
            <a:lvl1pPr algn="r" defTabSz="987732" eaLnBrk="0" hangingPunct="0">
              <a:spcBef>
                <a:spcPct val="0"/>
              </a:spcBef>
              <a:defRPr sz="1100" b="0" i="1"/>
            </a:lvl1pPr>
          </a:lstStyle>
          <a:p>
            <a:pPr>
              <a:defRPr/>
            </a:pPr>
            <a:fld id="{B4BA0198-5E1A-48B6-81F6-8C888043830B}"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5288" cy="512781"/>
          </a:xfrm>
          <a:prstGeom prst="rect">
            <a:avLst/>
          </a:prstGeom>
          <a:noFill/>
          <a:ln w="9525">
            <a:noFill/>
            <a:miter lim="800000"/>
            <a:headEnd/>
            <a:tailEnd/>
          </a:ln>
          <a:effectLst/>
        </p:spPr>
        <p:txBody>
          <a:bodyPr vert="horz" wrap="square" lIns="20582" tIns="0" rIns="20582" bIns="0" numCol="1" anchor="t" anchorCtr="0" compatLnSpc="1">
            <a:prstTxWarp prst="textNoShape">
              <a:avLst/>
            </a:prstTxWarp>
          </a:bodyPr>
          <a:lstStyle>
            <a:lvl1pPr algn="l" defTabSz="987732" eaLnBrk="0" hangingPunct="0">
              <a:spcBef>
                <a:spcPct val="0"/>
              </a:spcBef>
              <a:defRPr sz="1100" b="0" i="1">
                <a:latin typeface="Times New Roman" pitchFamily="18" charset="0"/>
              </a:defRPr>
            </a:lvl1pPr>
          </a:lstStyle>
          <a:p>
            <a:pPr>
              <a:defRPr/>
            </a:pPr>
            <a:endParaRPr lang="en-GB"/>
          </a:p>
        </p:txBody>
      </p:sp>
      <p:sp>
        <p:nvSpPr>
          <p:cNvPr id="2051" name="Rectangle 3"/>
          <p:cNvSpPr>
            <a:spLocks noGrp="1" noChangeArrowheads="1"/>
          </p:cNvSpPr>
          <p:nvPr>
            <p:ph type="dt" idx="1"/>
          </p:nvPr>
        </p:nvSpPr>
        <p:spPr bwMode="auto">
          <a:xfrm>
            <a:off x="4024013" y="0"/>
            <a:ext cx="3075288" cy="512781"/>
          </a:xfrm>
          <a:prstGeom prst="rect">
            <a:avLst/>
          </a:prstGeom>
          <a:noFill/>
          <a:ln w="9525">
            <a:noFill/>
            <a:miter lim="800000"/>
            <a:headEnd/>
            <a:tailEnd/>
          </a:ln>
          <a:effectLst/>
        </p:spPr>
        <p:txBody>
          <a:bodyPr vert="horz" wrap="square" lIns="20582" tIns="0" rIns="20582" bIns="0" numCol="1" anchor="t" anchorCtr="0" compatLnSpc="1">
            <a:prstTxWarp prst="textNoShape">
              <a:avLst/>
            </a:prstTxWarp>
          </a:bodyPr>
          <a:lstStyle>
            <a:lvl1pPr algn="r" defTabSz="987732" eaLnBrk="0" hangingPunct="0">
              <a:spcBef>
                <a:spcPct val="0"/>
              </a:spcBef>
              <a:defRPr sz="1100" b="0" i="1">
                <a:latin typeface="Times New Roman" pitchFamily="18" charset="0"/>
              </a:defRPr>
            </a:lvl1pPr>
          </a:lstStyle>
          <a:p>
            <a:pPr>
              <a:defRPr/>
            </a:pPr>
            <a:fld id="{E4B159DF-540A-40E8-9DFD-F4D02621FD11}" type="datetime1">
              <a:rPr lang="en-GB"/>
              <a:pPr>
                <a:defRPr/>
              </a:pPr>
              <a:t>07/09/2011</a:t>
            </a:fld>
            <a:endParaRPr lang="en-GB"/>
          </a:p>
        </p:txBody>
      </p:sp>
      <p:sp>
        <p:nvSpPr>
          <p:cNvPr id="2052" name="Rectangle 4"/>
          <p:cNvSpPr>
            <a:spLocks noGrp="1" noChangeArrowheads="1"/>
          </p:cNvSpPr>
          <p:nvPr>
            <p:ph type="ftr" sz="quarter" idx="4"/>
          </p:nvPr>
        </p:nvSpPr>
        <p:spPr bwMode="auto">
          <a:xfrm>
            <a:off x="0" y="9721833"/>
            <a:ext cx="3075288" cy="512780"/>
          </a:xfrm>
          <a:prstGeom prst="rect">
            <a:avLst/>
          </a:prstGeom>
          <a:noFill/>
          <a:ln w="9525">
            <a:noFill/>
            <a:miter lim="800000"/>
            <a:headEnd/>
            <a:tailEnd/>
          </a:ln>
          <a:effectLst/>
        </p:spPr>
        <p:txBody>
          <a:bodyPr vert="horz" wrap="square" lIns="20582" tIns="0" rIns="20582" bIns="0" numCol="1" anchor="b" anchorCtr="0" compatLnSpc="1">
            <a:prstTxWarp prst="textNoShape">
              <a:avLst/>
            </a:prstTxWarp>
          </a:bodyPr>
          <a:lstStyle>
            <a:lvl1pPr algn="l" defTabSz="987732" eaLnBrk="0" hangingPunct="0">
              <a:spcBef>
                <a:spcPct val="0"/>
              </a:spcBef>
              <a:defRPr sz="1100" b="0" i="1">
                <a:latin typeface="Times New Roman" pitchFamily="18" charset="0"/>
              </a:defRPr>
            </a:lvl1pPr>
          </a:lstStyle>
          <a:p>
            <a:pPr>
              <a:defRPr/>
            </a:pPr>
            <a:endParaRPr lang="en-GB"/>
          </a:p>
        </p:txBody>
      </p:sp>
      <p:sp>
        <p:nvSpPr>
          <p:cNvPr id="2053" name="Rectangle 5"/>
          <p:cNvSpPr>
            <a:spLocks noGrp="1" noChangeArrowheads="1"/>
          </p:cNvSpPr>
          <p:nvPr>
            <p:ph type="sldNum" sz="quarter" idx="5"/>
          </p:nvPr>
        </p:nvSpPr>
        <p:spPr bwMode="auto">
          <a:xfrm>
            <a:off x="4024013" y="9721833"/>
            <a:ext cx="3075288" cy="512780"/>
          </a:xfrm>
          <a:prstGeom prst="rect">
            <a:avLst/>
          </a:prstGeom>
          <a:noFill/>
          <a:ln w="9525">
            <a:noFill/>
            <a:miter lim="800000"/>
            <a:headEnd/>
            <a:tailEnd/>
          </a:ln>
          <a:effectLst/>
        </p:spPr>
        <p:txBody>
          <a:bodyPr vert="horz" wrap="square" lIns="20582" tIns="0" rIns="20582" bIns="0" numCol="1" anchor="b" anchorCtr="0" compatLnSpc="1">
            <a:prstTxWarp prst="textNoShape">
              <a:avLst/>
            </a:prstTxWarp>
          </a:bodyPr>
          <a:lstStyle>
            <a:lvl1pPr algn="r" defTabSz="987732" eaLnBrk="0" hangingPunct="0">
              <a:spcBef>
                <a:spcPct val="0"/>
              </a:spcBef>
              <a:defRPr sz="1100" b="0" i="1">
                <a:latin typeface="Times New Roman" pitchFamily="18" charset="0"/>
              </a:defRPr>
            </a:lvl1pPr>
          </a:lstStyle>
          <a:p>
            <a:pPr>
              <a:defRPr/>
            </a:pPr>
            <a:fld id="{1548AA76-ADF9-4D94-BB26-73962D83592E}" type="slidenum">
              <a:rPr lang="en-GB"/>
              <a:pPr>
                <a:defRPr/>
              </a:pPr>
              <a:t>‹#›</a:t>
            </a:fld>
            <a:endParaRPr lang="en-GB"/>
          </a:p>
        </p:txBody>
      </p:sp>
      <p:sp>
        <p:nvSpPr>
          <p:cNvPr id="13318" name="Rectangle 6"/>
          <p:cNvSpPr>
            <a:spLocks noGrp="1" noRot="1" noChangeAspect="1" noChangeArrowheads="1" noTextEdit="1"/>
          </p:cNvSpPr>
          <p:nvPr>
            <p:ph type="sldImg" idx="2"/>
          </p:nvPr>
        </p:nvSpPr>
        <p:spPr bwMode="auto">
          <a:xfrm>
            <a:off x="1001713" y="774700"/>
            <a:ext cx="5097462" cy="3824288"/>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45498" y="4867043"/>
            <a:ext cx="5208305" cy="4028741"/>
          </a:xfrm>
          <a:prstGeom prst="rect">
            <a:avLst/>
          </a:prstGeom>
          <a:noFill/>
          <a:ln w="9525">
            <a:noFill/>
            <a:miter lim="800000"/>
            <a:headEnd/>
            <a:tailEnd/>
          </a:ln>
          <a:effectLst/>
        </p:spPr>
        <p:txBody>
          <a:bodyPr vert="horz" wrap="square" lIns="97765" tIns="48025" rIns="97765" bIns="4802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4024013" y="0"/>
            <a:ext cx="3075288" cy="512781"/>
          </a:xfrm>
          <a:prstGeom prst="rect">
            <a:avLst/>
          </a:prstGeom>
          <a:noFill/>
          <a:ln w="9525">
            <a:noFill/>
            <a:miter lim="800000"/>
            <a:headEnd/>
            <a:tailEnd/>
          </a:ln>
        </p:spPr>
        <p:txBody>
          <a:bodyPr wrap="none" lIns="97420" tIns="48710" rIns="97420" bIns="48710" anchor="ctr"/>
          <a:lstStyle/>
          <a:p>
            <a:pPr algn="ctr">
              <a:spcBef>
                <a:spcPct val="50000"/>
              </a:spcBef>
            </a:pPr>
            <a:endParaRPr lang="en-US" b="0"/>
          </a:p>
        </p:txBody>
      </p:sp>
      <p:sp>
        <p:nvSpPr>
          <p:cNvPr id="16386" name="Rectangle 3"/>
          <p:cNvSpPr>
            <a:spLocks noChangeArrowheads="1"/>
          </p:cNvSpPr>
          <p:nvPr/>
        </p:nvSpPr>
        <p:spPr bwMode="auto">
          <a:xfrm>
            <a:off x="4024013" y="9721833"/>
            <a:ext cx="3075288" cy="512780"/>
          </a:xfrm>
          <a:prstGeom prst="rect">
            <a:avLst/>
          </a:prstGeom>
          <a:noFill/>
          <a:ln w="9525">
            <a:noFill/>
            <a:miter lim="800000"/>
            <a:headEnd/>
            <a:tailEnd/>
          </a:ln>
        </p:spPr>
        <p:txBody>
          <a:bodyPr lIns="20582" tIns="0" rIns="20582" bIns="0" anchor="b"/>
          <a:lstStyle/>
          <a:p>
            <a:pPr algn="r" defTabSz="987732" eaLnBrk="0" hangingPunct="0"/>
            <a:r>
              <a:rPr lang="en-GB" sz="1100" b="0" i="1" dirty="0">
                <a:latin typeface="Times New Roman" pitchFamily="18" charset="0"/>
              </a:rPr>
              <a:t>1</a:t>
            </a:r>
          </a:p>
        </p:txBody>
      </p:sp>
      <p:sp>
        <p:nvSpPr>
          <p:cNvPr id="16387" name="Rectangle 4"/>
          <p:cNvSpPr>
            <a:spLocks noChangeArrowheads="1"/>
          </p:cNvSpPr>
          <p:nvPr/>
        </p:nvSpPr>
        <p:spPr bwMode="auto">
          <a:xfrm>
            <a:off x="0" y="9721833"/>
            <a:ext cx="3075288" cy="512780"/>
          </a:xfrm>
          <a:prstGeom prst="rect">
            <a:avLst/>
          </a:prstGeom>
          <a:noFill/>
          <a:ln w="9525">
            <a:noFill/>
            <a:miter lim="800000"/>
            <a:headEnd/>
            <a:tailEnd/>
          </a:ln>
        </p:spPr>
        <p:txBody>
          <a:bodyPr wrap="none" lIns="97420" tIns="48710" rIns="97420" bIns="48710" anchor="ctr"/>
          <a:lstStyle/>
          <a:p>
            <a:pPr algn="ctr">
              <a:spcBef>
                <a:spcPct val="50000"/>
              </a:spcBef>
            </a:pPr>
            <a:endParaRPr lang="en-US" b="0"/>
          </a:p>
        </p:txBody>
      </p:sp>
      <p:sp>
        <p:nvSpPr>
          <p:cNvPr id="16388" name="Rectangle 5"/>
          <p:cNvSpPr>
            <a:spLocks noChangeArrowheads="1"/>
          </p:cNvSpPr>
          <p:nvPr/>
        </p:nvSpPr>
        <p:spPr bwMode="auto">
          <a:xfrm>
            <a:off x="0" y="0"/>
            <a:ext cx="3075288" cy="512781"/>
          </a:xfrm>
          <a:prstGeom prst="rect">
            <a:avLst/>
          </a:prstGeom>
          <a:noFill/>
          <a:ln w="9525">
            <a:noFill/>
            <a:miter lim="800000"/>
            <a:headEnd/>
            <a:tailEnd/>
          </a:ln>
        </p:spPr>
        <p:txBody>
          <a:bodyPr wrap="none" lIns="97420" tIns="48710" rIns="97420" bIns="48710" anchor="ctr"/>
          <a:lstStyle/>
          <a:p>
            <a:pPr algn="ctr">
              <a:spcBef>
                <a:spcPct val="50000"/>
              </a:spcBef>
            </a:pPr>
            <a:endParaRPr lang="en-US" b="0"/>
          </a:p>
        </p:txBody>
      </p:sp>
      <p:sp>
        <p:nvSpPr>
          <p:cNvPr id="16389" name="Rectangle 6"/>
          <p:cNvSpPr>
            <a:spLocks noGrp="1" noRot="1" noChangeAspect="1" noChangeArrowheads="1" noTextEdit="1"/>
          </p:cNvSpPr>
          <p:nvPr>
            <p:ph type="sldImg"/>
          </p:nvPr>
        </p:nvSpPr>
        <p:spPr>
          <a:ln cap="flat"/>
        </p:spPr>
      </p:sp>
      <p:sp>
        <p:nvSpPr>
          <p:cNvPr id="16390" name="Rectangle 7"/>
          <p:cNvSpPr>
            <a:spLocks noGrp="1" noChangeArrowheads="1"/>
          </p:cNvSpPr>
          <p:nvPr>
            <p:ph type="body" idx="1"/>
          </p:nvPr>
        </p:nvSpPr>
        <p:spPr>
          <a:noFill/>
          <a:ln/>
        </p:spPr>
        <p:txBody>
          <a:bodyPr/>
          <a:lstStyle/>
          <a:p>
            <a:r>
              <a:rPr lang="en-US" altLang="ja-JP" sz="1700" b="0" dirty="0" smtClean="0">
                <a:cs typeface="ＭＳ Ｐゴシック"/>
              </a:rPr>
              <a:t>NATO RTG 074 has developed a visual reasoning tool – HEART - for incorporating human and social sciences into NATO operational planning and analysis.</a:t>
            </a:r>
          </a:p>
          <a:p>
            <a:r>
              <a:rPr lang="en-US" altLang="ja-JP" sz="1700" b="0" dirty="0" smtClean="0">
                <a:cs typeface="ＭＳ Ｐゴシック"/>
              </a:rPr>
              <a:t>NATO's approach to conducting operations currently and in the foreseeable theatres of asymmetrical/non-conventional conflict demands a comprehensive approach to achieve desired effects from the use of lethal and non-lethal means involving armed forces and other levers of coalition influence. </a:t>
            </a:r>
          </a:p>
          <a:p>
            <a:r>
              <a:rPr lang="en-US" altLang="ja-JP" sz="1700" b="0" dirty="0" smtClean="0">
                <a:cs typeface="ＭＳ Ｐゴシック"/>
              </a:rPr>
              <a:t>Successful application of a comprehensive approach requires an evolution of military capability in concert with an improved understanding of the human environment in theatres of conflict.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b="0" dirty="0" smtClean="0"/>
              <a:t>The</a:t>
            </a:r>
            <a:r>
              <a:rPr lang="en-US" b="0" baseline="0" dirty="0" smtClean="0"/>
              <a:t> </a:t>
            </a:r>
            <a:r>
              <a:rPr lang="en-US" b="0" i="1" baseline="0" dirty="0" err="1" smtClean="0"/>
              <a:t>Undersanding</a:t>
            </a:r>
            <a:r>
              <a:rPr lang="en-US" b="0" i="1" baseline="0" dirty="0" smtClean="0"/>
              <a:t> the Human and Social Environment </a:t>
            </a:r>
            <a:r>
              <a:rPr lang="en-US" b="0" i="0" baseline="0" dirty="0" smtClean="0"/>
              <a:t>Concept maps help users to understand the  human environment.  We’re going to click on the </a:t>
            </a:r>
            <a:r>
              <a:rPr lang="en-US" b="0" i="0" baseline="0" dirty="0" err="1" smtClean="0"/>
              <a:t>Cmap</a:t>
            </a:r>
            <a:r>
              <a:rPr lang="en-US" b="0" i="0" baseline="0" dirty="0" smtClean="0"/>
              <a:t> icon at the bottom of the </a:t>
            </a:r>
            <a:r>
              <a:rPr lang="en-US" b="0" i="1" baseline="0" dirty="0" err="1" smtClean="0"/>
              <a:t>Organisational</a:t>
            </a:r>
            <a:r>
              <a:rPr lang="en-US" b="0" i="0" baseline="0" dirty="0" smtClean="0"/>
              <a:t> box to open the associated </a:t>
            </a:r>
            <a:r>
              <a:rPr lang="en-US" b="0" i="0" baseline="0" dirty="0" err="1" smtClean="0"/>
              <a:t>Cmap</a:t>
            </a:r>
            <a:r>
              <a:rPr lang="en-US" b="0" i="0" baseline="0" dirty="0" smtClean="0"/>
              <a:t>.</a:t>
            </a:r>
            <a:endParaRPr lang="en-US" b="0" dirty="0" smtClean="0"/>
          </a:p>
          <a:p>
            <a:endParaRPr lang="en-US"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r>
              <a:rPr lang="en-US" b="0" dirty="0" smtClean="0"/>
              <a:t>This example demonstrates how concept maps can be used as a graphical tool for organizing and representing knowledge. They include concepts, herein enclosed in boxes, and relationships between concepts indicated by connecting lines. Linking phrases on these lines specify the purpose of moving from one concept to another. </a:t>
            </a:r>
          </a:p>
          <a:p>
            <a:endParaRPr lang="en-US" b="0" dirty="0" smtClean="0"/>
          </a:p>
          <a:p>
            <a:r>
              <a:rPr lang="en-US" b="0" dirty="0" smtClean="0"/>
              <a:t>Let’s look at some of the individual</a:t>
            </a:r>
            <a:r>
              <a:rPr lang="en-US" b="0" baseline="0" dirty="0" smtClean="0"/>
              <a:t> components of the map.</a:t>
            </a:r>
            <a:endParaRPr lang="en-US" b="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endParaRPr lang="en-US" b="0" dirty="0" smtClean="0"/>
          </a:p>
          <a:p>
            <a:r>
              <a:rPr lang="en-US" b="0" dirty="0" smtClean="0"/>
              <a:t>In this map we have:</a:t>
            </a:r>
          </a:p>
          <a:p>
            <a:endParaRPr lang="en-US" b="0" dirty="0" smtClean="0"/>
          </a:p>
          <a:p>
            <a:r>
              <a:rPr lang="en-US" b="0" dirty="0" smtClean="0"/>
              <a:t>	A description of its purpose</a:t>
            </a:r>
          </a:p>
          <a:p>
            <a:endParaRPr lang="en-US" b="0" dirty="0" smtClean="0"/>
          </a:p>
          <a:p>
            <a:r>
              <a:rPr lang="en-US" b="0" dirty="0" smtClean="0"/>
              <a:t>	Key characteristics which we need to consider to get an understanding of  a specific organization.</a:t>
            </a:r>
          </a:p>
          <a:p>
            <a:endParaRPr lang="en-US" b="0" dirty="0" smtClean="0"/>
          </a:p>
          <a:p>
            <a:r>
              <a:rPr lang="en-US" b="0" dirty="0" smtClean="0"/>
              <a:t>	Guiding questions that could be asked to improve the users understanding  (this is not intended a prescriptive approach, in some contexts each question will provide more insights than others).</a:t>
            </a:r>
          </a:p>
          <a:p>
            <a:endParaRPr lang="en-US" b="0" dirty="0" smtClean="0"/>
          </a:p>
          <a:p>
            <a:r>
              <a:rPr lang="en-US" b="0" dirty="0" smtClean="0"/>
              <a:t>The concept maps can also contain links to other concept maps, references and internet resources.</a:t>
            </a:r>
          </a:p>
          <a:p>
            <a:endParaRPr lang="en-US"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we’ve taken a hypothetical humanitarian crisis scenario. </a:t>
            </a:r>
            <a:r>
              <a:rPr lang="en-GB" baseline="0" dirty="0" smtClean="0"/>
              <a:t> T</a:t>
            </a:r>
            <a:r>
              <a:rPr lang="en-GB" dirty="0" smtClean="0"/>
              <a:t>he Economic Development Concept</a:t>
            </a:r>
            <a:r>
              <a:rPr lang="en-GB" baseline="0" dirty="0" smtClean="0"/>
              <a:t> map  is shown here.  We can use the Land and Fishing Guiding questions to identify some key characteristics of land and sea use.</a:t>
            </a:r>
            <a:endParaRPr lang="en-GB" dirty="0"/>
          </a:p>
        </p:txBody>
      </p:sp>
      <p:sp>
        <p:nvSpPr>
          <p:cNvPr id="4" name="Slide Number Placeholder 3"/>
          <p:cNvSpPr>
            <a:spLocks noGrp="1"/>
          </p:cNvSpPr>
          <p:nvPr>
            <p:ph type="sldNum" sz="quarter" idx="10"/>
          </p:nvPr>
        </p:nvSpPr>
        <p:spPr/>
        <p:txBody>
          <a:bodyPr/>
          <a:lstStyle/>
          <a:p>
            <a:pPr>
              <a:defRPr/>
            </a:pPr>
            <a:fld id="{1548AA76-ADF9-4D94-BB26-73962D83592E}"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Here’s our summary.</a:t>
            </a:r>
            <a:endParaRPr lang="en-GB" dirty="0"/>
          </a:p>
        </p:txBody>
      </p:sp>
      <p:sp>
        <p:nvSpPr>
          <p:cNvPr id="4" name="Slide Number Placeholder 3"/>
          <p:cNvSpPr>
            <a:spLocks noGrp="1"/>
          </p:cNvSpPr>
          <p:nvPr>
            <p:ph type="sldNum" sz="quarter" idx="10"/>
          </p:nvPr>
        </p:nvSpPr>
        <p:spPr/>
        <p:txBody>
          <a:bodyPr/>
          <a:lstStyle/>
          <a:p>
            <a:pPr>
              <a:defRPr/>
            </a:pPr>
            <a:fld id="{1548AA76-ADF9-4D94-BB26-73962D83592E}"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Similarly, we can look at employment issues.</a:t>
            </a:r>
            <a:endParaRPr lang="en-GB" dirty="0"/>
          </a:p>
        </p:txBody>
      </p:sp>
      <p:sp>
        <p:nvSpPr>
          <p:cNvPr id="4" name="Slide Number Placeholder 3"/>
          <p:cNvSpPr>
            <a:spLocks noGrp="1"/>
          </p:cNvSpPr>
          <p:nvPr>
            <p:ph type="sldNum" sz="quarter" idx="10"/>
          </p:nvPr>
        </p:nvSpPr>
        <p:spPr/>
        <p:txBody>
          <a:bodyPr/>
          <a:lstStyle/>
          <a:p>
            <a:pPr>
              <a:defRPr/>
            </a:pPr>
            <a:fld id="{1548AA76-ADF9-4D94-BB26-73962D83592E}"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en-US" b="0" dirty="0" smtClean="0"/>
              <a:t>Coming</a:t>
            </a:r>
            <a:r>
              <a:rPr lang="en-US" b="0" baseline="0" dirty="0" smtClean="0"/>
              <a:t> back to the Home Page, the next group of concept maps consider how to achieve </a:t>
            </a:r>
            <a:r>
              <a:rPr lang="en-US" b="0" baseline="0" dirty="0" err="1" smtClean="0"/>
              <a:t>behavioural</a:t>
            </a:r>
            <a:r>
              <a:rPr lang="en-US" b="0" baseline="0" dirty="0" smtClean="0"/>
              <a:t> change at the different levels.</a:t>
            </a:r>
          </a:p>
          <a:p>
            <a:endParaRPr lang="en-US" b="0" baseline="0" dirty="0" smtClean="0"/>
          </a:p>
          <a:p>
            <a:r>
              <a:rPr lang="en-US" b="0" baseline="0" dirty="0" smtClean="0"/>
              <a:t>We’ll take a look at the Societal Change </a:t>
            </a:r>
            <a:r>
              <a:rPr lang="en-US" b="0" baseline="0" dirty="0" err="1" smtClean="0"/>
              <a:t>Cmap</a:t>
            </a:r>
            <a:r>
              <a:rPr lang="en-US" b="0" baseline="0" dirty="0" smtClean="0"/>
              <a:t>.</a:t>
            </a:r>
            <a:endParaRPr lang="en-US" b="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r>
              <a:rPr lang="en-US" dirty="0" smtClean="0"/>
              <a:t>Here we use the knowledge we’ve gained from the Societal </a:t>
            </a:r>
            <a:r>
              <a:rPr lang="en-US" dirty="0" err="1" smtClean="0"/>
              <a:t>Cmap</a:t>
            </a:r>
            <a:r>
              <a:rPr lang="en-US" dirty="0" smtClean="0"/>
              <a:t> </a:t>
            </a:r>
            <a:r>
              <a:rPr lang="en-US" baseline="0" dirty="0" smtClean="0"/>
              <a:t> to think about what kinds of societal change programs could be appropriate.</a:t>
            </a:r>
          </a:p>
          <a:p>
            <a:endParaRPr lang="en-US" baseline="0" dirty="0" smtClean="0"/>
          </a:p>
          <a:p>
            <a:r>
              <a:rPr lang="en-US" baseline="0" dirty="0" smtClean="0"/>
              <a:t>We can follow the lower level maps to identify possible approaches.</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en-US" b="0" dirty="0" smtClean="0"/>
              <a:t>Coming</a:t>
            </a:r>
            <a:r>
              <a:rPr lang="en-US" b="0" baseline="0" dirty="0" smtClean="0"/>
              <a:t> back to the Home Page, we’ will take another look at our hypothetical example.  This time thinking about </a:t>
            </a:r>
            <a:r>
              <a:rPr lang="en-US" b="0" baseline="0" dirty="0" err="1" smtClean="0"/>
              <a:t>organisational</a:t>
            </a:r>
            <a:r>
              <a:rPr lang="en-US" b="0" baseline="0" dirty="0" smtClean="0"/>
              <a:t> change.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we think about how</a:t>
            </a:r>
            <a:r>
              <a:rPr lang="en-GB" baseline="0" dirty="0" smtClean="0"/>
              <a:t> domination of some groups in the country may affect distribution of  food.</a:t>
            </a:r>
            <a:endParaRPr lang="en-GB" dirty="0"/>
          </a:p>
        </p:txBody>
      </p:sp>
      <p:sp>
        <p:nvSpPr>
          <p:cNvPr id="4" name="Slide Number Placeholder 3"/>
          <p:cNvSpPr>
            <a:spLocks noGrp="1"/>
          </p:cNvSpPr>
          <p:nvPr>
            <p:ph type="sldNum" sz="quarter" idx="10"/>
          </p:nvPr>
        </p:nvSpPr>
        <p:spPr/>
        <p:txBody>
          <a:bodyPr/>
          <a:lstStyle/>
          <a:p>
            <a:pPr>
              <a:defRPr/>
            </a:pPr>
            <a:fld id="{1548AA76-ADF9-4D94-BB26-73962D83592E}"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b="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Again,</a:t>
            </a:r>
            <a:r>
              <a:rPr lang="en-GB" baseline="0" dirty="0" smtClean="0"/>
              <a:t> we use the contextual knowledge we’ve gained to think through possible courses of action.</a:t>
            </a:r>
            <a:endParaRPr lang="en-GB" dirty="0"/>
          </a:p>
        </p:txBody>
      </p:sp>
      <p:sp>
        <p:nvSpPr>
          <p:cNvPr id="4" name="Slide Number Placeholder 3"/>
          <p:cNvSpPr>
            <a:spLocks noGrp="1"/>
          </p:cNvSpPr>
          <p:nvPr>
            <p:ph type="sldNum" sz="quarter" idx="10"/>
          </p:nvPr>
        </p:nvSpPr>
        <p:spPr/>
        <p:txBody>
          <a:bodyPr/>
          <a:lstStyle/>
          <a:p>
            <a:pPr>
              <a:defRPr/>
            </a:pPr>
            <a:fld id="{1548AA76-ADF9-4D94-BB26-73962D83592E}"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US" b="0" dirty="0" smtClean="0"/>
              <a:t>Back</a:t>
            </a:r>
            <a:r>
              <a:rPr lang="en-US" b="0" baseline="0" dirty="0" smtClean="0"/>
              <a:t> to the home page again: we have provided a number of Use Cases to illustrate how the tool can be used.  Let’s take a look at the Economic Development Use Case.</a:t>
            </a:r>
            <a:endParaRPr lang="en-US" b="0" dirty="0" smtClean="0"/>
          </a:p>
          <a:p>
            <a:endParaRPr lang="en-US" b="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r>
              <a:rPr lang="en-US" dirty="0" smtClean="0"/>
              <a:t>This use case shows gaining understanding of the </a:t>
            </a:r>
            <a:r>
              <a:rPr lang="en-US" dirty="0" err="1" smtClean="0"/>
              <a:t>humancontext</a:t>
            </a:r>
            <a:r>
              <a:rPr lang="en-US" dirty="0" smtClean="0"/>
              <a:t>, in this case economics, can help the user to identify appropriate economic development strategies.</a:t>
            </a:r>
          </a:p>
          <a:p>
            <a:endParaRPr lang="en-US" dirty="0" smtClean="0"/>
          </a:p>
          <a:p>
            <a:r>
              <a:rPr lang="en-US" dirty="0" smtClean="0"/>
              <a:t>This is the top half of the use case…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r>
              <a:rPr lang="en-US" dirty="0" smtClean="0"/>
              <a:t>… and this is the bottom, showing some of the actual </a:t>
            </a:r>
            <a:r>
              <a:rPr lang="en-US" dirty="0" err="1" smtClean="0"/>
              <a:t>programmes</a:t>
            </a:r>
            <a:r>
              <a:rPr lang="en-US" dirty="0" smtClean="0"/>
              <a:t> undertaken</a:t>
            </a:r>
            <a:r>
              <a:rPr lang="en-US" baseline="0" dirty="0" smtClean="0"/>
              <a:t> by the Canadian Development </a:t>
            </a:r>
            <a:r>
              <a:rPr lang="en-US" baseline="0" dirty="0" err="1" smtClean="0"/>
              <a:t>organisation</a:t>
            </a:r>
            <a:r>
              <a:rPr lang="en-US" baseline="0" dirty="0" smtClean="0"/>
              <a:t>, CIDA</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b="0" dirty="0" smtClean="0"/>
              <a:t>The</a:t>
            </a:r>
            <a:r>
              <a:rPr lang="en-US" b="0" baseline="0" dirty="0" smtClean="0"/>
              <a:t> sets of </a:t>
            </a:r>
            <a:r>
              <a:rPr lang="en-US" b="0" baseline="0" dirty="0" err="1" smtClean="0"/>
              <a:t>Cmaps</a:t>
            </a:r>
            <a:r>
              <a:rPr lang="en-US" b="0" baseline="0" dirty="0" smtClean="0"/>
              <a:t> at the bottom of the home page, provide links to a whole series of resources.  On the left hand side  they focus on analysis methods.</a:t>
            </a:r>
          </a:p>
          <a:p>
            <a:endParaRPr lang="en-US" b="0" baseline="0" dirty="0" smtClean="0"/>
          </a:p>
          <a:p>
            <a:r>
              <a:rPr lang="en-US" b="0" baseline="0" dirty="0" smtClean="0"/>
              <a:t>Let’s open the monitoring </a:t>
            </a:r>
            <a:r>
              <a:rPr lang="en-US" b="0" baseline="0" dirty="0" err="1" smtClean="0"/>
              <a:t>Cmap</a:t>
            </a:r>
            <a:r>
              <a:rPr lang="en-US" b="0" baseline="0" dirty="0" smtClean="0"/>
              <a:t>.</a:t>
            </a:r>
            <a:endParaRPr lang="en-US" b="0" dirty="0" smtClean="0"/>
          </a:p>
          <a:p>
            <a:endParaRPr lang="en-US" b="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can drill down further to</a:t>
            </a:r>
            <a:r>
              <a:rPr lang="en-GB" baseline="0" dirty="0" smtClean="0"/>
              <a:t> get tips about using interpreters.</a:t>
            </a:r>
            <a:endParaRPr lang="en-GB" dirty="0"/>
          </a:p>
        </p:txBody>
      </p:sp>
      <p:sp>
        <p:nvSpPr>
          <p:cNvPr id="4" name="Slide Number Placeholder 3"/>
          <p:cNvSpPr>
            <a:spLocks noGrp="1"/>
          </p:cNvSpPr>
          <p:nvPr>
            <p:ph type="sldNum" sz="quarter" idx="10"/>
          </p:nvPr>
        </p:nvSpPr>
        <p:spPr/>
        <p:txBody>
          <a:bodyPr/>
          <a:lstStyle/>
          <a:p>
            <a:pPr>
              <a:defRPr/>
            </a:pPr>
            <a:fld id="{1548AA76-ADF9-4D94-BB26-73962D83592E}"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548AA76-ADF9-4D94-BB26-73962D83592E}"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b="0" dirty="0" smtClean="0"/>
              <a:t>On</a:t>
            </a:r>
            <a:r>
              <a:rPr lang="en-US" b="0" baseline="0" dirty="0" smtClean="0"/>
              <a:t> the right hand side there are other open source reference and </a:t>
            </a:r>
            <a:r>
              <a:rPr lang="en-US" b="0" baseline="0" dirty="0" err="1" smtClean="0"/>
              <a:t>datat</a:t>
            </a:r>
            <a:r>
              <a:rPr lang="en-US" b="0" baseline="0" dirty="0" smtClean="0"/>
              <a:t> resources.</a:t>
            </a:r>
            <a:endParaRPr lang="en-US" b="0" dirty="0" smtClean="0"/>
          </a:p>
          <a:p>
            <a:endParaRPr lang="en-US"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r>
              <a:rPr lang="en-US" b="0" dirty="0" smtClean="0"/>
              <a:t>This site highlights a range of reference sources, from key documents to web sites.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b="0" dirty="0" smtClean="0"/>
              <a:t>That</a:t>
            </a:r>
            <a:r>
              <a:rPr lang="en-US" b="0" baseline="0" dirty="0" smtClean="0"/>
              <a:t> concludes our tour of  HEART’s main features.</a:t>
            </a:r>
          </a:p>
          <a:p>
            <a:endParaRPr lang="en-US" b="0" baseline="0" dirty="0" smtClean="0"/>
          </a:p>
          <a:p>
            <a:r>
              <a:rPr lang="en-US" b="0" baseline="0" dirty="0" smtClean="0"/>
              <a:t>Now for some information about how to access it.</a:t>
            </a:r>
            <a:endParaRPr lang="en-US" b="0" dirty="0" smtClean="0"/>
          </a:p>
          <a:p>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en-US" b="0" dirty="0" smtClean="0"/>
              <a:t>Emphasis placed on helping users </a:t>
            </a:r>
            <a:r>
              <a:rPr lang="en-US" b="0" baseline="0" dirty="0" smtClean="0"/>
              <a:t> to think about the human environment  and plan accordingly, </a:t>
            </a:r>
            <a:r>
              <a:rPr lang="en-US" b="0" dirty="0" smtClean="0"/>
              <a:t>rather than providing a prescriptive process.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r>
              <a:rPr lang="en-CA" b="0" dirty="0" smtClean="0"/>
              <a:t>Full functionality is gained by using the </a:t>
            </a:r>
            <a:r>
              <a:rPr lang="en-CA" b="0" dirty="0" err="1" smtClean="0"/>
              <a:t>Cmaptools</a:t>
            </a:r>
            <a:r>
              <a:rPr lang="en-CA" b="0" dirty="0" smtClean="0"/>
              <a:t>  software – which can be downloaded for free.  </a:t>
            </a:r>
          </a:p>
          <a:p>
            <a:endParaRPr lang="en-CA" b="0" dirty="0" smtClean="0"/>
          </a:p>
          <a:p>
            <a:r>
              <a:rPr lang="en-CA" b="0" dirty="0" smtClean="0"/>
              <a:t>However, all the maps  and associated resources can  also be viewed as Internet html pages.</a:t>
            </a:r>
            <a:endParaRPr lang="en-US" b="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HEART</a:t>
            </a:r>
            <a:r>
              <a:rPr lang="en-GB" baseline="0" dirty="0" smtClean="0"/>
              <a:t> is a concept demonstrator, but it has already benefited from some user testing.</a:t>
            </a:r>
          </a:p>
          <a:p>
            <a:endParaRPr lang="en-GB" baseline="0" dirty="0" smtClean="0"/>
          </a:p>
          <a:p>
            <a:r>
              <a:rPr lang="en-GB" baseline="0" dirty="0" smtClean="0"/>
              <a:t>An experiment using the TNO ADAPT tool (which takes HEART further with addition of a background wiki to make it fully stand-alone and includes other enhancements) has demonstrated how such tools can enhance the quality of planning.</a:t>
            </a:r>
            <a:endParaRPr lang="en-GB" dirty="0"/>
          </a:p>
        </p:txBody>
      </p:sp>
      <p:sp>
        <p:nvSpPr>
          <p:cNvPr id="4" name="Slide Number Placeholder 3"/>
          <p:cNvSpPr>
            <a:spLocks noGrp="1"/>
          </p:cNvSpPr>
          <p:nvPr>
            <p:ph type="sldNum" sz="quarter" idx="10"/>
          </p:nvPr>
        </p:nvSpPr>
        <p:spPr/>
        <p:txBody>
          <a:bodyPr/>
          <a:lstStyle/>
          <a:p>
            <a:pPr>
              <a:defRPr/>
            </a:pPr>
            <a:fld id="{1548AA76-ADF9-4D94-BB26-73962D83592E}" type="slidenum">
              <a:rPr lang="en-GB"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548AA76-ADF9-4D94-BB26-73962D83592E}" type="slidenum">
              <a:rPr lang="en-GB" smtClean="0"/>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548AA76-ADF9-4D94-BB26-73962D83592E}" type="slidenum">
              <a:rPr lang="en-GB" smtClean="0"/>
              <a:pPr>
                <a:defRPr/>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r>
              <a:rPr lang="en-US" b="0" dirty="0" smtClean="0"/>
              <a:t>Many thanks for taking the time to go</a:t>
            </a:r>
            <a:r>
              <a:rPr lang="en-US" b="0" baseline="0" dirty="0" smtClean="0"/>
              <a:t> through these </a:t>
            </a:r>
            <a:r>
              <a:rPr lang="en-US" b="0" baseline="0" dirty="0" err="1" smtClean="0"/>
              <a:t>familiarisation</a:t>
            </a:r>
            <a:r>
              <a:rPr lang="en-US" b="0" baseline="0" dirty="0" smtClean="0"/>
              <a:t> slides.</a:t>
            </a:r>
          </a:p>
          <a:p>
            <a:endParaRPr lang="en-US" b="0" baseline="0" smtClean="0"/>
          </a:p>
          <a:p>
            <a:r>
              <a:rPr lang="en-US" b="0" smtClean="0"/>
              <a:t>If </a:t>
            </a:r>
            <a:r>
              <a:rPr lang="en-US" b="0" dirty="0" smtClean="0"/>
              <a:t>you have further questions about the tool, please contact the national leads within the group.</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4024013" y="0"/>
            <a:ext cx="3075288" cy="512781"/>
          </a:xfrm>
          <a:prstGeom prst="rect">
            <a:avLst/>
          </a:prstGeom>
          <a:noFill/>
          <a:ln w="9525">
            <a:noFill/>
            <a:miter lim="800000"/>
            <a:headEnd/>
            <a:tailEnd/>
          </a:ln>
        </p:spPr>
        <p:txBody>
          <a:bodyPr wrap="none" lIns="97420" tIns="48710" rIns="97420" bIns="48710" anchor="ctr"/>
          <a:lstStyle/>
          <a:p>
            <a:pPr algn="ctr">
              <a:spcBef>
                <a:spcPct val="50000"/>
              </a:spcBef>
            </a:pPr>
            <a:endParaRPr lang="en-US" b="0"/>
          </a:p>
        </p:txBody>
      </p:sp>
      <p:sp>
        <p:nvSpPr>
          <p:cNvPr id="70658" name="Rectangle 3"/>
          <p:cNvSpPr>
            <a:spLocks noChangeArrowheads="1"/>
          </p:cNvSpPr>
          <p:nvPr/>
        </p:nvSpPr>
        <p:spPr bwMode="auto">
          <a:xfrm>
            <a:off x="4024013" y="9721833"/>
            <a:ext cx="3075288" cy="512780"/>
          </a:xfrm>
          <a:prstGeom prst="rect">
            <a:avLst/>
          </a:prstGeom>
          <a:noFill/>
          <a:ln w="9525">
            <a:noFill/>
            <a:miter lim="800000"/>
            <a:headEnd/>
            <a:tailEnd/>
          </a:ln>
        </p:spPr>
        <p:txBody>
          <a:bodyPr lIns="20582" tIns="0" rIns="20582" bIns="0" anchor="b"/>
          <a:lstStyle/>
          <a:p>
            <a:pPr algn="r" defTabSz="987732" eaLnBrk="0" hangingPunct="0"/>
            <a:r>
              <a:rPr lang="en-GB" sz="1100" b="0" i="1" dirty="0">
                <a:latin typeface="Times New Roman" pitchFamily="18" charset="0"/>
              </a:rPr>
              <a:t>1</a:t>
            </a:r>
          </a:p>
        </p:txBody>
      </p:sp>
      <p:sp>
        <p:nvSpPr>
          <p:cNvPr id="70659" name="Rectangle 4"/>
          <p:cNvSpPr>
            <a:spLocks noChangeArrowheads="1"/>
          </p:cNvSpPr>
          <p:nvPr/>
        </p:nvSpPr>
        <p:spPr bwMode="auto">
          <a:xfrm>
            <a:off x="0" y="9721833"/>
            <a:ext cx="3075288" cy="512780"/>
          </a:xfrm>
          <a:prstGeom prst="rect">
            <a:avLst/>
          </a:prstGeom>
          <a:noFill/>
          <a:ln w="9525">
            <a:noFill/>
            <a:miter lim="800000"/>
            <a:headEnd/>
            <a:tailEnd/>
          </a:ln>
        </p:spPr>
        <p:txBody>
          <a:bodyPr wrap="none" lIns="97420" tIns="48710" rIns="97420" bIns="48710" anchor="ctr"/>
          <a:lstStyle/>
          <a:p>
            <a:pPr algn="ctr">
              <a:spcBef>
                <a:spcPct val="50000"/>
              </a:spcBef>
            </a:pPr>
            <a:endParaRPr lang="en-US" b="0"/>
          </a:p>
        </p:txBody>
      </p:sp>
      <p:sp>
        <p:nvSpPr>
          <p:cNvPr id="70660" name="Rectangle 5"/>
          <p:cNvSpPr>
            <a:spLocks noChangeArrowheads="1"/>
          </p:cNvSpPr>
          <p:nvPr/>
        </p:nvSpPr>
        <p:spPr bwMode="auto">
          <a:xfrm>
            <a:off x="0" y="0"/>
            <a:ext cx="3075288" cy="512781"/>
          </a:xfrm>
          <a:prstGeom prst="rect">
            <a:avLst/>
          </a:prstGeom>
          <a:noFill/>
          <a:ln w="9525">
            <a:noFill/>
            <a:miter lim="800000"/>
            <a:headEnd/>
            <a:tailEnd/>
          </a:ln>
        </p:spPr>
        <p:txBody>
          <a:bodyPr wrap="none" lIns="97420" tIns="48710" rIns="97420" bIns="48710" anchor="ctr"/>
          <a:lstStyle/>
          <a:p>
            <a:pPr algn="ctr">
              <a:spcBef>
                <a:spcPct val="50000"/>
              </a:spcBef>
            </a:pPr>
            <a:endParaRPr lang="en-US" b="0"/>
          </a:p>
        </p:txBody>
      </p:sp>
      <p:sp>
        <p:nvSpPr>
          <p:cNvPr id="70661" name="Rectangle 6"/>
          <p:cNvSpPr>
            <a:spLocks noGrp="1" noRot="1" noChangeAspect="1" noChangeArrowheads="1" noTextEdit="1"/>
          </p:cNvSpPr>
          <p:nvPr>
            <p:ph type="sldImg"/>
          </p:nvPr>
        </p:nvSpPr>
        <p:spPr>
          <a:ln cap="flat"/>
        </p:spPr>
      </p:sp>
      <p:sp>
        <p:nvSpPr>
          <p:cNvPr id="70662" name="Rectangle 7"/>
          <p:cNvSpPr>
            <a:spLocks noGrp="1" noChangeArrowheads="1"/>
          </p:cNvSpPr>
          <p:nvPr>
            <p:ph type="body" idx="1"/>
          </p:nvPr>
        </p:nvSpPr>
        <p:spPr>
          <a:noFill/>
          <a:ln/>
        </p:spPr>
        <p:txBody>
          <a:bodyPr/>
          <a:lstStyle/>
          <a:p>
            <a:r>
              <a:rPr lang="en-US" dirty="0" smtClean="0"/>
              <a:t>What a</a:t>
            </a:r>
            <a:r>
              <a:rPr lang="en-US" baseline="0" dirty="0" smtClean="0"/>
              <a:t> lovely</a:t>
            </a:r>
            <a:r>
              <a:rPr lang="en-US" dirty="0" smtClean="0"/>
              <a:t> bunch!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r>
              <a:rPr lang="en-US" b="0" dirty="0" smtClean="0"/>
              <a:t>Here is a simple stylized outline of the planning-execution cycle, without explicit emphasis on consideration</a:t>
            </a:r>
            <a:r>
              <a:rPr lang="en-US" b="0" baseline="0" dirty="0" smtClean="0"/>
              <a:t> of the human environment</a:t>
            </a:r>
            <a:endParaRPr lang="en-US" b="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r>
              <a:rPr lang="en-US" b="0" dirty="0" smtClean="0"/>
              <a:t>In</a:t>
            </a:r>
            <a:r>
              <a:rPr lang="en-US" b="0" baseline="0" dirty="0" smtClean="0"/>
              <a:t> this version there is</a:t>
            </a:r>
            <a:r>
              <a:rPr lang="en-US" b="0" dirty="0" smtClean="0"/>
              <a:t> explicit emphasis on </a:t>
            </a:r>
            <a:r>
              <a:rPr lang="en-US" b="0" baseline="0" dirty="0" smtClean="0"/>
              <a:t> the human environment.  We now consider the </a:t>
            </a:r>
            <a:r>
              <a:rPr lang="en-US" b="0" baseline="0" dirty="0" err="1" smtClean="0"/>
              <a:t>behavioural</a:t>
            </a:r>
            <a:r>
              <a:rPr lang="en-US" b="0" baseline="0" dirty="0" smtClean="0"/>
              <a:t> changes we wish to induce</a:t>
            </a:r>
            <a:endParaRPr lang="en-US" b="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US" b="0" dirty="0" smtClean="0"/>
              <a:t>The tool has been developed using the </a:t>
            </a:r>
            <a:r>
              <a:rPr lang="en-US" b="0" dirty="0" err="1" smtClean="0"/>
              <a:t>Cmaptools</a:t>
            </a:r>
            <a:r>
              <a:rPr lang="en-US" b="0" dirty="0" smtClean="0"/>
              <a:t> software, which is freely available</a:t>
            </a:r>
            <a:r>
              <a:rPr lang="en-US" b="0" baseline="0" dirty="0" smtClean="0"/>
              <a:t> from the web site shown.</a:t>
            </a:r>
            <a:endParaRPr lang="en-US" b="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r>
              <a:rPr lang="en-US" b="0" dirty="0" smtClean="0"/>
              <a:t>The tool may be used to support early stages of NATO’s Operational</a:t>
            </a:r>
            <a:r>
              <a:rPr lang="en-US" b="0" baseline="0" dirty="0" smtClean="0"/>
              <a:t> Planning Process, or similar national planning processes.</a:t>
            </a:r>
            <a:endParaRPr lang="en-US" b="0" dirty="0" smtClean="0"/>
          </a:p>
          <a:p>
            <a:endParaRPr lang="en-US" b="0" dirty="0" smtClean="0"/>
          </a:p>
          <a:p>
            <a:r>
              <a:rPr lang="en-US" b="0" dirty="0" smtClean="0"/>
              <a:t>Ref: NATO AJP-5 Allied Joint Doctrine for Operational Planning 2006: Chapter 4 Section-IV-Stage II-Orientation &amp; -Stage III-Concept Development</a:t>
            </a:r>
          </a:p>
          <a:p>
            <a:r>
              <a:rPr lang="en-US" dirty="0" smtClean="0"/>
              <a:t>Two highly relevant statements:</a:t>
            </a:r>
          </a:p>
          <a:p>
            <a:r>
              <a:rPr lang="en-US" i="1" dirty="0" smtClean="0"/>
              <a:t>“An operations estimate will evaluate the probable effects of operational </a:t>
            </a:r>
            <a:r>
              <a:rPr lang="en-US" i="1" dirty="0" err="1" smtClean="0"/>
              <a:t>manoeuvre</a:t>
            </a:r>
            <a:r>
              <a:rPr lang="en-US" i="1" dirty="0" smtClean="0"/>
              <a:t> and the employment of lethal and non-lethal force capabilities.” (0433 b)</a:t>
            </a:r>
          </a:p>
          <a:p>
            <a:r>
              <a:rPr lang="en-US" i="1" dirty="0" smtClean="0"/>
              <a:t>“A Civil-Military Co-operation (CIMIC) estimate provides an evaluation of the likely effects of the civil environment on the military operation as well as the potential consequences of the effects of the military operation on the civil environment.” (0433 h)</a:t>
            </a:r>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b="0" dirty="0" smtClean="0"/>
              <a:t>This is a simplified view of the HEART tool.</a:t>
            </a:r>
          </a:p>
          <a:p>
            <a:endParaRPr lang="en-US" b="0" dirty="0" smtClean="0"/>
          </a:p>
          <a:p>
            <a:r>
              <a:rPr lang="en-US" b="0" dirty="0" smtClean="0"/>
              <a:t>It</a:t>
            </a:r>
            <a:r>
              <a:rPr lang="en-US" b="0" baseline="0" dirty="0" smtClean="0"/>
              <a:t> helps users to understand the human environment and then uses this knowledge to help develop appropriate courses of action.</a:t>
            </a:r>
          </a:p>
          <a:p>
            <a:endParaRPr lang="en-US" b="0" baseline="0" dirty="0" smtClean="0"/>
          </a:p>
          <a:p>
            <a:r>
              <a:rPr lang="en-US" b="0" baseline="0" dirty="0" smtClean="0"/>
              <a:t>It also contains a wide range of supporting guidance and reference material.</a:t>
            </a:r>
          </a:p>
          <a:p>
            <a:endParaRPr lang="en-US" b="0" baseline="0" dirty="0" smtClean="0"/>
          </a:p>
          <a:p>
            <a:endParaRPr lang="en-US" b="0" baseline="0" dirty="0" smtClean="0"/>
          </a:p>
          <a:p>
            <a:r>
              <a:rPr lang="en-US" b="0" baseline="0" dirty="0" smtClean="0"/>
              <a:t>Now for the guided tour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n-US" b="0" dirty="0" smtClean="0"/>
              <a:t>This</a:t>
            </a:r>
            <a:r>
              <a:rPr lang="en-US" b="0" baseline="0" dirty="0" smtClean="0"/>
              <a:t> is </a:t>
            </a:r>
            <a:r>
              <a:rPr lang="en-US" b="0" dirty="0" smtClean="0"/>
              <a:t>a screen</a:t>
            </a:r>
            <a:r>
              <a:rPr lang="en-US" b="0" baseline="0" dirty="0" smtClean="0"/>
              <a:t> shot of the top of the HEART home page.</a:t>
            </a:r>
          </a:p>
          <a:p>
            <a:endParaRPr lang="en-US" b="0" baseline="0" dirty="0" smtClean="0"/>
          </a:p>
          <a:p>
            <a:r>
              <a:rPr lang="en-US" b="0" baseline="0" dirty="0" smtClean="0"/>
              <a:t>Please take the time to read the user guide.  This presentation is one of the resources linked from the Overview and User Guide box. </a:t>
            </a:r>
            <a:endParaRPr lang="en-US" b="0" dirty="0" smtClean="0"/>
          </a:p>
          <a:p>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NATO UNCLASSIFIED</a:t>
            </a:r>
          </a:p>
        </p:txBody>
      </p:sp>
      <p:sp>
        <p:nvSpPr>
          <p:cNvPr id="5" name="Rectangle 6"/>
          <p:cNvSpPr>
            <a:spLocks noGrp="1" noChangeArrowheads="1"/>
          </p:cNvSpPr>
          <p:nvPr>
            <p:ph type="sldNum" sz="quarter" idx="11"/>
          </p:nvPr>
        </p:nvSpPr>
        <p:spPr>
          <a:ln/>
        </p:spPr>
        <p:txBody>
          <a:bodyPr/>
          <a:lstStyle>
            <a:lvl1pPr>
              <a:defRPr/>
            </a:lvl1pPr>
          </a:lstStyle>
          <a:p>
            <a:pPr>
              <a:defRPr/>
            </a:pPr>
            <a:fld id="{7E1009CF-AFF0-4BD2-8A7F-B8F33188C3B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NATO UNCLASSIFIED</a:t>
            </a:r>
          </a:p>
        </p:txBody>
      </p:sp>
      <p:sp>
        <p:nvSpPr>
          <p:cNvPr id="5" name="Rectangle 6"/>
          <p:cNvSpPr>
            <a:spLocks noGrp="1" noChangeArrowheads="1"/>
          </p:cNvSpPr>
          <p:nvPr>
            <p:ph type="sldNum" sz="quarter" idx="11"/>
          </p:nvPr>
        </p:nvSpPr>
        <p:spPr>
          <a:ln/>
        </p:spPr>
        <p:txBody>
          <a:bodyPr/>
          <a:lstStyle>
            <a:lvl1pPr>
              <a:defRPr/>
            </a:lvl1pPr>
          </a:lstStyle>
          <a:p>
            <a:pPr>
              <a:defRPr/>
            </a:pPr>
            <a:fld id="{844331C9-8E5D-42E5-8975-2CC5AF8B36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NATO UNCLASSIFIED</a:t>
            </a:r>
          </a:p>
        </p:txBody>
      </p:sp>
      <p:sp>
        <p:nvSpPr>
          <p:cNvPr id="5" name="Rectangle 6"/>
          <p:cNvSpPr>
            <a:spLocks noGrp="1" noChangeArrowheads="1"/>
          </p:cNvSpPr>
          <p:nvPr>
            <p:ph type="sldNum" sz="quarter" idx="11"/>
          </p:nvPr>
        </p:nvSpPr>
        <p:spPr>
          <a:ln/>
        </p:spPr>
        <p:txBody>
          <a:bodyPr/>
          <a:lstStyle>
            <a:lvl1pPr>
              <a:defRPr/>
            </a:lvl1pPr>
          </a:lstStyle>
          <a:p>
            <a:pPr>
              <a:defRPr/>
            </a:pPr>
            <a:fld id="{2C8EEAF4-D9C9-4564-9670-C06D290B13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NATO UNCLASSIFIED</a:t>
            </a:r>
          </a:p>
        </p:txBody>
      </p:sp>
      <p:sp>
        <p:nvSpPr>
          <p:cNvPr id="5" name="Rectangle 6"/>
          <p:cNvSpPr>
            <a:spLocks noGrp="1" noChangeArrowheads="1"/>
          </p:cNvSpPr>
          <p:nvPr>
            <p:ph type="sldNum" sz="quarter" idx="11"/>
          </p:nvPr>
        </p:nvSpPr>
        <p:spPr>
          <a:ln/>
        </p:spPr>
        <p:txBody>
          <a:bodyPr/>
          <a:lstStyle>
            <a:lvl1pPr>
              <a:defRPr/>
            </a:lvl1pPr>
          </a:lstStyle>
          <a:p>
            <a:pPr>
              <a:defRPr/>
            </a:pPr>
            <a:fld id="{9E9F07DB-F547-4E27-9311-BACA62A3C70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NATO UNCLASSIFIED</a:t>
            </a:r>
          </a:p>
        </p:txBody>
      </p:sp>
      <p:sp>
        <p:nvSpPr>
          <p:cNvPr id="5" name="Rectangle 6"/>
          <p:cNvSpPr>
            <a:spLocks noGrp="1" noChangeArrowheads="1"/>
          </p:cNvSpPr>
          <p:nvPr>
            <p:ph type="sldNum" sz="quarter" idx="11"/>
          </p:nvPr>
        </p:nvSpPr>
        <p:spPr>
          <a:ln/>
        </p:spPr>
        <p:txBody>
          <a:bodyPr/>
          <a:lstStyle>
            <a:lvl1pPr>
              <a:defRPr/>
            </a:lvl1pPr>
          </a:lstStyle>
          <a:p>
            <a:pPr>
              <a:defRPr/>
            </a:pPr>
            <a:fld id="{800B0CA7-FE53-4F35-B562-228A185089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NATO UNCLASSIFIED</a:t>
            </a:r>
          </a:p>
        </p:txBody>
      </p:sp>
      <p:sp>
        <p:nvSpPr>
          <p:cNvPr id="6" name="Rectangle 6"/>
          <p:cNvSpPr>
            <a:spLocks noGrp="1" noChangeArrowheads="1"/>
          </p:cNvSpPr>
          <p:nvPr>
            <p:ph type="sldNum" sz="quarter" idx="11"/>
          </p:nvPr>
        </p:nvSpPr>
        <p:spPr>
          <a:ln/>
        </p:spPr>
        <p:txBody>
          <a:bodyPr/>
          <a:lstStyle>
            <a:lvl1pPr>
              <a:defRPr/>
            </a:lvl1pPr>
          </a:lstStyle>
          <a:p>
            <a:pPr>
              <a:defRPr/>
            </a:pPr>
            <a:fld id="{C1EA6820-79D2-4204-BA28-4E58ABBA55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NATO UNCLASSIFIED</a:t>
            </a:r>
          </a:p>
        </p:txBody>
      </p:sp>
      <p:sp>
        <p:nvSpPr>
          <p:cNvPr id="8" name="Rectangle 6"/>
          <p:cNvSpPr>
            <a:spLocks noGrp="1" noChangeArrowheads="1"/>
          </p:cNvSpPr>
          <p:nvPr>
            <p:ph type="sldNum" sz="quarter" idx="11"/>
          </p:nvPr>
        </p:nvSpPr>
        <p:spPr>
          <a:ln/>
        </p:spPr>
        <p:txBody>
          <a:bodyPr/>
          <a:lstStyle>
            <a:lvl1pPr>
              <a:defRPr/>
            </a:lvl1pPr>
          </a:lstStyle>
          <a:p>
            <a:pPr>
              <a:defRPr/>
            </a:pPr>
            <a:fld id="{23090EDF-DC82-4430-8E0A-F31695D19A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NATO UNCLASSIFIED</a:t>
            </a:r>
          </a:p>
        </p:txBody>
      </p:sp>
      <p:sp>
        <p:nvSpPr>
          <p:cNvPr id="4" name="Rectangle 6"/>
          <p:cNvSpPr>
            <a:spLocks noGrp="1" noChangeArrowheads="1"/>
          </p:cNvSpPr>
          <p:nvPr>
            <p:ph type="sldNum" sz="quarter" idx="11"/>
          </p:nvPr>
        </p:nvSpPr>
        <p:spPr>
          <a:ln/>
        </p:spPr>
        <p:txBody>
          <a:bodyPr/>
          <a:lstStyle>
            <a:lvl1pPr>
              <a:defRPr/>
            </a:lvl1pPr>
          </a:lstStyle>
          <a:p>
            <a:pPr>
              <a:defRPr/>
            </a:pPr>
            <a:fld id="{B1FCCD94-E588-4CDD-BEAB-2AA8FB94A0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NATO UNCLASSIFIED</a:t>
            </a:r>
          </a:p>
        </p:txBody>
      </p:sp>
      <p:sp>
        <p:nvSpPr>
          <p:cNvPr id="3" name="Rectangle 6"/>
          <p:cNvSpPr>
            <a:spLocks noGrp="1" noChangeArrowheads="1"/>
          </p:cNvSpPr>
          <p:nvPr>
            <p:ph type="sldNum" sz="quarter" idx="11"/>
          </p:nvPr>
        </p:nvSpPr>
        <p:spPr>
          <a:ln/>
        </p:spPr>
        <p:txBody>
          <a:bodyPr/>
          <a:lstStyle>
            <a:lvl1pPr>
              <a:defRPr/>
            </a:lvl1pPr>
          </a:lstStyle>
          <a:p>
            <a:pPr>
              <a:defRPr/>
            </a:pPr>
            <a:fld id="{BE8BD503-9FB7-45B5-88FC-06C2D8BC28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NATO UNCLASSIFIED</a:t>
            </a:r>
          </a:p>
        </p:txBody>
      </p:sp>
      <p:sp>
        <p:nvSpPr>
          <p:cNvPr id="6" name="Rectangle 6"/>
          <p:cNvSpPr>
            <a:spLocks noGrp="1" noChangeArrowheads="1"/>
          </p:cNvSpPr>
          <p:nvPr>
            <p:ph type="sldNum" sz="quarter" idx="11"/>
          </p:nvPr>
        </p:nvSpPr>
        <p:spPr>
          <a:ln/>
        </p:spPr>
        <p:txBody>
          <a:bodyPr/>
          <a:lstStyle>
            <a:lvl1pPr>
              <a:defRPr/>
            </a:lvl1pPr>
          </a:lstStyle>
          <a:p>
            <a:pPr>
              <a:defRPr/>
            </a:pPr>
            <a:fld id="{EA67860D-C848-44CE-A39C-1A2C28F24D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NATO UNCLASSIFIED</a:t>
            </a:r>
          </a:p>
        </p:txBody>
      </p:sp>
      <p:sp>
        <p:nvSpPr>
          <p:cNvPr id="6" name="Rectangle 6"/>
          <p:cNvSpPr>
            <a:spLocks noGrp="1" noChangeArrowheads="1"/>
          </p:cNvSpPr>
          <p:nvPr>
            <p:ph type="sldNum" sz="quarter" idx="11"/>
          </p:nvPr>
        </p:nvSpPr>
        <p:spPr>
          <a:ln/>
        </p:spPr>
        <p:txBody>
          <a:bodyPr/>
          <a:lstStyle>
            <a:lvl1pPr>
              <a:defRPr/>
            </a:lvl1pPr>
          </a:lstStyle>
          <a:p>
            <a:pPr>
              <a:defRPr/>
            </a:pPr>
            <a:fld id="{85DFFDAA-DB89-4130-88CE-56EC835F51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1"/>
            </a:lvl1pPr>
          </a:lstStyle>
          <a:p>
            <a:pPr>
              <a:defRPr/>
            </a:pPr>
            <a:r>
              <a:rPr lang="en-US"/>
              <a:t>NATO UNCLASSIFIED</a:t>
            </a:r>
          </a:p>
        </p:txBody>
      </p:sp>
      <p:sp>
        <p:nvSpPr>
          <p:cNvPr id="413702" name="Rectangle 6"/>
          <p:cNvSpPr>
            <a:spLocks noGrp="1" noChangeArrowheads="1"/>
          </p:cNvSpPr>
          <p:nvPr>
            <p:ph type="sldNum" sz="quarter" idx="4"/>
          </p:nvPr>
        </p:nvSpPr>
        <p:spPr bwMode="auto">
          <a:xfrm>
            <a:off x="5867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vl1pPr>
          </a:lstStyle>
          <a:p>
            <a:pPr>
              <a:defRPr/>
            </a:pPr>
            <a:fld id="{604F427F-B8A4-4C50-ADBF-203F7215E1B4}" type="slidenum">
              <a:rPr lang="en-US"/>
              <a:pPr>
                <a:defRPr/>
              </a:pPr>
              <a:t>‹#›</a:t>
            </a:fld>
            <a:endParaRPr lang="en-US"/>
          </a:p>
        </p:txBody>
      </p:sp>
      <p:pic>
        <p:nvPicPr>
          <p:cNvPr id="1030" name="Picture 7" descr="logotop"/>
          <p:cNvPicPr>
            <a:picLocks noChangeAspect="1" noChangeArrowheads="1"/>
          </p:cNvPicPr>
          <p:nvPr/>
        </p:nvPicPr>
        <p:blipFill>
          <a:blip r:embed="rId13" cstate="print"/>
          <a:srcRect/>
          <a:stretch>
            <a:fillRect/>
          </a:stretch>
        </p:blipFill>
        <p:spPr bwMode="auto">
          <a:xfrm>
            <a:off x="7953375" y="6265863"/>
            <a:ext cx="1187450" cy="573087"/>
          </a:xfrm>
          <a:prstGeom prst="rect">
            <a:avLst/>
          </a:prstGeom>
          <a:noFill/>
          <a:ln w="9525">
            <a:noFill/>
            <a:miter lim="800000"/>
            <a:headEnd/>
            <a:tailEnd/>
          </a:ln>
        </p:spPr>
      </p:pic>
      <p:sp>
        <p:nvSpPr>
          <p:cNvPr id="413704" name="Rectangle 8"/>
          <p:cNvSpPr>
            <a:spLocks noChangeArrowheads="1"/>
          </p:cNvSpPr>
          <p:nvPr/>
        </p:nvSpPr>
        <p:spPr bwMode="auto">
          <a:xfrm>
            <a:off x="0" y="152400"/>
            <a:ext cx="1031875" cy="6705600"/>
          </a:xfrm>
          <a:prstGeom prst="rect">
            <a:avLst/>
          </a:prstGeom>
          <a:solidFill>
            <a:srgbClr val="EAEAEA">
              <a:alpha val="60001"/>
            </a:srgbClr>
          </a:solidFill>
          <a:ln w="9525">
            <a:noFill/>
            <a:miter lim="800000"/>
            <a:headEnd/>
            <a:tailEnd/>
          </a:ln>
          <a:effectLst/>
        </p:spPr>
        <p:txBody>
          <a:bodyPr wrap="none" anchor="ctr"/>
          <a:lstStyle/>
          <a:p>
            <a:pPr algn="ctr">
              <a:spcBef>
                <a:spcPct val="50000"/>
              </a:spcBef>
              <a:defRPr/>
            </a:pPr>
            <a:endParaRPr lang="en-US" b="0"/>
          </a:p>
        </p:txBody>
      </p:sp>
      <p:pic>
        <p:nvPicPr>
          <p:cNvPr id="1032" name="Picture 9" descr="banniereRDP"/>
          <p:cNvPicPr>
            <a:picLocks noChangeAspect="1" noChangeArrowheads="1"/>
          </p:cNvPicPr>
          <p:nvPr/>
        </p:nvPicPr>
        <p:blipFill>
          <a:blip r:embed="rId14" cstate="print"/>
          <a:srcRect/>
          <a:stretch>
            <a:fillRect/>
          </a:stretch>
        </p:blipFill>
        <p:spPr bwMode="auto">
          <a:xfrm>
            <a:off x="0" y="0"/>
            <a:ext cx="9144000" cy="728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image" Target="../media/image5.png"/><Relationship Id="rId10" Type="http://schemas.openxmlformats.org/officeDocument/2006/relationships/image" Target="../media/image10.wmf"/><Relationship Id="rId4" Type="http://schemas.openxmlformats.org/officeDocument/2006/relationships/image" Target="../media/image4.png"/><Relationship Id="rId9" Type="http://schemas.openxmlformats.org/officeDocument/2006/relationships/image" Target="../media/image9.wm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cmap.ihmc.u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cmapspublic3.ihmc.us/rid=1JSD3T7DL-1L24W8L-15BD/SAS-074%20Process%20View.cma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mailto:Laurie.Fenstermacher@wpafb.af.mil" TargetMode="External"/><Relationship Id="rId3" Type="http://schemas.openxmlformats.org/officeDocument/2006/relationships/hyperlink" Target="mailto:prjones@dstl.gov.uk" TargetMode="External"/><Relationship Id="rId7" Type="http://schemas.openxmlformats.org/officeDocument/2006/relationships/hyperlink" Target="mailto:anders.tavemark@foi.se"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mailto:nina.hellum@ffi.no" TargetMode="External"/><Relationship Id="rId5" Type="http://schemas.openxmlformats.org/officeDocument/2006/relationships/hyperlink" Target="mailto:tony.vanvliet@tno.nl" TargetMode="External"/><Relationship Id="rId4" Type="http://schemas.openxmlformats.org/officeDocument/2006/relationships/hyperlink" Target="mailto:Peter.Tikuisis@drdc-rddc.gc.ca"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1.wmf"/><Relationship Id="rId3" Type="http://schemas.openxmlformats.org/officeDocument/2006/relationships/image" Target="../media/image26.jpeg"/><Relationship Id="rId7" Type="http://schemas.openxmlformats.org/officeDocument/2006/relationships/image" Target="../media/image28.png"/><Relationship Id="rId12" Type="http://schemas.openxmlformats.org/officeDocument/2006/relationships/image" Target="../media/image9.w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wmf"/><Relationship Id="rId11" Type="http://schemas.openxmlformats.org/officeDocument/2006/relationships/image" Target="../media/image7.wmf"/><Relationship Id="rId5" Type="http://schemas.openxmlformats.org/officeDocument/2006/relationships/image" Target="../media/image8.wmf"/><Relationship Id="rId10" Type="http://schemas.openxmlformats.org/officeDocument/2006/relationships/image" Target="../media/image30.png"/><Relationship Id="rId4" Type="http://schemas.openxmlformats.org/officeDocument/2006/relationships/image" Target="../media/image27.jpe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cmap.ihmc.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2"/>
          <p:cNvSpPr txBox="1">
            <a:spLocks noGrp="1"/>
          </p:cNvSpPr>
          <p:nvPr/>
        </p:nvSpPr>
        <p:spPr bwMode="auto">
          <a:xfrm>
            <a:off x="5867400" y="6245225"/>
            <a:ext cx="2133600" cy="476250"/>
          </a:xfrm>
          <a:prstGeom prst="rect">
            <a:avLst/>
          </a:prstGeom>
          <a:noFill/>
          <a:ln w="9525">
            <a:noFill/>
            <a:miter lim="800000"/>
            <a:headEnd/>
            <a:tailEnd/>
          </a:ln>
        </p:spPr>
        <p:txBody>
          <a:bodyPr/>
          <a:lstStyle/>
          <a:p>
            <a:pPr algn="r"/>
            <a:fld id="{F1BF6284-2AF0-4B21-8ED2-583D0856A377}" type="slidenum">
              <a:rPr lang="en-US" sz="1400" b="0"/>
              <a:pPr algn="r"/>
              <a:t>1</a:t>
            </a:fld>
            <a:endParaRPr lang="en-US" sz="1400" b="0"/>
          </a:p>
        </p:txBody>
      </p:sp>
      <p:sp>
        <p:nvSpPr>
          <p:cNvPr id="15362" name="Rectangle 1026"/>
          <p:cNvSpPr>
            <a:spLocks noChangeArrowheads="1"/>
          </p:cNvSpPr>
          <p:nvPr/>
        </p:nvSpPr>
        <p:spPr bwMode="auto">
          <a:xfrm>
            <a:off x="1066800" y="685800"/>
            <a:ext cx="7543800" cy="1828800"/>
          </a:xfrm>
          <a:prstGeom prst="rect">
            <a:avLst/>
          </a:prstGeom>
          <a:noFill/>
          <a:ln w="9525">
            <a:noFill/>
            <a:miter lim="800000"/>
            <a:headEnd/>
            <a:tailEnd/>
          </a:ln>
        </p:spPr>
        <p:txBody>
          <a:bodyPr lIns="90488" tIns="44450" rIns="90488" bIns="44450" anchor="ctr"/>
          <a:lstStyle/>
          <a:p>
            <a:pPr algn="ctr"/>
            <a:endParaRPr lang="en-GB" sz="2400" dirty="0">
              <a:solidFill>
                <a:schemeClr val="tx2"/>
              </a:solidFill>
            </a:endParaRPr>
          </a:p>
          <a:p>
            <a:pPr algn="ctr"/>
            <a:r>
              <a:rPr lang="en-GB" sz="2800" dirty="0"/>
              <a:t>Human </a:t>
            </a:r>
            <a:r>
              <a:rPr lang="en-GB" sz="2800"/>
              <a:t>Environment </a:t>
            </a:r>
            <a:r>
              <a:rPr lang="en-GB" sz="2800" smtClean="0"/>
              <a:t>Analysis </a:t>
            </a:r>
            <a:r>
              <a:rPr lang="en-GB" sz="2800" dirty="0"/>
              <a:t>Reasoning Tool (HEART)</a:t>
            </a:r>
          </a:p>
          <a:p>
            <a:pPr algn="ctr"/>
            <a:r>
              <a:rPr lang="en-US" sz="2400" dirty="0"/>
              <a:t>Integrating the Human Dimension into </a:t>
            </a:r>
            <a:r>
              <a:rPr lang="en-US" sz="2400" dirty="0" smtClean="0"/>
              <a:t> </a:t>
            </a:r>
            <a:r>
              <a:rPr lang="en-US" sz="2400" dirty="0"/>
              <a:t>Operational </a:t>
            </a:r>
            <a:r>
              <a:rPr lang="en-US" sz="2400" dirty="0" smtClean="0"/>
              <a:t>Planning and Analysis</a:t>
            </a:r>
            <a:endParaRPr lang="en-GB" sz="2400" dirty="0"/>
          </a:p>
          <a:p>
            <a:pPr algn="ctr"/>
            <a:endParaRPr lang="en-GB" sz="2400" b="0" dirty="0">
              <a:solidFill>
                <a:schemeClr val="tx2"/>
              </a:solidFill>
            </a:endParaRPr>
          </a:p>
        </p:txBody>
      </p:sp>
      <p:sp>
        <p:nvSpPr>
          <p:cNvPr id="15363" name="Rectangle 1034"/>
          <p:cNvSpPr>
            <a:spLocks noChangeArrowheads="1"/>
          </p:cNvSpPr>
          <p:nvPr/>
        </p:nvSpPr>
        <p:spPr bwMode="auto">
          <a:xfrm>
            <a:off x="1752600" y="2590800"/>
            <a:ext cx="6096000" cy="3200400"/>
          </a:xfrm>
          <a:prstGeom prst="rect">
            <a:avLst/>
          </a:prstGeom>
          <a:noFill/>
          <a:ln w="9525">
            <a:noFill/>
            <a:miter lim="800000"/>
            <a:headEnd/>
            <a:tailEnd/>
          </a:ln>
        </p:spPr>
        <p:txBody>
          <a:bodyPr/>
          <a:lstStyle/>
          <a:p>
            <a:pPr algn="ctr">
              <a:spcBef>
                <a:spcPct val="20000"/>
              </a:spcBef>
            </a:pPr>
            <a:r>
              <a:rPr lang="en-US" b="0" dirty="0"/>
              <a:t>Phil Jones, Tim Bacon, </a:t>
            </a:r>
            <a:r>
              <a:rPr lang="en-US" b="0" dirty="0" err="1"/>
              <a:t>Sofi</a:t>
            </a:r>
            <a:r>
              <a:rPr lang="en-US" b="0" dirty="0"/>
              <a:t> </a:t>
            </a:r>
            <a:r>
              <a:rPr lang="en-US" b="0" dirty="0" err="1"/>
              <a:t>Blazeski</a:t>
            </a:r>
            <a:r>
              <a:rPr lang="en-US" b="0" dirty="0"/>
              <a:t>, Abigail Davison-Jenkins, Laurie </a:t>
            </a:r>
            <a:r>
              <a:rPr lang="en-US" b="0" dirty="0" err="1"/>
              <a:t>Fenstermacher</a:t>
            </a:r>
            <a:r>
              <a:rPr lang="en-US" b="0" dirty="0"/>
              <a:t>, </a:t>
            </a:r>
            <a:r>
              <a:rPr lang="en-US" b="0" dirty="0" err="1"/>
              <a:t>Gemma</a:t>
            </a:r>
            <a:r>
              <a:rPr lang="en-US" b="0" dirty="0"/>
              <a:t> Warren, Nina </a:t>
            </a:r>
            <a:r>
              <a:rPr lang="en-US" b="0" dirty="0" err="1"/>
              <a:t>Hellum</a:t>
            </a:r>
            <a:r>
              <a:rPr lang="en-US" b="0" dirty="0"/>
              <a:t> , </a:t>
            </a:r>
            <a:r>
              <a:rPr lang="en-US" b="0" dirty="0" err="1"/>
              <a:t>Mikael</a:t>
            </a:r>
            <a:r>
              <a:rPr lang="en-US" b="0" dirty="0"/>
              <a:t> </a:t>
            </a:r>
            <a:r>
              <a:rPr lang="en-US" b="0" dirty="0" err="1"/>
              <a:t>Lundin</a:t>
            </a:r>
            <a:r>
              <a:rPr lang="en-US" b="0" dirty="0"/>
              <a:t>,  Albert “Bull” </a:t>
            </a:r>
            <a:r>
              <a:rPr lang="en-US" b="0" dirty="0" err="1"/>
              <a:t>Mitchum</a:t>
            </a:r>
            <a:r>
              <a:rPr lang="en-US" b="0" dirty="0"/>
              <a:t>, Eric </a:t>
            </a:r>
            <a:r>
              <a:rPr lang="en-US" b="0" dirty="0" err="1"/>
              <a:t>Ouellet</a:t>
            </a:r>
            <a:r>
              <a:rPr lang="en-US" b="0" dirty="0"/>
              <a:t>, Thomas Peters, </a:t>
            </a:r>
            <a:r>
              <a:rPr lang="en-US" b="0" dirty="0" err="1"/>
              <a:t>Luminita</a:t>
            </a:r>
            <a:r>
              <a:rPr lang="en-US" b="0" dirty="0"/>
              <a:t> </a:t>
            </a:r>
            <a:r>
              <a:rPr lang="en-US" b="0" dirty="0" err="1"/>
              <a:t>Stemate</a:t>
            </a:r>
            <a:r>
              <a:rPr lang="en-US" b="0" dirty="0"/>
              <a:t>, Anders </a:t>
            </a:r>
            <a:r>
              <a:rPr lang="en-US" b="0" dirty="0" err="1"/>
              <a:t>Tavemark</a:t>
            </a:r>
            <a:r>
              <a:rPr lang="en-US" b="0" dirty="0"/>
              <a:t>, Peter </a:t>
            </a:r>
            <a:r>
              <a:rPr lang="en-US" b="0" dirty="0" err="1"/>
              <a:t>Tikuisis</a:t>
            </a:r>
            <a:r>
              <a:rPr lang="en-US" b="0" dirty="0"/>
              <a:t>, Tony van </a:t>
            </a:r>
            <a:r>
              <a:rPr lang="en-US" b="0" dirty="0" err="1"/>
              <a:t>Vliet</a:t>
            </a:r>
            <a:endParaRPr lang="en-US" altLang="ja-JP" b="0" dirty="0">
              <a:ea typeface="ＭＳ Ｐゴシック"/>
              <a:cs typeface="ＭＳ Ｐゴシック"/>
            </a:endParaRPr>
          </a:p>
          <a:p>
            <a:pPr algn="ctr">
              <a:lnSpc>
                <a:spcPct val="50000"/>
              </a:lnSpc>
              <a:spcBef>
                <a:spcPct val="50000"/>
              </a:spcBef>
            </a:pPr>
            <a:endParaRPr lang="en-US" altLang="ja-JP" b="0" dirty="0">
              <a:ea typeface="ＭＳ Ｐゴシック"/>
              <a:cs typeface="ＭＳ Ｐゴシック"/>
            </a:endParaRPr>
          </a:p>
          <a:p>
            <a:pPr algn="ctr">
              <a:lnSpc>
                <a:spcPct val="50000"/>
              </a:lnSpc>
              <a:spcBef>
                <a:spcPct val="50000"/>
              </a:spcBef>
            </a:pPr>
            <a:endParaRPr lang="en-US" altLang="ja-JP" b="0" dirty="0">
              <a:ea typeface="ＭＳ Ｐゴシック"/>
              <a:cs typeface="ＭＳ Ｐゴシック"/>
            </a:endParaRPr>
          </a:p>
          <a:p>
            <a:pPr algn="ctr">
              <a:lnSpc>
                <a:spcPct val="50000"/>
              </a:lnSpc>
              <a:spcBef>
                <a:spcPct val="50000"/>
              </a:spcBef>
            </a:pPr>
            <a:r>
              <a:rPr lang="en-US" altLang="ja-JP" b="0" dirty="0">
                <a:solidFill>
                  <a:srgbClr val="0033CC"/>
                </a:solidFill>
                <a:ea typeface="ＭＳ Ｐゴシック"/>
                <a:cs typeface="ＭＳ Ｐゴシック"/>
              </a:rPr>
              <a:t>NATO </a:t>
            </a:r>
            <a:r>
              <a:rPr lang="en-GB" altLang="ja-JP" b="0" dirty="0">
                <a:solidFill>
                  <a:srgbClr val="0033CC"/>
                </a:solidFill>
                <a:ea typeface="ＭＳ Ｐゴシック"/>
                <a:cs typeface="ＭＳ Ｐゴシック"/>
              </a:rPr>
              <a:t>Research Task Group</a:t>
            </a:r>
          </a:p>
          <a:p>
            <a:pPr algn="ctr">
              <a:lnSpc>
                <a:spcPct val="50000"/>
              </a:lnSpc>
              <a:spcBef>
                <a:spcPct val="50000"/>
              </a:spcBef>
            </a:pPr>
            <a:r>
              <a:rPr lang="en-US" altLang="ja-JP" b="0" dirty="0">
                <a:solidFill>
                  <a:srgbClr val="0033CC"/>
                </a:solidFill>
                <a:ea typeface="ＭＳ Ｐゴシック"/>
                <a:cs typeface="ＭＳ Ｐゴシック"/>
              </a:rPr>
              <a:t>System Analysis and Studies (SAS) 074</a:t>
            </a:r>
            <a:endParaRPr lang="en-US" sz="2400" b="0" dirty="0">
              <a:solidFill>
                <a:srgbClr val="0033CC"/>
              </a:solidFill>
            </a:endParaRPr>
          </a:p>
          <a:p>
            <a:pPr>
              <a:spcBef>
                <a:spcPct val="20000"/>
              </a:spcBef>
            </a:pPr>
            <a:r>
              <a:rPr lang="en-US" sz="2400" b="0" dirty="0">
                <a:solidFill>
                  <a:srgbClr val="FF0033"/>
                </a:solidFill>
              </a:rPr>
              <a:t>      </a:t>
            </a:r>
          </a:p>
          <a:p>
            <a:pPr>
              <a:spcBef>
                <a:spcPct val="20000"/>
              </a:spcBef>
            </a:pPr>
            <a:r>
              <a:rPr lang="en-US" sz="2400" b="0" dirty="0">
                <a:solidFill>
                  <a:srgbClr val="FF0033"/>
                </a:solidFill>
              </a:rPr>
              <a:t>		      </a:t>
            </a:r>
            <a:r>
              <a:rPr lang="en-US" sz="2400" b="0" dirty="0"/>
              <a:t>June 2011</a:t>
            </a:r>
          </a:p>
        </p:txBody>
      </p:sp>
      <p:pic>
        <p:nvPicPr>
          <p:cNvPr id="15364" name="Picture 1037"/>
          <p:cNvPicPr>
            <a:picLocks noChangeAspect="1" noChangeArrowheads="1"/>
          </p:cNvPicPr>
          <p:nvPr/>
        </p:nvPicPr>
        <p:blipFill>
          <a:blip r:embed="rId3" cstate="print"/>
          <a:srcRect/>
          <a:stretch>
            <a:fillRect/>
          </a:stretch>
        </p:blipFill>
        <p:spPr bwMode="auto">
          <a:xfrm>
            <a:off x="152400" y="2590800"/>
            <a:ext cx="1781175" cy="1011238"/>
          </a:xfrm>
          <a:prstGeom prst="rect">
            <a:avLst/>
          </a:prstGeom>
          <a:noFill/>
          <a:ln w="9525">
            <a:noFill/>
            <a:miter lim="800000"/>
            <a:headEnd/>
            <a:tailEnd/>
          </a:ln>
        </p:spPr>
      </p:pic>
      <p:pic>
        <p:nvPicPr>
          <p:cNvPr id="15365" name="Picture 6"/>
          <p:cNvPicPr>
            <a:picLocks noChangeAspect="1" noChangeArrowheads="1"/>
          </p:cNvPicPr>
          <p:nvPr/>
        </p:nvPicPr>
        <p:blipFill>
          <a:blip r:embed="rId4" cstate="print"/>
          <a:srcRect/>
          <a:stretch>
            <a:fillRect/>
          </a:stretch>
        </p:blipFill>
        <p:spPr bwMode="auto">
          <a:xfrm>
            <a:off x="7924800" y="2667000"/>
            <a:ext cx="930275" cy="844550"/>
          </a:xfrm>
          <a:prstGeom prst="rect">
            <a:avLst/>
          </a:prstGeom>
          <a:noFill/>
          <a:ln w="9525">
            <a:noFill/>
            <a:miter lim="800000"/>
            <a:headEnd/>
            <a:tailEnd/>
          </a:ln>
        </p:spPr>
      </p:pic>
      <p:pic>
        <p:nvPicPr>
          <p:cNvPr id="15366" name="Picture 7"/>
          <p:cNvPicPr>
            <a:picLocks noChangeAspect="1" noChangeArrowheads="1"/>
          </p:cNvPicPr>
          <p:nvPr/>
        </p:nvPicPr>
        <p:blipFill>
          <a:blip r:embed="rId5" cstate="print"/>
          <a:srcRect/>
          <a:stretch>
            <a:fillRect/>
          </a:stretch>
        </p:blipFill>
        <p:spPr bwMode="auto">
          <a:xfrm>
            <a:off x="533400" y="4038600"/>
            <a:ext cx="936625" cy="903288"/>
          </a:xfrm>
          <a:prstGeom prst="rect">
            <a:avLst/>
          </a:prstGeom>
          <a:noFill/>
          <a:ln w="9525">
            <a:noFill/>
            <a:miter lim="800000"/>
            <a:headEnd/>
            <a:tailEnd/>
          </a:ln>
        </p:spPr>
      </p:pic>
      <p:pic>
        <p:nvPicPr>
          <p:cNvPr id="15367" name="Picture 8"/>
          <p:cNvPicPr>
            <a:picLocks noChangeAspect="1" noChangeArrowheads="1"/>
          </p:cNvPicPr>
          <p:nvPr/>
        </p:nvPicPr>
        <p:blipFill>
          <a:blip r:embed="rId6" cstate="print"/>
          <a:srcRect/>
          <a:stretch>
            <a:fillRect/>
          </a:stretch>
        </p:blipFill>
        <p:spPr bwMode="auto">
          <a:xfrm>
            <a:off x="8001000" y="3581400"/>
            <a:ext cx="892175" cy="635000"/>
          </a:xfrm>
          <a:prstGeom prst="rect">
            <a:avLst/>
          </a:prstGeom>
          <a:noFill/>
          <a:ln w="9525">
            <a:noFill/>
            <a:miter lim="800000"/>
            <a:headEnd/>
            <a:tailEnd/>
          </a:ln>
        </p:spPr>
      </p:pic>
      <p:pic>
        <p:nvPicPr>
          <p:cNvPr id="15368" name="Picture 9"/>
          <p:cNvPicPr>
            <a:picLocks noChangeAspect="1" noChangeArrowheads="1"/>
          </p:cNvPicPr>
          <p:nvPr/>
        </p:nvPicPr>
        <p:blipFill>
          <a:blip r:embed="rId7" cstate="print"/>
          <a:srcRect/>
          <a:stretch>
            <a:fillRect/>
          </a:stretch>
        </p:blipFill>
        <p:spPr bwMode="auto">
          <a:xfrm>
            <a:off x="6248400" y="5562600"/>
            <a:ext cx="976313" cy="990600"/>
          </a:xfrm>
          <a:prstGeom prst="rect">
            <a:avLst/>
          </a:prstGeom>
          <a:noFill/>
          <a:ln w="9525">
            <a:noFill/>
            <a:miter lim="800000"/>
            <a:headEnd/>
            <a:tailEnd/>
          </a:ln>
        </p:spPr>
      </p:pic>
      <p:pic>
        <p:nvPicPr>
          <p:cNvPr id="15369" name="Picture 10"/>
          <p:cNvPicPr>
            <a:picLocks noChangeAspect="1" noChangeArrowheads="1"/>
          </p:cNvPicPr>
          <p:nvPr/>
        </p:nvPicPr>
        <p:blipFill>
          <a:blip r:embed="rId8" cstate="print"/>
          <a:srcRect/>
          <a:stretch>
            <a:fillRect/>
          </a:stretch>
        </p:blipFill>
        <p:spPr bwMode="auto">
          <a:xfrm>
            <a:off x="2133600" y="5638800"/>
            <a:ext cx="1554163" cy="762000"/>
          </a:xfrm>
          <a:prstGeom prst="rect">
            <a:avLst/>
          </a:prstGeom>
          <a:noFill/>
          <a:ln w="9525">
            <a:noFill/>
            <a:miter lim="800000"/>
            <a:headEnd/>
            <a:tailEnd/>
          </a:ln>
        </p:spPr>
      </p:pic>
      <p:pic>
        <p:nvPicPr>
          <p:cNvPr id="15370" name="Picture 11"/>
          <p:cNvPicPr>
            <a:picLocks noChangeAspect="1" noChangeArrowheads="1"/>
          </p:cNvPicPr>
          <p:nvPr/>
        </p:nvPicPr>
        <p:blipFill>
          <a:blip r:embed="rId9" cstate="print"/>
          <a:srcRect/>
          <a:stretch>
            <a:fillRect/>
          </a:stretch>
        </p:blipFill>
        <p:spPr bwMode="auto">
          <a:xfrm>
            <a:off x="8153400" y="4191000"/>
            <a:ext cx="763588" cy="1066800"/>
          </a:xfrm>
          <a:prstGeom prst="rect">
            <a:avLst/>
          </a:prstGeom>
          <a:noFill/>
          <a:ln w="9525">
            <a:noFill/>
            <a:miter lim="800000"/>
            <a:headEnd/>
            <a:tailEnd/>
          </a:ln>
        </p:spPr>
      </p:pic>
      <p:pic>
        <p:nvPicPr>
          <p:cNvPr id="15371" name="Picture 12"/>
          <p:cNvPicPr>
            <a:picLocks noChangeAspect="1" noChangeArrowheads="1"/>
          </p:cNvPicPr>
          <p:nvPr/>
        </p:nvPicPr>
        <p:blipFill>
          <a:blip r:embed="rId10" cstate="print"/>
          <a:srcRect/>
          <a:stretch>
            <a:fillRect/>
          </a:stretch>
        </p:blipFill>
        <p:spPr bwMode="auto">
          <a:xfrm>
            <a:off x="533400" y="5334000"/>
            <a:ext cx="952500" cy="1200150"/>
          </a:xfrm>
          <a:prstGeom prst="rect">
            <a:avLst/>
          </a:prstGeom>
          <a:noFill/>
          <a:ln w="12700" algn="ctr">
            <a:noFill/>
            <a:miter lim="800000"/>
            <a:headEnd/>
            <a:tailEnd/>
          </a:ln>
        </p:spPr>
      </p:pic>
      <p:sp>
        <p:nvSpPr>
          <p:cNvPr id="15372" name="Rectangle 13"/>
          <p:cNvSpPr>
            <a:spLocks noChangeArrowheads="1"/>
          </p:cNvSpPr>
          <p:nvPr/>
        </p:nvSpPr>
        <p:spPr bwMode="auto">
          <a:xfrm>
            <a:off x="7620000" y="6172200"/>
            <a:ext cx="1524000" cy="685800"/>
          </a:xfrm>
          <a:prstGeom prst="rect">
            <a:avLst/>
          </a:prstGeom>
          <a:solidFill>
            <a:schemeClr val="bg1"/>
          </a:solidFill>
          <a:ln w="12700" algn="ctr">
            <a:noFill/>
            <a:miter lim="800000"/>
            <a:headEnd/>
            <a:tailEnd/>
          </a:ln>
        </p:spPr>
        <p:txBody>
          <a:bodyPr wrap="none" anchor="ctr">
            <a:spAutoFit/>
          </a:bodyPr>
          <a:lstStyle/>
          <a:p>
            <a:pPr>
              <a:spcBef>
                <a:spcPct val="50000"/>
              </a:spcBef>
            </a:pPr>
            <a:endParaRPr lang="en-CA"/>
          </a:p>
        </p:txBody>
      </p:sp>
      <p:pic>
        <p:nvPicPr>
          <p:cNvPr id="15373" name="Picture 15"/>
          <p:cNvPicPr>
            <a:picLocks noChangeAspect="1" noChangeArrowheads="1"/>
          </p:cNvPicPr>
          <p:nvPr/>
        </p:nvPicPr>
        <p:blipFill>
          <a:blip r:embed="rId11" cstate="print"/>
          <a:srcRect/>
          <a:stretch>
            <a:fillRect/>
          </a:stretch>
        </p:blipFill>
        <p:spPr bwMode="auto">
          <a:xfrm>
            <a:off x="8077200" y="5410200"/>
            <a:ext cx="865188" cy="1084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9"/>
          <p:cNvSpPr>
            <a:spLocks noChangeArrowheads="1"/>
          </p:cNvSpPr>
          <p:nvPr/>
        </p:nvSpPr>
        <p:spPr bwMode="auto">
          <a:xfrm>
            <a:off x="2667000" y="2801938"/>
            <a:ext cx="2590800" cy="779462"/>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p:txBody>
      </p:sp>
      <p:sp>
        <p:nvSpPr>
          <p:cNvPr id="73731" name="Slide Number Placeholder 4"/>
          <p:cNvSpPr txBox="1">
            <a:spLocks noGrp="1"/>
          </p:cNvSpPr>
          <p:nvPr/>
        </p:nvSpPr>
        <p:spPr bwMode="auto">
          <a:xfrm>
            <a:off x="5867400" y="6245225"/>
            <a:ext cx="2133600" cy="476250"/>
          </a:xfrm>
          <a:prstGeom prst="rect">
            <a:avLst/>
          </a:prstGeom>
          <a:noFill/>
          <a:ln w="9525">
            <a:noFill/>
            <a:miter lim="800000"/>
            <a:headEnd/>
            <a:tailEnd/>
          </a:ln>
        </p:spPr>
        <p:txBody>
          <a:bodyPr/>
          <a:lstStyle/>
          <a:p>
            <a:pPr algn="r"/>
            <a:fld id="{C87D3515-8DF4-499D-B57C-6FE02C3856FF}" type="slidenum">
              <a:rPr lang="en-US" sz="1400" b="0"/>
              <a:pPr algn="r"/>
              <a:t>10</a:t>
            </a:fld>
            <a:endParaRPr lang="en-US" sz="1400" b="0"/>
          </a:p>
        </p:txBody>
      </p:sp>
      <p:sp>
        <p:nvSpPr>
          <p:cNvPr id="73732" name="Rectangle 2"/>
          <p:cNvSpPr>
            <a:spLocks noGrp="1" noChangeArrowheads="1"/>
          </p:cNvSpPr>
          <p:nvPr>
            <p:ph type="title" idx="4294967295"/>
          </p:nvPr>
        </p:nvSpPr>
        <p:spPr>
          <a:xfrm>
            <a:off x="762000" y="0"/>
            <a:ext cx="8229600" cy="1143000"/>
          </a:xfrm>
        </p:spPr>
        <p:txBody>
          <a:bodyPr/>
          <a:lstStyle/>
          <a:p>
            <a:pPr eaLnBrk="1" hangingPunct="1"/>
            <a:r>
              <a:rPr lang="en-GB" sz="2800" smtClean="0"/>
              <a:t>HEART Home Page</a:t>
            </a:r>
          </a:p>
        </p:txBody>
      </p:sp>
      <p:sp>
        <p:nvSpPr>
          <p:cNvPr id="73733" name="Rectangle 14"/>
          <p:cNvSpPr>
            <a:spLocks noChangeArrowheads="1"/>
          </p:cNvSpPr>
          <p:nvPr/>
        </p:nvSpPr>
        <p:spPr bwMode="auto">
          <a:xfrm>
            <a:off x="0" y="2895600"/>
            <a:ext cx="9144000" cy="3962400"/>
          </a:xfrm>
          <a:prstGeom prst="rect">
            <a:avLst/>
          </a:prstGeom>
          <a:solidFill>
            <a:schemeClr val="bg1"/>
          </a:solidFill>
          <a:ln w="12700" algn="ctr">
            <a:noFill/>
            <a:miter lim="800000"/>
            <a:headEnd/>
            <a:tailEnd/>
          </a:ln>
        </p:spPr>
        <p:txBody>
          <a:bodyPr wrap="none" anchor="ctr">
            <a:spAutoFit/>
          </a:bodyPr>
          <a:lstStyle/>
          <a:p>
            <a:pPr>
              <a:spcBef>
                <a:spcPct val="50000"/>
              </a:spcBef>
            </a:pPr>
            <a:endParaRPr lang="en-CA"/>
          </a:p>
        </p:txBody>
      </p:sp>
      <p:sp>
        <p:nvSpPr>
          <p:cNvPr id="73734" name="Rectangle 15"/>
          <p:cNvSpPr>
            <a:spLocks noChangeArrowheads="1"/>
          </p:cNvSpPr>
          <p:nvPr/>
        </p:nvSpPr>
        <p:spPr bwMode="auto">
          <a:xfrm>
            <a:off x="3429000" y="2590800"/>
            <a:ext cx="3200400" cy="762000"/>
          </a:xfrm>
          <a:prstGeom prst="rect">
            <a:avLst/>
          </a:prstGeom>
          <a:solidFill>
            <a:schemeClr val="bg1"/>
          </a:solidFill>
          <a:ln w="12700" algn="ctr">
            <a:noFill/>
            <a:miter lim="800000"/>
            <a:headEnd/>
            <a:tailEnd/>
          </a:ln>
        </p:spPr>
        <p:txBody>
          <a:bodyPr anchor="ctr">
            <a:spAutoFit/>
          </a:bodyPr>
          <a:lstStyle/>
          <a:p>
            <a:pPr>
              <a:spcBef>
                <a:spcPct val="50000"/>
              </a:spcBef>
            </a:pPr>
            <a:endParaRPr lang="en-CA"/>
          </a:p>
        </p:txBody>
      </p:sp>
      <p:sp>
        <p:nvSpPr>
          <p:cNvPr id="73735" name="Rectangle 8"/>
          <p:cNvSpPr>
            <a:spLocks noChangeArrowheads="1"/>
          </p:cNvSpPr>
          <p:nvPr/>
        </p:nvSpPr>
        <p:spPr bwMode="auto">
          <a:xfrm>
            <a:off x="0" y="3048000"/>
            <a:ext cx="9144000" cy="4495800"/>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p:txBody>
      </p:sp>
      <p:sp>
        <p:nvSpPr>
          <p:cNvPr id="73736" name="Text Box 6"/>
          <p:cNvSpPr txBox="1">
            <a:spLocks noChangeArrowheads="1"/>
          </p:cNvSpPr>
          <p:nvPr/>
        </p:nvSpPr>
        <p:spPr bwMode="auto">
          <a:xfrm>
            <a:off x="533400" y="5181600"/>
            <a:ext cx="7794625" cy="396875"/>
          </a:xfrm>
          <a:prstGeom prst="rect">
            <a:avLst/>
          </a:prstGeom>
          <a:noFill/>
          <a:ln w="12700" algn="ctr">
            <a:noFill/>
            <a:miter lim="800000"/>
            <a:headEnd/>
            <a:tailEnd/>
          </a:ln>
        </p:spPr>
        <p:txBody>
          <a:bodyPr wrap="none">
            <a:spAutoFit/>
          </a:bodyPr>
          <a:lstStyle/>
          <a:p>
            <a:pPr algn="ctr">
              <a:spcBef>
                <a:spcPct val="50000"/>
              </a:spcBef>
            </a:pPr>
            <a:r>
              <a:rPr lang="en-US" sz="2000" b="0"/>
              <a:t>e.g., </a:t>
            </a:r>
            <a:r>
              <a:rPr lang="en-US" sz="2000" i="1"/>
              <a:t>avoid food crisis among minority groups in a conflict zone</a:t>
            </a:r>
          </a:p>
        </p:txBody>
      </p:sp>
      <p:sp>
        <p:nvSpPr>
          <p:cNvPr id="73737" name="Line 9"/>
          <p:cNvSpPr>
            <a:spLocks noChangeShapeType="1"/>
          </p:cNvSpPr>
          <p:nvPr/>
        </p:nvSpPr>
        <p:spPr bwMode="auto">
          <a:xfrm>
            <a:off x="5029200" y="3200400"/>
            <a:ext cx="0" cy="1905000"/>
          </a:xfrm>
          <a:prstGeom prst="line">
            <a:avLst/>
          </a:prstGeom>
          <a:noFill/>
          <a:ln w="127000">
            <a:solidFill>
              <a:srgbClr val="FF0000"/>
            </a:solidFill>
            <a:round/>
            <a:headEnd type="triangle" w="med" len="med"/>
            <a:tailEnd type="triangle" w="med" len="med"/>
          </a:ln>
        </p:spPr>
        <p:txBody>
          <a:bodyPr anchor="ctr">
            <a:spAutoFit/>
          </a:bodyPr>
          <a:lstStyle/>
          <a:p>
            <a:endParaRPr lang="en-US"/>
          </a:p>
        </p:txBody>
      </p:sp>
      <p:pic>
        <p:nvPicPr>
          <p:cNvPr id="73738" name="Picture 10" descr="SAS-074 Process View new"/>
          <p:cNvPicPr>
            <a:picLocks noChangeAspect="1" noChangeArrowheads="1"/>
          </p:cNvPicPr>
          <p:nvPr/>
        </p:nvPicPr>
        <p:blipFill>
          <a:blip r:embed="rId3" cstate="print"/>
          <a:srcRect/>
          <a:stretch>
            <a:fillRect/>
          </a:stretch>
        </p:blipFill>
        <p:spPr bwMode="auto">
          <a:xfrm>
            <a:off x="76200" y="793750"/>
            <a:ext cx="8991600" cy="5911850"/>
          </a:xfrm>
          <a:prstGeom prst="rect">
            <a:avLst/>
          </a:prstGeom>
          <a:noFill/>
        </p:spPr>
      </p:pic>
      <p:sp>
        <p:nvSpPr>
          <p:cNvPr id="73739" name="Rectangle 8"/>
          <p:cNvSpPr>
            <a:spLocks noChangeArrowheads="1"/>
          </p:cNvSpPr>
          <p:nvPr/>
        </p:nvSpPr>
        <p:spPr bwMode="auto">
          <a:xfrm>
            <a:off x="0" y="4648200"/>
            <a:ext cx="8382000" cy="4081463"/>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p:txBody>
      </p:sp>
      <p:sp>
        <p:nvSpPr>
          <p:cNvPr id="73746" name="Rectangle 9"/>
          <p:cNvSpPr>
            <a:spLocks noChangeArrowheads="1"/>
          </p:cNvSpPr>
          <p:nvPr/>
        </p:nvSpPr>
        <p:spPr bwMode="auto">
          <a:xfrm>
            <a:off x="5181600" y="3187700"/>
            <a:ext cx="3962400" cy="2843213"/>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p:txBody>
      </p:sp>
      <p:sp>
        <p:nvSpPr>
          <p:cNvPr id="89096" name="Oval 8"/>
          <p:cNvSpPr>
            <a:spLocks noChangeArrowheads="1"/>
          </p:cNvSpPr>
          <p:nvPr/>
        </p:nvSpPr>
        <p:spPr bwMode="auto">
          <a:xfrm>
            <a:off x="3733800" y="3657600"/>
            <a:ext cx="1066800" cy="519113"/>
          </a:xfrm>
          <a:prstGeom prst="ellipse">
            <a:avLst/>
          </a:prstGeom>
          <a:noFill/>
          <a:ln w="38100" algn="ctr">
            <a:solidFill>
              <a:srgbClr val="FF0033"/>
            </a:solidFill>
            <a:round/>
            <a:headEnd/>
            <a:tailEnd/>
          </a:ln>
        </p:spPr>
        <p:txBody>
          <a:bodyPr anchor="ctr">
            <a:spAutoFit/>
          </a:bodyPr>
          <a:lstStyle/>
          <a:p>
            <a:pPr>
              <a:spcBef>
                <a:spcPct val="50000"/>
              </a:spcBef>
            </a:pPr>
            <a:endParaRPr lang="en-CA"/>
          </a:p>
        </p:txBody>
      </p:sp>
      <p:sp>
        <p:nvSpPr>
          <p:cNvPr id="73748" name="Text Box 23"/>
          <p:cNvSpPr txBox="1">
            <a:spLocks noChangeArrowheads="1"/>
          </p:cNvSpPr>
          <p:nvPr/>
        </p:nvSpPr>
        <p:spPr bwMode="auto">
          <a:xfrm>
            <a:off x="2667000" y="4953000"/>
            <a:ext cx="1905000" cy="366713"/>
          </a:xfrm>
          <a:prstGeom prst="rect">
            <a:avLst/>
          </a:prstGeom>
          <a:solidFill>
            <a:schemeClr val="bg1"/>
          </a:solidFill>
          <a:ln w="12700" algn="ctr">
            <a:noFill/>
            <a:miter lim="800000"/>
            <a:headEnd/>
            <a:tailEnd/>
          </a:ln>
        </p:spPr>
        <p:txBody>
          <a:bodyPr>
            <a:spAutoFit/>
          </a:bodyPr>
          <a:lstStyle/>
          <a:p>
            <a:pPr algn="ctr">
              <a:spcBef>
                <a:spcPct val="50000"/>
              </a:spcBef>
            </a:pPr>
            <a:r>
              <a:rPr lang="en-GB"/>
              <a:t>“Orientation”</a:t>
            </a:r>
            <a:endParaRPr lang="en-GB" sz="1600" b="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fade">
                                      <p:cBhvr>
                                        <p:cTn id="7" dur="20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E:\organisation_orientation.jpg"/>
          <p:cNvPicPr>
            <a:picLocks noChangeAspect="1" noChangeArrowheads="1"/>
          </p:cNvPicPr>
          <p:nvPr/>
        </p:nvPicPr>
        <p:blipFill>
          <a:blip r:embed="rId3" cstate="print"/>
          <a:srcRect/>
          <a:stretch>
            <a:fillRect/>
          </a:stretch>
        </p:blipFill>
        <p:spPr bwMode="auto">
          <a:xfrm>
            <a:off x="0" y="641350"/>
            <a:ext cx="9144000" cy="5575300"/>
          </a:xfrm>
          <a:prstGeom prst="rect">
            <a:avLst/>
          </a:prstGeom>
          <a:noFill/>
          <a:ln w="9525">
            <a:noFill/>
            <a:miter lim="800000"/>
            <a:headEnd/>
            <a:tailEnd/>
          </a:ln>
        </p:spPr>
      </p:pic>
      <p:sp>
        <p:nvSpPr>
          <p:cNvPr id="16" name="Rectangle 2"/>
          <p:cNvSpPr txBox="1">
            <a:spLocks noChangeArrowheads="1"/>
          </p:cNvSpPr>
          <p:nvPr/>
        </p:nvSpPr>
        <p:spPr bwMode="auto">
          <a:xfrm>
            <a:off x="0" y="0"/>
            <a:ext cx="8991600" cy="838200"/>
          </a:xfrm>
          <a:prstGeom prst="rect">
            <a:avLst/>
          </a:prstGeom>
          <a:noFill/>
          <a:ln w="9525">
            <a:noFill/>
            <a:miter lim="800000"/>
            <a:headEnd/>
            <a:tailEnd/>
          </a:ln>
        </p:spPr>
        <p:txBody>
          <a:bodyPr anchor="ctr"/>
          <a:lstStyle/>
          <a:p>
            <a:pPr algn="ctr">
              <a:defRPr/>
            </a:pPr>
            <a:r>
              <a:rPr lang="en-GB" sz="2800" kern="0">
                <a:solidFill>
                  <a:schemeClr val="tx2"/>
                </a:solidFill>
                <a:latin typeface="+mj-lt"/>
                <a:ea typeface="+mj-ea"/>
                <a:cs typeface="+mj-cs"/>
              </a:rPr>
              <a:t>Organisational Orientation</a:t>
            </a:r>
            <a:endParaRPr lang="en-GB" sz="2800" kern="0" dirty="0">
              <a:solidFill>
                <a:schemeClr val="tx2"/>
              </a:solidFill>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89" name="Picture 2" descr="E:\organisation_orientation.jpg"/>
          <p:cNvPicPr>
            <a:picLocks noChangeAspect="1" noChangeArrowheads="1"/>
          </p:cNvPicPr>
          <p:nvPr/>
        </p:nvPicPr>
        <p:blipFill>
          <a:blip r:embed="rId3" cstate="print"/>
          <a:srcRect/>
          <a:stretch>
            <a:fillRect/>
          </a:stretch>
        </p:blipFill>
        <p:spPr bwMode="auto">
          <a:xfrm>
            <a:off x="0" y="641350"/>
            <a:ext cx="9144000" cy="5575300"/>
          </a:xfrm>
          <a:prstGeom prst="rect">
            <a:avLst/>
          </a:prstGeom>
          <a:noFill/>
          <a:ln w="9525">
            <a:noFill/>
            <a:miter lim="800000"/>
            <a:headEnd/>
            <a:tailEnd/>
          </a:ln>
        </p:spPr>
      </p:pic>
      <p:sp>
        <p:nvSpPr>
          <p:cNvPr id="13" name="Rounded Rectangular Callout 12"/>
          <p:cNvSpPr/>
          <p:nvPr/>
        </p:nvSpPr>
        <p:spPr bwMode="auto">
          <a:xfrm>
            <a:off x="2514600" y="3505200"/>
            <a:ext cx="2209800" cy="714375"/>
          </a:xfrm>
          <a:prstGeom prst="wedgeRoundRectCallout">
            <a:avLst>
              <a:gd name="adj1" fmla="val -63458"/>
              <a:gd name="adj2" fmla="val 27122"/>
              <a:gd name="adj3" fmla="val 16667"/>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nchor="ctr">
            <a:spAutoFit/>
          </a:bodyPr>
          <a:lstStyle/>
          <a:p>
            <a:pPr algn="ctr">
              <a:spcBef>
                <a:spcPct val="50000"/>
              </a:spcBef>
              <a:defRPr/>
            </a:pPr>
            <a:r>
              <a:rPr lang="en-US" b="0" dirty="0"/>
              <a:t>Key </a:t>
            </a:r>
            <a:br>
              <a:rPr lang="en-US" b="0" dirty="0"/>
            </a:br>
            <a:r>
              <a:rPr lang="en-US" b="0" dirty="0"/>
              <a:t>characteristics</a:t>
            </a:r>
          </a:p>
        </p:txBody>
      </p:sp>
      <p:sp>
        <p:nvSpPr>
          <p:cNvPr id="14" name="Rounded Rectangular Callout 13"/>
          <p:cNvSpPr/>
          <p:nvPr/>
        </p:nvSpPr>
        <p:spPr bwMode="auto">
          <a:xfrm>
            <a:off x="2667000" y="990600"/>
            <a:ext cx="2209800" cy="714375"/>
          </a:xfrm>
          <a:prstGeom prst="wedgeRoundRectCallout">
            <a:avLst>
              <a:gd name="adj1" fmla="val 64812"/>
              <a:gd name="adj2" fmla="val -23784"/>
              <a:gd name="adj3" fmla="val 16667"/>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nchor="ctr">
            <a:spAutoFit/>
          </a:bodyPr>
          <a:lstStyle/>
          <a:p>
            <a:pPr algn="ctr">
              <a:spcBef>
                <a:spcPct val="50000"/>
              </a:spcBef>
              <a:defRPr/>
            </a:pPr>
            <a:r>
              <a:rPr lang="en-US" b="0" dirty="0"/>
              <a:t>A description of purpose</a:t>
            </a:r>
          </a:p>
        </p:txBody>
      </p:sp>
      <p:sp>
        <p:nvSpPr>
          <p:cNvPr id="15" name="Rounded Rectangular Callout 14"/>
          <p:cNvSpPr/>
          <p:nvPr/>
        </p:nvSpPr>
        <p:spPr bwMode="auto">
          <a:xfrm>
            <a:off x="2590800" y="2133600"/>
            <a:ext cx="2209800" cy="1020763"/>
          </a:xfrm>
          <a:prstGeom prst="wedgeRoundRectCallout">
            <a:avLst>
              <a:gd name="adj1" fmla="val 72841"/>
              <a:gd name="adj2" fmla="val -23784"/>
              <a:gd name="adj3" fmla="val 16667"/>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nchor="ctr">
            <a:spAutoFit/>
          </a:bodyPr>
          <a:lstStyle/>
          <a:p>
            <a:pPr algn="ctr">
              <a:spcBef>
                <a:spcPct val="50000"/>
              </a:spcBef>
              <a:defRPr/>
            </a:pPr>
            <a:r>
              <a:rPr lang="en-US" b="0" dirty="0"/>
              <a:t>Guiding questions to increase understanding</a:t>
            </a:r>
          </a:p>
        </p:txBody>
      </p:sp>
      <p:sp>
        <p:nvSpPr>
          <p:cNvPr id="16" name="Rectangle 2"/>
          <p:cNvSpPr txBox="1">
            <a:spLocks noChangeArrowheads="1"/>
          </p:cNvSpPr>
          <p:nvPr/>
        </p:nvSpPr>
        <p:spPr bwMode="auto">
          <a:xfrm>
            <a:off x="0" y="0"/>
            <a:ext cx="8991600" cy="838200"/>
          </a:xfrm>
          <a:prstGeom prst="rect">
            <a:avLst/>
          </a:prstGeom>
          <a:noFill/>
          <a:ln w="9525">
            <a:noFill/>
            <a:miter lim="800000"/>
            <a:headEnd/>
            <a:tailEnd/>
          </a:ln>
        </p:spPr>
        <p:txBody>
          <a:bodyPr anchor="ctr"/>
          <a:lstStyle/>
          <a:p>
            <a:pPr algn="ctr">
              <a:defRPr/>
            </a:pPr>
            <a:r>
              <a:rPr lang="en-GB" sz="2800" kern="0">
                <a:solidFill>
                  <a:schemeClr val="tx2"/>
                </a:solidFill>
                <a:latin typeface="+mj-lt"/>
                <a:ea typeface="+mj-ea"/>
                <a:cs typeface="+mj-cs"/>
              </a:rPr>
              <a:t>Organisational Orientation</a:t>
            </a:r>
            <a:endParaRPr lang="en-GB" sz="2800" kern="0" dirty="0">
              <a:solidFill>
                <a:schemeClr val="tx2"/>
              </a:solidFill>
              <a:latin typeface="+mj-lt"/>
              <a:ea typeface="+mj-ea"/>
              <a:cs typeface="+mj-cs"/>
            </a:endParaRPr>
          </a:p>
        </p:txBody>
      </p:sp>
      <p:sp>
        <p:nvSpPr>
          <p:cNvPr id="17" name="Rounded Rectangular Callout 16"/>
          <p:cNvSpPr/>
          <p:nvPr/>
        </p:nvSpPr>
        <p:spPr bwMode="auto">
          <a:xfrm>
            <a:off x="457200" y="4724400"/>
            <a:ext cx="2438400" cy="1020763"/>
          </a:xfrm>
          <a:prstGeom prst="wedgeRoundRectCallout">
            <a:avLst>
              <a:gd name="adj1" fmla="val 82094"/>
              <a:gd name="adj2" fmla="val 82703"/>
              <a:gd name="adj3" fmla="val 16667"/>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nchor="ctr">
            <a:spAutoFit/>
          </a:bodyPr>
          <a:lstStyle/>
          <a:p>
            <a:pPr algn="ctr">
              <a:spcBef>
                <a:spcPct val="50000"/>
              </a:spcBef>
              <a:defRPr/>
            </a:pPr>
            <a:r>
              <a:rPr lang="en-US" b="0" dirty="0"/>
              <a:t>Links to other concept maps          &amp; resources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z="2800" smtClean="0"/>
              <a:t>An example: The Case of Avoiding Food Crisis in a Conflict Zone</a:t>
            </a:r>
            <a:endParaRPr lang="en-GB" sz="2800" smtClean="0"/>
          </a:p>
        </p:txBody>
      </p:sp>
      <p:sp>
        <p:nvSpPr>
          <p:cNvPr id="39938" name="Rectangle 3"/>
          <p:cNvSpPr>
            <a:spLocks noGrp="1" noChangeArrowheads="1"/>
          </p:cNvSpPr>
          <p:nvPr>
            <p:ph type="body" idx="1"/>
          </p:nvPr>
        </p:nvSpPr>
        <p:spPr/>
        <p:txBody>
          <a:bodyPr/>
          <a:lstStyle/>
          <a:p>
            <a:endParaRPr lang="en-US" smtClean="0"/>
          </a:p>
        </p:txBody>
      </p:sp>
      <p:pic>
        <p:nvPicPr>
          <p:cNvPr id="39939" name="Picture 5" descr="ec 1"/>
          <p:cNvPicPr>
            <a:picLocks noChangeAspect="1" noChangeArrowheads="1"/>
          </p:cNvPicPr>
          <p:nvPr/>
        </p:nvPicPr>
        <p:blipFill>
          <a:blip r:embed="rId3" cstate="print"/>
          <a:srcRect/>
          <a:stretch>
            <a:fillRect/>
          </a:stretch>
        </p:blipFill>
        <p:spPr bwMode="auto">
          <a:xfrm>
            <a:off x="457200" y="1322388"/>
            <a:ext cx="8229600" cy="4740275"/>
          </a:xfrm>
          <a:prstGeom prst="rect">
            <a:avLst/>
          </a:prstGeom>
          <a:noFill/>
          <a:ln w="9525">
            <a:noFill/>
            <a:miter lim="800000"/>
            <a:headEnd/>
            <a:tailEnd/>
          </a:ln>
        </p:spPr>
      </p:pic>
      <p:sp>
        <p:nvSpPr>
          <p:cNvPr id="175110" name="Oval 6"/>
          <p:cNvSpPr>
            <a:spLocks noChangeArrowheads="1"/>
          </p:cNvSpPr>
          <p:nvPr/>
        </p:nvSpPr>
        <p:spPr bwMode="auto">
          <a:xfrm>
            <a:off x="3962400" y="3276600"/>
            <a:ext cx="1219200" cy="519113"/>
          </a:xfrm>
          <a:prstGeom prst="ellipse">
            <a:avLst/>
          </a:prstGeom>
          <a:noFill/>
          <a:ln w="38100" algn="ctr">
            <a:solidFill>
              <a:srgbClr val="FF0033"/>
            </a:solidFill>
            <a:round/>
            <a:headEnd/>
            <a:tailEnd/>
          </a:ln>
        </p:spPr>
        <p:txBody>
          <a:bodyPr anchor="ctr">
            <a:spAutoFit/>
          </a:bodyPr>
          <a:lstStyle/>
          <a:p>
            <a:pPr>
              <a:spcBef>
                <a:spcPct val="50000"/>
              </a:spcBef>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fade">
                                      <p:cBhvr>
                                        <p:cTn id="7" dur="2000"/>
                                        <p:tgtEl>
                                          <p:spTgt spid="175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z="2800" dirty="0" smtClean="0"/>
              <a:t>An example: The Case of Avoiding Food Crisis in a Conflict Zone</a:t>
            </a:r>
            <a:endParaRPr lang="en-GB" sz="2800" dirty="0" smtClean="0"/>
          </a:p>
        </p:txBody>
      </p:sp>
      <p:sp>
        <p:nvSpPr>
          <p:cNvPr id="39938" name="Rectangle 3"/>
          <p:cNvSpPr>
            <a:spLocks noGrp="1" noChangeArrowheads="1"/>
          </p:cNvSpPr>
          <p:nvPr>
            <p:ph type="body" idx="1"/>
          </p:nvPr>
        </p:nvSpPr>
        <p:spPr/>
        <p:txBody>
          <a:bodyPr/>
          <a:lstStyle/>
          <a:p>
            <a:endParaRPr lang="en-US" smtClean="0"/>
          </a:p>
        </p:txBody>
      </p:sp>
      <p:pic>
        <p:nvPicPr>
          <p:cNvPr id="39939" name="Picture 5" descr="ec 1"/>
          <p:cNvPicPr>
            <a:picLocks noChangeAspect="1" noChangeArrowheads="1"/>
          </p:cNvPicPr>
          <p:nvPr/>
        </p:nvPicPr>
        <p:blipFill>
          <a:blip r:embed="rId3" cstate="print"/>
          <a:srcRect/>
          <a:stretch>
            <a:fillRect/>
          </a:stretch>
        </p:blipFill>
        <p:spPr bwMode="auto">
          <a:xfrm>
            <a:off x="457200" y="1322388"/>
            <a:ext cx="8229600" cy="4740275"/>
          </a:xfrm>
          <a:prstGeom prst="rect">
            <a:avLst/>
          </a:prstGeom>
          <a:noFill/>
          <a:ln w="9525">
            <a:noFill/>
            <a:miter lim="800000"/>
            <a:headEnd/>
            <a:tailEnd/>
          </a:ln>
        </p:spPr>
      </p:pic>
      <p:sp>
        <p:nvSpPr>
          <p:cNvPr id="39940" name="Text Box 6"/>
          <p:cNvSpPr txBox="1">
            <a:spLocks noChangeArrowheads="1"/>
          </p:cNvSpPr>
          <p:nvPr/>
        </p:nvSpPr>
        <p:spPr bwMode="auto">
          <a:xfrm>
            <a:off x="5257800" y="3200400"/>
            <a:ext cx="3886200" cy="3205163"/>
          </a:xfrm>
          <a:prstGeom prst="rect">
            <a:avLst/>
          </a:prstGeom>
          <a:solidFill>
            <a:schemeClr val="bg1"/>
          </a:solidFill>
          <a:ln w="9525">
            <a:solidFill>
              <a:schemeClr val="tx1"/>
            </a:solidFill>
            <a:miter lim="800000"/>
            <a:headEnd/>
            <a:tailEnd/>
          </a:ln>
        </p:spPr>
        <p:txBody>
          <a:bodyPr>
            <a:spAutoFit/>
          </a:bodyPr>
          <a:lstStyle/>
          <a:p>
            <a:r>
              <a:rPr lang="en-US" sz="1200" dirty="0"/>
              <a:t>The country, given its desert climate, has limited arable land, fragmented into very small units that have limited efficiency. Hence, the country can only meet about 25% of its food demand. Fishing options are also limited. The net result is that the country imports most of its food.</a:t>
            </a:r>
          </a:p>
          <a:p>
            <a:r>
              <a:rPr lang="en-US" sz="1200" dirty="0"/>
              <a:t> </a:t>
            </a:r>
          </a:p>
          <a:p>
            <a:r>
              <a:rPr lang="en-US" sz="1200" dirty="0"/>
              <a:t>Food imports are mostly financed through income generated directly and indirectly by the oil industry (which used to be almost 95 % of the country’s export income). Since the conflict started, the oil industry is only functioning at 1/3 of its capacity, in part due to the violence and in part due to the foreign expertise and labor fleeing the country. The deteriorating economic situation of the country may cause food shortages, and may affect more adversely minority groups.</a:t>
            </a:r>
            <a:endParaRPr lang="en-GB" sz="1200" dirty="0"/>
          </a:p>
        </p:txBody>
      </p:sp>
      <p:sp>
        <p:nvSpPr>
          <p:cNvPr id="175110" name="Oval 6"/>
          <p:cNvSpPr>
            <a:spLocks noChangeArrowheads="1"/>
          </p:cNvSpPr>
          <p:nvPr/>
        </p:nvSpPr>
        <p:spPr bwMode="auto">
          <a:xfrm>
            <a:off x="3962400" y="3276600"/>
            <a:ext cx="1219200" cy="519113"/>
          </a:xfrm>
          <a:prstGeom prst="ellipse">
            <a:avLst/>
          </a:prstGeom>
          <a:noFill/>
          <a:ln w="38100" algn="ctr">
            <a:solidFill>
              <a:srgbClr val="FF0033"/>
            </a:solidFill>
            <a:round/>
            <a:headEnd/>
            <a:tailEnd/>
          </a:ln>
        </p:spPr>
        <p:txBody>
          <a:bodyPr anchor="ctr">
            <a:spAutoFit/>
          </a:bodyPr>
          <a:lstStyle/>
          <a:p>
            <a:pPr>
              <a:spcBef>
                <a:spcPct val="50000"/>
              </a:spcBef>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fade">
                                      <p:cBhvr>
                                        <p:cTn id="7" dur="2000"/>
                                        <p:tgtEl>
                                          <p:spTgt spid="1751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1751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z="2800" smtClean="0"/>
              <a:t>An example: The Case of Avoiding Food Crisis in a Conflict Zone</a:t>
            </a:r>
            <a:endParaRPr lang="en-GB" sz="2800" smtClean="0"/>
          </a:p>
        </p:txBody>
      </p:sp>
      <p:sp>
        <p:nvSpPr>
          <p:cNvPr id="40962" name="Rectangle 3"/>
          <p:cNvSpPr>
            <a:spLocks noGrp="1" noChangeArrowheads="1"/>
          </p:cNvSpPr>
          <p:nvPr>
            <p:ph type="body" idx="1"/>
          </p:nvPr>
        </p:nvSpPr>
        <p:spPr/>
        <p:txBody>
          <a:bodyPr/>
          <a:lstStyle/>
          <a:p>
            <a:endParaRPr lang="en-US" smtClean="0"/>
          </a:p>
        </p:txBody>
      </p:sp>
      <p:pic>
        <p:nvPicPr>
          <p:cNvPr id="40963" name="Picture 4" descr="ec 1"/>
          <p:cNvPicPr>
            <a:picLocks noChangeAspect="1" noChangeArrowheads="1"/>
          </p:cNvPicPr>
          <p:nvPr/>
        </p:nvPicPr>
        <p:blipFill>
          <a:blip r:embed="rId3" cstate="print"/>
          <a:srcRect/>
          <a:stretch>
            <a:fillRect/>
          </a:stretch>
        </p:blipFill>
        <p:spPr bwMode="auto">
          <a:xfrm>
            <a:off x="457200" y="1322388"/>
            <a:ext cx="8229600" cy="4740275"/>
          </a:xfrm>
          <a:prstGeom prst="rect">
            <a:avLst/>
          </a:prstGeom>
          <a:noFill/>
          <a:ln w="9525">
            <a:noFill/>
            <a:miter lim="800000"/>
            <a:headEnd/>
            <a:tailEnd/>
          </a:ln>
        </p:spPr>
      </p:pic>
      <p:sp>
        <p:nvSpPr>
          <p:cNvPr id="40964" name="Text Box 5"/>
          <p:cNvSpPr txBox="1">
            <a:spLocks noChangeArrowheads="1"/>
          </p:cNvSpPr>
          <p:nvPr/>
        </p:nvSpPr>
        <p:spPr bwMode="auto">
          <a:xfrm>
            <a:off x="4419600" y="2895600"/>
            <a:ext cx="3886200" cy="2840038"/>
          </a:xfrm>
          <a:prstGeom prst="rect">
            <a:avLst/>
          </a:prstGeom>
          <a:solidFill>
            <a:schemeClr val="bg1"/>
          </a:solidFill>
          <a:ln w="9525">
            <a:solidFill>
              <a:schemeClr val="tx1"/>
            </a:solidFill>
            <a:miter lim="800000"/>
            <a:headEnd/>
            <a:tailEnd/>
          </a:ln>
        </p:spPr>
        <p:txBody>
          <a:bodyPr>
            <a:spAutoFit/>
          </a:bodyPr>
          <a:lstStyle/>
          <a:p>
            <a:r>
              <a:rPr lang="en-US" sz="1200" dirty="0"/>
              <a:t>The country has 2 key minority groups, namely the Blue (up to 10% of pop), and the Red foreigner (up to 20% of pop). In both cases, the regime, which is mostly Martian, has shown various forms of discriminatory attitudes towards these minorities. However, the Blue population has a diverse attitude towards the regime. </a:t>
            </a:r>
          </a:p>
          <a:p>
            <a:r>
              <a:rPr lang="en-US" sz="1200" dirty="0"/>
              <a:t>Among the key Blue tribes, the </a:t>
            </a:r>
            <a:r>
              <a:rPr lang="en-US" sz="1200" dirty="0" err="1"/>
              <a:t>Azur</a:t>
            </a:r>
            <a:r>
              <a:rPr lang="en-US" sz="1200" dirty="0"/>
              <a:t> have sided with regime while the Navy Blue tribe has sided </a:t>
            </a:r>
            <a:r>
              <a:rPr lang="en-US" sz="1200" dirty="0" smtClean="0"/>
              <a:t>with </a:t>
            </a:r>
            <a:r>
              <a:rPr lang="en-US" sz="1200" dirty="0"/>
              <a:t>the opposition. The </a:t>
            </a:r>
            <a:r>
              <a:rPr lang="en-US" sz="1200" dirty="0" err="1"/>
              <a:t>Azur</a:t>
            </a:r>
            <a:r>
              <a:rPr lang="en-US" sz="1200" dirty="0"/>
              <a:t> are mostly employed in trade and transport industry and their loyalty with the regime has been long standing, while the Navy Blue are mostly engaged in farming in rural areas. The foreigners are usually found in urban areas in low paying employment.</a:t>
            </a:r>
            <a:endParaRPr lang="en-GB" sz="1200" dirty="0"/>
          </a:p>
        </p:txBody>
      </p:sp>
      <p:sp>
        <p:nvSpPr>
          <p:cNvPr id="175110" name="Oval 6"/>
          <p:cNvSpPr>
            <a:spLocks noChangeArrowheads="1"/>
          </p:cNvSpPr>
          <p:nvPr/>
        </p:nvSpPr>
        <p:spPr bwMode="auto">
          <a:xfrm>
            <a:off x="2438400" y="4038600"/>
            <a:ext cx="1219200" cy="519113"/>
          </a:xfrm>
          <a:prstGeom prst="ellipse">
            <a:avLst/>
          </a:prstGeom>
          <a:noFill/>
          <a:ln w="38100" algn="ctr">
            <a:solidFill>
              <a:srgbClr val="FF0033"/>
            </a:solidFill>
            <a:round/>
            <a:headEnd/>
            <a:tailEnd/>
          </a:ln>
        </p:spPr>
        <p:txBody>
          <a:bodyPr anchor="ctr">
            <a:spAutoFit/>
          </a:bodyPr>
          <a:lstStyle/>
          <a:p>
            <a:pPr>
              <a:spcBef>
                <a:spcPct val="50000"/>
              </a:spcBef>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fade">
                                      <p:cBhvr>
                                        <p:cTn id="7" dur="2000"/>
                                        <p:tgtEl>
                                          <p:spTgt spid="1751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1751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9"/>
          <p:cNvSpPr>
            <a:spLocks noChangeArrowheads="1"/>
          </p:cNvSpPr>
          <p:nvPr/>
        </p:nvSpPr>
        <p:spPr bwMode="auto">
          <a:xfrm>
            <a:off x="2667000" y="2801938"/>
            <a:ext cx="2590800" cy="779462"/>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p:txBody>
      </p:sp>
      <p:sp>
        <p:nvSpPr>
          <p:cNvPr id="75779" name="Slide Number Placeholder 4"/>
          <p:cNvSpPr txBox="1">
            <a:spLocks noGrp="1"/>
          </p:cNvSpPr>
          <p:nvPr/>
        </p:nvSpPr>
        <p:spPr bwMode="auto">
          <a:xfrm>
            <a:off x="5867400" y="6245225"/>
            <a:ext cx="2133600" cy="476250"/>
          </a:xfrm>
          <a:prstGeom prst="rect">
            <a:avLst/>
          </a:prstGeom>
          <a:noFill/>
          <a:ln w="9525">
            <a:noFill/>
            <a:miter lim="800000"/>
            <a:headEnd/>
            <a:tailEnd/>
          </a:ln>
        </p:spPr>
        <p:txBody>
          <a:bodyPr/>
          <a:lstStyle/>
          <a:p>
            <a:pPr algn="r"/>
            <a:fld id="{5760908C-E541-45E1-820A-AD43595057BB}" type="slidenum">
              <a:rPr lang="en-US" sz="1400" b="0"/>
              <a:pPr algn="r"/>
              <a:t>16</a:t>
            </a:fld>
            <a:endParaRPr lang="en-US" sz="1400" b="0"/>
          </a:p>
        </p:txBody>
      </p:sp>
      <p:sp>
        <p:nvSpPr>
          <p:cNvPr id="75780" name="Rectangle 2"/>
          <p:cNvSpPr>
            <a:spLocks noGrp="1" noChangeArrowheads="1"/>
          </p:cNvSpPr>
          <p:nvPr>
            <p:ph type="title" idx="4294967295"/>
          </p:nvPr>
        </p:nvSpPr>
        <p:spPr>
          <a:xfrm>
            <a:off x="762000" y="0"/>
            <a:ext cx="8229600" cy="1143000"/>
          </a:xfrm>
        </p:spPr>
        <p:txBody>
          <a:bodyPr/>
          <a:lstStyle/>
          <a:p>
            <a:pPr eaLnBrk="1" hangingPunct="1"/>
            <a:r>
              <a:rPr lang="en-GB" sz="2800" smtClean="0"/>
              <a:t>Achieving Behavioural Change</a:t>
            </a:r>
          </a:p>
        </p:txBody>
      </p:sp>
      <p:sp>
        <p:nvSpPr>
          <p:cNvPr id="75781" name="Rectangle 14"/>
          <p:cNvSpPr>
            <a:spLocks noChangeArrowheads="1"/>
          </p:cNvSpPr>
          <p:nvPr/>
        </p:nvSpPr>
        <p:spPr bwMode="auto">
          <a:xfrm>
            <a:off x="0" y="2895600"/>
            <a:ext cx="9144000" cy="3962400"/>
          </a:xfrm>
          <a:prstGeom prst="rect">
            <a:avLst/>
          </a:prstGeom>
          <a:solidFill>
            <a:schemeClr val="bg1"/>
          </a:solidFill>
          <a:ln w="12700" algn="ctr">
            <a:noFill/>
            <a:miter lim="800000"/>
            <a:headEnd/>
            <a:tailEnd/>
          </a:ln>
        </p:spPr>
        <p:txBody>
          <a:bodyPr wrap="none" anchor="ctr">
            <a:spAutoFit/>
          </a:bodyPr>
          <a:lstStyle/>
          <a:p>
            <a:pPr>
              <a:spcBef>
                <a:spcPct val="50000"/>
              </a:spcBef>
            </a:pPr>
            <a:endParaRPr lang="en-CA"/>
          </a:p>
        </p:txBody>
      </p:sp>
      <p:sp>
        <p:nvSpPr>
          <p:cNvPr id="75782" name="Rectangle 15"/>
          <p:cNvSpPr>
            <a:spLocks noChangeArrowheads="1"/>
          </p:cNvSpPr>
          <p:nvPr/>
        </p:nvSpPr>
        <p:spPr bwMode="auto">
          <a:xfrm>
            <a:off x="3429000" y="2590800"/>
            <a:ext cx="3200400" cy="762000"/>
          </a:xfrm>
          <a:prstGeom prst="rect">
            <a:avLst/>
          </a:prstGeom>
          <a:solidFill>
            <a:schemeClr val="bg1"/>
          </a:solidFill>
          <a:ln w="12700" algn="ctr">
            <a:noFill/>
            <a:miter lim="800000"/>
            <a:headEnd/>
            <a:tailEnd/>
          </a:ln>
        </p:spPr>
        <p:txBody>
          <a:bodyPr anchor="ctr">
            <a:spAutoFit/>
          </a:bodyPr>
          <a:lstStyle/>
          <a:p>
            <a:pPr>
              <a:spcBef>
                <a:spcPct val="50000"/>
              </a:spcBef>
            </a:pPr>
            <a:endParaRPr lang="en-CA"/>
          </a:p>
        </p:txBody>
      </p:sp>
      <p:sp>
        <p:nvSpPr>
          <p:cNvPr id="75783" name="Rectangle 8"/>
          <p:cNvSpPr>
            <a:spLocks noChangeArrowheads="1"/>
          </p:cNvSpPr>
          <p:nvPr/>
        </p:nvSpPr>
        <p:spPr bwMode="auto">
          <a:xfrm>
            <a:off x="0" y="3048000"/>
            <a:ext cx="9144000" cy="4495800"/>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p:txBody>
      </p:sp>
      <p:sp>
        <p:nvSpPr>
          <p:cNvPr id="75784" name="Text Box 6"/>
          <p:cNvSpPr txBox="1">
            <a:spLocks noChangeArrowheads="1"/>
          </p:cNvSpPr>
          <p:nvPr/>
        </p:nvSpPr>
        <p:spPr bwMode="auto">
          <a:xfrm>
            <a:off x="533400" y="5181600"/>
            <a:ext cx="7794625" cy="396875"/>
          </a:xfrm>
          <a:prstGeom prst="rect">
            <a:avLst/>
          </a:prstGeom>
          <a:noFill/>
          <a:ln w="12700" algn="ctr">
            <a:noFill/>
            <a:miter lim="800000"/>
            <a:headEnd/>
            <a:tailEnd/>
          </a:ln>
        </p:spPr>
        <p:txBody>
          <a:bodyPr wrap="none">
            <a:spAutoFit/>
          </a:bodyPr>
          <a:lstStyle/>
          <a:p>
            <a:pPr algn="ctr">
              <a:spcBef>
                <a:spcPct val="50000"/>
              </a:spcBef>
            </a:pPr>
            <a:r>
              <a:rPr lang="en-US" sz="2000" b="0"/>
              <a:t>e.g., </a:t>
            </a:r>
            <a:r>
              <a:rPr lang="en-US" sz="2000" i="1"/>
              <a:t>avoid food crisis among minority groups in a conflict zone</a:t>
            </a:r>
          </a:p>
        </p:txBody>
      </p:sp>
      <p:sp>
        <p:nvSpPr>
          <p:cNvPr id="75785" name="Line 9"/>
          <p:cNvSpPr>
            <a:spLocks noChangeShapeType="1"/>
          </p:cNvSpPr>
          <p:nvPr/>
        </p:nvSpPr>
        <p:spPr bwMode="auto">
          <a:xfrm>
            <a:off x="5029200" y="3200400"/>
            <a:ext cx="0" cy="1905000"/>
          </a:xfrm>
          <a:prstGeom prst="line">
            <a:avLst/>
          </a:prstGeom>
          <a:noFill/>
          <a:ln w="127000">
            <a:solidFill>
              <a:srgbClr val="FF0000"/>
            </a:solidFill>
            <a:round/>
            <a:headEnd type="triangle" w="med" len="med"/>
            <a:tailEnd type="triangle" w="med" len="med"/>
          </a:ln>
        </p:spPr>
        <p:txBody>
          <a:bodyPr anchor="ctr">
            <a:spAutoFit/>
          </a:bodyPr>
          <a:lstStyle/>
          <a:p>
            <a:endParaRPr lang="en-US"/>
          </a:p>
        </p:txBody>
      </p:sp>
      <p:pic>
        <p:nvPicPr>
          <p:cNvPr id="75786" name="Picture 10" descr="SAS-074 Process View new"/>
          <p:cNvPicPr>
            <a:picLocks noChangeAspect="1" noChangeArrowheads="1"/>
          </p:cNvPicPr>
          <p:nvPr/>
        </p:nvPicPr>
        <p:blipFill>
          <a:blip r:embed="rId3" cstate="print"/>
          <a:srcRect/>
          <a:stretch>
            <a:fillRect/>
          </a:stretch>
        </p:blipFill>
        <p:spPr bwMode="auto">
          <a:xfrm>
            <a:off x="76200" y="793750"/>
            <a:ext cx="8991600" cy="5911850"/>
          </a:xfrm>
          <a:prstGeom prst="rect">
            <a:avLst/>
          </a:prstGeom>
          <a:noFill/>
        </p:spPr>
      </p:pic>
      <p:sp>
        <p:nvSpPr>
          <p:cNvPr id="75787" name="Rectangle 8"/>
          <p:cNvSpPr>
            <a:spLocks noChangeArrowheads="1"/>
          </p:cNvSpPr>
          <p:nvPr/>
        </p:nvSpPr>
        <p:spPr bwMode="auto">
          <a:xfrm>
            <a:off x="0" y="4724400"/>
            <a:ext cx="8382000" cy="4081463"/>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p:txBody>
      </p:sp>
      <p:sp>
        <p:nvSpPr>
          <p:cNvPr id="89096" name="Oval 8"/>
          <p:cNvSpPr>
            <a:spLocks noChangeArrowheads="1"/>
          </p:cNvSpPr>
          <p:nvPr/>
        </p:nvSpPr>
        <p:spPr bwMode="auto">
          <a:xfrm>
            <a:off x="7010400" y="4114800"/>
            <a:ext cx="1066800" cy="519113"/>
          </a:xfrm>
          <a:prstGeom prst="ellipse">
            <a:avLst/>
          </a:prstGeom>
          <a:noFill/>
          <a:ln w="38100" algn="ctr">
            <a:solidFill>
              <a:srgbClr val="FF0033"/>
            </a:solidFill>
            <a:round/>
            <a:headEnd/>
            <a:tailEnd/>
          </a:ln>
        </p:spPr>
        <p:txBody>
          <a:bodyPr anchor="ctr">
            <a:spAutoFit/>
          </a:bodyPr>
          <a:lstStyle/>
          <a:p>
            <a:pPr>
              <a:spcBef>
                <a:spcPct val="50000"/>
              </a:spcBef>
            </a:pPr>
            <a:endParaRPr lang="en-CA"/>
          </a:p>
        </p:txBody>
      </p:sp>
      <p:sp>
        <p:nvSpPr>
          <p:cNvPr id="75791" name="Text Box 23"/>
          <p:cNvSpPr txBox="1">
            <a:spLocks noChangeArrowheads="1"/>
          </p:cNvSpPr>
          <p:nvPr/>
        </p:nvSpPr>
        <p:spPr bwMode="auto">
          <a:xfrm>
            <a:off x="5410200" y="4953000"/>
            <a:ext cx="3352800" cy="366713"/>
          </a:xfrm>
          <a:prstGeom prst="rect">
            <a:avLst/>
          </a:prstGeom>
          <a:solidFill>
            <a:schemeClr val="bg1"/>
          </a:solidFill>
          <a:ln w="12700" algn="ctr">
            <a:noFill/>
            <a:miter lim="800000"/>
            <a:headEnd/>
            <a:tailEnd/>
          </a:ln>
        </p:spPr>
        <p:txBody>
          <a:bodyPr>
            <a:spAutoFit/>
          </a:bodyPr>
          <a:lstStyle/>
          <a:p>
            <a:pPr algn="ctr">
              <a:spcBef>
                <a:spcPct val="50000"/>
              </a:spcBef>
            </a:pPr>
            <a:r>
              <a:rPr lang="en-GB"/>
              <a:t>“Concept Development”</a:t>
            </a:r>
            <a:endParaRPr lang="en-GB" sz="1600" b="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fade">
                                      <p:cBhvr>
                                        <p:cTn id="7" dur="20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762000" y="0"/>
            <a:ext cx="8229600" cy="1143000"/>
          </a:xfrm>
        </p:spPr>
        <p:txBody>
          <a:bodyPr/>
          <a:lstStyle/>
          <a:p>
            <a:pPr eaLnBrk="1" hangingPunct="1"/>
            <a:r>
              <a:rPr lang="en-GB" sz="2800" smtClean="0"/>
              <a:t>Societal Change</a:t>
            </a:r>
          </a:p>
        </p:txBody>
      </p:sp>
      <p:pic>
        <p:nvPicPr>
          <p:cNvPr id="44034" name="Picture 5"/>
          <p:cNvPicPr>
            <a:picLocks noChangeAspect="1" noChangeArrowheads="1"/>
          </p:cNvPicPr>
          <p:nvPr/>
        </p:nvPicPr>
        <p:blipFill>
          <a:blip r:embed="rId3" cstate="print"/>
          <a:srcRect/>
          <a:stretch>
            <a:fillRect/>
          </a:stretch>
        </p:blipFill>
        <p:spPr bwMode="auto">
          <a:xfrm>
            <a:off x="457200" y="762000"/>
            <a:ext cx="8434388" cy="6096000"/>
          </a:xfrm>
          <a:prstGeom prst="rect">
            <a:avLst/>
          </a:prstGeom>
          <a:noFill/>
          <a:ln w="3175" algn="ctr">
            <a:solidFill>
              <a:schemeClr val="tx1"/>
            </a:solidFill>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9"/>
          <p:cNvSpPr>
            <a:spLocks noChangeArrowheads="1"/>
          </p:cNvSpPr>
          <p:nvPr/>
        </p:nvSpPr>
        <p:spPr bwMode="auto">
          <a:xfrm>
            <a:off x="2667000" y="2801938"/>
            <a:ext cx="2590800" cy="779462"/>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p:txBody>
      </p:sp>
      <p:sp>
        <p:nvSpPr>
          <p:cNvPr id="75779" name="Slide Number Placeholder 4"/>
          <p:cNvSpPr txBox="1">
            <a:spLocks noGrp="1"/>
          </p:cNvSpPr>
          <p:nvPr/>
        </p:nvSpPr>
        <p:spPr bwMode="auto">
          <a:xfrm>
            <a:off x="5867400" y="6245225"/>
            <a:ext cx="2133600" cy="476250"/>
          </a:xfrm>
          <a:prstGeom prst="rect">
            <a:avLst/>
          </a:prstGeom>
          <a:noFill/>
          <a:ln w="9525">
            <a:noFill/>
            <a:miter lim="800000"/>
            <a:headEnd/>
            <a:tailEnd/>
          </a:ln>
        </p:spPr>
        <p:txBody>
          <a:bodyPr/>
          <a:lstStyle/>
          <a:p>
            <a:pPr algn="r"/>
            <a:fld id="{5760908C-E541-45E1-820A-AD43595057BB}" type="slidenum">
              <a:rPr lang="en-US" sz="1400" b="0"/>
              <a:pPr algn="r"/>
              <a:t>18</a:t>
            </a:fld>
            <a:endParaRPr lang="en-US" sz="1400" b="0"/>
          </a:p>
        </p:txBody>
      </p:sp>
      <p:sp>
        <p:nvSpPr>
          <p:cNvPr id="75780" name="Rectangle 2"/>
          <p:cNvSpPr>
            <a:spLocks noGrp="1" noChangeArrowheads="1"/>
          </p:cNvSpPr>
          <p:nvPr>
            <p:ph type="title" idx="4294967295"/>
          </p:nvPr>
        </p:nvSpPr>
        <p:spPr>
          <a:xfrm>
            <a:off x="762000" y="0"/>
            <a:ext cx="8229600" cy="1143000"/>
          </a:xfrm>
        </p:spPr>
        <p:txBody>
          <a:bodyPr/>
          <a:lstStyle/>
          <a:p>
            <a:pPr eaLnBrk="1" hangingPunct="1"/>
            <a:r>
              <a:rPr lang="en-GB" sz="2800" smtClean="0"/>
              <a:t>Achieving Behavioural Change</a:t>
            </a:r>
          </a:p>
        </p:txBody>
      </p:sp>
      <p:sp>
        <p:nvSpPr>
          <p:cNvPr id="75781" name="Rectangle 14"/>
          <p:cNvSpPr>
            <a:spLocks noChangeArrowheads="1"/>
          </p:cNvSpPr>
          <p:nvPr/>
        </p:nvSpPr>
        <p:spPr bwMode="auto">
          <a:xfrm>
            <a:off x="0" y="2895600"/>
            <a:ext cx="9144000" cy="3962400"/>
          </a:xfrm>
          <a:prstGeom prst="rect">
            <a:avLst/>
          </a:prstGeom>
          <a:solidFill>
            <a:schemeClr val="bg1"/>
          </a:solidFill>
          <a:ln w="12700" algn="ctr">
            <a:noFill/>
            <a:miter lim="800000"/>
            <a:headEnd/>
            <a:tailEnd/>
          </a:ln>
        </p:spPr>
        <p:txBody>
          <a:bodyPr wrap="none" anchor="ctr">
            <a:spAutoFit/>
          </a:bodyPr>
          <a:lstStyle/>
          <a:p>
            <a:pPr>
              <a:spcBef>
                <a:spcPct val="50000"/>
              </a:spcBef>
            </a:pPr>
            <a:endParaRPr lang="en-CA"/>
          </a:p>
        </p:txBody>
      </p:sp>
      <p:sp>
        <p:nvSpPr>
          <p:cNvPr id="75782" name="Rectangle 15"/>
          <p:cNvSpPr>
            <a:spLocks noChangeArrowheads="1"/>
          </p:cNvSpPr>
          <p:nvPr/>
        </p:nvSpPr>
        <p:spPr bwMode="auto">
          <a:xfrm>
            <a:off x="3429000" y="2590800"/>
            <a:ext cx="3200400" cy="762000"/>
          </a:xfrm>
          <a:prstGeom prst="rect">
            <a:avLst/>
          </a:prstGeom>
          <a:solidFill>
            <a:schemeClr val="bg1"/>
          </a:solidFill>
          <a:ln w="12700" algn="ctr">
            <a:noFill/>
            <a:miter lim="800000"/>
            <a:headEnd/>
            <a:tailEnd/>
          </a:ln>
        </p:spPr>
        <p:txBody>
          <a:bodyPr anchor="ctr">
            <a:spAutoFit/>
          </a:bodyPr>
          <a:lstStyle/>
          <a:p>
            <a:pPr>
              <a:spcBef>
                <a:spcPct val="50000"/>
              </a:spcBef>
            </a:pPr>
            <a:endParaRPr lang="en-CA"/>
          </a:p>
        </p:txBody>
      </p:sp>
      <p:sp>
        <p:nvSpPr>
          <p:cNvPr id="75783" name="Rectangle 8"/>
          <p:cNvSpPr>
            <a:spLocks noChangeArrowheads="1"/>
          </p:cNvSpPr>
          <p:nvPr/>
        </p:nvSpPr>
        <p:spPr bwMode="auto">
          <a:xfrm>
            <a:off x="0" y="3048000"/>
            <a:ext cx="9144000" cy="4495800"/>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p:txBody>
      </p:sp>
      <p:sp>
        <p:nvSpPr>
          <p:cNvPr id="75784" name="Text Box 6"/>
          <p:cNvSpPr txBox="1">
            <a:spLocks noChangeArrowheads="1"/>
          </p:cNvSpPr>
          <p:nvPr/>
        </p:nvSpPr>
        <p:spPr bwMode="auto">
          <a:xfrm>
            <a:off x="533400" y="5181600"/>
            <a:ext cx="7794625" cy="396875"/>
          </a:xfrm>
          <a:prstGeom prst="rect">
            <a:avLst/>
          </a:prstGeom>
          <a:noFill/>
          <a:ln w="12700" algn="ctr">
            <a:noFill/>
            <a:miter lim="800000"/>
            <a:headEnd/>
            <a:tailEnd/>
          </a:ln>
        </p:spPr>
        <p:txBody>
          <a:bodyPr wrap="none">
            <a:spAutoFit/>
          </a:bodyPr>
          <a:lstStyle/>
          <a:p>
            <a:pPr algn="ctr">
              <a:spcBef>
                <a:spcPct val="50000"/>
              </a:spcBef>
            </a:pPr>
            <a:r>
              <a:rPr lang="en-US" sz="2000" b="0"/>
              <a:t>e.g., </a:t>
            </a:r>
            <a:r>
              <a:rPr lang="en-US" sz="2000" i="1"/>
              <a:t>avoid food crisis among minority groups in a conflict zone</a:t>
            </a:r>
          </a:p>
        </p:txBody>
      </p:sp>
      <p:sp>
        <p:nvSpPr>
          <p:cNvPr id="75785" name="Line 9"/>
          <p:cNvSpPr>
            <a:spLocks noChangeShapeType="1"/>
          </p:cNvSpPr>
          <p:nvPr/>
        </p:nvSpPr>
        <p:spPr bwMode="auto">
          <a:xfrm>
            <a:off x="5029200" y="3200400"/>
            <a:ext cx="0" cy="1905000"/>
          </a:xfrm>
          <a:prstGeom prst="line">
            <a:avLst/>
          </a:prstGeom>
          <a:noFill/>
          <a:ln w="127000">
            <a:solidFill>
              <a:srgbClr val="FF0000"/>
            </a:solidFill>
            <a:round/>
            <a:headEnd type="triangle" w="med" len="med"/>
            <a:tailEnd type="triangle" w="med" len="med"/>
          </a:ln>
        </p:spPr>
        <p:txBody>
          <a:bodyPr anchor="ctr">
            <a:spAutoFit/>
          </a:bodyPr>
          <a:lstStyle/>
          <a:p>
            <a:endParaRPr lang="en-US"/>
          </a:p>
        </p:txBody>
      </p:sp>
      <p:pic>
        <p:nvPicPr>
          <p:cNvPr id="75786" name="Picture 10" descr="SAS-074 Process View new"/>
          <p:cNvPicPr>
            <a:picLocks noChangeAspect="1" noChangeArrowheads="1"/>
          </p:cNvPicPr>
          <p:nvPr/>
        </p:nvPicPr>
        <p:blipFill>
          <a:blip r:embed="rId3" cstate="print"/>
          <a:srcRect/>
          <a:stretch>
            <a:fillRect/>
          </a:stretch>
        </p:blipFill>
        <p:spPr bwMode="auto">
          <a:xfrm>
            <a:off x="76200" y="793750"/>
            <a:ext cx="8991600" cy="5911850"/>
          </a:xfrm>
          <a:prstGeom prst="rect">
            <a:avLst/>
          </a:prstGeom>
          <a:noFill/>
        </p:spPr>
      </p:pic>
      <p:sp>
        <p:nvSpPr>
          <p:cNvPr id="75787" name="Rectangle 8"/>
          <p:cNvSpPr>
            <a:spLocks noChangeArrowheads="1"/>
          </p:cNvSpPr>
          <p:nvPr/>
        </p:nvSpPr>
        <p:spPr bwMode="auto">
          <a:xfrm>
            <a:off x="0" y="4724400"/>
            <a:ext cx="8382000" cy="4081463"/>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p:txBody>
      </p:sp>
      <p:sp>
        <p:nvSpPr>
          <p:cNvPr id="89096" name="Oval 8"/>
          <p:cNvSpPr>
            <a:spLocks noChangeArrowheads="1"/>
          </p:cNvSpPr>
          <p:nvPr/>
        </p:nvSpPr>
        <p:spPr bwMode="auto">
          <a:xfrm>
            <a:off x="7543800" y="3657600"/>
            <a:ext cx="1066800" cy="519113"/>
          </a:xfrm>
          <a:prstGeom prst="ellipse">
            <a:avLst/>
          </a:prstGeom>
          <a:noFill/>
          <a:ln w="38100" algn="ctr">
            <a:solidFill>
              <a:srgbClr val="FF0033"/>
            </a:solidFill>
            <a:round/>
            <a:headEnd/>
            <a:tailEnd/>
          </a:ln>
        </p:spPr>
        <p:txBody>
          <a:bodyPr anchor="ctr">
            <a:spAutoFit/>
          </a:bodyPr>
          <a:lstStyle/>
          <a:p>
            <a:pPr>
              <a:spcBef>
                <a:spcPct val="50000"/>
              </a:spcBef>
            </a:pPr>
            <a:endParaRPr lang="en-CA"/>
          </a:p>
        </p:txBody>
      </p:sp>
      <p:sp>
        <p:nvSpPr>
          <p:cNvPr id="75791" name="Text Box 23"/>
          <p:cNvSpPr txBox="1">
            <a:spLocks noChangeArrowheads="1"/>
          </p:cNvSpPr>
          <p:nvPr/>
        </p:nvSpPr>
        <p:spPr bwMode="auto">
          <a:xfrm>
            <a:off x="5410200" y="4953000"/>
            <a:ext cx="3352800" cy="366713"/>
          </a:xfrm>
          <a:prstGeom prst="rect">
            <a:avLst/>
          </a:prstGeom>
          <a:solidFill>
            <a:schemeClr val="bg1"/>
          </a:solidFill>
          <a:ln w="12700" algn="ctr">
            <a:noFill/>
            <a:miter lim="800000"/>
            <a:headEnd/>
            <a:tailEnd/>
          </a:ln>
        </p:spPr>
        <p:txBody>
          <a:bodyPr>
            <a:spAutoFit/>
          </a:bodyPr>
          <a:lstStyle/>
          <a:p>
            <a:pPr algn="ctr">
              <a:spcBef>
                <a:spcPct val="50000"/>
              </a:spcBef>
            </a:pPr>
            <a:r>
              <a:rPr lang="en-GB"/>
              <a:t>“Concept Development”</a:t>
            </a:r>
            <a:endParaRPr lang="en-GB" sz="1600" b="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fade">
                                      <p:cBhvr>
                                        <p:cTn id="7" dur="20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idx="1"/>
          </p:nvPr>
        </p:nvSpPr>
        <p:spPr/>
        <p:txBody>
          <a:bodyPr/>
          <a:lstStyle/>
          <a:p>
            <a:endParaRPr lang="en-US" smtClean="0"/>
          </a:p>
        </p:txBody>
      </p:sp>
      <p:pic>
        <p:nvPicPr>
          <p:cNvPr id="46082" name="Picture 4" descr="organizational theories"/>
          <p:cNvPicPr>
            <a:picLocks noChangeAspect="1" noChangeArrowheads="1"/>
          </p:cNvPicPr>
          <p:nvPr/>
        </p:nvPicPr>
        <p:blipFill>
          <a:blip r:embed="rId3" cstate="print"/>
          <a:srcRect/>
          <a:stretch>
            <a:fillRect/>
          </a:stretch>
        </p:blipFill>
        <p:spPr bwMode="auto">
          <a:xfrm>
            <a:off x="533400" y="1066800"/>
            <a:ext cx="7467600" cy="5286375"/>
          </a:xfrm>
          <a:prstGeom prst="rect">
            <a:avLst/>
          </a:prstGeom>
          <a:noFill/>
          <a:ln w="9525">
            <a:noFill/>
            <a:miter lim="800000"/>
            <a:headEnd/>
            <a:tailEnd/>
          </a:ln>
        </p:spPr>
      </p:pic>
      <p:sp>
        <p:nvSpPr>
          <p:cNvPr id="175110" name="Oval 6"/>
          <p:cNvSpPr>
            <a:spLocks noChangeArrowheads="1"/>
          </p:cNvSpPr>
          <p:nvPr/>
        </p:nvSpPr>
        <p:spPr bwMode="auto">
          <a:xfrm>
            <a:off x="7162800" y="3810000"/>
            <a:ext cx="990600" cy="519113"/>
          </a:xfrm>
          <a:prstGeom prst="ellipse">
            <a:avLst/>
          </a:prstGeom>
          <a:noFill/>
          <a:ln w="38100" algn="ctr">
            <a:solidFill>
              <a:srgbClr val="FF0033"/>
            </a:solidFill>
            <a:round/>
            <a:headEnd/>
            <a:tailEnd/>
          </a:ln>
        </p:spPr>
        <p:txBody>
          <a:bodyPr anchor="ctr">
            <a:spAutoFit/>
          </a:bodyPr>
          <a:lstStyle/>
          <a:p>
            <a:pPr>
              <a:spcBef>
                <a:spcPct val="50000"/>
              </a:spcBef>
            </a:pPr>
            <a:endParaRPr lang="en-CA"/>
          </a:p>
        </p:txBody>
      </p:sp>
      <p:sp>
        <p:nvSpPr>
          <p:cNvPr id="46084" name="Text Box 6"/>
          <p:cNvSpPr txBox="1">
            <a:spLocks noChangeArrowheads="1"/>
          </p:cNvSpPr>
          <p:nvPr/>
        </p:nvSpPr>
        <p:spPr bwMode="auto">
          <a:xfrm>
            <a:off x="4648200" y="4724400"/>
            <a:ext cx="3673475" cy="1927225"/>
          </a:xfrm>
          <a:prstGeom prst="rect">
            <a:avLst/>
          </a:prstGeom>
          <a:solidFill>
            <a:schemeClr val="bg1"/>
          </a:solidFill>
          <a:ln w="9525">
            <a:solidFill>
              <a:schemeClr val="tx1"/>
            </a:solidFill>
            <a:miter lim="800000"/>
            <a:headEnd/>
            <a:tailEnd/>
          </a:ln>
        </p:spPr>
        <p:txBody>
          <a:bodyPr>
            <a:spAutoFit/>
          </a:bodyPr>
          <a:lstStyle/>
          <a:p>
            <a:r>
              <a:rPr lang="en-US" sz="1200" dirty="0"/>
              <a:t>For foreigners and non-</a:t>
            </a:r>
            <a:r>
              <a:rPr lang="en-US" sz="1200" dirty="0" err="1"/>
              <a:t>Azur</a:t>
            </a:r>
            <a:r>
              <a:rPr lang="en-US" sz="1200" dirty="0"/>
              <a:t> Blue in government held areas, the international community could use the regime’s seized funds in foreign banks to purchase food and deliver it in coordination with the naval interdiction policy (i.e. ensure that only humanitarian is coming through). However, a fair distribution of food in these areas will be difficult to implement given that the international community has limited leverage.</a:t>
            </a:r>
            <a:endParaRPr lang="en-GB" sz="1200" dirty="0"/>
          </a:p>
        </p:txBody>
      </p:sp>
      <p:sp>
        <p:nvSpPr>
          <p:cNvPr id="46085" name="Rectangle 2"/>
          <p:cNvSpPr>
            <a:spLocks noGrp="1" noChangeArrowheads="1"/>
          </p:cNvSpPr>
          <p:nvPr>
            <p:ph type="title"/>
          </p:nvPr>
        </p:nvSpPr>
        <p:spPr>
          <a:solidFill>
            <a:schemeClr val="bg1"/>
          </a:solidFill>
        </p:spPr>
        <p:txBody>
          <a:bodyPr/>
          <a:lstStyle/>
          <a:p>
            <a:r>
              <a:rPr lang="en-US" sz="2800" smtClean="0"/>
              <a:t>An example: The Case of Avoiding Food Crisis in a Conflict Zone</a:t>
            </a:r>
            <a:endParaRPr lang="en-GB"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fade">
                                      <p:cBhvr>
                                        <p:cTn id="7" dur="2000"/>
                                        <p:tgtEl>
                                          <p:spTgt spid="1751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animBg="1"/>
      <p:bldP spid="460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4"/>
          <p:cNvSpPr txBox="1">
            <a:spLocks noGrp="1"/>
          </p:cNvSpPr>
          <p:nvPr/>
        </p:nvSpPr>
        <p:spPr bwMode="auto">
          <a:xfrm>
            <a:off x="5867400" y="6245225"/>
            <a:ext cx="2133600" cy="476250"/>
          </a:xfrm>
          <a:prstGeom prst="rect">
            <a:avLst/>
          </a:prstGeom>
          <a:noFill/>
          <a:ln w="9525">
            <a:noFill/>
            <a:miter lim="800000"/>
            <a:headEnd/>
            <a:tailEnd/>
          </a:ln>
        </p:spPr>
        <p:txBody>
          <a:bodyPr/>
          <a:lstStyle/>
          <a:p>
            <a:pPr algn="r"/>
            <a:fld id="{D1C378FC-7762-4352-B8CD-CF3A7B1673E1}" type="slidenum">
              <a:rPr lang="en-US" sz="1400" b="0"/>
              <a:pPr algn="r"/>
              <a:t>2</a:t>
            </a:fld>
            <a:endParaRPr lang="en-US" sz="1400" b="0"/>
          </a:p>
        </p:txBody>
      </p:sp>
      <p:sp>
        <p:nvSpPr>
          <p:cNvPr id="17410" name="Rectangle 2"/>
          <p:cNvSpPr>
            <a:spLocks noGrp="1" noChangeArrowheads="1"/>
          </p:cNvSpPr>
          <p:nvPr>
            <p:ph type="title" idx="4294967295"/>
          </p:nvPr>
        </p:nvSpPr>
        <p:spPr/>
        <p:txBody>
          <a:bodyPr/>
          <a:lstStyle/>
          <a:p>
            <a:pPr eaLnBrk="1" hangingPunct="1"/>
            <a:r>
              <a:rPr lang="en-GB" sz="2800" smtClean="0"/>
              <a:t>Overview</a:t>
            </a:r>
          </a:p>
        </p:txBody>
      </p:sp>
      <p:sp>
        <p:nvSpPr>
          <p:cNvPr id="17411" name="Rectangle 3"/>
          <p:cNvSpPr>
            <a:spLocks noGrp="1" noChangeArrowheads="1"/>
          </p:cNvSpPr>
          <p:nvPr>
            <p:ph type="body" idx="4294967295"/>
          </p:nvPr>
        </p:nvSpPr>
        <p:spPr>
          <a:xfrm>
            <a:off x="1447800" y="1600200"/>
            <a:ext cx="6553200" cy="3886200"/>
          </a:xfrm>
        </p:spPr>
        <p:txBody>
          <a:bodyPr/>
          <a:lstStyle/>
          <a:p>
            <a:pPr marL="457200" indent="-457200" eaLnBrk="1" hangingPunct="1">
              <a:lnSpc>
                <a:spcPct val="90000"/>
              </a:lnSpc>
              <a:buFontTx/>
              <a:buAutoNum type="arabicPeriod"/>
            </a:pPr>
            <a:r>
              <a:rPr lang="en-US" smtClean="0"/>
              <a:t>Motivation and purpose</a:t>
            </a:r>
          </a:p>
          <a:p>
            <a:pPr marL="457200" indent="-457200" eaLnBrk="1" hangingPunct="1">
              <a:lnSpc>
                <a:spcPct val="90000"/>
              </a:lnSpc>
              <a:buFontTx/>
              <a:buAutoNum type="arabicPeriod"/>
            </a:pPr>
            <a:r>
              <a:rPr lang="en-US" smtClean="0"/>
              <a:t>Approach</a:t>
            </a:r>
          </a:p>
          <a:p>
            <a:pPr marL="457200" indent="-457200" eaLnBrk="1" hangingPunct="1">
              <a:lnSpc>
                <a:spcPct val="90000"/>
              </a:lnSpc>
              <a:buFontTx/>
              <a:buAutoNum type="arabicPeriod"/>
            </a:pPr>
            <a:r>
              <a:rPr lang="en-US" smtClean="0"/>
              <a:t>Description of tool (including summary examples of Use Cases)</a:t>
            </a:r>
          </a:p>
          <a:p>
            <a:pPr marL="457200" indent="-457200" eaLnBrk="1" hangingPunct="1">
              <a:lnSpc>
                <a:spcPct val="90000"/>
              </a:lnSpc>
              <a:buFontTx/>
              <a:buAutoNum type="arabicPeriod"/>
            </a:pPr>
            <a:r>
              <a:rPr lang="en-US" smtClean="0"/>
              <a:t>An example of using the tool on a fictitious case of avoiding food crisis among minorities in a conflict zone</a:t>
            </a:r>
          </a:p>
          <a:p>
            <a:pPr marL="457200" indent="-457200" eaLnBrk="1" hangingPunct="1">
              <a:lnSpc>
                <a:spcPct val="90000"/>
              </a:lnSpc>
              <a:buFontTx/>
              <a:buAutoNum type="arabicPeriod"/>
            </a:pPr>
            <a:r>
              <a:rPr lang="en-US" smtClean="0"/>
              <a:t>Current Status of Tool</a:t>
            </a:r>
          </a:p>
          <a:p>
            <a:pPr marL="457200" indent="-457200" eaLnBrk="1" hangingPunct="1">
              <a:lnSpc>
                <a:spcPct val="90000"/>
              </a:lnSpc>
              <a:buFontTx/>
              <a:buAutoNum type="arabicPeriod"/>
            </a:pPr>
            <a:r>
              <a:rPr lang="en-US" smtClean="0"/>
              <a:t>Potential Future Developments</a:t>
            </a:r>
          </a:p>
          <a:p>
            <a:pPr marL="457200" indent="-457200" eaLnBrk="1" hangingPunct="1">
              <a:lnSpc>
                <a:spcPct val="90000"/>
              </a:lnSpc>
              <a:buFontTx/>
              <a:buAutoNum type="arabicPeriod"/>
            </a:pPr>
            <a:r>
              <a:rPr lang="en-US" smtClean="0"/>
              <a:t>Recommendations</a:t>
            </a:r>
          </a:p>
          <a:p>
            <a:pPr marL="457200" indent="-457200" eaLnBrk="1" hangingPunct="1">
              <a:lnSpc>
                <a:spcPct val="90000"/>
              </a:lnSpc>
              <a:buFontTx/>
              <a:buNone/>
            </a:pPr>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body" idx="1"/>
          </p:nvPr>
        </p:nvSpPr>
        <p:spPr/>
        <p:txBody>
          <a:bodyPr/>
          <a:lstStyle/>
          <a:p>
            <a:endParaRPr lang="en-US" smtClean="0"/>
          </a:p>
        </p:txBody>
      </p:sp>
      <p:pic>
        <p:nvPicPr>
          <p:cNvPr id="47106" name="Picture 3" descr="organizational theories"/>
          <p:cNvPicPr>
            <a:picLocks noChangeAspect="1" noChangeArrowheads="1"/>
          </p:cNvPicPr>
          <p:nvPr/>
        </p:nvPicPr>
        <p:blipFill>
          <a:blip r:embed="rId3" cstate="print"/>
          <a:srcRect/>
          <a:stretch>
            <a:fillRect/>
          </a:stretch>
        </p:blipFill>
        <p:spPr bwMode="auto">
          <a:xfrm>
            <a:off x="533400" y="1066800"/>
            <a:ext cx="7467600" cy="5286375"/>
          </a:xfrm>
          <a:prstGeom prst="rect">
            <a:avLst/>
          </a:prstGeom>
          <a:noFill/>
          <a:ln w="9525">
            <a:noFill/>
            <a:miter lim="800000"/>
            <a:headEnd/>
            <a:tailEnd/>
          </a:ln>
        </p:spPr>
      </p:pic>
      <p:sp>
        <p:nvSpPr>
          <p:cNvPr id="175110" name="Oval 6"/>
          <p:cNvSpPr>
            <a:spLocks noChangeArrowheads="1"/>
          </p:cNvSpPr>
          <p:nvPr/>
        </p:nvSpPr>
        <p:spPr bwMode="auto">
          <a:xfrm>
            <a:off x="7162800" y="3810000"/>
            <a:ext cx="990600" cy="519113"/>
          </a:xfrm>
          <a:prstGeom prst="ellipse">
            <a:avLst/>
          </a:prstGeom>
          <a:noFill/>
          <a:ln w="38100" algn="ctr">
            <a:solidFill>
              <a:srgbClr val="FF0033"/>
            </a:solidFill>
            <a:round/>
            <a:headEnd/>
            <a:tailEnd/>
          </a:ln>
        </p:spPr>
        <p:txBody>
          <a:bodyPr anchor="ctr">
            <a:spAutoFit/>
          </a:bodyPr>
          <a:lstStyle/>
          <a:p>
            <a:pPr>
              <a:spcBef>
                <a:spcPct val="50000"/>
              </a:spcBef>
            </a:pPr>
            <a:endParaRPr lang="en-CA"/>
          </a:p>
        </p:txBody>
      </p:sp>
      <p:sp>
        <p:nvSpPr>
          <p:cNvPr id="47108" name="Text Box 5"/>
          <p:cNvSpPr txBox="1">
            <a:spLocks noChangeArrowheads="1"/>
          </p:cNvSpPr>
          <p:nvPr/>
        </p:nvSpPr>
        <p:spPr bwMode="auto">
          <a:xfrm>
            <a:off x="838200" y="2362200"/>
            <a:ext cx="5257800" cy="3752850"/>
          </a:xfrm>
          <a:prstGeom prst="rect">
            <a:avLst/>
          </a:prstGeom>
          <a:solidFill>
            <a:schemeClr val="bg1"/>
          </a:solidFill>
          <a:ln w="9525">
            <a:solidFill>
              <a:schemeClr val="tx1"/>
            </a:solidFill>
            <a:miter lim="800000"/>
            <a:headEnd/>
            <a:tailEnd/>
          </a:ln>
        </p:spPr>
        <p:txBody>
          <a:bodyPr>
            <a:spAutoFit/>
          </a:bodyPr>
          <a:lstStyle/>
          <a:p>
            <a:r>
              <a:rPr lang="en-US" sz="1200" dirty="0"/>
              <a:t>The regime has been constructed over the years as a dynamic system where various factions are continually played against each other to the benefit of the leader and his close circle. The regime remains determined to stay in power in spite of the substantial opposition supported by the international community. As well, religion does not play a crucial role in the political life of the country and cannot be used for creating an effective mean of influence. Hence, intra-regime disruption does not appear to be an effective path for action at this time.</a:t>
            </a:r>
          </a:p>
          <a:p>
            <a:r>
              <a:rPr lang="en-US" sz="1200" dirty="0"/>
              <a:t> </a:t>
            </a:r>
          </a:p>
          <a:p>
            <a:r>
              <a:rPr lang="en-US" sz="1200" dirty="0"/>
              <a:t>An area of weakness for the regime is its will to ensure some sort of survival, even if it is through exile. Survival in turn requires that it keeps a degree of international legitimacy, especially if exile becomes the only option left.</a:t>
            </a:r>
          </a:p>
          <a:p>
            <a:r>
              <a:rPr lang="en-US" sz="1200" dirty="0"/>
              <a:t> </a:t>
            </a:r>
          </a:p>
          <a:p>
            <a:r>
              <a:rPr lang="en-US" sz="1200" dirty="0"/>
              <a:t>A possible course of action is to “trade” some international legitimacy (for future use by the regime) for a fair distribution of food. Given the leader’s long involvement with the </a:t>
            </a:r>
            <a:r>
              <a:rPr lang="en-US" sz="1200" dirty="0" err="1"/>
              <a:t>Venusian</a:t>
            </a:r>
            <a:r>
              <a:rPr lang="en-US" sz="1200" dirty="0"/>
              <a:t> Union (VU), an VU led-mission in government held areas could ensure that minorities would receive a fair share of the food distribution. </a:t>
            </a:r>
            <a:endParaRPr lang="en-GB" sz="1200" dirty="0"/>
          </a:p>
        </p:txBody>
      </p:sp>
      <p:sp>
        <p:nvSpPr>
          <p:cNvPr id="47109" name="Rectangle 6"/>
          <p:cNvSpPr>
            <a:spLocks noGrp="1" noChangeArrowheads="1"/>
          </p:cNvSpPr>
          <p:nvPr>
            <p:ph type="title"/>
          </p:nvPr>
        </p:nvSpPr>
        <p:spPr>
          <a:solidFill>
            <a:schemeClr val="bg1"/>
          </a:solidFill>
        </p:spPr>
        <p:txBody>
          <a:bodyPr/>
          <a:lstStyle/>
          <a:p>
            <a:r>
              <a:rPr lang="en-US" sz="2800" smtClean="0"/>
              <a:t>An example: The Case of Avoiding Food Crisis in a Conflict Zone</a:t>
            </a:r>
            <a:endParaRPr lang="en-GB"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fade">
                                      <p:cBhvr>
                                        <p:cTn id="7" dur="2000"/>
                                        <p:tgtEl>
                                          <p:spTgt spid="1751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7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animBg="1"/>
      <p:bldP spid="4710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9"/>
          <p:cNvSpPr>
            <a:spLocks noChangeArrowheads="1"/>
          </p:cNvSpPr>
          <p:nvPr/>
        </p:nvSpPr>
        <p:spPr bwMode="auto">
          <a:xfrm>
            <a:off x="2667000" y="2801938"/>
            <a:ext cx="2590800" cy="779462"/>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p:txBody>
      </p:sp>
      <p:sp>
        <p:nvSpPr>
          <p:cNvPr id="77827" name="Slide Number Placeholder 4"/>
          <p:cNvSpPr txBox="1">
            <a:spLocks noGrp="1"/>
          </p:cNvSpPr>
          <p:nvPr/>
        </p:nvSpPr>
        <p:spPr bwMode="auto">
          <a:xfrm>
            <a:off x="5867400" y="6245225"/>
            <a:ext cx="2133600" cy="476250"/>
          </a:xfrm>
          <a:prstGeom prst="rect">
            <a:avLst/>
          </a:prstGeom>
          <a:noFill/>
          <a:ln w="9525">
            <a:noFill/>
            <a:miter lim="800000"/>
            <a:headEnd/>
            <a:tailEnd/>
          </a:ln>
        </p:spPr>
        <p:txBody>
          <a:bodyPr/>
          <a:lstStyle/>
          <a:p>
            <a:pPr algn="r"/>
            <a:fld id="{CBDA213B-08E2-417A-B37B-E89BDFD0830B}" type="slidenum">
              <a:rPr lang="en-US" sz="1400" b="0"/>
              <a:pPr algn="r"/>
              <a:t>21</a:t>
            </a:fld>
            <a:endParaRPr lang="en-US" sz="1400" b="0"/>
          </a:p>
        </p:txBody>
      </p:sp>
      <p:sp>
        <p:nvSpPr>
          <p:cNvPr id="77828" name="Rectangle 2"/>
          <p:cNvSpPr>
            <a:spLocks noGrp="1" noChangeArrowheads="1"/>
          </p:cNvSpPr>
          <p:nvPr>
            <p:ph type="title" idx="4294967295"/>
          </p:nvPr>
        </p:nvSpPr>
        <p:spPr>
          <a:xfrm>
            <a:off x="762000" y="0"/>
            <a:ext cx="8229600" cy="1143000"/>
          </a:xfrm>
        </p:spPr>
        <p:txBody>
          <a:bodyPr/>
          <a:lstStyle/>
          <a:p>
            <a:pPr eaLnBrk="1" hangingPunct="1"/>
            <a:r>
              <a:rPr lang="en-GB" smtClean="0"/>
              <a:t>Use cases</a:t>
            </a:r>
          </a:p>
        </p:txBody>
      </p:sp>
      <p:sp>
        <p:nvSpPr>
          <p:cNvPr id="77829" name="Rectangle 14"/>
          <p:cNvSpPr>
            <a:spLocks noChangeArrowheads="1"/>
          </p:cNvSpPr>
          <p:nvPr/>
        </p:nvSpPr>
        <p:spPr bwMode="auto">
          <a:xfrm>
            <a:off x="0" y="2895600"/>
            <a:ext cx="9144000" cy="3962400"/>
          </a:xfrm>
          <a:prstGeom prst="rect">
            <a:avLst/>
          </a:prstGeom>
          <a:solidFill>
            <a:schemeClr val="bg1"/>
          </a:solidFill>
          <a:ln w="12700" algn="ctr">
            <a:noFill/>
            <a:miter lim="800000"/>
            <a:headEnd/>
            <a:tailEnd/>
          </a:ln>
        </p:spPr>
        <p:txBody>
          <a:bodyPr wrap="none" anchor="ctr">
            <a:spAutoFit/>
          </a:bodyPr>
          <a:lstStyle/>
          <a:p>
            <a:pPr>
              <a:spcBef>
                <a:spcPct val="50000"/>
              </a:spcBef>
            </a:pPr>
            <a:endParaRPr lang="en-CA"/>
          </a:p>
        </p:txBody>
      </p:sp>
      <p:sp>
        <p:nvSpPr>
          <p:cNvPr id="77830" name="Rectangle 15"/>
          <p:cNvSpPr>
            <a:spLocks noChangeArrowheads="1"/>
          </p:cNvSpPr>
          <p:nvPr/>
        </p:nvSpPr>
        <p:spPr bwMode="auto">
          <a:xfrm>
            <a:off x="3429000" y="2590800"/>
            <a:ext cx="3200400" cy="762000"/>
          </a:xfrm>
          <a:prstGeom prst="rect">
            <a:avLst/>
          </a:prstGeom>
          <a:solidFill>
            <a:schemeClr val="bg1"/>
          </a:solidFill>
          <a:ln w="12700" algn="ctr">
            <a:noFill/>
            <a:miter lim="800000"/>
            <a:headEnd/>
            <a:tailEnd/>
          </a:ln>
        </p:spPr>
        <p:txBody>
          <a:bodyPr anchor="ctr">
            <a:spAutoFit/>
          </a:bodyPr>
          <a:lstStyle/>
          <a:p>
            <a:pPr>
              <a:spcBef>
                <a:spcPct val="50000"/>
              </a:spcBef>
            </a:pPr>
            <a:endParaRPr lang="en-CA"/>
          </a:p>
        </p:txBody>
      </p:sp>
      <p:sp>
        <p:nvSpPr>
          <p:cNvPr id="77831" name="Rectangle 8"/>
          <p:cNvSpPr>
            <a:spLocks noChangeArrowheads="1"/>
          </p:cNvSpPr>
          <p:nvPr/>
        </p:nvSpPr>
        <p:spPr bwMode="auto">
          <a:xfrm>
            <a:off x="0" y="3048000"/>
            <a:ext cx="9144000" cy="4495800"/>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p:txBody>
      </p:sp>
      <p:sp>
        <p:nvSpPr>
          <p:cNvPr id="77832" name="Text Box 6"/>
          <p:cNvSpPr txBox="1">
            <a:spLocks noChangeArrowheads="1"/>
          </p:cNvSpPr>
          <p:nvPr/>
        </p:nvSpPr>
        <p:spPr bwMode="auto">
          <a:xfrm>
            <a:off x="533400" y="5181600"/>
            <a:ext cx="7794625" cy="396875"/>
          </a:xfrm>
          <a:prstGeom prst="rect">
            <a:avLst/>
          </a:prstGeom>
          <a:noFill/>
          <a:ln w="12700" algn="ctr">
            <a:noFill/>
            <a:miter lim="800000"/>
            <a:headEnd/>
            <a:tailEnd/>
          </a:ln>
        </p:spPr>
        <p:txBody>
          <a:bodyPr wrap="none">
            <a:spAutoFit/>
          </a:bodyPr>
          <a:lstStyle/>
          <a:p>
            <a:pPr algn="ctr">
              <a:spcBef>
                <a:spcPct val="50000"/>
              </a:spcBef>
            </a:pPr>
            <a:r>
              <a:rPr lang="en-US" sz="2000" b="0"/>
              <a:t>e.g., </a:t>
            </a:r>
            <a:r>
              <a:rPr lang="en-US" sz="2000" i="1"/>
              <a:t>avoid food crisis among minority groups in a conflict zone</a:t>
            </a:r>
          </a:p>
        </p:txBody>
      </p:sp>
      <p:sp>
        <p:nvSpPr>
          <p:cNvPr id="77833" name="Line 9"/>
          <p:cNvSpPr>
            <a:spLocks noChangeShapeType="1"/>
          </p:cNvSpPr>
          <p:nvPr/>
        </p:nvSpPr>
        <p:spPr bwMode="auto">
          <a:xfrm>
            <a:off x="5029200" y="3200400"/>
            <a:ext cx="0" cy="1905000"/>
          </a:xfrm>
          <a:prstGeom prst="line">
            <a:avLst/>
          </a:prstGeom>
          <a:noFill/>
          <a:ln w="127000">
            <a:solidFill>
              <a:srgbClr val="FF0000"/>
            </a:solidFill>
            <a:round/>
            <a:headEnd type="triangle" w="med" len="med"/>
            <a:tailEnd type="triangle" w="med" len="med"/>
          </a:ln>
        </p:spPr>
        <p:txBody>
          <a:bodyPr anchor="ctr">
            <a:spAutoFit/>
          </a:bodyPr>
          <a:lstStyle/>
          <a:p>
            <a:endParaRPr lang="en-US"/>
          </a:p>
        </p:txBody>
      </p:sp>
      <p:pic>
        <p:nvPicPr>
          <p:cNvPr id="77834" name="Picture 10" descr="SAS-074 Process View new"/>
          <p:cNvPicPr>
            <a:picLocks noChangeAspect="1" noChangeArrowheads="1"/>
          </p:cNvPicPr>
          <p:nvPr/>
        </p:nvPicPr>
        <p:blipFill>
          <a:blip r:embed="rId3" cstate="print"/>
          <a:srcRect/>
          <a:stretch>
            <a:fillRect/>
          </a:stretch>
        </p:blipFill>
        <p:spPr bwMode="auto">
          <a:xfrm>
            <a:off x="76200" y="793750"/>
            <a:ext cx="8991600" cy="5911850"/>
          </a:xfrm>
          <a:prstGeom prst="rect">
            <a:avLst/>
          </a:prstGeom>
          <a:noFill/>
        </p:spPr>
      </p:pic>
      <p:sp>
        <p:nvSpPr>
          <p:cNvPr id="77835" name="Rectangle 8"/>
          <p:cNvSpPr>
            <a:spLocks noChangeArrowheads="1"/>
          </p:cNvSpPr>
          <p:nvPr/>
        </p:nvSpPr>
        <p:spPr bwMode="auto">
          <a:xfrm>
            <a:off x="0" y="5291138"/>
            <a:ext cx="8382000" cy="4081462"/>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p:txBody>
      </p:sp>
      <p:sp>
        <p:nvSpPr>
          <p:cNvPr id="89096" name="Oval 8"/>
          <p:cNvSpPr>
            <a:spLocks noChangeArrowheads="1"/>
          </p:cNvSpPr>
          <p:nvPr/>
        </p:nvSpPr>
        <p:spPr bwMode="auto">
          <a:xfrm>
            <a:off x="4191000" y="4572000"/>
            <a:ext cx="1830388" cy="1101725"/>
          </a:xfrm>
          <a:prstGeom prst="ellipse">
            <a:avLst/>
          </a:prstGeom>
          <a:noFill/>
          <a:ln w="38100" algn="ctr">
            <a:solidFill>
              <a:srgbClr val="FF0033"/>
            </a:solidFill>
            <a:round/>
            <a:headEnd/>
            <a:tailEnd/>
          </a:ln>
        </p:spPr>
        <p:txBody>
          <a:bodyPr anchor="ctr">
            <a:spAutoFit/>
          </a:bodyPr>
          <a:lstStyle/>
          <a:p>
            <a:pPr>
              <a:spcBef>
                <a:spcPct val="50000"/>
              </a:spcBef>
            </a:pPr>
            <a:endParaRPr lang="en-CA"/>
          </a:p>
          <a:p>
            <a:pPr>
              <a:spcBef>
                <a:spcPct val="50000"/>
              </a:spcBef>
            </a:pPr>
            <a:endParaRPr lang="en-CA"/>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fade">
                                      <p:cBhvr>
                                        <p:cTn id="7" dur="20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762000" y="152400"/>
            <a:ext cx="8229600" cy="990600"/>
          </a:xfrm>
        </p:spPr>
        <p:txBody>
          <a:bodyPr/>
          <a:lstStyle/>
          <a:p>
            <a:pPr eaLnBrk="1" hangingPunct="1"/>
            <a:r>
              <a:rPr lang="en-GB" sz="2800" smtClean="0"/>
              <a:t>e.g., Economic Development Use Case</a:t>
            </a:r>
          </a:p>
        </p:txBody>
      </p:sp>
      <p:pic>
        <p:nvPicPr>
          <p:cNvPr id="50178" name="Picture 3"/>
          <p:cNvPicPr>
            <a:picLocks noChangeAspect="1" noChangeArrowheads="1"/>
          </p:cNvPicPr>
          <p:nvPr/>
        </p:nvPicPr>
        <p:blipFill>
          <a:blip r:embed="rId3" cstate="print"/>
          <a:srcRect/>
          <a:stretch>
            <a:fillRect/>
          </a:stretch>
        </p:blipFill>
        <p:spPr bwMode="auto">
          <a:xfrm>
            <a:off x="533400" y="1066800"/>
            <a:ext cx="8056563" cy="52181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762000" y="152400"/>
            <a:ext cx="8229600" cy="990600"/>
          </a:xfrm>
        </p:spPr>
        <p:txBody>
          <a:bodyPr/>
          <a:lstStyle/>
          <a:p>
            <a:pPr eaLnBrk="1" hangingPunct="1"/>
            <a:r>
              <a:rPr lang="en-GB" sz="2800" smtClean="0"/>
              <a:t>Economic Development Use Case (cont’d)</a:t>
            </a:r>
          </a:p>
        </p:txBody>
      </p:sp>
      <p:pic>
        <p:nvPicPr>
          <p:cNvPr id="52226" name="Picture 3"/>
          <p:cNvPicPr>
            <a:picLocks noChangeAspect="1" noChangeArrowheads="1"/>
          </p:cNvPicPr>
          <p:nvPr/>
        </p:nvPicPr>
        <p:blipFill>
          <a:blip r:embed="rId3" cstate="print"/>
          <a:srcRect/>
          <a:stretch>
            <a:fillRect/>
          </a:stretch>
        </p:blipFill>
        <p:spPr bwMode="auto">
          <a:xfrm>
            <a:off x="666750" y="1093788"/>
            <a:ext cx="7810500" cy="46688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9"/>
          <p:cNvSpPr>
            <a:spLocks noChangeArrowheads="1"/>
          </p:cNvSpPr>
          <p:nvPr/>
        </p:nvSpPr>
        <p:spPr bwMode="auto">
          <a:xfrm>
            <a:off x="2667000" y="2801938"/>
            <a:ext cx="2590800" cy="779462"/>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p:txBody>
      </p:sp>
      <p:sp>
        <p:nvSpPr>
          <p:cNvPr id="79875" name="Slide Number Placeholder 4"/>
          <p:cNvSpPr txBox="1">
            <a:spLocks noGrp="1"/>
          </p:cNvSpPr>
          <p:nvPr/>
        </p:nvSpPr>
        <p:spPr bwMode="auto">
          <a:xfrm>
            <a:off x="5867400" y="6245225"/>
            <a:ext cx="2133600" cy="476250"/>
          </a:xfrm>
          <a:prstGeom prst="rect">
            <a:avLst/>
          </a:prstGeom>
          <a:noFill/>
          <a:ln w="9525">
            <a:noFill/>
            <a:miter lim="800000"/>
            <a:headEnd/>
            <a:tailEnd/>
          </a:ln>
        </p:spPr>
        <p:txBody>
          <a:bodyPr/>
          <a:lstStyle/>
          <a:p>
            <a:pPr algn="r"/>
            <a:fld id="{BBCEFF81-0A77-4C22-83E6-46554833EAC4}" type="slidenum">
              <a:rPr lang="en-US" sz="1400" b="0"/>
              <a:pPr algn="r"/>
              <a:t>24</a:t>
            </a:fld>
            <a:endParaRPr lang="en-US" sz="1400" b="0"/>
          </a:p>
        </p:txBody>
      </p:sp>
      <p:sp>
        <p:nvSpPr>
          <p:cNvPr id="79876" name="Rectangle 2"/>
          <p:cNvSpPr>
            <a:spLocks noGrp="1" noChangeArrowheads="1"/>
          </p:cNvSpPr>
          <p:nvPr>
            <p:ph type="title" idx="4294967295"/>
          </p:nvPr>
        </p:nvSpPr>
        <p:spPr>
          <a:xfrm>
            <a:off x="762000" y="0"/>
            <a:ext cx="8229600" cy="1143000"/>
          </a:xfrm>
        </p:spPr>
        <p:txBody>
          <a:bodyPr/>
          <a:lstStyle/>
          <a:p>
            <a:pPr eaLnBrk="1" hangingPunct="1"/>
            <a:r>
              <a:rPr lang="en-GB" sz="2800" smtClean="0"/>
              <a:t>Human &amp; Social Analysis Resources</a:t>
            </a:r>
          </a:p>
        </p:txBody>
      </p:sp>
      <p:sp>
        <p:nvSpPr>
          <p:cNvPr id="79877" name="Rectangle 14"/>
          <p:cNvSpPr>
            <a:spLocks noChangeArrowheads="1"/>
          </p:cNvSpPr>
          <p:nvPr/>
        </p:nvSpPr>
        <p:spPr bwMode="auto">
          <a:xfrm>
            <a:off x="0" y="2895600"/>
            <a:ext cx="9144000" cy="3962400"/>
          </a:xfrm>
          <a:prstGeom prst="rect">
            <a:avLst/>
          </a:prstGeom>
          <a:solidFill>
            <a:schemeClr val="bg1"/>
          </a:solidFill>
          <a:ln w="12700" algn="ctr">
            <a:noFill/>
            <a:miter lim="800000"/>
            <a:headEnd/>
            <a:tailEnd/>
          </a:ln>
        </p:spPr>
        <p:txBody>
          <a:bodyPr wrap="none" anchor="ctr">
            <a:spAutoFit/>
          </a:bodyPr>
          <a:lstStyle/>
          <a:p>
            <a:pPr>
              <a:spcBef>
                <a:spcPct val="50000"/>
              </a:spcBef>
            </a:pPr>
            <a:endParaRPr lang="en-CA"/>
          </a:p>
        </p:txBody>
      </p:sp>
      <p:sp>
        <p:nvSpPr>
          <p:cNvPr id="79878" name="Rectangle 15"/>
          <p:cNvSpPr>
            <a:spLocks noChangeArrowheads="1"/>
          </p:cNvSpPr>
          <p:nvPr/>
        </p:nvSpPr>
        <p:spPr bwMode="auto">
          <a:xfrm>
            <a:off x="3429000" y="2590800"/>
            <a:ext cx="3200400" cy="762000"/>
          </a:xfrm>
          <a:prstGeom prst="rect">
            <a:avLst/>
          </a:prstGeom>
          <a:solidFill>
            <a:schemeClr val="bg1"/>
          </a:solidFill>
          <a:ln w="12700" algn="ctr">
            <a:noFill/>
            <a:miter lim="800000"/>
            <a:headEnd/>
            <a:tailEnd/>
          </a:ln>
        </p:spPr>
        <p:txBody>
          <a:bodyPr anchor="ctr">
            <a:spAutoFit/>
          </a:bodyPr>
          <a:lstStyle/>
          <a:p>
            <a:pPr>
              <a:spcBef>
                <a:spcPct val="50000"/>
              </a:spcBef>
            </a:pPr>
            <a:endParaRPr lang="en-CA"/>
          </a:p>
        </p:txBody>
      </p:sp>
      <p:sp>
        <p:nvSpPr>
          <p:cNvPr id="79879" name="Rectangle 8"/>
          <p:cNvSpPr>
            <a:spLocks noChangeArrowheads="1"/>
          </p:cNvSpPr>
          <p:nvPr/>
        </p:nvSpPr>
        <p:spPr bwMode="auto">
          <a:xfrm>
            <a:off x="0" y="3048000"/>
            <a:ext cx="9144000" cy="4495800"/>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p:txBody>
      </p:sp>
      <p:sp>
        <p:nvSpPr>
          <p:cNvPr id="79880" name="Text Box 6"/>
          <p:cNvSpPr txBox="1">
            <a:spLocks noChangeArrowheads="1"/>
          </p:cNvSpPr>
          <p:nvPr/>
        </p:nvSpPr>
        <p:spPr bwMode="auto">
          <a:xfrm>
            <a:off x="533400" y="5181600"/>
            <a:ext cx="7794625" cy="396875"/>
          </a:xfrm>
          <a:prstGeom prst="rect">
            <a:avLst/>
          </a:prstGeom>
          <a:noFill/>
          <a:ln w="12700" algn="ctr">
            <a:noFill/>
            <a:miter lim="800000"/>
            <a:headEnd/>
            <a:tailEnd/>
          </a:ln>
        </p:spPr>
        <p:txBody>
          <a:bodyPr wrap="none">
            <a:spAutoFit/>
          </a:bodyPr>
          <a:lstStyle/>
          <a:p>
            <a:pPr algn="ctr">
              <a:spcBef>
                <a:spcPct val="50000"/>
              </a:spcBef>
            </a:pPr>
            <a:r>
              <a:rPr lang="en-US" sz="2000" b="0"/>
              <a:t>e.g., </a:t>
            </a:r>
            <a:r>
              <a:rPr lang="en-US" sz="2000" i="1"/>
              <a:t>avoid food crisis among minority groups in a conflict zone</a:t>
            </a:r>
          </a:p>
        </p:txBody>
      </p:sp>
      <p:sp>
        <p:nvSpPr>
          <p:cNvPr id="79881" name="Line 9"/>
          <p:cNvSpPr>
            <a:spLocks noChangeShapeType="1"/>
          </p:cNvSpPr>
          <p:nvPr/>
        </p:nvSpPr>
        <p:spPr bwMode="auto">
          <a:xfrm>
            <a:off x="5029200" y="3200400"/>
            <a:ext cx="0" cy="1905000"/>
          </a:xfrm>
          <a:prstGeom prst="line">
            <a:avLst/>
          </a:prstGeom>
          <a:noFill/>
          <a:ln w="127000">
            <a:solidFill>
              <a:srgbClr val="FF0000"/>
            </a:solidFill>
            <a:round/>
            <a:headEnd type="triangle" w="med" len="med"/>
            <a:tailEnd type="triangle" w="med" len="med"/>
          </a:ln>
        </p:spPr>
        <p:txBody>
          <a:bodyPr anchor="ctr">
            <a:spAutoFit/>
          </a:bodyPr>
          <a:lstStyle/>
          <a:p>
            <a:endParaRPr lang="en-US"/>
          </a:p>
        </p:txBody>
      </p:sp>
      <p:pic>
        <p:nvPicPr>
          <p:cNvPr id="79882" name="Picture 10" descr="SAS-074 Process View new"/>
          <p:cNvPicPr>
            <a:picLocks noChangeAspect="1" noChangeArrowheads="1"/>
          </p:cNvPicPr>
          <p:nvPr/>
        </p:nvPicPr>
        <p:blipFill>
          <a:blip r:embed="rId3" cstate="print"/>
          <a:srcRect/>
          <a:stretch>
            <a:fillRect/>
          </a:stretch>
        </p:blipFill>
        <p:spPr bwMode="auto">
          <a:xfrm>
            <a:off x="76200" y="793750"/>
            <a:ext cx="8991600" cy="5911850"/>
          </a:xfrm>
          <a:prstGeom prst="rect">
            <a:avLst/>
          </a:prstGeom>
          <a:noFill/>
        </p:spPr>
      </p:pic>
      <p:sp>
        <p:nvSpPr>
          <p:cNvPr id="79883" name="Rectangle 8"/>
          <p:cNvSpPr>
            <a:spLocks noChangeArrowheads="1"/>
          </p:cNvSpPr>
          <p:nvPr/>
        </p:nvSpPr>
        <p:spPr bwMode="auto">
          <a:xfrm>
            <a:off x="5181600" y="5257800"/>
            <a:ext cx="5486400" cy="4081463"/>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p:txBody>
      </p:sp>
      <p:sp>
        <p:nvSpPr>
          <p:cNvPr id="125958" name="Oval 6"/>
          <p:cNvSpPr>
            <a:spLocks noChangeArrowheads="1"/>
          </p:cNvSpPr>
          <p:nvPr/>
        </p:nvSpPr>
        <p:spPr bwMode="auto">
          <a:xfrm>
            <a:off x="152400" y="5472113"/>
            <a:ext cx="1827213" cy="776287"/>
          </a:xfrm>
          <a:prstGeom prst="ellipse">
            <a:avLst/>
          </a:prstGeom>
          <a:noFill/>
          <a:ln w="38100" algn="ctr">
            <a:solidFill>
              <a:srgbClr val="FF0033"/>
            </a:solidFill>
            <a:round/>
            <a:headEnd/>
            <a:tailEnd/>
          </a:ln>
        </p:spPr>
        <p:txBody>
          <a:bodyPr anchor="ctr">
            <a:spAutoFit/>
          </a:bodyPr>
          <a:lstStyle/>
          <a:p>
            <a:pPr>
              <a:spcBef>
                <a:spcPct val="50000"/>
              </a:spcBef>
            </a:pPr>
            <a:endParaRPr lang="en-CA" sz="1200"/>
          </a:p>
          <a:p>
            <a:pPr>
              <a:spcBef>
                <a:spcPct val="50000"/>
              </a:spcBef>
            </a:pPr>
            <a:endParaRPr lang="en-CA" sz="12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838200" y="304800"/>
            <a:ext cx="8077200" cy="1143000"/>
          </a:xfrm>
        </p:spPr>
        <p:txBody>
          <a:bodyPr/>
          <a:lstStyle/>
          <a:p>
            <a:r>
              <a:rPr lang="en-US" sz="2800" smtClean="0"/>
              <a:t>An Example of Drill-Down Capacity in HEART</a:t>
            </a:r>
            <a:endParaRPr lang="en-GB" sz="2800" smtClean="0"/>
          </a:p>
        </p:txBody>
      </p:sp>
      <p:pic>
        <p:nvPicPr>
          <p:cNvPr id="56322" name="Picture 5" descr="interpret 2"/>
          <p:cNvPicPr>
            <a:picLocks noChangeAspect="1" noChangeArrowheads="1"/>
          </p:cNvPicPr>
          <p:nvPr/>
        </p:nvPicPr>
        <p:blipFill>
          <a:blip r:embed="rId3" cstate="print"/>
          <a:srcRect/>
          <a:stretch>
            <a:fillRect/>
          </a:stretch>
        </p:blipFill>
        <p:spPr bwMode="auto">
          <a:xfrm>
            <a:off x="1981200" y="1143000"/>
            <a:ext cx="7019925" cy="4933950"/>
          </a:xfrm>
          <a:prstGeom prst="rect">
            <a:avLst/>
          </a:prstGeom>
          <a:noFill/>
          <a:ln w="9525">
            <a:noFill/>
            <a:miter lim="800000"/>
            <a:headEnd/>
            <a:tailEnd/>
          </a:ln>
        </p:spPr>
      </p:pic>
      <p:sp>
        <p:nvSpPr>
          <p:cNvPr id="56323" name="Text Box 6"/>
          <p:cNvSpPr txBox="1">
            <a:spLocks noChangeArrowheads="1"/>
          </p:cNvSpPr>
          <p:nvPr/>
        </p:nvSpPr>
        <p:spPr bwMode="auto">
          <a:xfrm>
            <a:off x="1371600" y="3581400"/>
            <a:ext cx="3124200" cy="2014538"/>
          </a:xfrm>
          <a:prstGeom prst="rect">
            <a:avLst/>
          </a:prstGeom>
          <a:noFill/>
          <a:ln w="9525">
            <a:noFill/>
            <a:miter lim="800000"/>
            <a:headEnd/>
            <a:tailEnd/>
          </a:ln>
        </p:spPr>
        <p:txBody>
          <a:bodyPr>
            <a:spAutoFit/>
          </a:bodyPr>
          <a:lstStyle/>
          <a:p>
            <a:r>
              <a:rPr lang="en-US"/>
              <a:t>First level of drill-down from the “Monitoring of human and social environment and evaluation of intervention strategies” sub-module of the “Resources” module.</a:t>
            </a:r>
            <a:endParaRPr lang="en-GB"/>
          </a:p>
        </p:txBody>
      </p:sp>
      <p:sp>
        <p:nvSpPr>
          <p:cNvPr id="56324" name="Oval 7"/>
          <p:cNvSpPr>
            <a:spLocks noChangeArrowheads="1"/>
          </p:cNvSpPr>
          <p:nvPr/>
        </p:nvSpPr>
        <p:spPr bwMode="auto">
          <a:xfrm>
            <a:off x="4572000" y="3276600"/>
            <a:ext cx="1524000" cy="838200"/>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2800" smtClean="0"/>
              <a:t>An Example of Drill-Down Capacity in HEART</a:t>
            </a:r>
            <a:br>
              <a:rPr lang="en-US" sz="2800" smtClean="0"/>
            </a:br>
            <a:r>
              <a:rPr lang="en-US" sz="2800" smtClean="0"/>
              <a:t>(continued)</a:t>
            </a:r>
            <a:endParaRPr lang="en-GB" sz="2800" smtClean="0"/>
          </a:p>
        </p:txBody>
      </p:sp>
      <p:sp>
        <p:nvSpPr>
          <p:cNvPr id="57346" name="Rectangle 3"/>
          <p:cNvSpPr>
            <a:spLocks noGrp="1" noChangeArrowheads="1"/>
          </p:cNvSpPr>
          <p:nvPr>
            <p:ph type="body" idx="1"/>
          </p:nvPr>
        </p:nvSpPr>
        <p:spPr>
          <a:xfrm>
            <a:off x="4343400" y="1828800"/>
            <a:ext cx="4343400" cy="4038600"/>
          </a:xfrm>
        </p:spPr>
        <p:txBody>
          <a:bodyPr/>
          <a:lstStyle/>
          <a:p>
            <a:pPr>
              <a:lnSpc>
                <a:spcPct val="80000"/>
              </a:lnSpc>
              <a:buFontTx/>
              <a:buNone/>
            </a:pPr>
            <a:r>
              <a:rPr lang="en-GB" sz="1200" b="1" dirty="0" smtClean="0"/>
              <a:t>USE OF INTERPRETERS: BEST PRACTICE</a:t>
            </a:r>
          </a:p>
          <a:p>
            <a:pPr>
              <a:lnSpc>
                <a:spcPct val="80000"/>
              </a:lnSpc>
              <a:buFontTx/>
              <a:buNone/>
            </a:pPr>
            <a:endParaRPr lang="en-GB" sz="1200" b="1" dirty="0" smtClean="0"/>
          </a:p>
          <a:p>
            <a:pPr>
              <a:lnSpc>
                <a:spcPct val="80000"/>
              </a:lnSpc>
              <a:buFontTx/>
              <a:buNone/>
            </a:pPr>
            <a:r>
              <a:rPr lang="en-GB" sz="1200" b="1" dirty="0" smtClean="0"/>
              <a:t>KNOWLEDGE OF LANGUAGE AND INTERESTS</a:t>
            </a:r>
            <a:r>
              <a:rPr lang="en-GB" sz="1200" dirty="0" smtClean="0"/>
              <a:t>. Ideally interpreters should not only have the required linguistic abilities, but also be trained in the research field so that they might best understand the line of thought or objectives of the researcher.</a:t>
            </a:r>
          </a:p>
          <a:p>
            <a:pPr>
              <a:lnSpc>
                <a:spcPct val="80000"/>
              </a:lnSpc>
              <a:buFontTx/>
              <a:buNone/>
            </a:pPr>
            <a:r>
              <a:rPr lang="en-GB" sz="1200" b="1" dirty="0" smtClean="0"/>
              <a:t>CONTINUED TRAINING</a:t>
            </a:r>
            <a:r>
              <a:rPr lang="en-GB" sz="1200" dirty="0" smtClean="0"/>
              <a:t>. Training is not something to be done at the outset and then dispensed with: it should be understood as lasting throughout the research. Discussions and debriefings after interview sessions should be a regular practice, where difficulties of translation can be discussed.</a:t>
            </a:r>
          </a:p>
          <a:p>
            <a:pPr>
              <a:lnSpc>
                <a:spcPct val="80000"/>
              </a:lnSpc>
              <a:buFontTx/>
              <a:buNone/>
            </a:pPr>
            <a:r>
              <a:rPr lang="en-GB" sz="1200" b="1" dirty="0" smtClean="0"/>
              <a:t>BACK TRANSLATING</a:t>
            </a:r>
            <a:r>
              <a:rPr lang="en-GB" sz="1200" dirty="0" smtClean="0"/>
              <a:t>. For quality assessment. This involves having one interpreter translate a text from the investigator’s language into the local language, and thereafter have another interpreter translate it back again. The two versions are then compared and the discrepancies discussed with the interpreters.</a:t>
            </a:r>
          </a:p>
          <a:p>
            <a:pPr>
              <a:lnSpc>
                <a:spcPct val="80000"/>
              </a:lnSpc>
              <a:buFontTx/>
              <a:buNone/>
            </a:pPr>
            <a:r>
              <a:rPr lang="en-US" sz="1200" b="1" dirty="0" smtClean="0"/>
              <a:t>…</a:t>
            </a:r>
            <a:endParaRPr lang="en-GB" sz="1200" b="1" dirty="0" smtClean="0"/>
          </a:p>
        </p:txBody>
      </p:sp>
      <p:pic>
        <p:nvPicPr>
          <p:cNvPr id="57347" name="Picture 4" descr="interpret 3"/>
          <p:cNvPicPr>
            <a:picLocks noChangeAspect="1" noChangeArrowheads="1"/>
          </p:cNvPicPr>
          <p:nvPr/>
        </p:nvPicPr>
        <p:blipFill>
          <a:blip r:embed="rId3" cstate="print"/>
          <a:srcRect/>
          <a:stretch>
            <a:fillRect/>
          </a:stretch>
        </p:blipFill>
        <p:spPr bwMode="auto">
          <a:xfrm>
            <a:off x="1143000" y="1495425"/>
            <a:ext cx="2209800" cy="1158875"/>
          </a:xfrm>
          <a:prstGeom prst="rect">
            <a:avLst/>
          </a:prstGeom>
          <a:noFill/>
          <a:ln w="9525">
            <a:noFill/>
            <a:miter lim="800000"/>
            <a:headEnd/>
            <a:tailEnd/>
          </a:ln>
        </p:spPr>
      </p:pic>
      <p:sp>
        <p:nvSpPr>
          <p:cNvPr id="57348" name="Text Box 5"/>
          <p:cNvSpPr txBox="1">
            <a:spLocks noChangeArrowheads="1"/>
          </p:cNvSpPr>
          <p:nvPr/>
        </p:nvSpPr>
        <p:spPr bwMode="auto">
          <a:xfrm>
            <a:off x="914400" y="4114800"/>
            <a:ext cx="3206750" cy="641350"/>
          </a:xfrm>
          <a:prstGeom prst="rect">
            <a:avLst/>
          </a:prstGeom>
          <a:noFill/>
          <a:ln w="9525">
            <a:noFill/>
            <a:miter lim="800000"/>
            <a:headEnd/>
            <a:tailEnd/>
          </a:ln>
        </p:spPr>
        <p:txBody>
          <a:bodyPr wrap="none">
            <a:spAutoFit/>
          </a:bodyPr>
          <a:lstStyle/>
          <a:p>
            <a:r>
              <a:rPr lang="en-US"/>
              <a:t>Second level of drill-down...</a:t>
            </a:r>
            <a:endParaRPr lang="en-GB"/>
          </a:p>
          <a:p>
            <a:endParaRPr lang="en-GB"/>
          </a:p>
        </p:txBody>
      </p:sp>
      <p:sp>
        <p:nvSpPr>
          <p:cNvPr id="57349" name="Rectangle 6"/>
          <p:cNvSpPr>
            <a:spLocks noChangeArrowheads="1"/>
          </p:cNvSpPr>
          <p:nvPr/>
        </p:nvSpPr>
        <p:spPr bwMode="auto">
          <a:xfrm>
            <a:off x="4114800" y="1600200"/>
            <a:ext cx="4800600" cy="4419600"/>
          </a:xfrm>
          <a:prstGeom prst="rect">
            <a:avLst/>
          </a:prstGeom>
          <a:noFill/>
          <a:ln w="9525">
            <a:solidFill>
              <a:schemeClr val="tx1"/>
            </a:solidFill>
            <a:miter lim="800000"/>
            <a:headEnd/>
            <a:tailEnd/>
          </a:ln>
        </p:spPr>
        <p:txBody>
          <a:bodyPr wrap="none" anchor="ctr"/>
          <a:lstStyle/>
          <a:p>
            <a:endParaRPr lang="en-US"/>
          </a:p>
        </p:txBody>
      </p:sp>
      <p:sp>
        <p:nvSpPr>
          <p:cNvPr id="57350" name="AutoShape 9"/>
          <p:cNvSpPr>
            <a:spLocks noChangeArrowheads="1"/>
          </p:cNvSpPr>
          <p:nvPr/>
        </p:nvSpPr>
        <p:spPr bwMode="auto">
          <a:xfrm rot="5400000">
            <a:off x="2476500" y="2628900"/>
            <a:ext cx="990600" cy="1371600"/>
          </a:xfrm>
          <a:custGeom>
            <a:avLst/>
            <a:gdLst>
              <a:gd name="T0" fmla="*/ 790554 w 21600"/>
              <a:gd name="T1" fmla="*/ 0 h 21600"/>
              <a:gd name="T2" fmla="*/ 590508 w 21600"/>
              <a:gd name="T3" fmla="*/ 457200 h 21600"/>
              <a:gd name="T4" fmla="*/ 0 w 21600"/>
              <a:gd name="T5" fmla="*/ 1277049 h 21600"/>
              <a:gd name="T6" fmla="*/ 424536 w 21600"/>
              <a:gd name="T7" fmla="*/ 1371600 h 21600"/>
              <a:gd name="T8" fmla="*/ 849073 w 21600"/>
              <a:gd name="T9" fmla="*/ 952500 h 21600"/>
              <a:gd name="T10" fmla="*/ 990600 w 21600"/>
              <a:gd name="T11" fmla="*/ 457200 h 21600"/>
              <a:gd name="T12" fmla="*/ 17694720 60000 65536"/>
              <a:gd name="T13" fmla="*/ 11796480 60000 65536"/>
              <a:gd name="T14" fmla="*/ 11796480 60000 65536"/>
              <a:gd name="T15" fmla="*/ 5898240 60000 65536"/>
              <a:gd name="T16" fmla="*/ 0 60000 65536"/>
              <a:gd name="T17" fmla="*/ 0 60000 65536"/>
              <a:gd name="T18" fmla="*/ 0 w 21600"/>
              <a:gd name="T19" fmla="*/ 18623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38" y="0"/>
                </a:moveTo>
                <a:lnTo>
                  <a:pt x="12876" y="7200"/>
                </a:lnTo>
                <a:lnTo>
                  <a:pt x="15962" y="7200"/>
                </a:lnTo>
                <a:lnTo>
                  <a:pt x="15962" y="18623"/>
                </a:lnTo>
                <a:lnTo>
                  <a:pt x="0" y="18623"/>
                </a:lnTo>
                <a:lnTo>
                  <a:pt x="0" y="21600"/>
                </a:lnTo>
                <a:lnTo>
                  <a:pt x="18514" y="21600"/>
                </a:lnTo>
                <a:lnTo>
                  <a:pt x="18514" y="7200"/>
                </a:lnTo>
                <a:lnTo>
                  <a:pt x="21600" y="7200"/>
                </a:lnTo>
                <a:close/>
              </a:path>
            </a:pathLst>
          </a:custGeom>
          <a:noFill/>
          <a:ln w="19050">
            <a:solidFill>
              <a:schemeClr val="tx1"/>
            </a:solidFill>
            <a:miter lim="800000"/>
            <a:headEnd/>
            <a:tailEnd/>
          </a:ln>
        </p:spPr>
        <p:txBody>
          <a:bodyPr wrap="none" anchor="ctr"/>
          <a:lstStyle/>
          <a:p>
            <a:endParaRPr lang="en-US"/>
          </a:p>
        </p:txBody>
      </p:sp>
      <p:sp>
        <p:nvSpPr>
          <p:cNvPr id="57351" name="Rectangle 10"/>
          <p:cNvSpPr>
            <a:spLocks noChangeArrowheads="1"/>
          </p:cNvSpPr>
          <p:nvPr/>
        </p:nvSpPr>
        <p:spPr bwMode="auto">
          <a:xfrm>
            <a:off x="3200400" y="2514600"/>
            <a:ext cx="457200" cy="457200"/>
          </a:xfrm>
          <a:prstGeom prst="rect">
            <a:avLst/>
          </a:prstGeom>
          <a:solidFill>
            <a:schemeClr val="bg1"/>
          </a:solidFill>
          <a:ln w="9525">
            <a:noFill/>
            <a:miter lim="800000"/>
            <a:headEnd/>
            <a:tailEnd/>
          </a:ln>
        </p:spPr>
        <p:txBody>
          <a:bodyPr wrap="none" anchor="ctr"/>
          <a:lstStyle/>
          <a:p>
            <a:endParaRPr lang="en-US"/>
          </a:p>
        </p:txBody>
      </p:sp>
      <p:sp>
        <p:nvSpPr>
          <p:cNvPr id="57352" name="Rectangle 11"/>
          <p:cNvSpPr>
            <a:spLocks noChangeArrowheads="1"/>
          </p:cNvSpPr>
          <p:nvPr/>
        </p:nvSpPr>
        <p:spPr bwMode="auto">
          <a:xfrm>
            <a:off x="1524000" y="1219200"/>
            <a:ext cx="1447800" cy="3810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9"/>
          <p:cNvSpPr>
            <a:spLocks noChangeArrowheads="1"/>
          </p:cNvSpPr>
          <p:nvPr/>
        </p:nvSpPr>
        <p:spPr bwMode="auto">
          <a:xfrm>
            <a:off x="2667000" y="2801938"/>
            <a:ext cx="2590800" cy="779462"/>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p:txBody>
      </p:sp>
      <p:sp>
        <p:nvSpPr>
          <p:cNvPr id="81923" name="Slide Number Placeholder 4"/>
          <p:cNvSpPr txBox="1">
            <a:spLocks noGrp="1"/>
          </p:cNvSpPr>
          <p:nvPr/>
        </p:nvSpPr>
        <p:spPr bwMode="auto">
          <a:xfrm>
            <a:off x="5867400" y="6245225"/>
            <a:ext cx="2133600" cy="476250"/>
          </a:xfrm>
          <a:prstGeom prst="rect">
            <a:avLst/>
          </a:prstGeom>
          <a:noFill/>
          <a:ln w="9525">
            <a:noFill/>
            <a:miter lim="800000"/>
            <a:headEnd/>
            <a:tailEnd/>
          </a:ln>
        </p:spPr>
        <p:txBody>
          <a:bodyPr/>
          <a:lstStyle/>
          <a:p>
            <a:pPr algn="r"/>
            <a:fld id="{6486B55E-504E-4584-9113-5D93A1E6920C}" type="slidenum">
              <a:rPr lang="en-US" sz="1400" b="0"/>
              <a:pPr algn="r"/>
              <a:t>27</a:t>
            </a:fld>
            <a:endParaRPr lang="en-US" sz="1400" b="0"/>
          </a:p>
        </p:txBody>
      </p:sp>
      <p:sp>
        <p:nvSpPr>
          <p:cNvPr id="81924" name="Rectangle 2"/>
          <p:cNvSpPr>
            <a:spLocks noGrp="1" noChangeArrowheads="1"/>
          </p:cNvSpPr>
          <p:nvPr>
            <p:ph type="title" idx="4294967295"/>
          </p:nvPr>
        </p:nvSpPr>
        <p:spPr>
          <a:xfrm>
            <a:off x="762000" y="0"/>
            <a:ext cx="8229600" cy="1143000"/>
          </a:xfrm>
        </p:spPr>
        <p:txBody>
          <a:bodyPr/>
          <a:lstStyle/>
          <a:p>
            <a:pPr eaLnBrk="1" hangingPunct="1"/>
            <a:r>
              <a:rPr lang="en-GB" sz="2800" smtClean="0"/>
              <a:t>References &amp; Data Resources</a:t>
            </a:r>
          </a:p>
        </p:txBody>
      </p:sp>
      <p:sp>
        <p:nvSpPr>
          <p:cNvPr id="81925" name="Rectangle 14"/>
          <p:cNvSpPr>
            <a:spLocks noChangeArrowheads="1"/>
          </p:cNvSpPr>
          <p:nvPr/>
        </p:nvSpPr>
        <p:spPr bwMode="auto">
          <a:xfrm>
            <a:off x="0" y="2895600"/>
            <a:ext cx="9144000" cy="3962400"/>
          </a:xfrm>
          <a:prstGeom prst="rect">
            <a:avLst/>
          </a:prstGeom>
          <a:solidFill>
            <a:schemeClr val="bg1"/>
          </a:solidFill>
          <a:ln w="12700" algn="ctr">
            <a:noFill/>
            <a:miter lim="800000"/>
            <a:headEnd/>
            <a:tailEnd/>
          </a:ln>
        </p:spPr>
        <p:txBody>
          <a:bodyPr wrap="none" anchor="ctr">
            <a:spAutoFit/>
          </a:bodyPr>
          <a:lstStyle/>
          <a:p>
            <a:pPr>
              <a:spcBef>
                <a:spcPct val="50000"/>
              </a:spcBef>
            </a:pPr>
            <a:endParaRPr lang="en-CA"/>
          </a:p>
        </p:txBody>
      </p:sp>
      <p:sp>
        <p:nvSpPr>
          <p:cNvPr id="81926" name="Rectangle 15"/>
          <p:cNvSpPr>
            <a:spLocks noChangeArrowheads="1"/>
          </p:cNvSpPr>
          <p:nvPr/>
        </p:nvSpPr>
        <p:spPr bwMode="auto">
          <a:xfrm>
            <a:off x="3429000" y="2590800"/>
            <a:ext cx="3200400" cy="762000"/>
          </a:xfrm>
          <a:prstGeom prst="rect">
            <a:avLst/>
          </a:prstGeom>
          <a:solidFill>
            <a:schemeClr val="bg1"/>
          </a:solidFill>
          <a:ln w="12700" algn="ctr">
            <a:noFill/>
            <a:miter lim="800000"/>
            <a:headEnd/>
            <a:tailEnd/>
          </a:ln>
        </p:spPr>
        <p:txBody>
          <a:bodyPr anchor="ctr">
            <a:spAutoFit/>
          </a:bodyPr>
          <a:lstStyle/>
          <a:p>
            <a:pPr>
              <a:spcBef>
                <a:spcPct val="50000"/>
              </a:spcBef>
            </a:pPr>
            <a:endParaRPr lang="en-CA"/>
          </a:p>
        </p:txBody>
      </p:sp>
      <p:sp>
        <p:nvSpPr>
          <p:cNvPr id="81927" name="Rectangle 8"/>
          <p:cNvSpPr>
            <a:spLocks noChangeArrowheads="1"/>
          </p:cNvSpPr>
          <p:nvPr/>
        </p:nvSpPr>
        <p:spPr bwMode="auto">
          <a:xfrm>
            <a:off x="0" y="3048000"/>
            <a:ext cx="9144000" cy="4495800"/>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p:txBody>
      </p:sp>
      <p:sp>
        <p:nvSpPr>
          <p:cNvPr id="81928" name="Text Box 6"/>
          <p:cNvSpPr txBox="1">
            <a:spLocks noChangeArrowheads="1"/>
          </p:cNvSpPr>
          <p:nvPr/>
        </p:nvSpPr>
        <p:spPr bwMode="auto">
          <a:xfrm>
            <a:off x="533400" y="5181600"/>
            <a:ext cx="7794625" cy="396875"/>
          </a:xfrm>
          <a:prstGeom prst="rect">
            <a:avLst/>
          </a:prstGeom>
          <a:noFill/>
          <a:ln w="12700" algn="ctr">
            <a:noFill/>
            <a:miter lim="800000"/>
            <a:headEnd/>
            <a:tailEnd/>
          </a:ln>
        </p:spPr>
        <p:txBody>
          <a:bodyPr wrap="none">
            <a:spAutoFit/>
          </a:bodyPr>
          <a:lstStyle/>
          <a:p>
            <a:pPr algn="ctr">
              <a:spcBef>
                <a:spcPct val="50000"/>
              </a:spcBef>
            </a:pPr>
            <a:r>
              <a:rPr lang="en-US" sz="2000" b="0"/>
              <a:t>e.g., </a:t>
            </a:r>
            <a:r>
              <a:rPr lang="en-US" sz="2000" i="1"/>
              <a:t>avoid food crisis among minority groups in a conflict zone</a:t>
            </a:r>
          </a:p>
        </p:txBody>
      </p:sp>
      <p:sp>
        <p:nvSpPr>
          <p:cNvPr id="81929" name="Line 9"/>
          <p:cNvSpPr>
            <a:spLocks noChangeShapeType="1"/>
          </p:cNvSpPr>
          <p:nvPr/>
        </p:nvSpPr>
        <p:spPr bwMode="auto">
          <a:xfrm>
            <a:off x="5029200" y="3200400"/>
            <a:ext cx="0" cy="1905000"/>
          </a:xfrm>
          <a:prstGeom prst="line">
            <a:avLst/>
          </a:prstGeom>
          <a:noFill/>
          <a:ln w="127000">
            <a:solidFill>
              <a:srgbClr val="FF0000"/>
            </a:solidFill>
            <a:round/>
            <a:headEnd type="triangle" w="med" len="med"/>
            <a:tailEnd type="triangle" w="med" len="med"/>
          </a:ln>
        </p:spPr>
        <p:txBody>
          <a:bodyPr anchor="ctr">
            <a:spAutoFit/>
          </a:bodyPr>
          <a:lstStyle/>
          <a:p>
            <a:endParaRPr lang="en-US"/>
          </a:p>
        </p:txBody>
      </p:sp>
      <p:pic>
        <p:nvPicPr>
          <p:cNvPr id="81930" name="Picture 10" descr="SAS-074 Process View new"/>
          <p:cNvPicPr>
            <a:picLocks noChangeAspect="1" noChangeArrowheads="1"/>
          </p:cNvPicPr>
          <p:nvPr/>
        </p:nvPicPr>
        <p:blipFill>
          <a:blip r:embed="rId3" cstate="print"/>
          <a:srcRect/>
          <a:stretch>
            <a:fillRect/>
          </a:stretch>
        </p:blipFill>
        <p:spPr bwMode="auto">
          <a:xfrm>
            <a:off x="76200" y="793750"/>
            <a:ext cx="8991600" cy="5911850"/>
          </a:xfrm>
          <a:prstGeom prst="rect">
            <a:avLst/>
          </a:prstGeom>
          <a:noFill/>
        </p:spPr>
      </p:pic>
      <p:sp>
        <p:nvSpPr>
          <p:cNvPr id="109574" name="Oval 6"/>
          <p:cNvSpPr>
            <a:spLocks noChangeArrowheads="1"/>
          </p:cNvSpPr>
          <p:nvPr/>
        </p:nvSpPr>
        <p:spPr bwMode="auto">
          <a:xfrm>
            <a:off x="5181600" y="5608638"/>
            <a:ext cx="1295400" cy="519112"/>
          </a:xfrm>
          <a:prstGeom prst="ellipse">
            <a:avLst/>
          </a:prstGeom>
          <a:noFill/>
          <a:ln w="38100" algn="ctr">
            <a:solidFill>
              <a:srgbClr val="FF0033"/>
            </a:solidFill>
            <a:round/>
            <a:headEnd/>
            <a:tailEnd/>
          </a:ln>
        </p:spPr>
        <p:txBody>
          <a:bodyPr anchor="ctr">
            <a:spAutoFit/>
          </a:bodyPr>
          <a:lstStyle/>
          <a:p>
            <a:pPr>
              <a:spcBef>
                <a:spcPct val="50000"/>
              </a:spcBef>
            </a:pPr>
            <a:endParaRPr lang="en-CA"/>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762000" y="0"/>
            <a:ext cx="8229600" cy="1143000"/>
          </a:xfrm>
        </p:spPr>
        <p:txBody>
          <a:bodyPr/>
          <a:lstStyle/>
          <a:p>
            <a:pPr eaLnBrk="1" hangingPunct="1"/>
            <a:r>
              <a:rPr lang="en-GB" sz="2800" smtClean="0"/>
              <a:t>e.g., Reference Sources</a:t>
            </a:r>
          </a:p>
        </p:txBody>
      </p:sp>
      <p:pic>
        <p:nvPicPr>
          <p:cNvPr id="60418" name="Picture 4"/>
          <p:cNvPicPr>
            <a:picLocks noChangeAspect="1" noChangeArrowheads="1"/>
          </p:cNvPicPr>
          <p:nvPr/>
        </p:nvPicPr>
        <p:blipFill>
          <a:blip r:embed="rId3" cstate="print"/>
          <a:srcRect/>
          <a:stretch>
            <a:fillRect/>
          </a:stretch>
        </p:blipFill>
        <p:spPr bwMode="auto">
          <a:xfrm>
            <a:off x="0" y="1150938"/>
            <a:ext cx="9144000" cy="5707062"/>
          </a:xfrm>
          <a:prstGeom prst="rect">
            <a:avLst/>
          </a:prstGeom>
          <a:noFill/>
          <a:ln w="12700" algn="ctr">
            <a:noFill/>
            <a:miter lim="800000"/>
            <a:headEnd/>
            <a:tailEnd/>
          </a:ln>
        </p:spPr>
      </p:pic>
      <p:sp>
        <p:nvSpPr>
          <p:cNvPr id="60419" name="Rectangle 5"/>
          <p:cNvSpPr>
            <a:spLocks noChangeArrowheads="1"/>
          </p:cNvSpPr>
          <p:nvPr/>
        </p:nvSpPr>
        <p:spPr bwMode="auto">
          <a:xfrm>
            <a:off x="381000" y="1828800"/>
            <a:ext cx="609600" cy="457200"/>
          </a:xfrm>
          <a:prstGeom prst="rect">
            <a:avLst/>
          </a:prstGeom>
          <a:solidFill>
            <a:schemeClr val="bg1"/>
          </a:solidFill>
          <a:ln w="12700" algn="ctr">
            <a:noFill/>
            <a:miter lim="800000"/>
            <a:headEnd/>
            <a:tailEnd/>
          </a:ln>
        </p:spPr>
        <p:txBody>
          <a:bodyPr anchor="ctr">
            <a:spAutoFit/>
          </a:bodyPr>
          <a:lstStyle/>
          <a:p>
            <a:pPr>
              <a:spcBef>
                <a:spcPct val="50000"/>
              </a:spcBef>
            </a:pPr>
            <a:endParaRPr lang="en-CA"/>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9"/>
          <p:cNvSpPr>
            <a:spLocks noChangeArrowheads="1"/>
          </p:cNvSpPr>
          <p:nvPr/>
        </p:nvSpPr>
        <p:spPr bwMode="auto">
          <a:xfrm>
            <a:off x="2667000" y="2801938"/>
            <a:ext cx="2590800" cy="779462"/>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p:txBody>
      </p:sp>
      <p:sp>
        <p:nvSpPr>
          <p:cNvPr id="81923" name="Slide Number Placeholder 4"/>
          <p:cNvSpPr txBox="1">
            <a:spLocks noGrp="1"/>
          </p:cNvSpPr>
          <p:nvPr/>
        </p:nvSpPr>
        <p:spPr bwMode="auto">
          <a:xfrm>
            <a:off x="5867400" y="6245225"/>
            <a:ext cx="2133600" cy="476250"/>
          </a:xfrm>
          <a:prstGeom prst="rect">
            <a:avLst/>
          </a:prstGeom>
          <a:noFill/>
          <a:ln w="9525">
            <a:noFill/>
            <a:miter lim="800000"/>
            <a:headEnd/>
            <a:tailEnd/>
          </a:ln>
        </p:spPr>
        <p:txBody>
          <a:bodyPr/>
          <a:lstStyle/>
          <a:p>
            <a:pPr algn="r"/>
            <a:fld id="{6486B55E-504E-4584-9113-5D93A1E6920C}" type="slidenum">
              <a:rPr lang="en-US" sz="1400" b="0"/>
              <a:pPr algn="r"/>
              <a:t>29</a:t>
            </a:fld>
            <a:endParaRPr lang="en-US" sz="1400" b="0"/>
          </a:p>
        </p:txBody>
      </p:sp>
      <p:sp>
        <p:nvSpPr>
          <p:cNvPr id="81924" name="Rectangle 2"/>
          <p:cNvSpPr>
            <a:spLocks noGrp="1" noChangeArrowheads="1"/>
          </p:cNvSpPr>
          <p:nvPr>
            <p:ph type="title" idx="4294967295"/>
          </p:nvPr>
        </p:nvSpPr>
        <p:spPr>
          <a:xfrm>
            <a:off x="762000" y="0"/>
            <a:ext cx="8229600" cy="1143000"/>
          </a:xfrm>
        </p:spPr>
        <p:txBody>
          <a:bodyPr/>
          <a:lstStyle/>
          <a:p>
            <a:pPr eaLnBrk="1" hangingPunct="1"/>
            <a:r>
              <a:rPr lang="en-GB" sz="2800" smtClean="0"/>
              <a:t>References &amp; Data Resources</a:t>
            </a:r>
          </a:p>
        </p:txBody>
      </p:sp>
      <p:sp>
        <p:nvSpPr>
          <p:cNvPr id="81925" name="Rectangle 14"/>
          <p:cNvSpPr>
            <a:spLocks noChangeArrowheads="1"/>
          </p:cNvSpPr>
          <p:nvPr/>
        </p:nvSpPr>
        <p:spPr bwMode="auto">
          <a:xfrm>
            <a:off x="0" y="2895600"/>
            <a:ext cx="9144000" cy="3962400"/>
          </a:xfrm>
          <a:prstGeom prst="rect">
            <a:avLst/>
          </a:prstGeom>
          <a:solidFill>
            <a:schemeClr val="bg1"/>
          </a:solidFill>
          <a:ln w="12700" algn="ctr">
            <a:noFill/>
            <a:miter lim="800000"/>
            <a:headEnd/>
            <a:tailEnd/>
          </a:ln>
        </p:spPr>
        <p:txBody>
          <a:bodyPr wrap="none" anchor="ctr">
            <a:spAutoFit/>
          </a:bodyPr>
          <a:lstStyle/>
          <a:p>
            <a:pPr>
              <a:spcBef>
                <a:spcPct val="50000"/>
              </a:spcBef>
            </a:pPr>
            <a:endParaRPr lang="en-CA"/>
          </a:p>
        </p:txBody>
      </p:sp>
      <p:sp>
        <p:nvSpPr>
          <p:cNvPr id="81926" name="Rectangle 15"/>
          <p:cNvSpPr>
            <a:spLocks noChangeArrowheads="1"/>
          </p:cNvSpPr>
          <p:nvPr/>
        </p:nvSpPr>
        <p:spPr bwMode="auto">
          <a:xfrm>
            <a:off x="3429000" y="2590800"/>
            <a:ext cx="3200400" cy="762000"/>
          </a:xfrm>
          <a:prstGeom prst="rect">
            <a:avLst/>
          </a:prstGeom>
          <a:solidFill>
            <a:schemeClr val="bg1"/>
          </a:solidFill>
          <a:ln w="12700" algn="ctr">
            <a:noFill/>
            <a:miter lim="800000"/>
            <a:headEnd/>
            <a:tailEnd/>
          </a:ln>
        </p:spPr>
        <p:txBody>
          <a:bodyPr anchor="ctr">
            <a:spAutoFit/>
          </a:bodyPr>
          <a:lstStyle/>
          <a:p>
            <a:pPr>
              <a:spcBef>
                <a:spcPct val="50000"/>
              </a:spcBef>
            </a:pPr>
            <a:endParaRPr lang="en-CA"/>
          </a:p>
        </p:txBody>
      </p:sp>
      <p:sp>
        <p:nvSpPr>
          <p:cNvPr id="81927" name="Rectangle 8"/>
          <p:cNvSpPr>
            <a:spLocks noChangeArrowheads="1"/>
          </p:cNvSpPr>
          <p:nvPr/>
        </p:nvSpPr>
        <p:spPr bwMode="auto">
          <a:xfrm>
            <a:off x="0" y="3048000"/>
            <a:ext cx="9144000" cy="4495800"/>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p:txBody>
      </p:sp>
      <p:sp>
        <p:nvSpPr>
          <p:cNvPr id="81928" name="Text Box 6"/>
          <p:cNvSpPr txBox="1">
            <a:spLocks noChangeArrowheads="1"/>
          </p:cNvSpPr>
          <p:nvPr/>
        </p:nvSpPr>
        <p:spPr bwMode="auto">
          <a:xfrm>
            <a:off x="533400" y="5181600"/>
            <a:ext cx="7794625" cy="396875"/>
          </a:xfrm>
          <a:prstGeom prst="rect">
            <a:avLst/>
          </a:prstGeom>
          <a:noFill/>
          <a:ln w="12700" algn="ctr">
            <a:noFill/>
            <a:miter lim="800000"/>
            <a:headEnd/>
            <a:tailEnd/>
          </a:ln>
        </p:spPr>
        <p:txBody>
          <a:bodyPr wrap="none">
            <a:spAutoFit/>
          </a:bodyPr>
          <a:lstStyle/>
          <a:p>
            <a:pPr algn="ctr">
              <a:spcBef>
                <a:spcPct val="50000"/>
              </a:spcBef>
            </a:pPr>
            <a:r>
              <a:rPr lang="en-US" sz="2000" b="0"/>
              <a:t>e.g., </a:t>
            </a:r>
            <a:r>
              <a:rPr lang="en-US" sz="2000" i="1"/>
              <a:t>avoid food crisis among minority groups in a conflict zone</a:t>
            </a:r>
          </a:p>
        </p:txBody>
      </p:sp>
      <p:sp>
        <p:nvSpPr>
          <p:cNvPr id="81929" name="Line 9"/>
          <p:cNvSpPr>
            <a:spLocks noChangeShapeType="1"/>
          </p:cNvSpPr>
          <p:nvPr/>
        </p:nvSpPr>
        <p:spPr bwMode="auto">
          <a:xfrm>
            <a:off x="5029200" y="3200400"/>
            <a:ext cx="0" cy="1905000"/>
          </a:xfrm>
          <a:prstGeom prst="line">
            <a:avLst/>
          </a:prstGeom>
          <a:noFill/>
          <a:ln w="127000">
            <a:solidFill>
              <a:srgbClr val="FF0000"/>
            </a:solidFill>
            <a:round/>
            <a:headEnd type="triangle" w="med" len="med"/>
            <a:tailEnd type="triangle" w="med" len="med"/>
          </a:ln>
        </p:spPr>
        <p:txBody>
          <a:bodyPr anchor="ctr">
            <a:spAutoFit/>
          </a:bodyPr>
          <a:lstStyle/>
          <a:p>
            <a:endParaRPr lang="en-US"/>
          </a:p>
        </p:txBody>
      </p:sp>
      <p:pic>
        <p:nvPicPr>
          <p:cNvPr id="81930" name="Picture 10" descr="SAS-074 Process View new"/>
          <p:cNvPicPr>
            <a:picLocks noChangeAspect="1" noChangeArrowheads="1"/>
          </p:cNvPicPr>
          <p:nvPr/>
        </p:nvPicPr>
        <p:blipFill>
          <a:blip r:embed="rId3" cstate="print"/>
          <a:srcRect/>
          <a:stretch>
            <a:fillRect/>
          </a:stretch>
        </p:blipFill>
        <p:spPr bwMode="auto">
          <a:xfrm>
            <a:off x="76200" y="793750"/>
            <a:ext cx="8991600" cy="591185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p:cNvSpPr txBox="1">
            <a:spLocks noGrp="1"/>
          </p:cNvSpPr>
          <p:nvPr/>
        </p:nvSpPr>
        <p:spPr bwMode="auto">
          <a:xfrm>
            <a:off x="5867400" y="6245225"/>
            <a:ext cx="2133600" cy="476250"/>
          </a:xfrm>
          <a:prstGeom prst="rect">
            <a:avLst/>
          </a:prstGeom>
          <a:noFill/>
          <a:ln w="9525">
            <a:noFill/>
            <a:miter lim="800000"/>
            <a:headEnd/>
            <a:tailEnd/>
          </a:ln>
        </p:spPr>
        <p:txBody>
          <a:bodyPr/>
          <a:lstStyle/>
          <a:p>
            <a:pPr algn="r"/>
            <a:fld id="{7C85CBD2-1B00-4992-BA51-E800BEC325E6}" type="slidenum">
              <a:rPr lang="en-US" sz="1400" b="0"/>
              <a:pPr algn="r"/>
              <a:t>3</a:t>
            </a:fld>
            <a:endParaRPr lang="en-US" sz="1400" b="0"/>
          </a:p>
        </p:txBody>
      </p:sp>
      <p:sp>
        <p:nvSpPr>
          <p:cNvPr id="19458" name="Rectangle 2"/>
          <p:cNvSpPr>
            <a:spLocks noGrp="1" noChangeArrowheads="1"/>
          </p:cNvSpPr>
          <p:nvPr>
            <p:ph type="title" idx="4294967295"/>
          </p:nvPr>
        </p:nvSpPr>
        <p:spPr/>
        <p:txBody>
          <a:bodyPr/>
          <a:lstStyle/>
          <a:p>
            <a:pPr eaLnBrk="1" hangingPunct="1"/>
            <a:r>
              <a:rPr lang="en-US" sz="2800" smtClean="0"/>
              <a:t>HEART: Motivation and purpose</a:t>
            </a:r>
            <a:endParaRPr lang="en-GB" sz="2800" smtClean="0"/>
          </a:p>
        </p:txBody>
      </p:sp>
      <p:sp>
        <p:nvSpPr>
          <p:cNvPr id="177156" name="Rectangle 3"/>
          <p:cNvSpPr>
            <a:spLocks noGrp="1" noChangeArrowheads="1"/>
          </p:cNvSpPr>
          <p:nvPr>
            <p:ph type="body" idx="4294967295"/>
          </p:nvPr>
        </p:nvSpPr>
        <p:spPr>
          <a:xfrm>
            <a:off x="914400" y="1066800"/>
            <a:ext cx="7924800" cy="5638800"/>
          </a:xfrm>
        </p:spPr>
        <p:txBody>
          <a:bodyPr/>
          <a:lstStyle/>
          <a:p>
            <a:pPr eaLnBrk="1" hangingPunct="1">
              <a:lnSpc>
                <a:spcPct val="90000"/>
              </a:lnSpc>
              <a:buFontTx/>
              <a:buNone/>
            </a:pPr>
            <a:r>
              <a:rPr lang="en-US" b="1" smtClean="0"/>
              <a:t>Motivation for this work</a:t>
            </a:r>
            <a:r>
              <a:rPr lang="en-US" smtClean="0"/>
              <a:t>:</a:t>
            </a:r>
          </a:p>
          <a:p>
            <a:pPr eaLnBrk="1" hangingPunct="1">
              <a:lnSpc>
                <a:spcPct val="90000"/>
              </a:lnSpc>
              <a:buFontTx/>
              <a:buNone/>
            </a:pPr>
            <a:r>
              <a:rPr lang="en-US" smtClean="0"/>
              <a:t>	The observation that although the human is central to operations, most operational planning currently does not use social science to its full potential.</a:t>
            </a:r>
            <a:endParaRPr lang="en-GB" smtClean="0"/>
          </a:p>
          <a:p>
            <a:pPr eaLnBrk="1" hangingPunct="1">
              <a:lnSpc>
                <a:spcPct val="90000"/>
              </a:lnSpc>
              <a:buFontTx/>
              <a:buNone/>
            </a:pPr>
            <a:endParaRPr lang="en-GB" smtClean="0"/>
          </a:p>
          <a:p>
            <a:pPr eaLnBrk="1" hangingPunct="1">
              <a:lnSpc>
                <a:spcPct val="90000"/>
              </a:lnSpc>
              <a:buFontTx/>
              <a:buNone/>
            </a:pPr>
            <a:r>
              <a:rPr lang="en-GB" b="1" smtClean="0"/>
              <a:t>Purpose of the tool</a:t>
            </a:r>
            <a:r>
              <a:rPr lang="en-GB" smtClean="0"/>
              <a:t>: </a:t>
            </a:r>
          </a:p>
          <a:p>
            <a:pPr eaLnBrk="1" hangingPunct="1">
              <a:lnSpc>
                <a:spcPct val="90000"/>
              </a:lnSpc>
              <a:buFontTx/>
              <a:buNone/>
            </a:pPr>
            <a:r>
              <a:rPr lang="en-GB" smtClean="0"/>
              <a:t>	To facilitate understanding of the human environment in an operational context, and </a:t>
            </a:r>
            <a:r>
              <a:rPr lang="en-GB" smtClean="0">
                <a:sym typeface="Wingdings" pitchFamily="2" charset="2"/>
              </a:rPr>
              <a:t>assist the development of appropriate courses of action that take into account the human aspect.</a:t>
            </a:r>
          </a:p>
          <a:p>
            <a:pPr eaLnBrk="1" hangingPunct="1">
              <a:lnSpc>
                <a:spcPct val="90000"/>
              </a:lnSpc>
              <a:buFontTx/>
              <a:buNone/>
            </a:pPr>
            <a:endParaRPr lang="en-GB" smtClean="0">
              <a:sym typeface="Wingdings" pitchFamily="2" charset="2"/>
            </a:endParaRPr>
          </a:p>
          <a:p>
            <a:pPr eaLnBrk="1" hangingPunct="1">
              <a:lnSpc>
                <a:spcPct val="90000"/>
              </a:lnSpc>
              <a:buFontTx/>
              <a:buNone/>
            </a:pPr>
            <a:r>
              <a:rPr lang="en-GB" b="1" smtClean="0">
                <a:sym typeface="Wingdings" pitchFamily="2" charset="2"/>
              </a:rPr>
              <a:t>Potential users of the tool</a:t>
            </a:r>
            <a:r>
              <a:rPr lang="en-GB" smtClean="0">
                <a:sym typeface="Wingdings" pitchFamily="2" charset="2"/>
              </a:rPr>
              <a:t>:</a:t>
            </a:r>
          </a:p>
          <a:p>
            <a:pPr eaLnBrk="1" hangingPunct="1">
              <a:lnSpc>
                <a:spcPct val="90000"/>
              </a:lnSpc>
              <a:buFontTx/>
              <a:buNone/>
            </a:pPr>
            <a:r>
              <a:rPr lang="en-GB" smtClean="0">
                <a:sym typeface="Wingdings" pitchFamily="2" charset="2"/>
              </a:rPr>
              <a:t> 	O</a:t>
            </a:r>
            <a:r>
              <a:rPr lang="en-GB" smtClean="0"/>
              <a:t>perational planners and analysts</a:t>
            </a:r>
            <a:br>
              <a:rPr lang="en-GB" smtClean="0"/>
            </a:br>
            <a:r>
              <a:rPr lang="en-GB" smtClean="0"/>
              <a:t>Scenario developers</a:t>
            </a:r>
          </a:p>
          <a:p>
            <a:pPr eaLnBrk="1" hangingPunct="1">
              <a:lnSpc>
                <a:spcPct val="90000"/>
              </a:lnSpc>
              <a:buFontTx/>
              <a:buNone/>
            </a:pPr>
            <a:r>
              <a:rPr lang="en-US" altLang="ja-JP" smtClean="0">
                <a:ea typeface="ＭＳ Ｐゴシック"/>
                <a:cs typeface="ＭＳ Ｐゴシック"/>
              </a:rPr>
              <a:t>	Trainers (for the two categories above)</a:t>
            </a:r>
            <a:endParaRPr lang="en-GB" smtClean="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15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15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15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715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715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a:xfrm>
            <a:off x="762000" y="228600"/>
            <a:ext cx="8229600" cy="914400"/>
          </a:xfrm>
        </p:spPr>
        <p:txBody>
          <a:bodyPr/>
          <a:lstStyle/>
          <a:p>
            <a:pPr eaLnBrk="1" hangingPunct="1"/>
            <a:r>
              <a:rPr lang="en-GB" sz="2800" dirty="0" smtClean="0"/>
              <a:t>How to </a:t>
            </a:r>
            <a:r>
              <a:rPr lang="en-GB" sz="2800" smtClean="0"/>
              <a:t>Access </a:t>
            </a:r>
            <a:r>
              <a:rPr lang="en-GB" sz="2800" smtClean="0"/>
              <a:t>HEART</a:t>
            </a:r>
            <a:endParaRPr lang="en-GB" sz="2800" dirty="0" smtClean="0"/>
          </a:p>
        </p:txBody>
      </p:sp>
      <p:sp>
        <p:nvSpPr>
          <p:cNvPr id="62466" name="Rectangle 5"/>
          <p:cNvSpPr>
            <a:spLocks noChangeArrowheads="1"/>
          </p:cNvSpPr>
          <p:nvPr/>
        </p:nvSpPr>
        <p:spPr bwMode="auto">
          <a:xfrm>
            <a:off x="914400" y="1257300"/>
            <a:ext cx="8001000" cy="4572000"/>
          </a:xfrm>
          <a:prstGeom prst="rect">
            <a:avLst/>
          </a:prstGeom>
          <a:noFill/>
          <a:ln w="12700" algn="ctr">
            <a:noFill/>
            <a:miter lim="800000"/>
            <a:headEnd/>
            <a:tailEnd/>
          </a:ln>
        </p:spPr>
        <p:txBody>
          <a:bodyPr anchor="ctr">
            <a:spAutoFit/>
          </a:bodyPr>
          <a:lstStyle/>
          <a:p>
            <a:pPr eaLnBrk="0" hangingPunct="0">
              <a:tabLst>
                <a:tab pos="685800" algn="l"/>
              </a:tabLst>
            </a:pPr>
            <a:r>
              <a:rPr lang="en-GB" dirty="0">
                <a:cs typeface="Times New Roman" pitchFamily="18" charset="0"/>
              </a:rPr>
              <a:t>As Concept Maps  </a:t>
            </a:r>
            <a:endParaRPr lang="en-US" dirty="0"/>
          </a:p>
          <a:p>
            <a:pPr eaLnBrk="0" hangingPunct="0">
              <a:buFontTx/>
              <a:buChar char="•"/>
              <a:tabLst>
                <a:tab pos="685800" algn="l"/>
              </a:tabLst>
            </a:pPr>
            <a:r>
              <a:rPr lang="en-GB" sz="1500" b="0" dirty="0">
                <a:cs typeface="Times New Roman" pitchFamily="18" charset="0"/>
              </a:rPr>
              <a:t>  The tool can be viewed using the </a:t>
            </a:r>
            <a:r>
              <a:rPr lang="en-GB" sz="1500" b="0" dirty="0" err="1">
                <a:cs typeface="Times New Roman" pitchFamily="18" charset="0"/>
              </a:rPr>
              <a:t>CMaptools</a:t>
            </a:r>
            <a:r>
              <a:rPr lang="en-GB" sz="1500" b="0" dirty="0">
                <a:cs typeface="Times New Roman" pitchFamily="18" charset="0"/>
              </a:rPr>
              <a:t> program which is available for free from </a:t>
            </a:r>
            <a:r>
              <a:rPr lang="en-GB" sz="1500" b="0" dirty="0">
                <a:cs typeface="Times New Roman" pitchFamily="18" charset="0"/>
                <a:hlinkClick r:id="rId3"/>
              </a:rPr>
              <a:t>www.cmap.ihmc.us</a:t>
            </a:r>
            <a:r>
              <a:rPr lang="en-GB" sz="1500" b="0" dirty="0">
                <a:cs typeface="Times New Roman" pitchFamily="18" charset="0"/>
              </a:rPr>
              <a:t>. General help and advice on using </a:t>
            </a:r>
            <a:r>
              <a:rPr lang="en-GB" sz="1500" b="0" dirty="0" err="1">
                <a:cs typeface="Times New Roman" pitchFamily="18" charset="0"/>
              </a:rPr>
              <a:t>CMaptools</a:t>
            </a:r>
            <a:r>
              <a:rPr lang="en-GB" sz="1500" b="0" dirty="0">
                <a:cs typeface="Times New Roman" pitchFamily="18" charset="0"/>
              </a:rPr>
              <a:t> are also available from this site.  </a:t>
            </a:r>
            <a:endParaRPr lang="en-US" sz="1500" b="0" dirty="0"/>
          </a:p>
          <a:p>
            <a:pPr eaLnBrk="0" hangingPunct="0">
              <a:buFontTx/>
              <a:buChar char="•"/>
              <a:tabLst>
                <a:tab pos="685800" algn="l"/>
              </a:tabLst>
            </a:pPr>
            <a:r>
              <a:rPr lang="en-GB" sz="1500" b="0" dirty="0">
                <a:cs typeface="Times New Roman" pitchFamily="18" charset="0"/>
              </a:rPr>
              <a:t>  Once </a:t>
            </a:r>
            <a:r>
              <a:rPr lang="en-GB" sz="1500" b="0" dirty="0" err="1">
                <a:cs typeface="Times New Roman" pitchFamily="18" charset="0"/>
              </a:rPr>
              <a:t>CMaptools</a:t>
            </a:r>
            <a:r>
              <a:rPr lang="en-GB" sz="1500" b="0" dirty="0">
                <a:cs typeface="Times New Roman" pitchFamily="18" charset="0"/>
              </a:rPr>
              <a:t> is opened, the SAS 074 </a:t>
            </a:r>
            <a:r>
              <a:rPr lang="en-GB" sz="1500" b="0" dirty="0" err="1">
                <a:cs typeface="Times New Roman" pitchFamily="18" charset="0"/>
              </a:rPr>
              <a:t>CMaps</a:t>
            </a:r>
            <a:r>
              <a:rPr lang="en-GB" sz="1500" b="0" dirty="0">
                <a:cs typeface="Times New Roman" pitchFamily="18" charset="0"/>
              </a:rPr>
              <a:t> are held in 'Shared </a:t>
            </a:r>
            <a:r>
              <a:rPr lang="en-GB" sz="1500" b="0" dirty="0" err="1">
                <a:cs typeface="Times New Roman" pitchFamily="18" charset="0"/>
              </a:rPr>
              <a:t>Cmaps</a:t>
            </a:r>
            <a:r>
              <a:rPr lang="en-GB" sz="1500" b="0" dirty="0">
                <a:cs typeface="Times New Roman" pitchFamily="18" charset="0"/>
              </a:rPr>
              <a:t> in Places', in sub-folder IHMC Public </a:t>
            </a:r>
            <a:r>
              <a:rPr lang="en-GB" sz="1500" b="0" dirty="0" err="1">
                <a:cs typeface="Times New Roman" pitchFamily="18" charset="0"/>
              </a:rPr>
              <a:t>Cmaps</a:t>
            </a:r>
            <a:r>
              <a:rPr lang="en-GB" sz="1500" b="0" dirty="0">
                <a:cs typeface="Times New Roman" pitchFamily="18" charset="0"/>
              </a:rPr>
              <a:t> (3) &gt; Users (create your own folder) &gt; SAS 074.   </a:t>
            </a:r>
            <a:endParaRPr lang="en-US" sz="1500" b="0" dirty="0"/>
          </a:p>
          <a:p>
            <a:pPr eaLnBrk="0" hangingPunct="0">
              <a:buFontTx/>
              <a:buChar char="•"/>
              <a:tabLst>
                <a:tab pos="685800" algn="l"/>
              </a:tabLst>
            </a:pPr>
            <a:r>
              <a:rPr lang="en-GB" sz="1500" b="0" dirty="0">
                <a:cs typeface="Times New Roman" pitchFamily="18" charset="0"/>
              </a:rPr>
              <a:t>  You will then be asked to supply a user name and password.  Read-only access is available using user name ‘visitor’ and password ‘gateway’.   </a:t>
            </a:r>
            <a:endParaRPr lang="en-US" sz="1500" b="0" dirty="0"/>
          </a:p>
          <a:p>
            <a:pPr eaLnBrk="0" hangingPunct="0">
              <a:buFontTx/>
              <a:buChar char="•"/>
              <a:tabLst>
                <a:tab pos="685800" algn="l"/>
              </a:tabLst>
            </a:pPr>
            <a:r>
              <a:rPr lang="en-GB" sz="1500" b="0" dirty="0">
                <a:cs typeface="Times New Roman" pitchFamily="18" charset="0"/>
              </a:rPr>
              <a:t>  The ‘home page’, illustrated in Figure 3, can be accessed by clicking on </a:t>
            </a:r>
            <a:r>
              <a:rPr lang="en-GB" sz="1500" b="0" i="1" dirty="0">
                <a:cs typeface="Times New Roman" pitchFamily="18" charset="0"/>
              </a:rPr>
              <a:t>’00 SAS-074 Process View Shortcut</a:t>
            </a:r>
            <a:r>
              <a:rPr lang="en-GB" sz="1500" b="0" dirty="0">
                <a:cs typeface="Times New Roman" pitchFamily="18" charset="0"/>
              </a:rPr>
              <a:t>’.  </a:t>
            </a:r>
          </a:p>
          <a:p>
            <a:pPr eaLnBrk="0" hangingPunct="0">
              <a:buFontTx/>
              <a:buChar char="•"/>
              <a:tabLst>
                <a:tab pos="685800" algn="l"/>
              </a:tabLst>
            </a:pPr>
            <a:r>
              <a:rPr lang="en-GB" sz="1500" b="0" dirty="0">
                <a:cs typeface="Times New Roman" pitchFamily="18" charset="0"/>
              </a:rPr>
              <a:t>  Users are strongly encouraged to read the user guide before proceeding further.</a:t>
            </a:r>
          </a:p>
          <a:p>
            <a:pPr eaLnBrk="0" hangingPunct="0">
              <a:buFontTx/>
              <a:buChar char="•"/>
              <a:tabLst>
                <a:tab pos="685800" algn="l"/>
              </a:tabLst>
            </a:pPr>
            <a:endParaRPr lang="en-US" sz="1500" dirty="0"/>
          </a:p>
          <a:p>
            <a:pPr eaLnBrk="0" hangingPunct="0">
              <a:tabLst>
                <a:tab pos="685800" algn="l"/>
              </a:tabLst>
            </a:pPr>
            <a:r>
              <a:rPr lang="en-GB" dirty="0">
                <a:cs typeface="Times New Roman" pitchFamily="18" charset="0"/>
              </a:rPr>
              <a:t>As HTML Pages</a:t>
            </a:r>
            <a:endParaRPr lang="en-US" dirty="0"/>
          </a:p>
          <a:p>
            <a:pPr eaLnBrk="0" hangingPunct="0">
              <a:buFontTx/>
              <a:buChar char="•"/>
              <a:tabLst>
                <a:tab pos="685800" algn="l"/>
              </a:tabLst>
            </a:pPr>
            <a:r>
              <a:rPr lang="en-GB" sz="1500" b="0" dirty="0">
                <a:cs typeface="Times New Roman" pitchFamily="18" charset="0"/>
              </a:rPr>
              <a:t>  The tool may also be viewed as Internet-based html pages using the </a:t>
            </a:r>
            <a:r>
              <a:rPr lang="en-GB" sz="1500" b="0" dirty="0" err="1">
                <a:cs typeface="Times New Roman" pitchFamily="18" charset="0"/>
              </a:rPr>
              <a:t>url</a:t>
            </a:r>
            <a:r>
              <a:rPr lang="en-GB" sz="1500" b="0" dirty="0">
                <a:cs typeface="Times New Roman" pitchFamily="18" charset="0"/>
              </a:rPr>
              <a:t>: </a:t>
            </a:r>
            <a:r>
              <a:rPr lang="en-GB" sz="1500" dirty="0">
                <a:cs typeface="Times New Roman" pitchFamily="18" charset="0"/>
                <a:hlinkClick r:id="rId4"/>
              </a:rPr>
              <a:t>SAS 074</a:t>
            </a:r>
            <a:endParaRPr lang="en-US" sz="1500" dirty="0"/>
          </a:p>
          <a:p>
            <a:pPr eaLnBrk="0" hangingPunct="0">
              <a:buFont typeface="Arial" charset="0"/>
              <a:buChar char="•"/>
              <a:tabLst>
                <a:tab pos="685800" algn="l"/>
              </a:tabLst>
            </a:pPr>
            <a:r>
              <a:rPr lang="en-GB" sz="1500" b="0" dirty="0">
                <a:cs typeface="Times New Roman" pitchFamily="18" charset="0"/>
              </a:rPr>
              <a:t>  You will be requested for a user name and password: ‘visitor’ and ‘gateway’.   </a:t>
            </a:r>
            <a:endParaRPr lang="en-US" sz="1500" b="0" dirty="0"/>
          </a:p>
          <a:p>
            <a:pPr eaLnBrk="0" hangingPunct="0">
              <a:buFontTx/>
              <a:buChar char="•"/>
              <a:tabLst>
                <a:tab pos="685800" algn="l"/>
              </a:tabLst>
            </a:pPr>
            <a:r>
              <a:rPr lang="en-GB" sz="1500" b="0" dirty="0">
                <a:cs typeface="Times New Roman" pitchFamily="18" charset="0"/>
              </a:rPr>
              <a:t>  The main disadvantage of viewing the pages in this manner is that the ‘mouse over’ feature used to gain more information about individual concepts does not work.  The SAS 074 Concept Maps make extensive use of this feature: concepts that have extra ‘mouse over’ information are identified with a pink border.</a:t>
            </a:r>
            <a:endParaRPr lang="en-GB" sz="1500" b="0" dirty="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Status of the tool</a:t>
            </a:r>
          </a:p>
        </p:txBody>
      </p:sp>
      <p:sp>
        <p:nvSpPr>
          <p:cNvPr id="64514" name="Content Placeholder 2"/>
          <p:cNvSpPr>
            <a:spLocks noGrp="1"/>
          </p:cNvSpPr>
          <p:nvPr>
            <p:ph idx="1"/>
          </p:nvPr>
        </p:nvSpPr>
        <p:spPr/>
        <p:txBody>
          <a:bodyPr/>
          <a:lstStyle/>
          <a:p>
            <a:r>
              <a:rPr lang="en-US" smtClean="0"/>
              <a:t>A concept demonstrator </a:t>
            </a:r>
          </a:p>
          <a:p>
            <a:r>
              <a:rPr lang="en-US" smtClean="0"/>
              <a:t>The Netherlands have already taken the idea further with their ADAPT tool</a:t>
            </a:r>
          </a:p>
          <a:p>
            <a:pPr lvl="1"/>
            <a:r>
              <a:rPr lang="en-US" smtClean="0"/>
              <a:t>In a simulated Brigade HQ planning experiment it was beneficial in improving the planning process</a:t>
            </a:r>
          </a:p>
          <a:p>
            <a:r>
              <a:rPr lang="en-US" smtClean="0"/>
              <a:t>Evaluation was undertaken with several sets of potential users during development</a:t>
            </a:r>
          </a:p>
          <a:p>
            <a:r>
              <a:rPr lang="en-US" smtClean="0"/>
              <a:t>Was awarded the Ken Bowen Award (DSTL) for innovation</a:t>
            </a:r>
          </a:p>
          <a:p>
            <a:endParaRPr lang="en-US" smtClean="0"/>
          </a:p>
        </p:txBody>
      </p:sp>
      <p:sp>
        <p:nvSpPr>
          <p:cNvPr id="64515" name="Slide Number Placeholder 3"/>
          <p:cNvSpPr>
            <a:spLocks noGrp="1"/>
          </p:cNvSpPr>
          <p:nvPr>
            <p:ph type="sldNum" sz="quarter" idx="11"/>
          </p:nvPr>
        </p:nvSpPr>
        <p:spPr>
          <a:noFill/>
        </p:spPr>
        <p:txBody>
          <a:bodyPr/>
          <a:lstStyle/>
          <a:p>
            <a:fld id="{5122B9C3-3106-41DE-B2C6-DC7BF6BE768C}"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z="2800" smtClean="0"/>
              <a:t>Potential Future Developments</a:t>
            </a:r>
            <a:endParaRPr lang="en-GB" sz="2800" smtClean="0"/>
          </a:p>
        </p:txBody>
      </p:sp>
      <p:sp>
        <p:nvSpPr>
          <p:cNvPr id="65538" name="Rectangle 3"/>
          <p:cNvSpPr>
            <a:spLocks noGrp="1" noChangeArrowheads="1"/>
          </p:cNvSpPr>
          <p:nvPr>
            <p:ph type="body" idx="1"/>
          </p:nvPr>
        </p:nvSpPr>
        <p:spPr>
          <a:xfrm>
            <a:off x="914400" y="1371600"/>
            <a:ext cx="8229600" cy="4906963"/>
          </a:xfrm>
        </p:spPr>
        <p:txBody>
          <a:bodyPr/>
          <a:lstStyle/>
          <a:p>
            <a:r>
              <a:rPr lang="en-US" dirty="0" smtClean="0"/>
              <a:t>Improve usability of tool (make it more intuitive and user-friendly through development of new user interfaces)</a:t>
            </a:r>
          </a:p>
          <a:p>
            <a:r>
              <a:rPr lang="en-US" dirty="0" smtClean="0"/>
              <a:t>Further in-depth testing and evaluation of tool </a:t>
            </a:r>
          </a:p>
          <a:p>
            <a:r>
              <a:rPr lang="en-US" dirty="0" smtClean="0"/>
              <a:t>Enhance visual representation by using additional software packages (e.g. a wiki back-end and topic-centered mind maps)</a:t>
            </a:r>
          </a:p>
          <a:p>
            <a:r>
              <a:rPr lang="en-US" dirty="0" smtClean="0"/>
              <a:t>Increase portability of the tool (e.g. as an executable on an external disk drive or USB stick)</a:t>
            </a:r>
          </a:p>
          <a:p>
            <a:r>
              <a:rPr lang="en-US" dirty="0" smtClean="0"/>
              <a:t>Produce a video (or online tutorial) on how to use the tool</a:t>
            </a:r>
          </a:p>
          <a:p>
            <a:r>
              <a:rPr lang="en-US" dirty="0" smtClean="0"/>
              <a:t>Tune the tool to national and NATO requirements</a:t>
            </a:r>
          </a:p>
          <a:p>
            <a:pPr>
              <a:buFontTx/>
              <a:buNone/>
            </a:pPr>
            <a:endParaRPr lang="en-GB"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smtClean="0"/>
              <a:t>Recommendations of SAS-074 RTG</a:t>
            </a:r>
            <a:endParaRPr lang="en-GB" smtClean="0"/>
          </a:p>
        </p:txBody>
      </p:sp>
      <p:sp>
        <p:nvSpPr>
          <p:cNvPr id="66562" name="Rectangle 3"/>
          <p:cNvSpPr>
            <a:spLocks noGrp="1" noChangeArrowheads="1"/>
          </p:cNvSpPr>
          <p:nvPr>
            <p:ph type="body" idx="1"/>
          </p:nvPr>
        </p:nvSpPr>
        <p:spPr>
          <a:xfrm>
            <a:off x="457200" y="1295400"/>
            <a:ext cx="8229600" cy="4830763"/>
          </a:xfrm>
        </p:spPr>
        <p:txBody>
          <a:bodyPr/>
          <a:lstStyle/>
          <a:p>
            <a:pPr>
              <a:lnSpc>
                <a:spcPct val="90000"/>
              </a:lnSpc>
            </a:pPr>
            <a:r>
              <a:rPr lang="en-US" smtClean="0"/>
              <a:t>Socialization of HEART by means of a NATO Lecture Series</a:t>
            </a:r>
          </a:p>
          <a:p>
            <a:pPr lvl="1">
              <a:lnSpc>
                <a:spcPct val="90000"/>
              </a:lnSpc>
            </a:pPr>
            <a:r>
              <a:rPr lang="en-US" smtClean="0"/>
              <a:t>NATO Defense College in Rome</a:t>
            </a:r>
          </a:p>
          <a:p>
            <a:pPr lvl="1">
              <a:lnSpc>
                <a:spcPct val="90000"/>
              </a:lnSpc>
            </a:pPr>
            <a:r>
              <a:rPr lang="en-US" smtClean="0"/>
              <a:t>US National Defense University</a:t>
            </a:r>
          </a:p>
          <a:p>
            <a:pPr lvl="1">
              <a:lnSpc>
                <a:spcPct val="90000"/>
              </a:lnSpc>
            </a:pPr>
            <a:r>
              <a:rPr lang="en-US" smtClean="0"/>
              <a:t>Other National Defense Colleges</a:t>
            </a:r>
          </a:p>
          <a:p>
            <a:pPr>
              <a:lnSpc>
                <a:spcPct val="90000"/>
              </a:lnSpc>
            </a:pPr>
            <a:r>
              <a:rPr lang="en-US" smtClean="0"/>
              <a:t>HEART should be hosted on, or advertized from, the NATO Research and Technology (RTO) and Allied Command Transformation (ACT) websites</a:t>
            </a:r>
          </a:p>
          <a:p>
            <a:pPr>
              <a:lnSpc>
                <a:spcPct val="90000"/>
              </a:lnSpc>
            </a:pPr>
            <a:r>
              <a:rPr lang="en-US" smtClean="0"/>
              <a:t>Further technical enhancements to the tool would be better achieved through a full-time effort that could be undertaken by NATO ACT, potentially supported by NC3A. An RTG could be created to provide direction and oversight of such developments</a:t>
            </a:r>
          </a:p>
          <a:p>
            <a:pPr>
              <a:lnSpc>
                <a:spcPct val="90000"/>
              </a:lnSpc>
            </a:pPr>
            <a:endParaRPr lang="en-US" smtClean="0"/>
          </a:p>
          <a:p>
            <a:pPr>
              <a:lnSpc>
                <a:spcPct val="90000"/>
              </a:lnSpc>
            </a:pPr>
            <a:endParaRPr lang="en-GB"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a:xfrm>
            <a:off x="762000" y="228600"/>
            <a:ext cx="8229600" cy="914400"/>
          </a:xfrm>
        </p:spPr>
        <p:txBody>
          <a:bodyPr/>
          <a:lstStyle/>
          <a:p>
            <a:pPr eaLnBrk="1" hangingPunct="1"/>
            <a:r>
              <a:rPr lang="en-GB" sz="2800" smtClean="0"/>
              <a:t>Contact Information</a:t>
            </a:r>
          </a:p>
        </p:txBody>
      </p:sp>
      <p:graphicFrame>
        <p:nvGraphicFramePr>
          <p:cNvPr id="63526" name="Group 38"/>
          <p:cNvGraphicFramePr>
            <a:graphicFrameLocks noGrp="1"/>
          </p:cNvGraphicFramePr>
          <p:nvPr/>
        </p:nvGraphicFramePr>
        <p:xfrm>
          <a:off x="1066800" y="1676400"/>
          <a:ext cx="7543800" cy="3044828"/>
        </p:xfrm>
        <a:graphic>
          <a:graphicData uri="http://schemas.openxmlformats.org/drawingml/2006/table">
            <a:tbl>
              <a:tblPr/>
              <a:tblGrid>
                <a:gridCol w="2222500"/>
                <a:gridCol w="1511300"/>
                <a:gridCol w="3810000"/>
              </a:tblGrid>
              <a:tr h="407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Times New Roman" pitchFamily="18" charset="0"/>
                        </a:rPr>
                        <a:t>Point of Contact </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Times New Roman" pitchFamily="18" charset="0"/>
                        </a:rPr>
                        <a:t>Country</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Times New Roman" pitchFamily="18" charset="0"/>
                        </a:rPr>
                        <a:t>Email</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Philip Jones</a:t>
                      </a:r>
                      <a:endParaRPr kumimoji="0" lang="en-US" sz="16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(SAS RTG-074 Lead)</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UK and other nations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sng" strike="noStrike" cap="none" normalizeH="0" baseline="0" smtClean="0">
                          <a:ln>
                            <a:noFill/>
                          </a:ln>
                          <a:solidFill>
                            <a:srgbClr val="0000FF"/>
                          </a:solidFill>
                          <a:effectLst/>
                          <a:latin typeface="Arial" charset="0"/>
                          <a:cs typeface="Times New Roman" pitchFamily="18" charset="0"/>
                          <a:hlinkClick r:id="rId3"/>
                        </a:rPr>
                        <a:t>prjones@dstl.gov.uk</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Peter Tikuisis</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Canada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sng" strike="noStrike" cap="none" normalizeH="0" baseline="0" smtClean="0">
                          <a:ln>
                            <a:noFill/>
                          </a:ln>
                          <a:solidFill>
                            <a:srgbClr val="0000FF"/>
                          </a:solidFill>
                          <a:effectLst/>
                          <a:latin typeface="Arial" charset="0"/>
                          <a:cs typeface="Times New Roman" pitchFamily="18" charset="0"/>
                          <a:hlinkClick r:id="rId4"/>
                        </a:rPr>
                        <a:t>Peter.Tikuisis@drdc-rddc.gc.ca</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Tony van Vliet</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Netherlands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sng" strike="noStrike" cap="none" normalizeH="0" baseline="0" smtClean="0">
                          <a:ln>
                            <a:noFill/>
                          </a:ln>
                          <a:solidFill>
                            <a:srgbClr val="0000FF"/>
                          </a:solidFill>
                          <a:effectLst/>
                          <a:latin typeface="Arial" charset="0"/>
                          <a:cs typeface="Times New Roman" pitchFamily="18" charset="0"/>
                          <a:hlinkClick r:id="rId5"/>
                        </a:rPr>
                        <a:t>tony.vanvliet@tno.nl</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Nina Hellum</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Norway</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sng" strike="noStrike" cap="none" normalizeH="0" baseline="0" smtClean="0">
                          <a:ln>
                            <a:noFill/>
                          </a:ln>
                          <a:solidFill>
                            <a:srgbClr val="0000FF"/>
                          </a:solidFill>
                          <a:effectLst/>
                          <a:latin typeface="Arial" charset="0"/>
                          <a:cs typeface="Times New Roman" pitchFamily="18" charset="0"/>
                          <a:hlinkClick r:id="rId6"/>
                        </a:rPr>
                        <a:t>nina.hellum@ffi.no</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Anders Tavemark</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Sweden</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sng" strike="noStrike" cap="none" normalizeH="0" baseline="0" smtClean="0">
                          <a:ln>
                            <a:noFill/>
                          </a:ln>
                          <a:solidFill>
                            <a:srgbClr val="0000FF"/>
                          </a:solidFill>
                          <a:effectLst/>
                          <a:latin typeface="Arial" charset="0"/>
                          <a:cs typeface="Times New Roman" pitchFamily="18" charset="0"/>
                          <a:hlinkClick r:id="rId7"/>
                        </a:rPr>
                        <a:t>anders.tavemark@foi.se</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Laurie Fenstermacher</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cs typeface="Times New Roman" pitchFamily="18" charset="0"/>
                        </a:rPr>
                        <a:t>USA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sng" strike="noStrike" cap="none" normalizeH="0" baseline="0" smtClean="0">
                          <a:ln>
                            <a:noFill/>
                          </a:ln>
                          <a:solidFill>
                            <a:srgbClr val="0000FF"/>
                          </a:solidFill>
                          <a:effectLst/>
                          <a:latin typeface="Arial" charset="0"/>
                          <a:cs typeface="Times New Roman" pitchFamily="18" charset="0"/>
                          <a:hlinkClick r:id="rId8"/>
                        </a:rPr>
                        <a:t>Laurie.Fenstermacher@wpafb.af.mil</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2"/>
          <p:cNvSpPr>
            <a:spLocks noGrp="1"/>
          </p:cNvSpPr>
          <p:nvPr>
            <p:ph type="sldNum" sz="quarter" idx="11"/>
          </p:nvPr>
        </p:nvSpPr>
        <p:spPr>
          <a:xfrm>
            <a:off x="7315200" y="6245225"/>
            <a:ext cx="2133600" cy="476250"/>
          </a:xfrm>
          <a:noFill/>
        </p:spPr>
        <p:txBody>
          <a:bodyPr/>
          <a:lstStyle/>
          <a:p>
            <a:fld id="{E014CEE1-5980-4189-AEAC-7EB1C9147331}" type="slidenum">
              <a:rPr lang="en-US" smtClean="0"/>
              <a:pPr/>
              <a:t>35</a:t>
            </a:fld>
            <a:endParaRPr lang="en-US" smtClean="0"/>
          </a:p>
        </p:txBody>
      </p:sp>
      <p:pic>
        <p:nvPicPr>
          <p:cNvPr id="69634" name="Picture 2" descr="F:\IMG_7345.JPG"/>
          <p:cNvPicPr>
            <a:picLocks noChangeAspect="1" noChangeArrowheads="1"/>
          </p:cNvPicPr>
          <p:nvPr/>
        </p:nvPicPr>
        <p:blipFill>
          <a:blip r:embed="rId3" cstate="print"/>
          <a:srcRect r="29630"/>
          <a:stretch>
            <a:fillRect/>
          </a:stretch>
        </p:blipFill>
        <p:spPr bwMode="auto">
          <a:xfrm>
            <a:off x="1447800" y="0"/>
            <a:ext cx="7239000" cy="6858000"/>
          </a:xfrm>
          <a:prstGeom prst="rect">
            <a:avLst/>
          </a:prstGeom>
          <a:noFill/>
          <a:ln w="9525">
            <a:noFill/>
            <a:miter lim="800000"/>
            <a:headEnd/>
            <a:tailEnd/>
          </a:ln>
        </p:spPr>
      </p:pic>
      <p:pic>
        <p:nvPicPr>
          <p:cNvPr id="69635" name="Picture 2" descr="F:\IMG_7347.JPG"/>
          <p:cNvPicPr>
            <a:picLocks noChangeAspect="1" noChangeArrowheads="1"/>
          </p:cNvPicPr>
          <p:nvPr/>
        </p:nvPicPr>
        <p:blipFill>
          <a:blip r:embed="rId4" cstate="print"/>
          <a:srcRect/>
          <a:stretch>
            <a:fillRect/>
          </a:stretch>
        </p:blipFill>
        <p:spPr bwMode="auto">
          <a:xfrm>
            <a:off x="1447800" y="1727200"/>
            <a:ext cx="7696200" cy="5130800"/>
          </a:xfrm>
          <a:prstGeom prst="rect">
            <a:avLst/>
          </a:prstGeom>
          <a:noFill/>
          <a:ln w="9525">
            <a:noFill/>
            <a:miter lim="800000"/>
            <a:headEnd/>
            <a:tailEnd/>
          </a:ln>
        </p:spPr>
      </p:pic>
      <p:pic>
        <p:nvPicPr>
          <p:cNvPr id="69636" name="Picture 10"/>
          <p:cNvPicPr>
            <a:picLocks noChangeAspect="1" noChangeArrowheads="1"/>
          </p:cNvPicPr>
          <p:nvPr/>
        </p:nvPicPr>
        <p:blipFill>
          <a:blip r:embed="rId5" cstate="print"/>
          <a:srcRect/>
          <a:stretch>
            <a:fillRect/>
          </a:stretch>
        </p:blipFill>
        <p:spPr bwMode="auto">
          <a:xfrm>
            <a:off x="0" y="762000"/>
            <a:ext cx="990600" cy="485775"/>
          </a:xfrm>
          <a:prstGeom prst="rect">
            <a:avLst/>
          </a:prstGeom>
          <a:noFill/>
          <a:ln w="9525">
            <a:noFill/>
            <a:miter lim="800000"/>
            <a:headEnd/>
            <a:tailEnd/>
          </a:ln>
        </p:spPr>
      </p:pic>
      <p:pic>
        <p:nvPicPr>
          <p:cNvPr id="69637" name="Picture 1037"/>
          <p:cNvPicPr>
            <a:picLocks noChangeAspect="1" noChangeArrowheads="1"/>
          </p:cNvPicPr>
          <p:nvPr/>
        </p:nvPicPr>
        <p:blipFill>
          <a:blip r:embed="rId6" cstate="print"/>
          <a:srcRect/>
          <a:stretch>
            <a:fillRect/>
          </a:stretch>
        </p:blipFill>
        <p:spPr bwMode="auto">
          <a:xfrm>
            <a:off x="0" y="1371600"/>
            <a:ext cx="939800" cy="533400"/>
          </a:xfrm>
          <a:prstGeom prst="rect">
            <a:avLst/>
          </a:prstGeom>
          <a:noFill/>
          <a:ln w="9525">
            <a:noFill/>
            <a:miter lim="800000"/>
            <a:headEnd/>
            <a:tailEnd/>
          </a:ln>
        </p:spPr>
      </p:pic>
      <p:pic>
        <p:nvPicPr>
          <p:cNvPr id="69638" name="Picture 7"/>
          <p:cNvPicPr>
            <a:picLocks noChangeAspect="1" noChangeArrowheads="1"/>
          </p:cNvPicPr>
          <p:nvPr/>
        </p:nvPicPr>
        <p:blipFill>
          <a:blip r:embed="rId7" cstate="print"/>
          <a:srcRect/>
          <a:stretch>
            <a:fillRect/>
          </a:stretch>
        </p:blipFill>
        <p:spPr bwMode="auto">
          <a:xfrm>
            <a:off x="228600" y="2057400"/>
            <a:ext cx="552450" cy="533400"/>
          </a:xfrm>
          <a:prstGeom prst="rect">
            <a:avLst/>
          </a:prstGeom>
          <a:noFill/>
          <a:ln w="9525">
            <a:noFill/>
            <a:miter lim="800000"/>
            <a:headEnd/>
            <a:tailEnd/>
          </a:ln>
        </p:spPr>
      </p:pic>
      <p:pic>
        <p:nvPicPr>
          <p:cNvPr id="69639" name="Picture 12"/>
          <p:cNvPicPr>
            <a:picLocks noChangeAspect="1" noChangeArrowheads="1"/>
          </p:cNvPicPr>
          <p:nvPr/>
        </p:nvPicPr>
        <p:blipFill>
          <a:blip r:embed="rId8" cstate="print"/>
          <a:srcRect/>
          <a:stretch>
            <a:fillRect/>
          </a:stretch>
        </p:blipFill>
        <p:spPr bwMode="auto">
          <a:xfrm>
            <a:off x="228600" y="2743200"/>
            <a:ext cx="533400" cy="671513"/>
          </a:xfrm>
          <a:prstGeom prst="rect">
            <a:avLst/>
          </a:prstGeom>
          <a:noFill/>
          <a:ln w="12700" algn="ctr">
            <a:noFill/>
            <a:miter lim="800000"/>
            <a:headEnd/>
            <a:tailEnd/>
          </a:ln>
        </p:spPr>
      </p:pic>
      <p:pic>
        <p:nvPicPr>
          <p:cNvPr id="69640" name="Picture 6"/>
          <p:cNvPicPr>
            <a:picLocks noChangeAspect="1" noChangeArrowheads="1"/>
          </p:cNvPicPr>
          <p:nvPr/>
        </p:nvPicPr>
        <p:blipFill>
          <a:blip r:embed="rId9" cstate="print"/>
          <a:srcRect/>
          <a:stretch>
            <a:fillRect/>
          </a:stretch>
        </p:blipFill>
        <p:spPr bwMode="auto">
          <a:xfrm>
            <a:off x="228600" y="3581400"/>
            <a:ext cx="533400" cy="484188"/>
          </a:xfrm>
          <a:prstGeom prst="rect">
            <a:avLst/>
          </a:prstGeom>
          <a:noFill/>
          <a:ln w="9525">
            <a:noFill/>
            <a:miter lim="800000"/>
            <a:headEnd/>
            <a:tailEnd/>
          </a:ln>
        </p:spPr>
      </p:pic>
      <p:pic>
        <p:nvPicPr>
          <p:cNvPr id="69641" name="Picture 8"/>
          <p:cNvPicPr>
            <a:picLocks noChangeAspect="1" noChangeArrowheads="1"/>
          </p:cNvPicPr>
          <p:nvPr/>
        </p:nvPicPr>
        <p:blipFill>
          <a:blip r:embed="rId10" cstate="print"/>
          <a:srcRect/>
          <a:stretch>
            <a:fillRect/>
          </a:stretch>
        </p:blipFill>
        <p:spPr bwMode="auto">
          <a:xfrm>
            <a:off x="249238" y="4191000"/>
            <a:ext cx="588962" cy="419100"/>
          </a:xfrm>
          <a:prstGeom prst="rect">
            <a:avLst/>
          </a:prstGeom>
          <a:noFill/>
          <a:ln w="9525">
            <a:noFill/>
            <a:miter lim="800000"/>
            <a:headEnd/>
            <a:tailEnd/>
          </a:ln>
        </p:spPr>
      </p:pic>
      <p:pic>
        <p:nvPicPr>
          <p:cNvPr id="69642" name="Picture 9"/>
          <p:cNvPicPr>
            <a:picLocks noChangeAspect="1" noChangeArrowheads="1"/>
          </p:cNvPicPr>
          <p:nvPr/>
        </p:nvPicPr>
        <p:blipFill>
          <a:blip r:embed="rId11" cstate="print"/>
          <a:srcRect/>
          <a:stretch>
            <a:fillRect/>
          </a:stretch>
        </p:blipFill>
        <p:spPr bwMode="auto">
          <a:xfrm>
            <a:off x="304800" y="4724400"/>
            <a:ext cx="450850" cy="457200"/>
          </a:xfrm>
          <a:prstGeom prst="rect">
            <a:avLst/>
          </a:prstGeom>
          <a:noFill/>
          <a:ln w="9525">
            <a:noFill/>
            <a:miter lim="800000"/>
            <a:headEnd/>
            <a:tailEnd/>
          </a:ln>
        </p:spPr>
      </p:pic>
      <p:pic>
        <p:nvPicPr>
          <p:cNvPr id="69643" name="Picture 11"/>
          <p:cNvPicPr>
            <a:picLocks noChangeAspect="1" noChangeArrowheads="1"/>
          </p:cNvPicPr>
          <p:nvPr/>
        </p:nvPicPr>
        <p:blipFill>
          <a:blip r:embed="rId12" cstate="print"/>
          <a:srcRect/>
          <a:stretch>
            <a:fillRect/>
          </a:stretch>
        </p:blipFill>
        <p:spPr bwMode="auto">
          <a:xfrm>
            <a:off x="327025" y="5257800"/>
            <a:ext cx="436563" cy="609600"/>
          </a:xfrm>
          <a:prstGeom prst="rect">
            <a:avLst/>
          </a:prstGeom>
          <a:noFill/>
          <a:ln w="9525">
            <a:noFill/>
            <a:miter lim="800000"/>
            <a:headEnd/>
            <a:tailEnd/>
          </a:ln>
        </p:spPr>
      </p:pic>
      <p:pic>
        <p:nvPicPr>
          <p:cNvPr id="69644" name="Picture 15"/>
          <p:cNvPicPr>
            <a:picLocks noChangeAspect="1" noChangeArrowheads="1"/>
          </p:cNvPicPr>
          <p:nvPr/>
        </p:nvPicPr>
        <p:blipFill>
          <a:blip r:embed="rId13" cstate="print"/>
          <a:srcRect/>
          <a:stretch>
            <a:fillRect/>
          </a:stretch>
        </p:blipFill>
        <p:spPr bwMode="auto">
          <a:xfrm>
            <a:off x="304800" y="6019800"/>
            <a:ext cx="457200" cy="573088"/>
          </a:xfrm>
          <a:prstGeom prst="rect">
            <a:avLst/>
          </a:prstGeom>
          <a:noFill/>
          <a:ln w="9525">
            <a:noFill/>
            <a:miter lim="800000"/>
            <a:headEnd/>
            <a:tailEnd/>
          </a:ln>
        </p:spPr>
      </p:pic>
      <p:sp>
        <p:nvSpPr>
          <p:cNvPr id="69645" name="Oval 15"/>
          <p:cNvSpPr>
            <a:spLocks noChangeArrowheads="1"/>
          </p:cNvSpPr>
          <p:nvPr/>
        </p:nvSpPr>
        <p:spPr bwMode="auto">
          <a:xfrm>
            <a:off x="1828800" y="1066800"/>
            <a:ext cx="6324600" cy="1219200"/>
          </a:xfrm>
          <a:prstGeom prst="ellipse">
            <a:avLst/>
          </a:prstGeom>
          <a:solidFill>
            <a:srgbClr val="9EB3DE"/>
          </a:solidFill>
          <a:ln w="12700" algn="ctr">
            <a:solidFill>
              <a:schemeClr val="tx1"/>
            </a:solidFill>
            <a:round/>
            <a:headEnd/>
            <a:tailEnd/>
          </a:ln>
        </p:spPr>
        <p:txBody>
          <a:bodyPr anchor="ctr"/>
          <a:lstStyle/>
          <a:p>
            <a:pPr algn="ctr">
              <a:spcBef>
                <a:spcPct val="50000"/>
              </a:spcBef>
            </a:pPr>
            <a:r>
              <a:rPr lang="en-CA" sz="2000" b="0"/>
              <a:t>The SAS RTG-074 group at the</a:t>
            </a:r>
            <a:br>
              <a:rPr lang="en-CA" sz="2000" b="0"/>
            </a:br>
            <a:r>
              <a:rPr lang="en-CA" sz="2000" b="0"/>
              <a:t> NATO Defense College Rome</a:t>
            </a:r>
          </a:p>
        </p:txBody>
      </p:sp>
      <p:sp>
        <p:nvSpPr>
          <p:cNvPr id="69646" name="Rectangle 16"/>
          <p:cNvSpPr>
            <a:spLocks noChangeArrowheads="1"/>
          </p:cNvSpPr>
          <p:nvPr/>
        </p:nvSpPr>
        <p:spPr bwMode="auto">
          <a:xfrm>
            <a:off x="990600" y="0"/>
            <a:ext cx="457200" cy="6858000"/>
          </a:xfrm>
          <a:prstGeom prst="rect">
            <a:avLst/>
          </a:prstGeom>
          <a:solidFill>
            <a:srgbClr val="9EB3DE"/>
          </a:solidFill>
          <a:ln w="12700" algn="ctr">
            <a:noFill/>
            <a:round/>
            <a:headEnd/>
            <a:tailEnd/>
          </a:ln>
        </p:spPr>
        <p:txBody>
          <a:bodyPr anchor="ctr">
            <a:spAutoFit/>
          </a:bodyPr>
          <a:lstStyle/>
          <a:p>
            <a:pPr algn="ctr">
              <a:spcBef>
                <a:spcPct val="50000"/>
              </a:spcBef>
            </a:pPr>
            <a:endParaRPr lang="en-CA" b="0"/>
          </a:p>
        </p:txBody>
      </p:sp>
      <p:sp>
        <p:nvSpPr>
          <p:cNvPr id="69647" name="Rectangle 17"/>
          <p:cNvSpPr>
            <a:spLocks noChangeArrowheads="1"/>
          </p:cNvSpPr>
          <p:nvPr/>
        </p:nvSpPr>
        <p:spPr bwMode="auto">
          <a:xfrm>
            <a:off x="8686800" y="0"/>
            <a:ext cx="457200" cy="6858000"/>
          </a:xfrm>
          <a:prstGeom prst="rect">
            <a:avLst/>
          </a:prstGeom>
          <a:solidFill>
            <a:srgbClr val="9EB3DE"/>
          </a:solidFill>
          <a:ln w="12700" algn="ctr">
            <a:noFill/>
            <a:round/>
            <a:headEnd/>
            <a:tailEnd/>
          </a:ln>
        </p:spPr>
        <p:txBody>
          <a:bodyPr anchor="ctr">
            <a:spAutoFit/>
          </a:bodyPr>
          <a:lstStyle/>
          <a:p>
            <a:pPr algn="ctr">
              <a:spcBef>
                <a:spcPct val="50000"/>
              </a:spcBef>
            </a:pPr>
            <a:endParaRPr lang="en-CA" b="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ChangeArrowheads="1"/>
          </p:cNvSpPr>
          <p:nvPr/>
        </p:nvSpPr>
        <p:spPr bwMode="auto">
          <a:xfrm>
            <a:off x="2819400" y="2559050"/>
            <a:ext cx="685800" cy="366713"/>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p:txBody>
      </p:sp>
      <p:sp>
        <p:nvSpPr>
          <p:cNvPr id="21506" name="Rectangle 7"/>
          <p:cNvSpPr>
            <a:spLocks noChangeArrowheads="1"/>
          </p:cNvSpPr>
          <p:nvPr/>
        </p:nvSpPr>
        <p:spPr bwMode="auto">
          <a:xfrm>
            <a:off x="1295400" y="4029075"/>
            <a:ext cx="1676400" cy="530225"/>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Observed Physical Effects </a:t>
            </a:r>
          </a:p>
        </p:txBody>
      </p:sp>
      <p:sp>
        <p:nvSpPr>
          <p:cNvPr id="21507" name="Rectangle 7"/>
          <p:cNvSpPr>
            <a:spLocks noChangeArrowheads="1"/>
          </p:cNvSpPr>
          <p:nvPr/>
        </p:nvSpPr>
        <p:spPr bwMode="auto">
          <a:xfrm>
            <a:off x="1295400" y="3157538"/>
            <a:ext cx="1676400" cy="530225"/>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Mission Effectiveness</a:t>
            </a:r>
          </a:p>
        </p:txBody>
      </p:sp>
      <p:sp>
        <p:nvSpPr>
          <p:cNvPr id="21508" name="Rectangle 7"/>
          <p:cNvSpPr>
            <a:spLocks noChangeArrowheads="1"/>
          </p:cNvSpPr>
          <p:nvPr/>
        </p:nvSpPr>
        <p:spPr bwMode="auto">
          <a:xfrm>
            <a:off x="2438400" y="2470150"/>
            <a:ext cx="1676400" cy="317500"/>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Actual State</a:t>
            </a:r>
          </a:p>
        </p:txBody>
      </p:sp>
      <p:sp>
        <p:nvSpPr>
          <p:cNvPr id="21509" name="Rectangle 7"/>
          <p:cNvSpPr>
            <a:spLocks noChangeArrowheads="1"/>
          </p:cNvSpPr>
          <p:nvPr/>
        </p:nvSpPr>
        <p:spPr bwMode="auto">
          <a:xfrm>
            <a:off x="5181600" y="2470150"/>
            <a:ext cx="1676400" cy="317500"/>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Desired State</a:t>
            </a:r>
          </a:p>
        </p:txBody>
      </p:sp>
      <p:sp>
        <p:nvSpPr>
          <p:cNvPr id="21510" name="Rectangle 7"/>
          <p:cNvSpPr>
            <a:spLocks noChangeArrowheads="1"/>
          </p:cNvSpPr>
          <p:nvPr/>
        </p:nvSpPr>
        <p:spPr bwMode="auto">
          <a:xfrm>
            <a:off x="6172200" y="3263900"/>
            <a:ext cx="1676400" cy="317500"/>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Mission Objective</a:t>
            </a:r>
          </a:p>
        </p:txBody>
      </p:sp>
      <p:sp>
        <p:nvSpPr>
          <p:cNvPr id="21511" name="Rectangle 7"/>
          <p:cNvSpPr>
            <a:spLocks noChangeArrowheads="1"/>
          </p:cNvSpPr>
          <p:nvPr/>
        </p:nvSpPr>
        <p:spPr bwMode="auto">
          <a:xfrm>
            <a:off x="3810000" y="6083300"/>
            <a:ext cx="1676400" cy="317500"/>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Course of Action</a:t>
            </a:r>
          </a:p>
        </p:txBody>
      </p:sp>
      <p:sp>
        <p:nvSpPr>
          <p:cNvPr id="21512" name="TextBox 15"/>
          <p:cNvSpPr txBox="1">
            <a:spLocks noChangeArrowheads="1"/>
          </p:cNvSpPr>
          <p:nvPr/>
        </p:nvSpPr>
        <p:spPr bwMode="auto">
          <a:xfrm>
            <a:off x="4191000" y="2474913"/>
            <a:ext cx="966788" cy="366712"/>
          </a:xfrm>
          <a:prstGeom prst="rect">
            <a:avLst/>
          </a:prstGeom>
          <a:noFill/>
          <a:ln w="9525">
            <a:noFill/>
            <a:miter lim="800000"/>
            <a:headEnd/>
            <a:tailEnd/>
          </a:ln>
        </p:spPr>
        <p:txBody>
          <a:bodyPr wrap="none">
            <a:spAutoFit/>
          </a:bodyPr>
          <a:lstStyle/>
          <a:p>
            <a:pPr>
              <a:spcBef>
                <a:spcPct val="50000"/>
              </a:spcBef>
            </a:pPr>
            <a:r>
              <a:rPr lang="en-CA"/>
              <a:t>start </a:t>
            </a:r>
            <a:r>
              <a:rPr lang="en-CA">
                <a:sym typeface="Wingdings" pitchFamily="2" charset="2"/>
              </a:rPr>
              <a:t></a:t>
            </a:r>
            <a:endParaRPr lang="en-CA"/>
          </a:p>
        </p:txBody>
      </p:sp>
      <p:cxnSp>
        <p:nvCxnSpPr>
          <p:cNvPr id="21513" name="Straight Arrow Connector 18"/>
          <p:cNvCxnSpPr>
            <a:cxnSpLocks noChangeShapeType="1"/>
          </p:cNvCxnSpPr>
          <p:nvPr/>
        </p:nvCxnSpPr>
        <p:spPr bwMode="auto">
          <a:xfrm>
            <a:off x="6248400" y="2855913"/>
            <a:ext cx="685800" cy="304800"/>
          </a:xfrm>
          <a:prstGeom prst="straightConnector1">
            <a:avLst/>
          </a:prstGeom>
          <a:noFill/>
          <a:ln w="12700" algn="ctr">
            <a:solidFill>
              <a:schemeClr val="tx1"/>
            </a:solidFill>
            <a:round/>
            <a:headEnd/>
            <a:tailEnd type="arrow" w="med" len="med"/>
          </a:ln>
        </p:spPr>
      </p:cxnSp>
      <p:cxnSp>
        <p:nvCxnSpPr>
          <p:cNvPr id="21514" name="Straight Arrow Connector 21"/>
          <p:cNvCxnSpPr>
            <a:cxnSpLocks noChangeShapeType="1"/>
          </p:cNvCxnSpPr>
          <p:nvPr/>
        </p:nvCxnSpPr>
        <p:spPr bwMode="auto">
          <a:xfrm rot="10800000">
            <a:off x="2590800" y="4608513"/>
            <a:ext cx="1981200" cy="1371600"/>
          </a:xfrm>
          <a:prstGeom prst="straightConnector1">
            <a:avLst/>
          </a:prstGeom>
          <a:noFill/>
          <a:ln w="12700" algn="ctr">
            <a:solidFill>
              <a:schemeClr val="tx1"/>
            </a:solidFill>
            <a:round/>
            <a:headEnd/>
            <a:tailEnd type="arrow" w="med" len="med"/>
          </a:ln>
        </p:spPr>
      </p:cxnSp>
      <p:cxnSp>
        <p:nvCxnSpPr>
          <p:cNvPr id="21515" name="Straight Arrow Connector 25"/>
          <p:cNvCxnSpPr>
            <a:cxnSpLocks noChangeShapeType="1"/>
            <a:endCxn id="21507" idx="2"/>
          </p:cNvCxnSpPr>
          <p:nvPr/>
        </p:nvCxnSpPr>
        <p:spPr bwMode="auto">
          <a:xfrm rot="5400000" flipH="1" flipV="1">
            <a:off x="2012157" y="3806031"/>
            <a:ext cx="239712" cy="3175"/>
          </a:xfrm>
          <a:prstGeom prst="straightConnector1">
            <a:avLst/>
          </a:prstGeom>
          <a:noFill/>
          <a:ln w="12700" algn="ctr">
            <a:solidFill>
              <a:schemeClr val="tx1"/>
            </a:solidFill>
            <a:round/>
            <a:headEnd/>
            <a:tailEnd type="arrow" w="med" len="med"/>
          </a:ln>
        </p:spPr>
      </p:cxnSp>
      <p:cxnSp>
        <p:nvCxnSpPr>
          <p:cNvPr id="21516" name="Straight Arrow Connector 27"/>
          <p:cNvCxnSpPr>
            <a:cxnSpLocks noChangeShapeType="1"/>
          </p:cNvCxnSpPr>
          <p:nvPr/>
        </p:nvCxnSpPr>
        <p:spPr bwMode="auto">
          <a:xfrm flipV="1">
            <a:off x="2286000" y="2855913"/>
            <a:ext cx="762000" cy="228600"/>
          </a:xfrm>
          <a:prstGeom prst="straightConnector1">
            <a:avLst/>
          </a:prstGeom>
          <a:noFill/>
          <a:ln w="12700" algn="ctr">
            <a:solidFill>
              <a:schemeClr val="tx1"/>
            </a:solidFill>
            <a:round/>
            <a:headEnd/>
            <a:tailEnd type="arrow" w="med" len="med"/>
          </a:ln>
        </p:spPr>
      </p:cxnSp>
      <p:sp>
        <p:nvSpPr>
          <p:cNvPr id="21517" name="Rectangle 2"/>
          <p:cNvSpPr txBox="1">
            <a:spLocks noChangeArrowheads="1"/>
          </p:cNvSpPr>
          <p:nvPr/>
        </p:nvSpPr>
        <p:spPr bwMode="auto">
          <a:xfrm>
            <a:off x="457200" y="609600"/>
            <a:ext cx="8229600" cy="1143000"/>
          </a:xfrm>
          <a:prstGeom prst="rect">
            <a:avLst/>
          </a:prstGeom>
          <a:noFill/>
          <a:ln w="9525">
            <a:noFill/>
            <a:miter lim="800000"/>
            <a:headEnd/>
            <a:tailEnd/>
          </a:ln>
        </p:spPr>
        <p:txBody>
          <a:bodyPr/>
          <a:lstStyle/>
          <a:p>
            <a:pPr algn="ctr"/>
            <a:r>
              <a:rPr lang="en-GB" sz="2800">
                <a:solidFill>
                  <a:schemeClr val="tx2"/>
                </a:solidFill>
              </a:rPr>
              <a:t>A Simplified Representation of the Planning and Execution Cycle</a:t>
            </a:r>
          </a:p>
          <a:p>
            <a:pPr algn="ctr"/>
            <a:r>
              <a:rPr lang="en-US" sz="2800">
                <a:solidFill>
                  <a:schemeClr val="tx2"/>
                </a:solidFill>
              </a:rPr>
              <a:t>(no explicit integration of human aspects)</a:t>
            </a:r>
            <a:endParaRPr lang="en-GB" sz="2800">
              <a:solidFill>
                <a:schemeClr val="tx2"/>
              </a:solidFill>
            </a:endParaRPr>
          </a:p>
        </p:txBody>
      </p:sp>
      <p:sp>
        <p:nvSpPr>
          <p:cNvPr id="21518" name="Rounded Rectangular Callout 17"/>
          <p:cNvSpPr>
            <a:spLocks noChangeArrowheads="1"/>
          </p:cNvSpPr>
          <p:nvPr/>
        </p:nvSpPr>
        <p:spPr bwMode="auto">
          <a:xfrm>
            <a:off x="3429000" y="3859213"/>
            <a:ext cx="2209800" cy="993775"/>
          </a:xfrm>
          <a:prstGeom prst="wedgeRoundRectCallout">
            <a:avLst>
              <a:gd name="adj1" fmla="val -648"/>
              <a:gd name="adj2" fmla="val -109264"/>
              <a:gd name="adj3" fmla="val 16667"/>
            </a:avLst>
          </a:prstGeom>
          <a:solidFill>
            <a:srgbClr val="CECEEF"/>
          </a:solidFill>
          <a:ln w="12700" algn="ctr">
            <a:solidFill>
              <a:schemeClr val="tx1"/>
            </a:solidFill>
            <a:round/>
            <a:headEnd/>
            <a:tailEnd/>
          </a:ln>
        </p:spPr>
        <p:txBody>
          <a:bodyPr anchor="ctr">
            <a:spAutoFit/>
          </a:bodyPr>
          <a:lstStyle/>
          <a:p>
            <a:pPr algn="ctr">
              <a:spcBef>
                <a:spcPct val="50000"/>
              </a:spcBef>
            </a:pPr>
            <a:r>
              <a:rPr lang="en-US" b="0"/>
              <a:t>Gap represents difference between states</a:t>
            </a:r>
          </a:p>
        </p:txBody>
      </p:sp>
      <p:sp>
        <p:nvSpPr>
          <p:cNvPr id="21519" name="Rectangle 7"/>
          <p:cNvSpPr>
            <a:spLocks noChangeArrowheads="1"/>
          </p:cNvSpPr>
          <p:nvPr/>
        </p:nvSpPr>
        <p:spPr bwMode="auto">
          <a:xfrm>
            <a:off x="6172200" y="3917950"/>
            <a:ext cx="1676400" cy="317500"/>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Orientation</a:t>
            </a:r>
          </a:p>
        </p:txBody>
      </p:sp>
      <p:sp>
        <p:nvSpPr>
          <p:cNvPr id="21520" name="Rectangle 7"/>
          <p:cNvSpPr>
            <a:spLocks noChangeArrowheads="1"/>
          </p:cNvSpPr>
          <p:nvPr/>
        </p:nvSpPr>
        <p:spPr bwMode="auto">
          <a:xfrm>
            <a:off x="6172200" y="5519738"/>
            <a:ext cx="1676400" cy="530225"/>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Concept Development</a:t>
            </a:r>
          </a:p>
        </p:txBody>
      </p:sp>
      <p:cxnSp>
        <p:nvCxnSpPr>
          <p:cNvPr id="21521" name="Straight Arrow Connector 18"/>
          <p:cNvCxnSpPr>
            <a:cxnSpLocks noChangeShapeType="1"/>
          </p:cNvCxnSpPr>
          <p:nvPr/>
        </p:nvCxnSpPr>
        <p:spPr bwMode="auto">
          <a:xfrm rot="5400000">
            <a:off x="6819901" y="3732212"/>
            <a:ext cx="228600" cy="3175"/>
          </a:xfrm>
          <a:prstGeom prst="straightConnector1">
            <a:avLst/>
          </a:prstGeom>
          <a:noFill/>
          <a:ln w="12700" algn="ctr">
            <a:solidFill>
              <a:schemeClr val="tx1"/>
            </a:solidFill>
            <a:round/>
            <a:headEnd/>
            <a:tailEnd type="arrow" w="med" len="med"/>
          </a:ln>
        </p:spPr>
      </p:cxnSp>
      <p:cxnSp>
        <p:nvCxnSpPr>
          <p:cNvPr id="21522" name="Straight Arrow Connector 18"/>
          <p:cNvCxnSpPr>
            <a:cxnSpLocks noChangeShapeType="1"/>
          </p:cNvCxnSpPr>
          <p:nvPr/>
        </p:nvCxnSpPr>
        <p:spPr bwMode="auto">
          <a:xfrm rot="5400000">
            <a:off x="6363494" y="4874419"/>
            <a:ext cx="1143000" cy="1588"/>
          </a:xfrm>
          <a:prstGeom prst="straightConnector1">
            <a:avLst/>
          </a:prstGeom>
          <a:noFill/>
          <a:ln w="12700" algn="ctr">
            <a:solidFill>
              <a:schemeClr val="tx1"/>
            </a:solidFill>
            <a:round/>
            <a:headEnd/>
            <a:tailEnd type="arrow" w="med" len="med"/>
          </a:ln>
        </p:spPr>
      </p:cxnSp>
      <p:cxnSp>
        <p:nvCxnSpPr>
          <p:cNvPr id="21523" name="Straight Arrow Connector 19"/>
          <p:cNvCxnSpPr>
            <a:cxnSpLocks noChangeShapeType="1"/>
          </p:cNvCxnSpPr>
          <p:nvPr/>
        </p:nvCxnSpPr>
        <p:spPr bwMode="auto">
          <a:xfrm rot="10800000" flipV="1">
            <a:off x="5562600" y="5827713"/>
            <a:ext cx="533400" cy="381000"/>
          </a:xfrm>
          <a:prstGeom prst="straightConnector1">
            <a:avLst/>
          </a:prstGeom>
          <a:noFill/>
          <a:ln w="12700" algn="ctr">
            <a:solidFill>
              <a:schemeClr val="tx1"/>
            </a:solidFill>
            <a:round/>
            <a:headEnd/>
            <a:tailEnd type="arrow" w="med" len="med"/>
          </a:ln>
        </p:spPr>
      </p:cxnSp>
      <p:sp>
        <p:nvSpPr>
          <p:cNvPr id="21524" name="AutoShape 27"/>
          <p:cNvSpPr>
            <a:spLocks noChangeArrowheads="1"/>
          </p:cNvSpPr>
          <p:nvPr/>
        </p:nvSpPr>
        <p:spPr bwMode="auto">
          <a:xfrm>
            <a:off x="4419600" y="2895600"/>
            <a:ext cx="304800" cy="2286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ChangeArrowheads="1"/>
          </p:cNvSpPr>
          <p:nvPr/>
        </p:nvSpPr>
        <p:spPr bwMode="auto">
          <a:xfrm>
            <a:off x="2819400" y="2482850"/>
            <a:ext cx="685800" cy="366713"/>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p:txBody>
      </p:sp>
      <p:sp>
        <p:nvSpPr>
          <p:cNvPr id="23554" name="Rectangle 7"/>
          <p:cNvSpPr>
            <a:spLocks noChangeArrowheads="1"/>
          </p:cNvSpPr>
          <p:nvPr/>
        </p:nvSpPr>
        <p:spPr bwMode="auto">
          <a:xfrm>
            <a:off x="1295400" y="3952875"/>
            <a:ext cx="1676400" cy="530225"/>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Observed Physical Effects </a:t>
            </a:r>
          </a:p>
        </p:txBody>
      </p:sp>
      <p:sp>
        <p:nvSpPr>
          <p:cNvPr id="23555" name="Rectangle 7"/>
          <p:cNvSpPr>
            <a:spLocks noChangeArrowheads="1"/>
          </p:cNvSpPr>
          <p:nvPr/>
        </p:nvSpPr>
        <p:spPr bwMode="auto">
          <a:xfrm>
            <a:off x="1295400" y="3081338"/>
            <a:ext cx="1676400" cy="530225"/>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Mission Effectiveness</a:t>
            </a:r>
          </a:p>
        </p:txBody>
      </p:sp>
      <p:sp>
        <p:nvSpPr>
          <p:cNvPr id="23556" name="Rectangle 7"/>
          <p:cNvSpPr>
            <a:spLocks noChangeArrowheads="1"/>
          </p:cNvSpPr>
          <p:nvPr/>
        </p:nvSpPr>
        <p:spPr bwMode="auto">
          <a:xfrm>
            <a:off x="2438400" y="2393950"/>
            <a:ext cx="1676400" cy="317500"/>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Actual State</a:t>
            </a:r>
          </a:p>
        </p:txBody>
      </p:sp>
      <p:sp>
        <p:nvSpPr>
          <p:cNvPr id="23557" name="Rectangle 7"/>
          <p:cNvSpPr>
            <a:spLocks noChangeArrowheads="1"/>
          </p:cNvSpPr>
          <p:nvPr/>
        </p:nvSpPr>
        <p:spPr bwMode="auto">
          <a:xfrm>
            <a:off x="5181600" y="2393950"/>
            <a:ext cx="1676400" cy="317500"/>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Desired State</a:t>
            </a:r>
          </a:p>
        </p:txBody>
      </p:sp>
      <p:sp>
        <p:nvSpPr>
          <p:cNvPr id="23558" name="Rectangle 7"/>
          <p:cNvSpPr>
            <a:spLocks noChangeArrowheads="1"/>
          </p:cNvSpPr>
          <p:nvPr/>
        </p:nvSpPr>
        <p:spPr bwMode="auto">
          <a:xfrm>
            <a:off x="6172200" y="3187700"/>
            <a:ext cx="1676400" cy="317500"/>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Mission Objective</a:t>
            </a:r>
          </a:p>
        </p:txBody>
      </p:sp>
      <p:sp>
        <p:nvSpPr>
          <p:cNvPr id="23559" name="Rectangle 7"/>
          <p:cNvSpPr>
            <a:spLocks noChangeArrowheads="1"/>
          </p:cNvSpPr>
          <p:nvPr/>
        </p:nvSpPr>
        <p:spPr bwMode="auto">
          <a:xfrm>
            <a:off x="3810000" y="6007100"/>
            <a:ext cx="1676400" cy="317500"/>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Course of Action</a:t>
            </a:r>
          </a:p>
        </p:txBody>
      </p:sp>
      <p:sp>
        <p:nvSpPr>
          <p:cNvPr id="23560" name="TextBox 15"/>
          <p:cNvSpPr txBox="1">
            <a:spLocks noChangeArrowheads="1"/>
          </p:cNvSpPr>
          <p:nvPr/>
        </p:nvSpPr>
        <p:spPr bwMode="auto">
          <a:xfrm>
            <a:off x="4191000" y="2398713"/>
            <a:ext cx="966788" cy="366712"/>
          </a:xfrm>
          <a:prstGeom prst="rect">
            <a:avLst/>
          </a:prstGeom>
          <a:noFill/>
          <a:ln w="9525">
            <a:noFill/>
            <a:miter lim="800000"/>
            <a:headEnd/>
            <a:tailEnd/>
          </a:ln>
        </p:spPr>
        <p:txBody>
          <a:bodyPr wrap="none">
            <a:spAutoFit/>
          </a:bodyPr>
          <a:lstStyle/>
          <a:p>
            <a:pPr>
              <a:spcBef>
                <a:spcPct val="50000"/>
              </a:spcBef>
            </a:pPr>
            <a:r>
              <a:rPr lang="en-CA"/>
              <a:t>start </a:t>
            </a:r>
            <a:r>
              <a:rPr lang="en-CA">
                <a:sym typeface="Wingdings" pitchFamily="2" charset="2"/>
              </a:rPr>
              <a:t></a:t>
            </a:r>
            <a:endParaRPr lang="en-CA"/>
          </a:p>
        </p:txBody>
      </p:sp>
      <p:cxnSp>
        <p:nvCxnSpPr>
          <p:cNvPr id="23561" name="Straight Arrow Connector 18"/>
          <p:cNvCxnSpPr>
            <a:cxnSpLocks noChangeShapeType="1"/>
          </p:cNvCxnSpPr>
          <p:nvPr/>
        </p:nvCxnSpPr>
        <p:spPr bwMode="auto">
          <a:xfrm>
            <a:off x="6248400" y="2779713"/>
            <a:ext cx="685800" cy="304800"/>
          </a:xfrm>
          <a:prstGeom prst="straightConnector1">
            <a:avLst/>
          </a:prstGeom>
          <a:noFill/>
          <a:ln w="12700" algn="ctr">
            <a:solidFill>
              <a:schemeClr val="tx1"/>
            </a:solidFill>
            <a:round/>
            <a:headEnd/>
            <a:tailEnd type="arrow" w="med" len="med"/>
          </a:ln>
        </p:spPr>
      </p:cxnSp>
      <p:cxnSp>
        <p:nvCxnSpPr>
          <p:cNvPr id="23562" name="Straight Arrow Connector 19"/>
          <p:cNvCxnSpPr>
            <a:cxnSpLocks noChangeShapeType="1"/>
          </p:cNvCxnSpPr>
          <p:nvPr/>
        </p:nvCxnSpPr>
        <p:spPr bwMode="auto">
          <a:xfrm rot="10800000" flipV="1">
            <a:off x="5562600" y="5751513"/>
            <a:ext cx="533400" cy="381000"/>
          </a:xfrm>
          <a:prstGeom prst="straightConnector1">
            <a:avLst/>
          </a:prstGeom>
          <a:noFill/>
          <a:ln w="12700" algn="ctr">
            <a:solidFill>
              <a:schemeClr val="tx1"/>
            </a:solidFill>
            <a:round/>
            <a:headEnd/>
            <a:tailEnd type="arrow" w="med" len="med"/>
          </a:ln>
        </p:spPr>
      </p:cxnSp>
      <p:cxnSp>
        <p:nvCxnSpPr>
          <p:cNvPr id="23563" name="Straight Arrow Connector 25"/>
          <p:cNvCxnSpPr>
            <a:cxnSpLocks noChangeShapeType="1"/>
            <a:endCxn id="23555" idx="2"/>
          </p:cNvCxnSpPr>
          <p:nvPr/>
        </p:nvCxnSpPr>
        <p:spPr bwMode="auto">
          <a:xfrm rot="5400000" flipH="1" flipV="1">
            <a:off x="2012157" y="3729831"/>
            <a:ext cx="239712" cy="3175"/>
          </a:xfrm>
          <a:prstGeom prst="straightConnector1">
            <a:avLst/>
          </a:prstGeom>
          <a:noFill/>
          <a:ln w="12700" algn="ctr">
            <a:solidFill>
              <a:schemeClr val="tx1"/>
            </a:solidFill>
            <a:round/>
            <a:headEnd/>
            <a:tailEnd type="arrow" w="med" len="med"/>
          </a:ln>
        </p:spPr>
      </p:cxnSp>
      <p:cxnSp>
        <p:nvCxnSpPr>
          <p:cNvPr id="23564" name="Straight Arrow Connector 27"/>
          <p:cNvCxnSpPr>
            <a:cxnSpLocks noChangeShapeType="1"/>
          </p:cNvCxnSpPr>
          <p:nvPr/>
        </p:nvCxnSpPr>
        <p:spPr bwMode="auto">
          <a:xfrm flipV="1">
            <a:off x="2286000" y="2779713"/>
            <a:ext cx="762000" cy="228600"/>
          </a:xfrm>
          <a:prstGeom prst="straightConnector1">
            <a:avLst/>
          </a:prstGeom>
          <a:noFill/>
          <a:ln w="12700" algn="ctr">
            <a:solidFill>
              <a:schemeClr val="tx1"/>
            </a:solidFill>
            <a:round/>
            <a:headEnd/>
            <a:tailEnd type="arrow" w="med" len="med"/>
          </a:ln>
        </p:spPr>
      </p:cxnSp>
      <p:sp>
        <p:nvSpPr>
          <p:cNvPr id="23565" name="Rectangle 2"/>
          <p:cNvSpPr txBox="1">
            <a:spLocks noChangeArrowheads="1"/>
          </p:cNvSpPr>
          <p:nvPr/>
        </p:nvSpPr>
        <p:spPr bwMode="auto">
          <a:xfrm>
            <a:off x="457200" y="609600"/>
            <a:ext cx="8229600" cy="1143000"/>
          </a:xfrm>
          <a:prstGeom prst="rect">
            <a:avLst/>
          </a:prstGeom>
          <a:noFill/>
          <a:ln w="9525">
            <a:noFill/>
            <a:miter lim="800000"/>
            <a:headEnd/>
            <a:tailEnd/>
          </a:ln>
        </p:spPr>
        <p:txBody>
          <a:bodyPr/>
          <a:lstStyle/>
          <a:p>
            <a:pPr algn="ctr"/>
            <a:r>
              <a:rPr lang="en-GB" sz="2800">
                <a:solidFill>
                  <a:schemeClr val="tx2"/>
                </a:solidFill>
              </a:rPr>
              <a:t>Explicit Integration of Human Aspects into the Simplified Representation of the Planning and Execution Cycle</a:t>
            </a:r>
          </a:p>
        </p:txBody>
      </p:sp>
      <p:sp>
        <p:nvSpPr>
          <p:cNvPr id="18" name="Rounded Rectangular Callout 17"/>
          <p:cNvSpPr/>
          <p:nvPr/>
        </p:nvSpPr>
        <p:spPr bwMode="auto">
          <a:xfrm>
            <a:off x="3429000" y="3783013"/>
            <a:ext cx="2209800" cy="993775"/>
          </a:xfrm>
          <a:prstGeom prst="wedgeRoundRectCallout">
            <a:avLst>
              <a:gd name="adj1" fmla="val -654"/>
              <a:gd name="adj2" fmla="val -102121"/>
              <a:gd name="adj3" fmla="val 16667"/>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nchor="ctr">
            <a:spAutoFit/>
          </a:bodyPr>
          <a:lstStyle/>
          <a:p>
            <a:pPr algn="ctr">
              <a:spcBef>
                <a:spcPct val="50000"/>
              </a:spcBef>
              <a:defRPr/>
            </a:pPr>
            <a:r>
              <a:rPr lang="en-US" b="0" dirty="0"/>
              <a:t>Gap represents difference between states</a:t>
            </a:r>
          </a:p>
        </p:txBody>
      </p:sp>
      <p:sp>
        <p:nvSpPr>
          <p:cNvPr id="23567" name="Rectangle 7"/>
          <p:cNvSpPr>
            <a:spLocks noChangeArrowheads="1"/>
          </p:cNvSpPr>
          <p:nvPr/>
        </p:nvSpPr>
        <p:spPr bwMode="auto">
          <a:xfrm>
            <a:off x="6172200" y="3841750"/>
            <a:ext cx="1676400" cy="317500"/>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Orientation</a:t>
            </a:r>
          </a:p>
        </p:txBody>
      </p:sp>
      <p:sp>
        <p:nvSpPr>
          <p:cNvPr id="23568" name="Rectangle 7"/>
          <p:cNvSpPr>
            <a:spLocks noChangeArrowheads="1"/>
          </p:cNvSpPr>
          <p:nvPr/>
        </p:nvSpPr>
        <p:spPr bwMode="auto">
          <a:xfrm>
            <a:off x="6172200" y="5443538"/>
            <a:ext cx="1676400" cy="530225"/>
          </a:xfrm>
          <a:prstGeom prst="rect">
            <a:avLst/>
          </a:prstGeom>
          <a:solidFill>
            <a:schemeClr val="bg1"/>
          </a:solidFill>
          <a:ln w="12700" algn="ctr">
            <a:solidFill>
              <a:schemeClr val="tx1"/>
            </a:solidFill>
            <a:miter lim="800000"/>
            <a:headEnd/>
            <a:tailEnd/>
          </a:ln>
        </p:spPr>
        <p:txBody>
          <a:bodyPr anchor="ctr">
            <a:spAutoFit/>
          </a:bodyPr>
          <a:lstStyle/>
          <a:p>
            <a:pPr algn="ctr">
              <a:spcBef>
                <a:spcPct val="50000"/>
              </a:spcBef>
            </a:pPr>
            <a:r>
              <a:rPr lang="en-US" sz="1400" b="0"/>
              <a:t>Concept Development</a:t>
            </a:r>
          </a:p>
        </p:txBody>
      </p:sp>
      <p:cxnSp>
        <p:nvCxnSpPr>
          <p:cNvPr id="23569" name="Straight Arrow Connector 18"/>
          <p:cNvCxnSpPr>
            <a:cxnSpLocks noChangeShapeType="1"/>
          </p:cNvCxnSpPr>
          <p:nvPr/>
        </p:nvCxnSpPr>
        <p:spPr bwMode="auto">
          <a:xfrm rot="5400000">
            <a:off x="6819901" y="3656012"/>
            <a:ext cx="228600" cy="3175"/>
          </a:xfrm>
          <a:prstGeom prst="straightConnector1">
            <a:avLst/>
          </a:prstGeom>
          <a:noFill/>
          <a:ln w="12700" algn="ctr">
            <a:solidFill>
              <a:schemeClr val="tx1"/>
            </a:solidFill>
            <a:round/>
            <a:headEnd/>
            <a:tailEnd type="arrow" w="med" len="med"/>
          </a:ln>
        </p:spPr>
      </p:cxnSp>
      <p:sp>
        <p:nvSpPr>
          <p:cNvPr id="23570" name="Rectangle 7"/>
          <p:cNvSpPr>
            <a:spLocks noChangeArrowheads="1"/>
          </p:cNvSpPr>
          <p:nvPr/>
        </p:nvSpPr>
        <p:spPr bwMode="auto">
          <a:xfrm>
            <a:off x="1295400" y="4913313"/>
            <a:ext cx="1676400" cy="742950"/>
          </a:xfrm>
          <a:prstGeom prst="rect">
            <a:avLst/>
          </a:prstGeom>
          <a:solidFill>
            <a:srgbClr val="F8F8F8"/>
          </a:solidFill>
          <a:ln w="12700" algn="ctr">
            <a:solidFill>
              <a:schemeClr val="tx1"/>
            </a:solidFill>
            <a:prstDash val="dash"/>
            <a:miter lim="800000"/>
            <a:headEnd/>
            <a:tailEnd/>
          </a:ln>
        </p:spPr>
        <p:txBody>
          <a:bodyPr anchor="ctr">
            <a:spAutoFit/>
          </a:bodyPr>
          <a:lstStyle/>
          <a:p>
            <a:pPr algn="ctr">
              <a:spcBef>
                <a:spcPct val="50000"/>
              </a:spcBef>
            </a:pPr>
            <a:r>
              <a:rPr lang="en-US" sz="1400" b="0"/>
              <a:t>Observed Behavioural Change</a:t>
            </a:r>
          </a:p>
        </p:txBody>
      </p:sp>
      <p:cxnSp>
        <p:nvCxnSpPr>
          <p:cNvPr id="23571" name="Straight Arrow Connector 34"/>
          <p:cNvCxnSpPr>
            <a:cxnSpLocks noChangeShapeType="1"/>
          </p:cNvCxnSpPr>
          <p:nvPr/>
        </p:nvCxnSpPr>
        <p:spPr bwMode="auto">
          <a:xfrm rot="10800000">
            <a:off x="2286000" y="5751513"/>
            <a:ext cx="1449388" cy="381000"/>
          </a:xfrm>
          <a:prstGeom prst="straightConnector1">
            <a:avLst/>
          </a:prstGeom>
          <a:noFill/>
          <a:ln w="12700" algn="ctr">
            <a:solidFill>
              <a:schemeClr val="tx1"/>
            </a:solidFill>
            <a:prstDash val="dash"/>
            <a:round/>
            <a:headEnd/>
            <a:tailEnd type="arrow" w="med" len="med"/>
          </a:ln>
        </p:spPr>
      </p:cxnSp>
      <p:cxnSp>
        <p:nvCxnSpPr>
          <p:cNvPr id="23572" name="Straight Arrow Connector 36"/>
          <p:cNvCxnSpPr>
            <a:cxnSpLocks noChangeShapeType="1"/>
          </p:cNvCxnSpPr>
          <p:nvPr/>
        </p:nvCxnSpPr>
        <p:spPr bwMode="auto">
          <a:xfrm rot="5400000" flipH="1" flipV="1">
            <a:off x="1981201" y="4684712"/>
            <a:ext cx="304800" cy="3175"/>
          </a:xfrm>
          <a:prstGeom prst="straightConnector1">
            <a:avLst/>
          </a:prstGeom>
          <a:noFill/>
          <a:ln w="12700" algn="ctr">
            <a:solidFill>
              <a:schemeClr val="tx1"/>
            </a:solidFill>
            <a:prstDash val="dash"/>
            <a:round/>
            <a:headEnd/>
            <a:tailEnd type="arrow" w="med" len="med"/>
          </a:ln>
        </p:spPr>
      </p:cxnSp>
      <p:sp>
        <p:nvSpPr>
          <p:cNvPr id="23573" name="Rectangle 5"/>
          <p:cNvSpPr>
            <a:spLocks noChangeArrowheads="1"/>
          </p:cNvSpPr>
          <p:nvPr/>
        </p:nvSpPr>
        <p:spPr bwMode="auto">
          <a:xfrm>
            <a:off x="6172200" y="4457700"/>
            <a:ext cx="1676400" cy="739775"/>
          </a:xfrm>
          <a:prstGeom prst="rect">
            <a:avLst/>
          </a:prstGeom>
          <a:solidFill>
            <a:srgbClr val="F8F8F8"/>
          </a:solidFill>
          <a:ln w="12700" algn="ctr">
            <a:solidFill>
              <a:schemeClr val="tx1"/>
            </a:solidFill>
            <a:prstDash val="dash"/>
            <a:miter lim="800000"/>
            <a:headEnd/>
            <a:tailEnd/>
          </a:ln>
        </p:spPr>
        <p:txBody>
          <a:bodyPr anchor="ctr">
            <a:spAutoFit/>
          </a:bodyPr>
          <a:lstStyle/>
          <a:p>
            <a:pPr algn="ctr">
              <a:spcBef>
                <a:spcPct val="50000"/>
              </a:spcBef>
            </a:pPr>
            <a:r>
              <a:rPr lang="en-US" sz="1400" b="0"/>
              <a:t>Desired</a:t>
            </a:r>
            <a:br>
              <a:rPr lang="en-US" sz="1400" b="0"/>
            </a:br>
            <a:r>
              <a:rPr lang="en-US" sz="1400" b="0"/>
              <a:t>Behavioural Change</a:t>
            </a:r>
          </a:p>
        </p:txBody>
      </p:sp>
      <p:cxnSp>
        <p:nvCxnSpPr>
          <p:cNvPr id="23574" name="Straight Arrow Connector 31"/>
          <p:cNvCxnSpPr>
            <a:cxnSpLocks noChangeShapeType="1"/>
          </p:cNvCxnSpPr>
          <p:nvPr/>
        </p:nvCxnSpPr>
        <p:spPr bwMode="auto">
          <a:xfrm rot="5400000">
            <a:off x="6821488" y="4340225"/>
            <a:ext cx="228600" cy="3175"/>
          </a:xfrm>
          <a:prstGeom prst="straightConnector1">
            <a:avLst/>
          </a:prstGeom>
          <a:noFill/>
          <a:ln w="12700" algn="ctr">
            <a:solidFill>
              <a:schemeClr val="tx1"/>
            </a:solidFill>
            <a:prstDash val="dash"/>
            <a:round/>
            <a:headEnd/>
            <a:tailEnd type="arrow" w="med" len="med"/>
          </a:ln>
        </p:spPr>
      </p:cxnSp>
      <p:cxnSp>
        <p:nvCxnSpPr>
          <p:cNvPr id="23575" name="Straight Arrow Connector 31"/>
          <p:cNvCxnSpPr>
            <a:cxnSpLocks noChangeShapeType="1"/>
          </p:cNvCxnSpPr>
          <p:nvPr/>
        </p:nvCxnSpPr>
        <p:spPr bwMode="auto">
          <a:xfrm rot="5400000">
            <a:off x="6821488" y="5330825"/>
            <a:ext cx="228600" cy="3175"/>
          </a:xfrm>
          <a:prstGeom prst="straightConnector1">
            <a:avLst/>
          </a:prstGeom>
          <a:noFill/>
          <a:ln w="12700" algn="ctr">
            <a:solidFill>
              <a:schemeClr val="tx1"/>
            </a:solidFill>
            <a:prstDash val="dash"/>
            <a:round/>
            <a:headEnd/>
            <a:tailEnd type="arrow" w="med" len="med"/>
          </a:ln>
        </p:spPr>
      </p:cxnSp>
      <p:sp>
        <p:nvSpPr>
          <p:cNvPr id="23576" name="AutoShape 27"/>
          <p:cNvSpPr>
            <a:spLocks noChangeArrowheads="1"/>
          </p:cNvSpPr>
          <p:nvPr/>
        </p:nvSpPr>
        <p:spPr bwMode="auto">
          <a:xfrm>
            <a:off x="4343400" y="2819400"/>
            <a:ext cx="304800" cy="2286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pPr eaLnBrk="1" hangingPunct="1"/>
            <a:r>
              <a:rPr lang="en-GB" sz="2800" smtClean="0"/>
              <a:t>Approach</a:t>
            </a:r>
          </a:p>
        </p:txBody>
      </p:sp>
      <p:pic>
        <p:nvPicPr>
          <p:cNvPr id="25602" name="Picture 21"/>
          <p:cNvPicPr>
            <a:picLocks noChangeAspect="1" noChangeArrowheads="1"/>
          </p:cNvPicPr>
          <p:nvPr/>
        </p:nvPicPr>
        <p:blipFill>
          <a:blip r:embed="rId3" cstate="print"/>
          <a:srcRect/>
          <a:stretch>
            <a:fillRect/>
          </a:stretch>
        </p:blipFill>
        <p:spPr bwMode="auto">
          <a:xfrm>
            <a:off x="2971800" y="1524000"/>
            <a:ext cx="3970338" cy="4724400"/>
          </a:xfrm>
          <a:prstGeom prst="rect">
            <a:avLst/>
          </a:prstGeom>
          <a:noFill/>
          <a:ln w="9525">
            <a:noFill/>
            <a:miter lim="800000"/>
            <a:headEnd/>
            <a:tailEnd/>
          </a:ln>
        </p:spPr>
      </p:pic>
      <p:sp>
        <p:nvSpPr>
          <p:cNvPr id="25603" name="Rectangle 24"/>
          <p:cNvSpPr>
            <a:spLocks noChangeArrowheads="1"/>
          </p:cNvSpPr>
          <p:nvPr/>
        </p:nvSpPr>
        <p:spPr bwMode="auto">
          <a:xfrm>
            <a:off x="6172200" y="4419600"/>
            <a:ext cx="1219200" cy="2286000"/>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p:txBody>
      </p:sp>
      <p:sp>
        <p:nvSpPr>
          <p:cNvPr id="25604" name="Rectangle 28"/>
          <p:cNvSpPr>
            <a:spLocks noChangeArrowheads="1"/>
          </p:cNvSpPr>
          <p:nvPr/>
        </p:nvSpPr>
        <p:spPr bwMode="auto">
          <a:xfrm>
            <a:off x="5638800" y="5867400"/>
            <a:ext cx="1524000" cy="369888"/>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p:txBody>
      </p:sp>
      <p:sp>
        <p:nvSpPr>
          <p:cNvPr id="25605" name="Rectangle 29"/>
          <p:cNvSpPr>
            <a:spLocks noChangeArrowheads="1"/>
          </p:cNvSpPr>
          <p:nvPr/>
        </p:nvSpPr>
        <p:spPr bwMode="auto">
          <a:xfrm>
            <a:off x="5791200" y="6019800"/>
            <a:ext cx="1524000" cy="369888"/>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p:txBody>
      </p:sp>
      <p:sp>
        <p:nvSpPr>
          <p:cNvPr id="25606" name="Rectangle 7"/>
          <p:cNvSpPr>
            <a:spLocks noChangeArrowheads="1"/>
          </p:cNvSpPr>
          <p:nvPr/>
        </p:nvSpPr>
        <p:spPr bwMode="auto">
          <a:xfrm>
            <a:off x="6400800" y="2286000"/>
            <a:ext cx="2551113" cy="862013"/>
          </a:xfrm>
          <a:prstGeom prst="rect">
            <a:avLst/>
          </a:prstGeom>
          <a:noFill/>
          <a:ln w="9525">
            <a:noFill/>
            <a:miter lim="800000"/>
            <a:headEnd/>
            <a:tailEnd/>
          </a:ln>
        </p:spPr>
        <p:txBody>
          <a:bodyPr wrap="none">
            <a:spAutoFit/>
          </a:bodyPr>
          <a:lstStyle/>
          <a:p>
            <a:pPr>
              <a:spcBef>
                <a:spcPct val="50000"/>
              </a:spcBef>
            </a:pPr>
            <a:endParaRPr lang="en-US" sz="2000">
              <a:hlinkClick r:id="rId4"/>
            </a:endParaRPr>
          </a:p>
          <a:p>
            <a:pPr>
              <a:spcBef>
                <a:spcPct val="50000"/>
              </a:spcBef>
            </a:pPr>
            <a:r>
              <a:rPr lang="en-US" sz="2000">
                <a:hlinkClick r:id="rId4"/>
              </a:rPr>
              <a:t>www.cmap.ihmc.us</a:t>
            </a:r>
          </a:p>
        </p:txBody>
      </p:sp>
      <p:sp>
        <p:nvSpPr>
          <p:cNvPr id="25607" name="Rectangle 8"/>
          <p:cNvSpPr>
            <a:spLocks noChangeArrowheads="1"/>
          </p:cNvSpPr>
          <p:nvPr/>
        </p:nvSpPr>
        <p:spPr bwMode="auto">
          <a:xfrm>
            <a:off x="6781800" y="1981200"/>
            <a:ext cx="1905000" cy="830263"/>
          </a:xfrm>
          <a:prstGeom prst="rect">
            <a:avLst/>
          </a:prstGeom>
          <a:noFill/>
          <a:ln w="12700" algn="ctr">
            <a:noFill/>
            <a:round/>
            <a:headEnd/>
            <a:tailEnd/>
          </a:ln>
        </p:spPr>
        <p:txBody>
          <a:bodyPr anchor="ctr">
            <a:spAutoFit/>
          </a:bodyPr>
          <a:lstStyle/>
          <a:p>
            <a:pPr algn="ctr">
              <a:spcBef>
                <a:spcPct val="50000"/>
              </a:spcBef>
            </a:pPr>
            <a:r>
              <a:rPr lang="en-US" sz="2400" b="0"/>
              <a:t>Free to download at</a:t>
            </a:r>
          </a:p>
        </p:txBody>
      </p:sp>
      <p:sp>
        <p:nvSpPr>
          <p:cNvPr id="25608" name="Text Box 4"/>
          <p:cNvSpPr txBox="1">
            <a:spLocks noChangeArrowheads="1"/>
          </p:cNvSpPr>
          <p:nvPr/>
        </p:nvSpPr>
        <p:spPr bwMode="auto">
          <a:xfrm>
            <a:off x="1371600" y="1828800"/>
            <a:ext cx="2432050" cy="461963"/>
          </a:xfrm>
          <a:prstGeom prst="rect">
            <a:avLst/>
          </a:prstGeom>
          <a:noFill/>
          <a:ln w="12700" algn="ctr">
            <a:noFill/>
            <a:miter lim="800000"/>
            <a:headEnd/>
            <a:tailEnd/>
          </a:ln>
        </p:spPr>
        <p:txBody>
          <a:bodyPr wrap="none">
            <a:spAutoFit/>
          </a:bodyPr>
          <a:lstStyle/>
          <a:p>
            <a:pPr>
              <a:spcBef>
                <a:spcPct val="50000"/>
              </a:spcBef>
            </a:pPr>
            <a:r>
              <a:rPr lang="en-US" sz="2400"/>
              <a:t>1)  Architecture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pPr eaLnBrk="1" hangingPunct="1"/>
            <a:r>
              <a:rPr lang="en-GB" sz="2800" smtClean="0"/>
              <a:t>Approach</a:t>
            </a:r>
          </a:p>
        </p:txBody>
      </p:sp>
      <p:sp>
        <p:nvSpPr>
          <p:cNvPr id="27650" name="Text Box 4"/>
          <p:cNvSpPr txBox="1">
            <a:spLocks noChangeArrowheads="1"/>
          </p:cNvSpPr>
          <p:nvPr/>
        </p:nvSpPr>
        <p:spPr bwMode="auto">
          <a:xfrm>
            <a:off x="1066800" y="1752600"/>
            <a:ext cx="8299450" cy="830263"/>
          </a:xfrm>
          <a:prstGeom prst="rect">
            <a:avLst/>
          </a:prstGeom>
          <a:noFill/>
          <a:ln w="12700" algn="ctr">
            <a:noFill/>
            <a:miter lim="800000"/>
            <a:headEnd/>
            <a:tailEnd/>
          </a:ln>
        </p:spPr>
        <p:txBody>
          <a:bodyPr>
            <a:spAutoFit/>
          </a:bodyPr>
          <a:lstStyle/>
          <a:p>
            <a:pPr>
              <a:spcBef>
                <a:spcPct val="50000"/>
              </a:spcBef>
            </a:pPr>
            <a:r>
              <a:rPr lang="en-US" sz="2400"/>
              <a:t>2)  Aligned with </a:t>
            </a:r>
            <a:r>
              <a:rPr lang="en-US" sz="2400" i="1"/>
              <a:t>Orientation</a:t>
            </a:r>
            <a:r>
              <a:rPr lang="en-US" sz="2400"/>
              <a:t> and </a:t>
            </a:r>
            <a:r>
              <a:rPr lang="en-US" sz="2400" i="1"/>
              <a:t>Concept Development</a:t>
            </a:r>
            <a:r>
              <a:rPr lang="en-US" sz="2400"/>
              <a:t> phases of NATO’s Operational Planning Process </a:t>
            </a:r>
          </a:p>
        </p:txBody>
      </p:sp>
      <p:sp>
        <p:nvSpPr>
          <p:cNvPr id="9220" name="Text Box 9"/>
          <p:cNvSpPr txBox="1">
            <a:spLocks noChangeArrowheads="1"/>
          </p:cNvSpPr>
          <p:nvPr/>
        </p:nvSpPr>
        <p:spPr bwMode="auto">
          <a:xfrm>
            <a:off x="1716088" y="5638800"/>
            <a:ext cx="6280150" cy="708025"/>
          </a:xfrm>
          <a:prstGeom prst="rect">
            <a:avLst/>
          </a:prstGeom>
          <a:noFill/>
          <a:ln w="12700" algn="ctr">
            <a:noFill/>
            <a:miter lim="800000"/>
            <a:headEnd/>
            <a:tailEnd/>
          </a:ln>
        </p:spPr>
        <p:txBody>
          <a:bodyPr wrap="none">
            <a:spAutoFit/>
          </a:bodyPr>
          <a:lstStyle/>
          <a:p>
            <a:pPr algn="ctr">
              <a:spcBef>
                <a:spcPct val="50000"/>
              </a:spcBef>
            </a:pPr>
            <a:r>
              <a:rPr lang="en-US" sz="2000">
                <a:solidFill>
                  <a:srgbClr val="2A21D5"/>
                </a:solidFill>
              </a:rPr>
              <a:t>But can be used with national planning processes</a:t>
            </a:r>
            <a:br>
              <a:rPr lang="en-US" sz="2000">
                <a:solidFill>
                  <a:srgbClr val="2A21D5"/>
                </a:solidFill>
              </a:rPr>
            </a:br>
            <a:r>
              <a:rPr lang="en-US" sz="2000">
                <a:solidFill>
                  <a:srgbClr val="2A21D5"/>
                </a:solidFill>
              </a:rPr>
              <a:t>or as a general knowledge resource!</a:t>
            </a:r>
          </a:p>
        </p:txBody>
      </p:sp>
      <p:pic>
        <p:nvPicPr>
          <p:cNvPr id="27652" name="Picture 4"/>
          <p:cNvPicPr>
            <a:picLocks noChangeAspect="1" noChangeArrowheads="1"/>
          </p:cNvPicPr>
          <p:nvPr/>
        </p:nvPicPr>
        <p:blipFill>
          <a:blip r:embed="rId3" cstate="print"/>
          <a:srcRect/>
          <a:stretch>
            <a:fillRect/>
          </a:stretch>
        </p:blipFill>
        <p:spPr bwMode="auto">
          <a:xfrm>
            <a:off x="1676400" y="2971800"/>
            <a:ext cx="6324600" cy="2522538"/>
          </a:xfrm>
          <a:prstGeom prst="rect">
            <a:avLst/>
          </a:prstGeom>
          <a:noFill/>
          <a:ln w="9525">
            <a:noFill/>
            <a:miter lim="800000"/>
            <a:headEnd/>
            <a:tailEnd/>
          </a:ln>
        </p:spPr>
      </p:pic>
      <p:sp>
        <p:nvSpPr>
          <p:cNvPr id="27653" name="Oval 8"/>
          <p:cNvSpPr>
            <a:spLocks noChangeArrowheads="1"/>
          </p:cNvSpPr>
          <p:nvPr/>
        </p:nvSpPr>
        <p:spPr bwMode="auto">
          <a:xfrm>
            <a:off x="2819400" y="4006850"/>
            <a:ext cx="990600" cy="520700"/>
          </a:xfrm>
          <a:prstGeom prst="ellipse">
            <a:avLst/>
          </a:prstGeom>
          <a:noFill/>
          <a:ln w="38100" algn="ctr">
            <a:solidFill>
              <a:srgbClr val="FF0033"/>
            </a:solidFill>
            <a:round/>
            <a:headEnd/>
            <a:tailEnd/>
          </a:ln>
        </p:spPr>
        <p:txBody>
          <a:bodyPr anchor="ctr">
            <a:spAutoFit/>
          </a:bodyPr>
          <a:lstStyle/>
          <a:p>
            <a:pPr>
              <a:spcBef>
                <a:spcPct val="50000"/>
              </a:spcBef>
            </a:pPr>
            <a:endParaRPr lang="en-CA"/>
          </a:p>
        </p:txBody>
      </p:sp>
      <p:sp>
        <p:nvSpPr>
          <p:cNvPr id="27654" name="Oval 8"/>
          <p:cNvSpPr>
            <a:spLocks noChangeArrowheads="1"/>
          </p:cNvSpPr>
          <p:nvPr/>
        </p:nvSpPr>
        <p:spPr bwMode="auto">
          <a:xfrm>
            <a:off x="3886200" y="4006850"/>
            <a:ext cx="990600" cy="520700"/>
          </a:xfrm>
          <a:prstGeom prst="ellipse">
            <a:avLst/>
          </a:prstGeom>
          <a:noFill/>
          <a:ln w="38100" algn="ctr">
            <a:solidFill>
              <a:srgbClr val="FF0033"/>
            </a:solidFill>
            <a:round/>
            <a:headEnd/>
            <a:tailEnd/>
          </a:ln>
        </p:spPr>
        <p:txBody>
          <a:bodyPr anchor="ctr">
            <a:spAutoFit/>
          </a:bodyPr>
          <a:lstStyle/>
          <a:p>
            <a:pPr>
              <a:spcBef>
                <a:spcPct val="50000"/>
              </a:spcBef>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4"/>
          <p:cNvSpPr txBox="1">
            <a:spLocks noGrp="1"/>
          </p:cNvSpPr>
          <p:nvPr/>
        </p:nvSpPr>
        <p:spPr bwMode="auto">
          <a:xfrm>
            <a:off x="5715000" y="4416425"/>
            <a:ext cx="2133600" cy="476250"/>
          </a:xfrm>
          <a:prstGeom prst="rect">
            <a:avLst/>
          </a:prstGeom>
          <a:noFill/>
          <a:ln w="9525">
            <a:noFill/>
            <a:miter lim="800000"/>
            <a:headEnd/>
            <a:tailEnd/>
          </a:ln>
        </p:spPr>
        <p:txBody>
          <a:bodyPr/>
          <a:lstStyle/>
          <a:p>
            <a:pPr algn="r"/>
            <a:fld id="{2EBDD5AA-F27F-473E-BB63-611828778CD6}" type="slidenum">
              <a:rPr lang="en-US" sz="1400" b="0"/>
              <a:pPr algn="r"/>
              <a:t>8</a:t>
            </a:fld>
            <a:endParaRPr lang="en-US" sz="1400" b="0"/>
          </a:p>
        </p:txBody>
      </p:sp>
      <p:sp>
        <p:nvSpPr>
          <p:cNvPr id="29698" name="Rectangle 2"/>
          <p:cNvSpPr>
            <a:spLocks noGrp="1" noChangeArrowheads="1"/>
          </p:cNvSpPr>
          <p:nvPr>
            <p:ph type="title" idx="4294967295"/>
          </p:nvPr>
        </p:nvSpPr>
        <p:spPr>
          <a:xfrm>
            <a:off x="762000" y="304800"/>
            <a:ext cx="8229600" cy="1143000"/>
          </a:xfrm>
        </p:spPr>
        <p:txBody>
          <a:bodyPr/>
          <a:lstStyle/>
          <a:p>
            <a:pPr eaLnBrk="1" hangingPunct="1"/>
            <a:r>
              <a:rPr lang="en-GB" dirty="0" smtClean="0"/>
              <a:t>Simplified View</a:t>
            </a:r>
          </a:p>
        </p:txBody>
      </p:sp>
      <p:sp>
        <p:nvSpPr>
          <p:cNvPr id="181252" name="Text Box 23"/>
          <p:cNvSpPr txBox="1">
            <a:spLocks noChangeArrowheads="1"/>
          </p:cNvSpPr>
          <p:nvPr/>
        </p:nvSpPr>
        <p:spPr bwMode="auto">
          <a:xfrm>
            <a:off x="457200" y="4114800"/>
            <a:ext cx="4495800" cy="615950"/>
          </a:xfrm>
          <a:prstGeom prst="rect">
            <a:avLst/>
          </a:prstGeom>
          <a:solidFill>
            <a:srgbClr val="99CCFF"/>
          </a:solidFill>
          <a:ln w="12700" algn="ctr">
            <a:solidFill>
              <a:schemeClr val="tx1"/>
            </a:solidFill>
            <a:miter lim="800000"/>
            <a:headEnd/>
            <a:tailEnd/>
          </a:ln>
        </p:spPr>
        <p:txBody>
          <a:bodyPr>
            <a:spAutoFit/>
          </a:bodyPr>
          <a:lstStyle/>
          <a:p>
            <a:pPr algn="ctr">
              <a:spcBef>
                <a:spcPct val="50000"/>
              </a:spcBef>
            </a:pPr>
            <a:r>
              <a:rPr lang="en-GB"/>
              <a:t>Orientation</a:t>
            </a:r>
            <a:br>
              <a:rPr lang="en-GB"/>
            </a:br>
            <a:r>
              <a:rPr lang="en-GB" sz="1600" b="0"/>
              <a:t>What needs to be accomplished?</a:t>
            </a:r>
          </a:p>
        </p:txBody>
      </p:sp>
      <p:sp>
        <p:nvSpPr>
          <p:cNvPr id="181253" name="Text Box 24"/>
          <p:cNvSpPr txBox="1">
            <a:spLocks noChangeArrowheads="1"/>
          </p:cNvSpPr>
          <p:nvPr/>
        </p:nvSpPr>
        <p:spPr bwMode="auto">
          <a:xfrm>
            <a:off x="5181600" y="4114800"/>
            <a:ext cx="3962400" cy="623888"/>
          </a:xfrm>
          <a:prstGeom prst="rect">
            <a:avLst/>
          </a:prstGeom>
          <a:solidFill>
            <a:srgbClr val="99CCFF"/>
          </a:solidFill>
          <a:ln w="12700" algn="ctr">
            <a:solidFill>
              <a:schemeClr val="tx1"/>
            </a:solidFill>
            <a:miter lim="800000"/>
            <a:headEnd/>
            <a:tailEnd/>
          </a:ln>
        </p:spPr>
        <p:txBody>
          <a:bodyPr>
            <a:spAutoFit/>
          </a:bodyPr>
          <a:lstStyle/>
          <a:p>
            <a:pPr algn="ctr">
              <a:spcBef>
                <a:spcPct val="50000"/>
              </a:spcBef>
            </a:pPr>
            <a:r>
              <a:rPr lang="en-GB"/>
              <a:t>Concept Development</a:t>
            </a:r>
            <a:br>
              <a:rPr lang="en-GB"/>
            </a:br>
            <a:r>
              <a:rPr lang="en-GB" sz="1600" b="0"/>
              <a:t>How best to do it?</a:t>
            </a:r>
          </a:p>
        </p:txBody>
      </p:sp>
      <p:sp>
        <p:nvSpPr>
          <p:cNvPr id="181254" name="Line 6"/>
          <p:cNvSpPr>
            <a:spLocks noChangeShapeType="1"/>
          </p:cNvSpPr>
          <p:nvPr/>
        </p:nvSpPr>
        <p:spPr bwMode="auto">
          <a:xfrm>
            <a:off x="4953000" y="4114800"/>
            <a:ext cx="0" cy="609600"/>
          </a:xfrm>
          <a:prstGeom prst="line">
            <a:avLst/>
          </a:prstGeom>
          <a:noFill/>
          <a:ln w="12700">
            <a:solidFill>
              <a:schemeClr val="tx1"/>
            </a:solidFill>
            <a:round/>
            <a:headEnd/>
            <a:tailEnd/>
          </a:ln>
        </p:spPr>
        <p:txBody>
          <a:bodyPr anchor="ctr">
            <a:spAutoFit/>
          </a:bodyPr>
          <a:lstStyle/>
          <a:p>
            <a:endParaRPr lang="en-US"/>
          </a:p>
        </p:txBody>
      </p:sp>
      <p:pic>
        <p:nvPicPr>
          <p:cNvPr id="181255" name="Picture 7"/>
          <p:cNvPicPr>
            <a:picLocks noChangeAspect="1" noChangeArrowheads="1"/>
          </p:cNvPicPr>
          <p:nvPr/>
        </p:nvPicPr>
        <p:blipFill>
          <a:blip r:embed="rId3" cstate="print">
            <a:lum bright="30000" contrast="-44000"/>
          </a:blip>
          <a:srcRect/>
          <a:stretch>
            <a:fillRect/>
          </a:stretch>
        </p:blipFill>
        <p:spPr bwMode="auto">
          <a:xfrm>
            <a:off x="1828800" y="1066800"/>
            <a:ext cx="2386013" cy="2654300"/>
          </a:xfrm>
          <a:prstGeom prst="rect">
            <a:avLst/>
          </a:prstGeom>
          <a:noFill/>
          <a:ln w="9525">
            <a:noFill/>
            <a:miter lim="800000"/>
            <a:headEnd/>
            <a:tailEnd/>
          </a:ln>
        </p:spPr>
      </p:pic>
      <p:pic>
        <p:nvPicPr>
          <p:cNvPr id="181256" name="Picture 8"/>
          <p:cNvPicPr>
            <a:picLocks noChangeAspect="1" noChangeArrowheads="1"/>
          </p:cNvPicPr>
          <p:nvPr/>
        </p:nvPicPr>
        <p:blipFill>
          <a:blip r:embed="rId4" cstate="print">
            <a:lum bright="40000"/>
          </a:blip>
          <a:srcRect/>
          <a:stretch>
            <a:fillRect/>
          </a:stretch>
        </p:blipFill>
        <p:spPr bwMode="auto">
          <a:xfrm>
            <a:off x="5486400" y="1143000"/>
            <a:ext cx="2557463" cy="2590800"/>
          </a:xfrm>
          <a:prstGeom prst="rect">
            <a:avLst/>
          </a:prstGeom>
          <a:noFill/>
          <a:ln w="9525">
            <a:noFill/>
            <a:miter lim="800000"/>
            <a:headEnd/>
            <a:tailEnd/>
          </a:ln>
        </p:spPr>
      </p:pic>
      <p:sp>
        <p:nvSpPr>
          <p:cNvPr id="181257" name="Text Box 9"/>
          <p:cNvSpPr txBox="1">
            <a:spLocks noChangeArrowheads="1"/>
          </p:cNvSpPr>
          <p:nvPr/>
        </p:nvSpPr>
        <p:spPr bwMode="auto">
          <a:xfrm>
            <a:off x="1509713" y="1404938"/>
            <a:ext cx="3105150" cy="779462"/>
          </a:xfrm>
          <a:prstGeom prst="rect">
            <a:avLst/>
          </a:prstGeom>
          <a:noFill/>
          <a:ln w="12700" algn="ctr">
            <a:noFill/>
            <a:miter lim="800000"/>
            <a:headEnd/>
            <a:tailEnd/>
          </a:ln>
        </p:spPr>
        <p:txBody>
          <a:bodyPr wrap="none">
            <a:spAutoFit/>
          </a:bodyPr>
          <a:lstStyle/>
          <a:p>
            <a:pPr algn="ctr">
              <a:spcBef>
                <a:spcPct val="50000"/>
              </a:spcBef>
            </a:pPr>
            <a:r>
              <a:rPr lang="en-US">
                <a:solidFill>
                  <a:srgbClr val="2A21D5"/>
                </a:solidFill>
                <a:latin typeface="Arial Black" pitchFamily="34" charset="0"/>
              </a:rPr>
              <a:t>Understand the human </a:t>
            </a:r>
          </a:p>
          <a:p>
            <a:pPr algn="ctr">
              <a:spcBef>
                <a:spcPct val="50000"/>
              </a:spcBef>
            </a:pPr>
            <a:r>
              <a:rPr lang="en-US">
                <a:solidFill>
                  <a:srgbClr val="2A21D5"/>
                </a:solidFill>
                <a:latin typeface="Arial Black" pitchFamily="34" charset="0"/>
              </a:rPr>
              <a:t>and social environment</a:t>
            </a:r>
          </a:p>
        </p:txBody>
      </p:sp>
      <p:sp>
        <p:nvSpPr>
          <p:cNvPr id="181258" name="Text Box 10"/>
          <p:cNvSpPr txBox="1">
            <a:spLocks noChangeArrowheads="1"/>
          </p:cNvSpPr>
          <p:nvPr/>
        </p:nvSpPr>
        <p:spPr bwMode="auto">
          <a:xfrm>
            <a:off x="5029200" y="1295400"/>
            <a:ext cx="4114800" cy="915988"/>
          </a:xfrm>
          <a:prstGeom prst="rect">
            <a:avLst/>
          </a:prstGeom>
          <a:noFill/>
          <a:ln w="12700" algn="ctr">
            <a:noFill/>
            <a:miter lim="800000"/>
            <a:headEnd/>
            <a:tailEnd/>
          </a:ln>
        </p:spPr>
        <p:txBody>
          <a:bodyPr>
            <a:spAutoFit/>
          </a:bodyPr>
          <a:lstStyle/>
          <a:p>
            <a:pPr algn="ctr">
              <a:spcBef>
                <a:spcPct val="50000"/>
              </a:spcBef>
            </a:pPr>
            <a:r>
              <a:rPr lang="en-US">
                <a:solidFill>
                  <a:srgbClr val="2A21D5"/>
                </a:solidFill>
                <a:latin typeface="Arial Black" pitchFamily="34" charset="0"/>
              </a:rPr>
              <a:t>Integrating this understanding into the development of courses of action</a:t>
            </a:r>
          </a:p>
        </p:txBody>
      </p:sp>
      <p:sp>
        <p:nvSpPr>
          <p:cNvPr id="181259" name="AutoShape 11"/>
          <p:cNvSpPr>
            <a:spLocks noChangeArrowheads="1"/>
          </p:cNvSpPr>
          <p:nvPr/>
        </p:nvSpPr>
        <p:spPr bwMode="auto">
          <a:xfrm>
            <a:off x="1828800" y="5264150"/>
            <a:ext cx="6324600" cy="892175"/>
          </a:xfrm>
          <a:prstGeom prst="upArrow">
            <a:avLst>
              <a:gd name="adj1" fmla="val 50000"/>
              <a:gd name="adj2" fmla="val 25000"/>
            </a:avLst>
          </a:prstGeom>
          <a:solidFill>
            <a:srgbClr val="99CCFF"/>
          </a:solidFill>
          <a:ln w="12700" algn="ctr">
            <a:solidFill>
              <a:schemeClr val="tx1"/>
            </a:solidFill>
            <a:miter lim="800000"/>
            <a:headEnd/>
            <a:tailEnd/>
          </a:ln>
        </p:spPr>
        <p:txBody>
          <a:bodyPr anchor="ctr">
            <a:spAutoFit/>
          </a:bodyPr>
          <a:lstStyle/>
          <a:p>
            <a:pPr algn="ctr">
              <a:spcBef>
                <a:spcPct val="50000"/>
              </a:spcBef>
            </a:pPr>
            <a:r>
              <a:rPr lang="en-US" b="0"/>
              <a:t>Supporting guidance </a:t>
            </a:r>
          </a:p>
          <a:p>
            <a:pPr algn="ctr">
              <a:spcBef>
                <a:spcPct val="50000"/>
              </a:spcBef>
            </a:pPr>
            <a:r>
              <a:rPr lang="en-US" b="0"/>
              <a:t>and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12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2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12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12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12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1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nimBg="1"/>
      <p:bldP spid="181253" grpId="0" animBg="1"/>
      <p:bldP spid="181254" grpId="0" animBg="1"/>
      <p:bldP spid="181257" grpId="0"/>
      <p:bldP spid="181258" grpId="0"/>
      <p:bldP spid="1812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9" name="Rectangle 9"/>
          <p:cNvSpPr>
            <a:spLocks noChangeArrowheads="1"/>
          </p:cNvSpPr>
          <p:nvPr/>
        </p:nvSpPr>
        <p:spPr bwMode="auto">
          <a:xfrm>
            <a:off x="2667000" y="2801938"/>
            <a:ext cx="2590800" cy="779462"/>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p:txBody>
      </p:sp>
      <p:sp>
        <p:nvSpPr>
          <p:cNvPr id="33793" name="Slide Number Placeholder 4"/>
          <p:cNvSpPr>
            <a:spLocks noGrp="1"/>
          </p:cNvSpPr>
          <p:nvPr>
            <p:ph type="sldNum" sz="quarter" idx="11"/>
          </p:nvPr>
        </p:nvSpPr>
        <p:spPr>
          <a:noFill/>
        </p:spPr>
        <p:txBody>
          <a:bodyPr/>
          <a:lstStyle/>
          <a:p>
            <a:fld id="{B01B4569-E332-42E5-B974-467633DE5CE9}" type="slidenum">
              <a:rPr lang="en-US" smtClean="0"/>
              <a:pPr/>
              <a:t>9</a:t>
            </a:fld>
            <a:endParaRPr lang="en-US" smtClean="0"/>
          </a:p>
        </p:txBody>
      </p:sp>
      <p:sp>
        <p:nvSpPr>
          <p:cNvPr id="33794" name="Rectangle 2"/>
          <p:cNvSpPr>
            <a:spLocks noGrp="1" noChangeArrowheads="1"/>
          </p:cNvSpPr>
          <p:nvPr>
            <p:ph type="title"/>
          </p:nvPr>
        </p:nvSpPr>
        <p:spPr>
          <a:xfrm>
            <a:off x="762000" y="0"/>
            <a:ext cx="8229600" cy="1143000"/>
          </a:xfrm>
        </p:spPr>
        <p:txBody>
          <a:bodyPr/>
          <a:lstStyle/>
          <a:p>
            <a:pPr eaLnBrk="1" hangingPunct="1"/>
            <a:r>
              <a:rPr lang="en-GB" sz="2800" smtClean="0"/>
              <a:t>HEART Home Page</a:t>
            </a:r>
          </a:p>
        </p:txBody>
      </p:sp>
      <p:sp>
        <p:nvSpPr>
          <p:cNvPr id="33795" name="Rectangle 14"/>
          <p:cNvSpPr>
            <a:spLocks noChangeArrowheads="1"/>
          </p:cNvSpPr>
          <p:nvPr/>
        </p:nvSpPr>
        <p:spPr bwMode="auto">
          <a:xfrm>
            <a:off x="0" y="2895600"/>
            <a:ext cx="9144000" cy="3962400"/>
          </a:xfrm>
          <a:prstGeom prst="rect">
            <a:avLst/>
          </a:prstGeom>
          <a:solidFill>
            <a:schemeClr val="bg1"/>
          </a:solidFill>
          <a:ln w="12700" algn="ctr">
            <a:noFill/>
            <a:miter lim="800000"/>
            <a:headEnd/>
            <a:tailEnd/>
          </a:ln>
        </p:spPr>
        <p:txBody>
          <a:bodyPr wrap="none" anchor="ctr">
            <a:spAutoFit/>
          </a:bodyPr>
          <a:lstStyle/>
          <a:p>
            <a:pPr>
              <a:spcBef>
                <a:spcPct val="50000"/>
              </a:spcBef>
            </a:pPr>
            <a:endParaRPr lang="en-CA"/>
          </a:p>
        </p:txBody>
      </p:sp>
      <p:sp>
        <p:nvSpPr>
          <p:cNvPr id="33796" name="Rectangle 15"/>
          <p:cNvSpPr>
            <a:spLocks noChangeArrowheads="1"/>
          </p:cNvSpPr>
          <p:nvPr/>
        </p:nvSpPr>
        <p:spPr bwMode="auto">
          <a:xfrm>
            <a:off x="3429000" y="2590800"/>
            <a:ext cx="3200400" cy="762000"/>
          </a:xfrm>
          <a:prstGeom prst="rect">
            <a:avLst/>
          </a:prstGeom>
          <a:solidFill>
            <a:schemeClr val="bg1"/>
          </a:solidFill>
          <a:ln w="12700" algn="ctr">
            <a:noFill/>
            <a:miter lim="800000"/>
            <a:headEnd/>
            <a:tailEnd/>
          </a:ln>
        </p:spPr>
        <p:txBody>
          <a:bodyPr anchor="ctr">
            <a:spAutoFit/>
          </a:bodyPr>
          <a:lstStyle/>
          <a:p>
            <a:pPr>
              <a:spcBef>
                <a:spcPct val="50000"/>
              </a:spcBef>
            </a:pPr>
            <a:endParaRPr lang="en-CA"/>
          </a:p>
        </p:txBody>
      </p:sp>
      <p:sp>
        <p:nvSpPr>
          <p:cNvPr id="33798" name="Rectangle 8"/>
          <p:cNvSpPr>
            <a:spLocks noChangeArrowheads="1"/>
          </p:cNvSpPr>
          <p:nvPr/>
        </p:nvSpPr>
        <p:spPr bwMode="auto">
          <a:xfrm>
            <a:off x="0" y="3048000"/>
            <a:ext cx="9144000" cy="4495800"/>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p:txBody>
      </p:sp>
      <p:sp>
        <p:nvSpPr>
          <p:cNvPr id="33799" name="Text Box 6"/>
          <p:cNvSpPr txBox="1">
            <a:spLocks noChangeArrowheads="1"/>
          </p:cNvSpPr>
          <p:nvPr/>
        </p:nvSpPr>
        <p:spPr bwMode="auto">
          <a:xfrm>
            <a:off x="533400" y="5181600"/>
            <a:ext cx="7794625" cy="396875"/>
          </a:xfrm>
          <a:prstGeom prst="rect">
            <a:avLst/>
          </a:prstGeom>
          <a:noFill/>
          <a:ln w="12700" algn="ctr">
            <a:noFill/>
            <a:miter lim="800000"/>
            <a:headEnd/>
            <a:tailEnd/>
          </a:ln>
        </p:spPr>
        <p:txBody>
          <a:bodyPr wrap="none">
            <a:spAutoFit/>
          </a:bodyPr>
          <a:lstStyle/>
          <a:p>
            <a:pPr algn="ctr">
              <a:spcBef>
                <a:spcPct val="50000"/>
              </a:spcBef>
            </a:pPr>
            <a:r>
              <a:rPr lang="en-US" sz="2000" b="0"/>
              <a:t>e.g., </a:t>
            </a:r>
            <a:r>
              <a:rPr lang="en-US" sz="2000" i="1"/>
              <a:t>avoid food crisis among minority groups in a conflict zone</a:t>
            </a:r>
          </a:p>
        </p:txBody>
      </p:sp>
      <p:sp>
        <p:nvSpPr>
          <p:cNvPr id="33800" name="Line 9"/>
          <p:cNvSpPr>
            <a:spLocks noChangeShapeType="1"/>
          </p:cNvSpPr>
          <p:nvPr/>
        </p:nvSpPr>
        <p:spPr bwMode="auto">
          <a:xfrm>
            <a:off x="5029200" y="3200400"/>
            <a:ext cx="0" cy="1905000"/>
          </a:xfrm>
          <a:prstGeom prst="line">
            <a:avLst/>
          </a:prstGeom>
          <a:noFill/>
          <a:ln w="127000">
            <a:solidFill>
              <a:srgbClr val="FF0000"/>
            </a:solidFill>
            <a:round/>
            <a:headEnd type="triangle" w="med" len="med"/>
            <a:tailEnd type="triangle" w="med" len="med"/>
          </a:ln>
        </p:spPr>
        <p:txBody>
          <a:bodyPr anchor="ctr">
            <a:spAutoFit/>
          </a:bodyPr>
          <a:lstStyle/>
          <a:p>
            <a:endParaRPr lang="en-US"/>
          </a:p>
        </p:txBody>
      </p:sp>
      <p:pic>
        <p:nvPicPr>
          <p:cNvPr id="33802" name="Picture 10" descr="SAS-074 Process View new"/>
          <p:cNvPicPr>
            <a:picLocks noChangeAspect="1" noChangeArrowheads="1"/>
          </p:cNvPicPr>
          <p:nvPr/>
        </p:nvPicPr>
        <p:blipFill>
          <a:blip r:embed="rId3" cstate="print"/>
          <a:srcRect/>
          <a:stretch>
            <a:fillRect/>
          </a:stretch>
        </p:blipFill>
        <p:spPr bwMode="auto">
          <a:xfrm>
            <a:off x="76200" y="793750"/>
            <a:ext cx="8991600" cy="5911850"/>
          </a:xfrm>
          <a:prstGeom prst="rect">
            <a:avLst/>
          </a:prstGeom>
          <a:noFill/>
        </p:spPr>
      </p:pic>
      <p:sp>
        <p:nvSpPr>
          <p:cNvPr id="33804" name="Rectangle 8"/>
          <p:cNvSpPr>
            <a:spLocks noChangeArrowheads="1"/>
          </p:cNvSpPr>
          <p:nvPr/>
        </p:nvSpPr>
        <p:spPr bwMode="auto">
          <a:xfrm>
            <a:off x="1295400" y="3309938"/>
            <a:ext cx="7848600" cy="4081462"/>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p:txBody>
      </p:sp>
      <p:sp>
        <p:nvSpPr>
          <p:cNvPr id="33806" name="Rectangle 8"/>
          <p:cNvSpPr>
            <a:spLocks noChangeArrowheads="1"/>
          </p:cNvSpPr>
          <p:nvPr/>
        </p:nvSpPr>
        <p:spPr bwMode="auto">
          <a:xfrm>
            <a:off x="0" y="4343400"/>
            <a:ext cx="3352800" cy="4081463"/>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a:p>
            <a:pPr algn="ctr">
              <a:spcBef>
                <a:spcPct val="50000"/>
              </a:spcBef>
            </a:pPr>
            <a:endParaRPr lang="en-CA" b="0"/>
          </a:p>
        </p:txBody>
      </p:sp>
      <p:sp>
        <p:nvSpPr>
          <p:cNvPr id="33808" name="Rectangle 9"/>
          <p:cNvSpPr>
            <a:spLocks noChangeArrowheads="1"/>
          </p:cNvSpPr>
          <p:nvPr/>
        </p:nvSpPr>
        <p:spPr bwMode="auto">
          <a:xfrm>
            <a:off x="5715000" y="2649538"/>
            <a:ext cx="2590800" cy="779462"/>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p:txBody>
      </p:sp>
      <p:sp>
        <p:nvSpPr>
          <p:cNvPr id="33807" name="Rectangle 9"/>
          <p:cNvSpPr>
            <a:spLocks noChangeArrowheads="1"/>
          </p:cNvSpPr>
          <p:nvPr/>
        </p:nvSpPr>
        <p:spPr bwMode="auto">
          <a:xfrm>
            <a:off x="3962400" y="2362200"/>
            <a:ext cx="2286000" cy="779463"/>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p:txBody>
      </p:sp>
      <p:sp>
        <p:nvSpPr>
          <p:cNvPr id="33810" name="Rectangle 9"/>
          <p:cNvSpPr>
            <a:spLocks noChangeArrowheads="1"/>
          </p:cNvSpPr>
          <p:nvPr/>
        </p:nvSpPr>
        <p:spPr bwMode="auto">
          <a:xfrm>
            <a:off x="1981200" y="2801938"/>
            <a:ext cx="2590800" cy="779462"/>
          </a:xfrm>
          <a:prstGeom prst="rect">
            <a:avLst/>
          </a:prstGeom>
          <a:solidFill>
            <a:schemeClr val="bg1"/>
          </a:solidFill>
          <a:ln w="12700" algn="ctr">
            <a:noFill/>
            <a:round/>
            <a:headEnd/>
            <a:tailEnd/>
          </a:ln>
        </p:spPr>
        <p:txBody>
          <a:bodyPr anchor="ctr">
            <a:spAutoFit/>
          </a:bodyPr>
          <a:lstStyle/>
          <a:p>
            <a:pPr algn="ctr">
              <a:spcBef>
                <a:spcPct val="50000"/>
              </a:spcBef>
            </a:pPr>
            <a:endParaRPr lang="en-CA" b="0"/>
          </a:p>
          <a:p>
            <a:pPr algn="ctr">
              <a:spcBef>
                <a:spcPct val="50000"/>
              </a:spcBef>
            </a:pPr>
            <a:endParaRPr lang="en-CA" b="0"/>
          </a:p>
        </p:txBody>
      </p:sp>
      <p:sp>
        <p:nvSpPr>
          <p:cNvPr id="9" name="Rounded Rectangular Callout 8"/>
          <p:cNvSpPr/>
          <p:nvPr/>
        </p:nvSpPr>
        <p:spPr bwMode="auto">
          <a:xfrm>
            <a:off x="4038600" y="3427413"/>
            <a:ext cx="2209800" cy="1022350"/>
          </a:xfrm>
          <a:prstGeom prst="wedgeRoundRectCallout">
            <a:avLst>
              <a:gd name="adj1" fmla="val -4221"/>
              <a:gd name="adj2" fmla="val -204639"/>
              <a:gd name="adj3" fmla="val 16667"/>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nchor="ctr">
            <a:spAutoFit/>
          </a:bodyPr>
          <a:lstStyle/>
          <a:p>
            <a:pPr algn="ctr">
              <a:spcBef>
                <a:spcPct val="50000"/>
              </a:spcBef>
              <a:defRPr/>
            </a:pPr>
            <a:r>
              <a:rPr lang="en-US" b="0" dirty="0"/>
              <a:t>Reports, presentations, &amp; related material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Review of other NATO material">
  <a:themeElements>
    <a:clrScheme name="Review of other NATO mater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eview of other NATO mate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CFFCC"/>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Review of other NATO mater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view of other NATO materi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view of other NATO materi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view of other NATO materi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view of other NATO materi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view of other NATO materi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view of other NATO materi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view of other NATO materi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view of other NATO materi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view of other NATO materi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view of other NATO materi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view of other NATO materi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4661</TotalTime>
  <Words>2615</Words>
  <Application>Microsoft Office PowerPoint</Application>
  <PresentationFormat>On-screen Show (4:3)</PresentationFormat>
  <Paragraphs>342</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Review of other NATO material</vt:lpstr>
      <vt:lpstr>Slide 1</vt:lpstr>
      <vt:lpstr>Overview</vt:lpstr>
      <vt:lpstr>HEART: Motivation and purpose</vt:lpstr>
      <vt:lpstr>Slide 4</vt:lpstr>
      <vt:lpstr>Slide 5</vt:lpstr>
      <vt:lpstr>Approach</vt:lpstr>
      <vt:lpstr>Approach</vt:lpstr>
      <vt:lpstr>Simplified View</vt:lpstr>
      <vt:lpstr>HEART Home Page</vt:lpstr>
      <vt:lpstr>HEART Home Page</vt:lpstr>
      <vt:lpstr>Slide 11</vt:lpstr>
      <vt:lpstr>Slide 12</vt:lpstr>
      <vt:lpstr>An example: The Case of Avoiding Food Crisis in a Conflict Zone</vt:lpstr>
      <vt:lpstr>An example: The Case of Avoiding Food Crisis in a Conflict Zone</vt:lpstr>
      <vt:lpstr>An example: The Case of Avoiding Food Crisis in a Conflict Zone</vt:lpstr>
      <vt:lpstr>Achieving Behavioural Change</vt:lpstr>
      <vt:lpstr>Societal Change</vt:lpstr>
      <vt:lpstr>Achieving Behavioural Change</vt:lpstr>
      <vt:lpstr>An example: The Case of Avoiding Food Crisis in a Conflict Zone</vt:lpstr>
      <vt:lpstr>An example: The Case of Avoiding Food Crisis in a Conflict Zone</vt:lpstr>
      <vt:lpstr>Use cases</vt:lpstr>
      <vt:lpstr>e.g., Economic Development Use Case</vt:lpstr>
      <vt:lpstr>Economic Development Use Case (cont’d)</vt:lpstr>
      <vt:lpstr>Human &amp; Social Analysis Resources</vt:lpstr>
      <vt:lpstr>An Example of Drill-Down Capacity in HEART</vt:lpstr>
      <vt:lpstr>An Example of Drill-Down Capacity in HEART (continued)</vt:lpstr>
      <vt:lpstr>References &amp; Data Resources</vt:lpstr>
      <vt:lpstr>e.g., Reference Sources</vt:lpstr>
      <vt:lpstr>References &amp; Data Resources</vt:lpstr>
      <vt:lpstr>How to Access HEART</vt:lpstr>
      <vt:lpstr>Status of the tool</vt:lpstr>
      <vt:lpstr>Potential Future Developments</vt:lpstr>
      <vt:lpstr>Recommendations of SAS-074 RTG</vt:lpstr>
      <vt:lpstr>Contact Information</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prjones</dc:creator>
  <cp:lastModifiedBy>Philip</cp:lastModifiedBy>
  <cp:revision>251</cp:revision>
  <dcterms:modified xsi:type="dcterms:W3CDTF">2011-09-07T20:15:39Z</dcterms:modified>
</cp:coreProperties>
</file>