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59" r:id="rId6"/>
    <p:sldId id="263" r:id="rId7"/>
    <p:sldId id="262" r:id="rId8"/>
    <p:sldId id="261"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2" d="100"/>
          <a:sy n="42" d="100"/>
        </p:scale>
        <p:origin x="-108" y="-2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420113-6326-43E7-A98E-74FABAD35285}" type="datetimeFigureOut">
              <a:rPr lang="en-US" smtClean="0"/>
              <a:t>11/25/2017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7936A-ACB8-4664-8EF2-6C5D60E360FB}" type="slidenum">
              <a:rPr lang="en-US" smtClean="0"/>
              <a:t>‹#›</a:t>
            </a:fld>
            <a:endParaRPr lang="en-US"/>
          </a:p>
        </p:txBody>
      </p:sp>
    </p:spTree>
    <p:extLst>
      <p:ext uri="{BB962C8B-B14F-4D97-AF65-F5344CB8AC3E}">
        <p14:creationId xmlns:p14="http://schemas.microsoft.com/office/powerpoint/2010/main" val="4124949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420113-6326-43E7-A98E-74FABAD35285}" type="datetimeFigureOut">
              <a:rPr lang="en-US" smtClean="0"/>
              <a:t>11/25/2017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7936A-ACB8-4664-8EF2-6C5D60E360FB}" type="slidenum">
              <a:rPr lang="en-US" smtClean="0"/>
              <a:t>‹#›</a:t>
            </a:fld>
            <a:endParaRPr lang="en-US"/>
          </a:p>
        </p:txBody>
      </p:sp>
    </p:spTree>
    <p:extLst>
      <p:ext uri="{BB962C8B-B14F-4D97-AF65-F5344CB8AC3E}">
        <p14:creationId xmlns:p14="http://schemas.microsoft.com/office/powerpoint/2010/main" val="586960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420113-6326-43E7-A98E-74FABAD35285}" type="datetimeFigureOut">
              <a:rPr lang="en-US" smtClean="0"/>
              <a:t>11/25/2017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7936A-ACB8-4664-8EF2-6C5D60E360FB}" type="slidenum">
              <a:rPr lang="en-US" smtClean="0"/>
              <a:t>‹#›</a:t>
            </a:fld>
            <a:endParaRPr lang="en-US"/>
          </a:p>
        </p:txBody>
      </p:sp>
    </p:spTree>
    <p:extLst>
      <p:ext uri="{BB962C8B-B14F-4D97-AF65-F5344CB8AC3E}">
        <p14:creationId xmlns:p14="http://schemas.microsoft.com/office/powerpoint/2010/main" val="2243754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420113-6326-43E7-A98E-74FABAD35285}" type="datetimeFigureOut">
              <a:rPr lang="en-US" smtClean="0"/>
              <a:t>11/25/2017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7936A-ACB8-4664-8EF2-6C5D60E360FB}" type="slidenum">
              <a:rPr lang="en-US" smtClean="0"/>
              <a:t>‹#›</a:t>
            </a:fld>
            <a:endParaRPr lang="en-US"/>
          </a:p>
        </p:txBody>
      </p:sp>
    </p:spTree>
    <p:extLst>
      <p:ext uri="{BB962C8B-B14F-4D97-AF65-F5344CB8AC3E}">
        <p14:creationId xmlns:p14="http://schemas.microsoft.com/office/powerpoint/2010/main" val="1518022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420113-6326-43E7-A98E-74FABAD35285}" type="datetimeFigureOut">
              <a:rPr lang="en-US" smtClean="0"/>
              <a:t>11/25/2017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7936A-ACB8-4664-8EF2-6C5D60E360FB}" type="slidenum">
              <a:rPr lang="en-US" smtClean="0"/>
              <a:t>‹#›</a:t>
            </a:fld>
            <a:endParaRPr lang="en-US"/>
          </a:p>
        </p:txBody>
      </p:sp>
    </p:spTree>
    <p:extLst>
      <p:ext uri="{BB962C8B-B14F-4D97-AF65-F5344CB8AC3E}">
        <p14:creationId xmlns:p14="http://schemas.microsoft.com/office/powerpoint/2010/main" val="1312069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420113-6326-43E7-A98E-74FABAD35285}" type="datetimeFigureOut">
              <a:rPr lang="en-US" smtClean="0"/>
              <a:t>11/25/2017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F7936A-ACB8-4664-8EF2-6C5D60E360FB}" type="slidenum">
              <a:rPr lang="en-US" smtClean="0"/>
              <a:t>‹#›</a:t>
            </a:fld>
            <a:endParaRPr lang="en-US"/>
          </a:p>
        </p:txBody>
      </p:sp>
    </p:spTree>
    <p:extLst>
      <p:ext uri="{BB962C8B-B14F-4D97-AF65-F5344CB8AC3E}">
        <p14:creationId xmlns:p14="http://schemas.microsoft.com/office/powerpoint/2010/main" val="263611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420113-6326-43E7-A98E-74FABAD35285}" type="datetimeFigureOut">
              <a:rPr lang="en-US" smtClean="0"/>
              <a:t>11/25/2017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F7936A-ACB8-4664-8EF2-6C5D60E360FB}" type="slidenum">
              <a:rPr lang="en-US" smtClean="0"/>
              <a:t>‹#›</a:t>
            </a:fld>
            <a:endParaRPr lang="en-US"/>
          </a:p>
        </p:txBody>
      </p:sp>
    </p:spTree>
    <p:extLst>
      <p:ext uri="{BB962C8B-B14F-4D97-AF65-F5344CB8AC3E}">
        <p14:creationId xmlns:p14="http://schemas.microsoft.com/office/powerpoint/2010/main" val="1402555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420113-6326-43E7-A98E-74FABAD35285}" type="datetimeFigureOut">
              <a:rPr lang="en-US" smtClean="0"/>
              <a:t>11/25/2017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F7936A-ACB8-4664-8EF2-6C5D60E360FB}" type="slidenum">
              <a:rPr lang="en-US" smtClean="0"/>
              <a:t>‹#›</a:t>
            </a:fld>
            <a:endParaRPr lang="en-US"/>
          </a:p>
        </p:txBody>
      </p:sp>
    </p:spTree>
    <p:extLst>
      <p:ext uri="{BB962C8B-B14F-4D97-AF65-F5344CB8AC3E}">
        <p14:creationId xmlns:p14="http://schemas.microsoft.com/office/powerpoint/2010/main" val="3672671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420113-6326-43E7-A98E-74FABAD35285}" type="datetimeFigureOut">
              <a:rPr lang="en-US" smtClean="0"/>
              <a:t>11/25/2017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F7936A-ACB8-4664-8EF2-6C5D60E360FB}" type="slidenum">
              <a:rPr lang="en-US" smtClean="0"/>
              <a:t>‹#›</a:t>
            </a:fld>
            <a:endParaRPr lang="en-US"/>
          </a:p>
        </p:txBody>
      </p:sp>
    </p:spTree>
    <p:extLst>
      <p:ext uri="{BB962C8B-B14F-4D97-AF65-F5344CB8AC3E}">
        <p14:creationId xmlns:p14="http://schemas.microsoft.com/office/powerpoint/2010/main" val="4035802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420113-6326-43E7-A98E-74FABAD35285}" type="datetimeFigureOut">
              <a:rPr lang="en-US" smtClean="0"/>
              <a:t>11/25/2017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F7936A-ACB8-4664-8EF2-6C5D60E360FB}" type="slidenum">
              <a:rPr lang="en-US" smtClean="0"/>
              <a:t>‹#›</a:t>
            </a:fld>
            <a:endParaRPr lang="en-US"/>
          </a:p>
        </p:txBody>
      </p:sp>
    </p:spTree>
    <p:extLst>
      <p:ext uri="{BB962C8B-B14F-4D97-AF65-F5344CB8AC3E}">
        <p14:creationId xmlns:p14="http://schemas.microsoft.com/office/powerpoint/2010/main" val="3910978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420113-6326-43E7-A98E-74FABAD35285}" type="datetimeFigureOut">
              <a:rPr lang="en-US" smtClean="0"/>
              <a:t>11/25/2017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F7936A-ACB8-4664-8EF2-6C5D60E360FB}" type="slidenum">
              <a:rPr lang="en-US" smtClean="0"/>
              <a:t>‹#›</a:t>
            </a:fld>
            <a:endParaRPr lang="en-US"/>
          </a:p>
        </p:txBody>
      </p:sp>
    </p:spTree>
    <p:extLst>
      <p:ext uri="{BB962C8B-B14F-4D97-AF65-F5344CB8AC3E}">
        <p14:creationId xmlns:p14="http://schemas.microsoft.com/office/powerpoint/2010/main" val="371585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5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20113-6326-43E7-A98E-74FABAD35285}" type="datetimeFigureOut">
              <a:rPr lang="en-US" smtClean="0"/>
              <a:t>11/25/2017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F7936A-ACB8-4664-8EF2-6C5D60E360FB}" type="slidenum">
              <a:rPr lang="en-US" smtClean="0"/>
              <a:t>‹#›</a:t>
            </a:fld>
            <a:endParaRPr lang="en-US"/>
          </a:p>
        </p:txBody>
      </p:sp>
    </p:spTree>
    <p:extLst>
      <p:ext uri="{BB962C8B-B14F-4D97-AF65-F5344CB8AC3E}">
        <p14:creationId xmlns:p14="http://schemas.microsoft.com/office/powerpoint/2010/main" val="1919405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i="1" dirty="0" smtClean="0">
                <a:solidFill>
                  <a:schemeClr val="bg2">
                    <a:lumMod val="50000"/>
                  </a:schemeClr>
                </a:solidFill>
              </a:rPr>
              <a:t>Mammary Surgery</a:t>
            </a:r>
            <a:endParaRPr lang="en-US" b="1" i="1" dirty="0">
              <a:solidFill>
                <a:schemeClr val="bg2">
                  <a:lumMod val="50000"/>
                </a:schemeClr>
              </a:solidFill>
            </a:endParaRPr>
          </a:p>
        </p:txBody>
      </p:sp>
      <p:sp>
        <p:nvSpPr>
          <p:cNvPr id="3" name="Subtitle 2"/>
          <p:cNvSpPr>
            <a:spLocks noGrp="1"/>
          </p:cNvSpPr>
          <p:nvPr>
            <p:ph type="subTitle" idx="1"/>
          </p:nvPr>
        </p:nvSpPr>
        <p:spPr/>
        <p:txBody>
          <a:bodyPr/>
          <a:lstStyle/>
          <a:p>
            <a:r>
              <a:rPr lang="en-US" b="1" i="1" dirty="0" smtClean="0">
                <a:solidFill>
                  <a:schemeClr val="accent5">
                    <a:lumMod val="75000"/>
                  </a:schemeClr>
                </a:solidFill>
              </a:rPr>
              <a:t>Introduction</a:t>
            </a:r>
            <a:endParaRPr lang="en-US" b="1" i="1" dirty="0">
              <a:solidFill>
                <a:schemeClr val="accent5">
                  <a:lumMod val="75000"/>
                </a:schemeClr>
              </a:solidFill>
            </a:endParaRPr>
          </a:p>
        </p:txBody>
      </p:sp>
    </p:spTree>
    <p:extLst>
      <p:ext uri="{BB962C8B-B14F-4D97-AF65-F5344CB8AC3E}">
        <p14:creationId xmlns:p14="http://schemas.microsoft.com/office/powerpoint/2010/main" val="3233645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bg2">
                    <a:lumMod val="50000"/>
                  </a:schemeClr>
                </a:solidFill>
              </a:rPr>
              <a:t>Introduction</a:t>
            </a:r>
            <a:endParaRPr lang="en-US" b="1" i="1" dirty="0">
              <a:solidFill>
                <a:schemeClr val="bg2">
                  <a:lumMod val="50000"/>
                </a:schemeClr>
              </a:solidFill>
            </a:endParaRP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ü"/>
            </a:pPr>
            <a:r>
              <a:rPr lang="en-US" dirty="0" smtClean="0"/>
              <a:t>Note the blood supply runs in a longitudinal manner. Therefore transverse laceration are more severe. </a:t>
            </a:r>
          </a:p>
          <a:p>
            <a:pPr>
              <a:buFont typeface="Wingdings" panose="05000000000000000000" pitchFamily="2" charset="2"/>
              <a:buChar char="ü"/>
            </a:pPr>
            <a:r>
              <a:rPr lang="en-US" dirty="0" smtClean="0"/>
              <a:t>Distal injuries have a poor prognosis, affects the defense mechanism and injuries may lead to avascular necrosis of the distal end of the teat. Also reconstruction of the streak canal is difficult and may cause obstruction (partial or complete) of the milk flow. </a:t>
            </a:r>
          </a:p>
        </p:txBody>
      </p:sp>
    </p:spTree>
    <p:extLst>
      <p:ext uri="{BB962C8B-B14F-4D97-AF65-F5344CB8AC3E}">
        <p14:creationId xmlns:p14="http://schemas.microsoft.com/office/powerpoint/2010/main" val="1658671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bg2">
                    <a:lumMod val="50000"/>
                  </a:schemeClr>
                </a:solidFill>
              </a:rPr>
              <a:t>Introduction</a:t>
            </a:r>
            <a:endParaRPr lang="en-US" b="1" i="1" dirty="0">
              <a:solidFill>
                <a:schemeClr val="bg2">
                  <a:lumMod val="50000"/>
                </a:schemeClr>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en-US" b="1" i="1" u="sng" dirty="0" smtClean="0"/>
              <a:t>Thickness of the laceration: </a:t>
            </a:r>
            <a:r>
              <a:rPr lang="en-US" dirty="0" smtClean="0"/>
              <a:t> These are either partial (skin to submucosa) or full (skin to mucosa with the milk leaking out of the incision) thickness. Prompt surgical reconstruction is needed to protect the quarter against environmental pathogens.</a:t>
            </a:r>
          </a:p>
          <a:p>
            <a:pPr marL="0" indent="0">
              <a:buNone/>
            </a:pPr>
            <a:endParaRPr lang="en-US" b="1" i="1" u="sng" dirty="0"/>
          </a:p>
        </p:txBody>
      </p:sp>
    </p:spTree>
    <p:extLst>
      <p:ext uri="{BB962C8B-B14F-4D97-AF65-F5344CB8AC3E}">
        <p14:creationId xmlns:p14="http://schemas.microsoft.com/office/powerpoint/2010/main" val="3382397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bg2">
                    <a:lumMod val="50000"/>
                  </a:schemeClr>
                </a:solidFill>
              </a:rPr>
              <a:t>Prognosis </a:t>
            </a:r>
            <a:endParaRPr lang="en-US" b="1" i="1" dirty="0">
              <a:solidFill>
                <a:schemeClr val="bg2">
                  <a:lumMod val="50000"/>
                </a:schemeClr>
              </a:solidFill>
            </a:endParaRPr>
          </a:p>
        </p:txBody>
      </p:sp>
      <p:sp>
        <p:nvSpPr>
          <p:cNvPr id="3" name="Content Placeholder 2"/>
          <p:cNvSpPr>
            <a:spLocks noGrp="1"/>
          </p:cNvSpPr>
          <p:nvPr>
            <p:ph idx="1"/>
          </p:nvPr>
        </p:nvSpPr>
        <p:spPr/>
        <p:txBody>
          <a:bodyPr/>
          <a:lstStyle/>
          <a:p>
            <a:r>
              <a:rPr lang="en-US" dirty="0" smtClean="0"/>
              <a:t>Prognosis of a teat laceration is based on:</a:t>
            </a:r>
          </a:p>
          <a:p>
            <a:pPr>
              <a:buFont typeface="Wingdings" panose="05000000000000000000" pitchFamily="2" charset="2"/>
              <a:buChar char="ü"/>
            </a:pPr>
            <a:r>
              <a:rPr lang="en-US" dirty="0" smtClean="0"/>
              <a:t>Involvement of streak canal</a:t>
            </a:r>
          </a:p>
          <a:p>
            <a:pPr>
              <a:buFont typeface="Wingdings" panose="05000000000000000000" pitchFamily="2" charset="2"/>
              <a:buChar char="ü"/>
            </a:pPr>
            <a:r>
              <a:rPr lang="en-US" dirty="0" smtClean="0"/>
              <a:t>Direction of wound: Longitudinal wounds heal better than transverse.</a:t>
            </a:r>
          </a:p>
          <a:p>
            <a:pPr>
              <a:buFont typeface="Wingdings" panose="05000000000000000000" pitchFamily="2" charset="2"/>
              <a:buChar char="ü"/>
            </a:pPr>
            <a:r>
              <a:rPr lang="en-US" dirty="0" smtClean="0"/>
              <a:t>Integrity of blood supply</a:t>
            </a:r>
          </a:p>
          <a:p>
            <a:pPr>
              <a:buFont typeface="Wingdings" panose="05000000000000000000" pitchFamily="2" charset="2"/>
              <a:buChar char="ü"/>
            </a:pPr>
            <a:r>
              <a:rPr lang="en-US" dirty="0" smtClean="0"/>
              <a:t>Presence of infection</a:t>
            </a:r>
          </a:p>
          <a:p>
            <a:pPr>
              <a:buFont typeface="Wingdings" panose="05000000000000000000" pitchFamily="2" charset="2"/>
              <a:buChar char="ü"/>
            </a:pPr>
            <a:r>
              <a:rPr lang="en-US" dirty="0" smtClean="0"/>
              <a:t>Amount of skin loss.</a:t>
            </a:r>
            <a:endParaRPr lang="en-US" dirty="0"/>
          </a:p>
        </p:txBody>
      </p:sp>
    </p:spTree>
    <p:extLst>
      <p:ext uri="{BB962C8B-B14F-4D97-AF65-F5344CB8AC3E}">
        <p14:creationId xmlns:p14="http://schemas.microsoft.com/office/powerpoint/2010/main" val="4121495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bg2">
                    <a:lumMod val="50000"/>
                  </a:schemeClr>
                </a:solidFill>
              </a:rPr>
              <a:t>Basic Anatomy</a:t>
            </a:r>
            <a:endParaRPr lang="en-US" b="1" i="1" dirty="0">
              <a:solidFill>
                <a:schemeClr val="bg2">
                  <a:lumMod val="50000"/>
                </a:schemeClr>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8800" y="1600200"/>
            <a:ext cx="5410200" cy="4953000"/>
          </a:xfrm>
        </p:spPr>
      </p:pic>
    </p:spTree>
    <p:extLst>
      <p:ext uri="{BB962C8B-B14F-4D97-AF65-F5344CB8AC3E}">
        <p14:creationId xmlns:p14="http://schemas.microsoft.com/office/powerpoint/2010/main" val="213874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bg2">
                    <a:lumMod val="50000"/>
                  </a:schemeClr>
                </a:solidFill>
              </a:rPr>
              <a:t>Basic Anatomy</a:t>
            </a:r>
            <a:endParaRPr lang="en-US" b="1" i="1" dirty="0">
              <a:solidFill>
                <a:schemeClr val="bg2">
                  <a:lumMod val="50000"/>
                </a:schemeClr>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2600" y="1219200"/>
            <a:ext cx="6172200" cy="5562600"/>
          </a:xfrm>
        </p:spPr>
      </p:pic>
    </p:spTree>
    <p:extLst>
      <p:ext uri="{BB962C8B-B14F-4D97-AF65-F5344CB8AC3E}">
        <p14:creationId xmlns:p14="http://schemas.microsoft.com/office/powerpoint/2010/main" val="897613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bg2">
                    <a:lumMod val="50000"/>
                  </a:schemeClr>
                </a:solidFill>
              </a:rPr>
              <a:t>Basic Anatomy</a:t>
            </a:r>
            <a:endParaRPr lang="en-US" b="1" i="1" dirty="0">
              <a:solidFill>
                <a:schemeClr val="bg2">
                  <a:lumMod val="50000"/>
                </a:schemeClr>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9049" y="1600200"/>
            <a:ext cx="7905902" cy="4525963"/>
          </a:xfrm>
        </p:spPr>
      </p:pic>
    </p:spTree>
    <p:extLst>
      <p:ext uri="{BB962C8B-B14F-4D97-AF65-F5344CB8AC3E}">
        <p14:creationId xmlns:p14="http://schemas.microsoft.com/office/powerpoint/2010/main" val="1888639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bg2">
                    <a:lumMod val="50000"/>
                  </a:schemeClr>
                </a:solidFill>
              </a:rPr>
              <a:t>Basic Anatomy</a:t>
            </a:r>
            <a:endParaRPr lang="en-US" b="1" i="1" dirty="0">
              <a:solidFill>
                <a:schemeClr val="bg2">
                  <a:lumMod val="50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600200"/>
            <a:ext cx="5943600" cy="5029200"/>
          </a:xfrm>
        </p:spPr>
      </p:pic>
    </p:spTree>
    <p:extLst>
      <p:ext uri="{BB962C8B-B14F-4D97-AF65-F5344CB8AC3E}">
        <p14:creationId xmlns:p14="http://schemas.microsoft.com/office/powerpoint/2010/main" val="1955036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bg2">
                    <a:lumMod val="50000"/>
                  </a:schemeClr>
                </a:solidFill>
              </a:rPr>
              <a:t>Basic Anatomy</a:t>
            </a:r>
            <a:endParaRPr lang="en-US" b="1" i="1" dirty="0">
              <a:solidFill>
                <a:schemeClr val="bg2">
                  <a:lumMod val="50000"/>
                </a:schemeClr>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2978" y="1600200"/>
            <a:ext cx="5518043" cy="4525963"/>
          </a:xfrm>
        </p:spPr>
      </p:pic>
    </p:spTree>
    <p:extLst>
      <p:ext uri="{BB962C8B-B14F-4D97-AF65-F5344CB8AC3E}">
        <p14:creationId xmlns:p14="http://schemas.microsoft.com/office/powerpoint/2010/main" val="2773211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bg2">
                    <a:lumMod val="50000"/>
                  </a:schemeClr>
                </a:solidFill>
              </a:rPr>
              <a:t>Basic Anatomy</a:t>
            </a:r>
            <a:endParaRPr lang="en-US" b="1" i="1" dirty="0">
              <a:solidFill>
                <a:schemeClr val="bg2">
                  <a:lumMod val="50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51229"/>
            <a:ext cx="8229600" cy="4223904"/>
          </a:xfrm>
        </p:spPr>
      </p:pic>
    </p:spTree>
    <p:extLst>
      <p:ext uri="{BB962C8B-B14F-4D97-AF65-F5344CB8AC3E}">
        <p14:creationId xmlns:p14="http://schemas.microsoft.com/office/powerpoint/2010/main" val="3699862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bg2">
                    <a:lumMod val="50000"/>
                  </a:schemeClr>
                </a:solidFill>
              </a:rPr>
              <a:t>Basic Anatomy</a:t>
            </a:r>
            <a:endParaRPr lang="en-US" b="1" i="1" dirty="0">
              <a:solidFill>
                <a:schemeClr val="bg2">
                  <a:lumMod val="50000"/>
                </a:schemeClr>
              </a:solidFill>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81200" y="1600200"/>
            <a:ext cx="4876800" cy="4525963"/>
          </a:xfrm>
        </p:spPr>
      </p:pic>
    </p:spTree>
    <p:extLst>
      <p:ext uri="{BB962C8B-B14F-4D97-AF65-F5344CB8AC3E}">
        <p14:creationId xmlns:p14="http://schemas.microsoft.com/office/powerpoint/2010/main" val="3767777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bg2">
                    <a:lumMod val="50000"/>
                  </a:schemeClr>
                </a:solidFill>
              </a:rPr>
              <a:t>Introduction</a:t>
            </a:r>
            <a:endParaRPr lang="en-US" b="1" i="1" dirty="0">
              <a:solidFill>
                <a:schemeClr val="bg2">
                  <a:lumMod val="50000"/>
                </a:schemeClr>
              </a:solidFill>
            </a:endParaRPr>
          </a:p>
        </p:txBody>
      </p:sp>
      <p:sp>
        <p:nvSpPr>
          <p:cNvPr id="3" name="Content Placeholder 2"/>
          <p:cNvSpPr>
            <a:spLocks noGrp="1"/>
          </p:cNvSpPr>
          <p:nvPr>
            <p:ph idx="1"/>
          </p:nvPr>
        </p:nvSpPr>
        <p:spPr/>
        <p:txBody>
          <a:bodyPr>
            <a:normAutofit fontScale="92500"/>
          </a:bodyPr>
          <a:lstStyle/>
          <a:p>
            <a:r>
              <a:rPr lang="en-US" dirty="0" smtClean="0"/>
              <a:t>Teat laceration is a catastrophic injury, affecting the production of the animal.</a:t>
            </a:r>
          </a:p>
          <a:p>
            <a:r>
              <a:rPr lang="en-US" dirty="0" smtClean="0"/>
              <a:t>Classification of teat injury is based on:</a:t>
            </a:r>
          </a:p>
          <a:p>
            <a:pPr>
              <a:buFont typeface="Wingdings" panose="05000000000000000000" pitchFamily="2" charset="2"/>
              <a:buChar char="ü"/>
            </a:pPr>
            <a:r>
              <a:rPr lang="en-US" b="1" i="1" u="sng" dirty="0" smtClean="0"/>
              <a:t>Duration: </a:t>
            </a:r>
            <a:r>
              <a:rPr lang="en-US" dirty="0" smtClean="0"/>
              <a:t>Acute/Chronic ( &gt;12 hours). Surgical intervention is recommended for those lacerations less than 12hours.</a:t>
            </a:r>
          </a:p>
          <a:p>
            <a:pPr>
              <a:buFont typeface="Wingdings" panose="05000000000000000000" pitchFamily="2" charset="2"/>
              <a:buChar char="ü"/>
            </a:pPr>
            <a:r>
              <a:rPr lang="en-US" b="1" i="1" u="sng" dirty="0" smtClean="0"/>
              <a:t>Localization and conformation: </a:t>
            </a:r>
            <a:r>
              <a:rPr lang="en-US" dirty="0" smtClean="0"/>
              <a:t>Lacerations can be simple/ complexed ( inverted Y or U), longitudinal or transverse and proximal or distal.</a:t>
            </a:r>
            <a:endParaRPr lang="en-US" dirty="0"/>
          </a:p>
        </p:txBody>
      </p:sp>
    </p:spTree>
    <p:extLst>
      <p:ext uri="{BB962C8B-B14F-4D97-AF65-F5344CB8AC3E}">
        <p14:creationId xmlns:p14="http://schemas.microsoft.com/office/powerpoint/2010/main" val="12432858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231</Words>
  <Application>Microsoft Office PowerPoint</Application>
  <PresentationFormat>On-screen Show (4:3)</PresentationFormat>
  <Paragraphs>26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Mammary Surgery</vt:lpstr>
      <vt:lpstr>Basic Anatomy</vt:lpstr>
      <vt:lpstr>Basic Anatomy</vt:lpstr>
      <vt:lpstr>Basic Anatomy</vt:lpstr>
      <vt:lpstr>Basic Anatomy</vt:lpstr>
      <vt:lpstr>Basic Anatomy</vt:lpstr>
      <vt:lpstr>Basic Anatomy</vt:lpstr>
      <vt:lpstr>Basic Anatomy</vt:lpstr>
      <vt:lpstr>Introduction</vt:lpstr>
      <vt:lpstr>Introduction</vt:lpstr>
      <vt:lpstr>Introduction</vt:lpstr>
      <vt:lpstr>Prognosis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Mammary Surgery</dc:title>
  <dc:creator>User</dc:creator>
  <cp:lastModifiedBy>User</cp:lastModifiedBy>
  <cp:revision>7</cp:revision>
  <dcterms:created xsi:type="dcterms:W3CDTF">2017-11-25T12:22:46Z</dcterms:created>
  <dcterms:modified xsi:type="dcterms:W3CDTF">2017-11-25T15:09:34Z</dcterms:modified>
</cp:coreProperties>
</file>