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handoutMasterIdLst>
    <p:handoutMasterId r:id="rId21"/>
  </p:handoutMasterIdLst>
  <p:sldIdLst>
    <p:sldId id="279" r:id="rId5"/>
    <p:sldId id="297" r:id="rId6"/>
    <p:sldId id="298" r:id="rId7"/>
    <p:sldId id="287" r:id="rId8"/>
    <p:sldId id="294" r:id="rId9"/>
    <p:sldId id="307" r:id="rId10"/>
    <p:sldId id="288" r:id="rId11"/>
    <p:sldId id="290" r:id="rId12"/>
    <p:sldId id="291" r:id="rId13"/>
    <p:sldId id="300" r:id="rId14"/>
    <p:sldId id="302" r:id="rId15"/>
    <p:sldId id="303" r:id="rId16"/>
    <p:sldId id="306" r:id="rId17"/>
    <p:sldId id="301" r:id="rId18"/>
    <p:sldId id="293" r:id="rId1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p:cViewPr>
        <p:scale>
          <a:sx n="57" d="100"/>
          <a:sy n="57" d="100"/>
        </p:scale>
        <p:origin x="1260" y="40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11/26/2017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11/26/2017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62" name="Rectangle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a:solidFill>
                <a:schemeClr val="tx2"/>
              </a:solidFill>
            </a:endParaRPr>
          </a:p>
        </p:txBody>
      </p:sp>
      <p:sp>
        <p:nvSpPr>
          <p:cNvPr id="2" name="Title 1"/>
          <p:cNvSpPr>
            <a:spLocks noGrp="1"/>
          </p:cNvSpPr>
          <p:nvPr>
            <p:ph type="ctrTitle"/>
          </p:nvPr>
        </p:nvSpPr>
        <p:spPr>
          <a:xfrm>
            <a:off x="1218883" y="1905002"/>
            <a:ext cx="9751060" cy="2147926"/>
          </a:xfrm>
        </p:spPr>
        <p:txBody>
          <a:bodyPr anchor="ctr">
            <a:normAutofit/>
          </a:bodyPr>
          <a:lstStyle>
            <a:lvl1pPr algn="ctr">
              <a:defRPr sz="4400" cap="all" normalizeH="0" baseline="0"/>
            </a:lvl1pPr>
          </a:lstStyle>
          <a:p>
            <a:r>
              <a:rPr lang="en-US"/>
              <a:t>Click to edit Master title style</a:t>
            </a:r>
            <a:endParaRPr/>
          </a:p>
        </p:txBody>
      </p:sp>
      <p:sp>
        <p:nvSpPr>
          <p:cNvPr id="3" name="Subtitle 2"/>
          <p:cNvSpPr>
            <a:spLocks noGrp="1"/>
          </p:cNvSpPr>
          <p:nvPr>
            <p:ph type="subTitle" idx="1"/>
          </p:nvPr>
        </p:nvSpPr>
        <p:spPr>
          <a:xfrm>
            <a:off x="1218883" y="4140200"/>
            <a:ext cx="975106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8" y="482600"/>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11/26/2017</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482599"/>
            <a:ext cx="1843982" cy="57912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2" y="482599"/>
            <a:ext cx="9040045" cy="5791201"/>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11/26/2017</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11/26/2017</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18883" y="1524000"/>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11/26/2017</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B9B9059-F1D6-41D0-95CF-D21CAA096B3A}" type="datetimeFigureOut">
              <a:rPr lang="en-US"/>
              <a:t>11/26/2017</a:t>
            </a:fld>
            <a:endParaRPr/>
          </a:p>
        </p:txBody>
      </p:sp>
      <p:sp>
        <p:nvSpPr>
          <p:cNvPr id="7" name="Slide Number Placeholder 6"/>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B9B9059-F1D6-41D0-95CF-D21CAA096B3A}" type="datetimeFigureOut">
              <a:rPr lang="en-US"/>
              <a:t>11/26/2017</a:t>
            </a:fld>
            <a:endParaRPr/>
          </a:p>
        </p:txBody>
      </p:sp>
      <p:sp>
        <p:nvSpPr>
          <p:cNvPr id="9" name="Slide Number Placeholder 8"/>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B9B9059-F1D6-41D0-95CF-D21CAA096B3A}" type="datetimeFigureOut">
              <a:rPr lang="en-US"/>
              <a:t>11/26/2017</a:t>
            </a:fld>
            <a:endParaRPr/>
          </a:p>
        </p:txBody>
      </p:sp>
      <p:sp>
        <p:nvSpPr>
          <p:cNvPr id="5" name="Slide Number Placeholder 4"/>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Content Placeholder 2"/>
          <p:cNvSpPr>
            <a:spLocks noGrp="1"/>
          </p:cNvSpPr>
          <p:nvPr>
            <p:ph idx="1"/>
          </p:nvPr>
        </p:nvSpPr>
        <p:spPr bwMode="white">
          <a:xfrm>
            <a:off x="507868" y="482600"/>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6399133"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9"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6399133"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a:pPr/>
              <a:t>11/26/2017</a:t>
            </a:fld>
            <a:endParaRPr/>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184.182.233.151/rid=1NGDPPHYP-JGZZYD-BKM4/Udder%20Examination%20.pdf?tokenId=1RYBBGHH1-1RXR9T0-7T7NYD&amp;ext=tru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learnvet.net/moodle/mod/resource/view.php?id=5188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PRE-OP FOR MAMMARY GLAND SURGERY</a:t>
            </a:r>
          </a:p>
        </p:txBody>
      </p:sp>
      <p:sp>
        <p:nvSpPr>
          <p:cNvPr id="2" name="Subtitle 1"/>
          <p:cNvSpPr>
            <a:spLocks noGrp="1"/>
          </p:cNvSpPr>
          <p:nvPr>
            <p:ph type="subTitle" idx="1"/>
          </p:nvPr>
        </p:nvSpPr>
        <p:spPr/>
        <p:txBody>
          <a:bodyPr>
            <a:normAutofit/>
          </a:bodyPr>
          <a:lstStyle/>
          <a:p>
            <a:r>
              <a:rPr lang="en-US" dirty="0"/>
              <a:t>IN CATTLE</a:t>
            </a:r>
          </a:p>
        </p:txBody>
      </p:sp>
      <p:pic>
        <p:nvPicPr>
          <p:cNvPr id="4" name="Picture 3">
            <a:extLst>
              <a:ext uri="{FF2B5EF4-FFF2-40B4-BE49-F238E27FC236}">
                <a16:creationId xmlns:a16="http://schemas.microsoft.com/office/drawing/2014/main" id="{3D166EE8-6347-45A1-A085-96BC7CF18245}"/>
              </a:ext>
            </a:extLst>
          </p:cNvPr>
          <p:cNvPicPr>
            <a:picLocks noChangeAspect="1"/>
          </p:cNvPicPr>
          <p:nvPr/>
        </p:nvPicPr>
        <p:blipFill>
          <a:blip r:embed="rId2"/>
          <a:stretch>
            <a:fillRect/>
          </a:stretch>
        </p:blipFill>
        <p:spPr>
          <a:xfrm>
            <a:off x="8254652" y="4293096"/>
            <a:ext cx="3328704" cy="2219136"/>
          </a:xfrm>
          <a:prstGeom prst="rect">
            <a:avLst/>
          </a:prstGeom>
        </p:spPr>
      </p:pic>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8D8B8-191D-49EE-B9D6-000B64DA4C17}"/>
              </a:ext>
            </a:extLst>
          </p:cNvPr>
          <p:cNvSpPr>
            <a:spLocks noGrp="1"/>
          </p:cNvSpPr>
          <p:nvPr>
            <p:ph type="title"/>
          </p:nvPr>
        </p:nvSpPr>
        <p:spPr>
          <a:xfrm>
            <a:off x="637197" y="371289"/>
            <a:ext cx="10360501" cy="1219200"/>
          </a:xfrm>
        </p:spPr>
        <p:txBody>
          <a:bodyPr/>
          <a:lstStyle/>
          <a:p>
            <a:r>
              <a:rPr lang="en-TT" dirty="0"/>
              <a:t>Patient prep</a:t>
            </a:r>
          </a:p>
        </p:txBody>
      </p:sp>
      <p:sp>
        <p:nvSpPr>
          <p:cNvPr id="3" name="Content Placeholder 2">
            <a:extLst>
              <a:ext uri="{FF2B5EF4-FFF2-40B4-BE49-F238E27FC236}">
                <a16:creationId xmlns:a16="http://schemas.microsoft.com/office/drawing/2014/main" id="{3C91AA1D-19F8-418E-B4C5-C579F6A02B29}"/>
              </a:ext>
            </a:extLst>
          </p:cNvPr>
          <p:cNvSpPr>
            <a:spLocks noGrp="1"/>
          </p:cNvSpPr>
          <p:nvPr>
            <p:ph idx="1"/>
          </p:nvPr>
        </p:nvSpPr>
        <p:spPr>
          <a:xfrm>
            <a:off x="603950" y="1967555"/>
            <a:ext cx="6138534" cy="4470400"/>
          </a:xfrm>
        </p:spPr>
        <p:txBody>
          <a:bodyPr>
            <a:normAutofit/>
          </a:bodyPr>
          <a:lstStyle/>
          <a:p>
            <a:pPr>
              <a:buFont typeface="Wingdings" panose="05000000000000000000" pitchFamily="2" charset="2"/>
              <a:buChar char="q"/>
            </a:pPr>
            <a:r>
              <a:rPr lang="en-TT" dirty="0"/>
              <a:t>The udder and surrounding teats should be washed thoroughly.</a:t>
            </a:r>
          </a:p>
          <a:p>
            <a:pPr marL="0" indent="0">
              <a:buNone/>
            </a:pPr>
            <a:endParaRPr lang="en-TT" dirty="0"/>
          </a:p>
          <a:p>
            <a:pPr>
              <a:buFont typeface="Wingdings" panose="05000000000000000000" pitchFamily="2" charset="2"/>
              <a:buChar char="q"/>
            </a:pPr>
            <a:r>
              <a:rPr lang="en-TT" dirty="0"/>
              <a:t> Harsh disinfectants should be avoided because they can cause further tissue necrosis if they contact the lacerated tissue.</a:t>
            </a:r>
          </a:p>
        </p:txBody>
      </p:sp>
      <p:pic>
        <p:nvPicPr>
          <p:cNvPr id="4" name="Picture 3">
            <a:extLst>
              <a:ext uri="{FF2B5EF4-FFF2-40B4-BE49-F238E27FC236}">
                <a16:creationId xmlns:a16="http://schemas.microsoft.com/office/drawing/2014/main" id="{215ED2BE-21F6-457F-B9BA-033D17CFF9C8}"/>
              </a:ext>
            </a:extLst>
          </p:cNvPr>
          <p:cNvPicPr>
            <a:picLocks noChangeAspect="1"/>
          </p:cNvPicPr>
          <p:nvPr/>
        </p:nvPicPr>
        <p:blipFill>
          <a:blip r:embed="rId2"/>
          <a:stretch>
            <a:fillRect/>
          </a:stretch>
        </p:blipFill>
        <p:spPr>
          <a:xfrm>
            <a:off x="10060903" y="3503594"/>
            <a:ext cx="1873590" cy="2988136"/>
          </a:xfrm>
          <a:prstGeom prst="rect">
            <a:avLst/>
          </a:prstGeom>
        </p:spPr>
      </p:pic>
      <p:pic>
        <p:nvPicPr>
          <p:cNvPr id="9" name="Picture 8">
            <a:extLst>
              <a:ext uri="{FF2B5EF4-FFF2-40B4-BE49-F238E27FC236}">
                <a16:creationId xmlns:a16="http://schemas.microsoft.com/office/drawing/2014/main" id="{89EFAF80-0FC8-4F6E-879C-102D792AAAA6}"/>
              </a:ext>
            </a:extLst>
          </p:cNvPr>
          <p:cNvPicPr>
            <a:picLocks noChangeAspect="1"/>
          </p:cNvPicPr>
          <p:nvPr/>
        </p:nvPicPr>
        <p:blipFill>
          <a:blip r:embed="rId3"/>
          <a:stretch>
            <a:fillRect/>
          </a:stretch>
        </p:blipFill>
        <p:spPr>
          <a:xfrm>
            <a:off x="7246540" y="1624109"/>
            <a:ext cx="2461168" cy="2452964"/>
          </a:xfrm>
          <a:prstGeom prst="rect">
            <a:avLst/>
          </a:prstGeom>
        </p:spPr>
      </p:pic>
    </p:spTree>
    <p:extLst>
      <p:ext uri="{BB962C8B-B14F-4D97-AF65-F5344CB8AC3E}">
        <p14:creationId xmlns:p14="http://schemas.microsoft.com/office/powerpoint/2010/main" val="188815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6AE41-1FA2-4AAB-A605-5DA56514AB2F}"/>
              </a:ext>
            </a:extLst>
          </p:cNvPr>
          <p:cNvSpPr>
            <a:spLocks noGrp="1"/>
          </p:cNvSpPr>
          <p:nvPr>
            <p:ph type="title"/>
          </p:nvPr>
        </p:nvSpPr>
        <p:spPr>
          <a:xfrm>
            <a:off x="405780" y="332656"/>
            <a:ext cx="10360501" cy="1219200"/>
          </a:xfrm>
        </p:spPr>
        <p:txBody>
          <a:bodyPr/>
          <a:lstStyle/>
          <a:p>
            <a:r>
              <a:rPr lang="en-TT" dirty="0"/>
              <a:t>Wound debridement</a:t>
            </a:r>
          </a:p>
        </p:txBody>
      </p:sp>
      <p:sp>
        <p:nvSpPr>
          <p:cNvPr id="3" name="Content Placeholder 2">
            <a:extLst>
              <a:ext uri="{FF2B5EF4-FFF2-40B4-BE49-F238E27FC236}">
                <a16:creationId xmlns:a16="http://schemas.microsoft.com/office/drawing/2014/main" id="{18110633-3B57-4F8C-A837-E797F32C8DFD}"/>
              </a:ext>
            </a:extLst>
          </p:cNvPr>
          <p:cNvSpPr>
            <a:spLocks noGrp="1"/>
          </p:cNvSpPr>
          <p:nvPr>
            <p:ph idx="1"/>
          </p:nvPr>
        </p:nvSpPr>
        <p:spPr>
          <a:xfrm>
            <a:off x="224419" y="1795699"/>
            <a:ext cx="7704855" cy="4470400"/>
          </a:xfrm>
        </p:spPr>
        <p:txBody>
          <a:bodyPr>
            <a:normAutofit/>
          </a:bodyPr>
          <a:lstStyle/>
          <a:p>
            <a:pPr lvl="1">
              <a:buFont typeface="Wingdings" panose="05000000000000000000" pitchFamily="2" charset="2"/>
              <a:buChar char="q"/>
            </a:pPr>
            <a:r>
              <a:rPr lang="en-US" sz="2800" dirty="0"/>
              <a:t>The wound is carefully but aggressively debrided and lavaged with sterile saline. </a:t>
            </a:r>
          </a:p>
          <a:p>
            <a:pPr marL="274320" lvl="1" indent="0">
              <a:buNone/>
            </a:pPr>
            <a:endParaRPr lang="en-US" sz="2800" dirty="0"/>
          </a:p>
          <a:p>
            <a:pPr lvl="1">
              <a:buFont typeface="Wingdings" panose="05000000000000000000" pitchFamily="2" charset="2"/>
              <a:buChar char="q"/>
            </a:pPr>
            <a:r>
              <a:rPr lang="en-US" sz="2800" dirty="0"/>
              <a:t>All the necrotic tissue is removed by scraping the tissue with a scalpel blade until viable tissue is exposed (pink and diffuse bleeding of the tissue). </a:t>
            </a:r>
          </a:p>
          <a:p>
            <a:pPr marL="274320" lvl="1" indent="0">
              <a:buNone/>
            </a:pPr>
            <a:endParaRPr lang="en-US" sz="2800" dirty="0"/>
          </a:p>
          <a:p>
            <a:pPr lvl="1">
              <a:buFont typeface="Wingdings" panose="05000000000000000000" pitchFamily="2" charset="2"/>
              <a:buChar char="q"/>
            </a:pPr>
            <a:r>
              <a:rPr lang="en-US" sz="2800" dirty="0"/>
              <a:t>The margin of the skin may need to be trimmed using the scalpel blade or scissors.</a:t>
            </a:r>
            <a:endParaRPr lang="en-TT" sz="2800" dirty="0"/>
          </a:p>
          <a:p>
            <a:pPr lvl="1"/>
            <a:endParaRPr lang="en-TT" sz="2800" dirty="0"/>
          </a:p>
        </p:txBody>
      </p:sp>
      <p:pic>
        <p:nvPicPr>
          <p:cNvPr id="7" name="Picture 6">
            <a:extLst>
              <a:ext uri="{FF2B5EF4-FFF2-40B4-BE49-F238E27FC236}">
                <a16:creationId xmlns:a16="http://schemas.microsoft.com/office/drawing/2014/main" id="{AD003E21-DBAE-487D-B853-D7536D713666}"/>
              </a:ext>
            </a:extLst>
          </p:cNvPr>
          <p:cNvPicPr>
            <a:picLocks noChangeAspect="1"/>
          </p:cNvPicPr>
          <p:nvPr/>
        </p:nvPicPr>
        <p:blipFill>
          <a:blip r:embed="rId2"/>
          <a:stretch>
            <a:fillRect/>
          </a:stretch>
        </p:blipFill>
        <p:spPr>
          <a:xfrm>
            <a:off x="9046740" y="1538619"/>
            <a:ext cx="2095500" cy="3724275"/>
          </a:xfrm>
          <a:prstGeom prst="rect">
            <a:avLst/>
          </a:prstGeom>
        </p:spPr>
      </p:pic>
    </p:spTree>
    <p:extLst>
      <p:ext uri="{BB962C8B-B14F-4D97-AF65-F5344CB8AC3E}">
        <p14:creationId xmlns:p14="http://schemas.microsoft.com/office/powerpoint/2010/main" val="347774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65CC95-2A08-4269-9C2B-B3B21C179DE0}"/>
              </a:ext>
            </a:extLst>
          </p:cNvPr>
          <p:cNvSpPr>
            <a:spLocks noGrp="1"/>
          </p:cNvSpPr>
          <p:nvPr>
            <p:ph idx="1"/>
          </p:nvPr>
        </p:nvSpPr>
        <p:spPr>
          <a:xfrm>
            <a:off x="801824" y="1556792"/>
            <a:ext cx="10585176" cy="4789017"/>
          </a:xfrm>
        </p:spPr>
        <p:txBody>
          <a:bodyPr/>
          <a:lstStyle/>
          <a:p>
            <a:pPr>
              <a:buFont typeface="Wingdings" panose="05000000000000000000" pitchFamily="2" charset="2"/>
              <a:buChar char="q"/>
            </a:pPr>
            <a:r>
              <a:rPr lang="en-TT" dirty="0"/>
              <a:t>The affected teat can be draped with a slit drape, so it protrudes from the opening in the drape. </a:t>
            </a:r>
          </a:p>
          <a:p>
            <a:pPr>
              <a:buFont typeface="Wingdings" panose="05000000000000000000" pitchFamily="2" charset="2"/>
              <a:buChar char="q"/>
            </a:pPr>
            <a:r>
              <a:rPr lang="en-TT" dirty="0"/>
              <a:t>Once the borders of the laceration have been assessed carefully, a prognosis can usually be given.</a:t>
            </a:r>
          </a:p>
          <a:p>
            <a:endParaRPr lang="en-TT" dirty="0"/>
          </a:p>
        </p:txBody>
      </p:sp>
    </p:spTree>
    <p:extLst>
      <p:ext uri="{BB962C8B-B14F-4D97-AF65-F5344CB8AC3E}">
        <p14:creationId xmlns:p14="http://schemas.microsoft.com/office/powerpoint/2010/main" val="20528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20C-F78E-461D-9AA7-5B60D740EA55}"/>
              </a:ext>
            </a:extLst>
          </p:cNvPr>
          <p:cNvSpPr>
            <a:spLocks noGrp="1"/>
          </p:cNvSpPr>
          <p:nvPr>
            <p:ph type="title"/>
          </p:nvPr>
        </p:nvSpPr>
        <p:spPr>
          <a:xfrm>
            <a:off x="526821" y="423332"/>
            <a:ext cx="10360501" cy="1219200"/>
          </a:xfrm>
        </p:spPr>
        <p:txBody>
          <a:bodyPr/>
          <a:lstStyle/>
          <a:p>
            <a:r>
              <a:rPr lang="en-TT" dirty="0"/>
              <a:t>THE FOLLOWING LACERATIONS HAVE A BETTER PROGNOSIS:</a:t>
            </a:r>
          </a:p>
        </p:txBody>
      </p:sp>
      <p:sp>
        <p:nvSpPr>
          <p:cNvPr id="3" name="Content Placeholder 2">
            <a:extLst>
              <a:ext uri="{FF2B5EF4-FFF2-40B4-BE49-F238E27FC236}">
                <a16:creationId xmlns:a16="http://schemas.microsoft.com/office/drawing/2014/main" id="{E9DF7021-4DB0-426D-B8F8-6AC9E56C12A5}"/>
              </a:ext>
            </a:extLst>
          </p:cNvPr>
          <p:cNvSpPr>
            <a:spLocks noGrp="1"/>
          </p:cNvSpPr>
          <p:nvPr>
            <p:ph idx="1"/>
          </p:nvPr>
        </p:nvSpPr>
        <p:spPr>
          <a:xfrm>
            <a:off x="526821" y="1905000"/>
            <a:ext cx="6503695" cy="4470400"/>
          </a:xfrm>
        </p:spPr>
        <p:txBody>
          <a:bodyPr>
            <a:normAutofit/>
          </a:bodyPr>
          <a:lstStyle/>
          <a:p>
            <a:r>
              <a:rPr lang="en-TT" sz="3200" dirty="0"/>
              <a:t>Fresh vs chronic</a:t>
            </a:r>
          </a:p>
          <a:p>
            <a:r>
              <a:rPr lang="en-TT" sz="3200" dirty="0"/>
              <a:t>Vertical vs horizontal</a:t>
            </a:r>
          </a:p>
          <a:p>
            <a:r>
              <a:rPr lang="en-TT" sz="3200" dirty="0"/>
              <a:t>Proximal vs distal</a:t>
            </a:r>
          </a:p>
          <a:p>
            <a:r>
              <a:rPr lang="en-TT" sz="3200" dirty="0"/>
              <a:t>Sharp vs crushing</a:t>
            </a:r>
          </a:p>
          <a:p>
            <a:endParaRPr lang="en-TT" sz="3200" dirty="0"/>
          </a:p>
        </p:txBody>
      </p:sp>
      <p:pic>
        <p:nvPicPr>
          <p:cNvPr id="4" name="Picture 3">
            <a:extLst>
              <a:ext uri="{FF2B5EF4-FFF2-40B4-BE49-F238E27FC236}">
                <a16:creationId xmlns:a16="http://schemas.microsoft.com/office/drawing/2014/main" id="{AE86A19E-A441-498A-AA1F-5746B7344E9D}"/>
              </a:ext>
            </a:extLst>
          </p:cNvPr>
          <p:cNvPicPr>
            <a:picLocks noChangeAspect="1"/>
          </p:cNvPicPr>
          <p:nvPr/>
        </p:nvPicPr>
        <p:blipFill>
          <a:blip r:embed="rId2"/>
          <a:stretch>
            <a:fillRect/>
          </a:stretch>
        </p:blipFill>
        <p:spPr>
          <a:xfrm>
            <a:off x="7822604" y="2660837"/>
            <a:ext cx="2737341" cy="1536325"/>
          </a:xfrm>
          <a:prstGeom prst="rect">
            <a:avLst/>
          </a:prstGeom>
        </p:spPr>
      </p:pic>
      <p:pic>
        <p:nvPicPr>
          <p:cNvPr id="5" name="Picture 4">
            <a:extLst>
              <a:ext uri="{FF2B5EF4-FFF2-40B4-BE49-F238E27FC236}">
                <a16:creationId xmlns:a16="http://schemas.microsoft.com/office/drawing/2014/main" id="{19E144D8-531A-40DE-8245-82A4C4078887}"/>
              </a:ext>
            </a:extLst>
          </p:cNvPr>
          <p:cNvPicPr>
            <a:picLocks noChangeAspect="1"/>
          </p:cNvPicPr>
          <p:nvPr/>
        </p:nvPicPr>
        <p:blipFill>
          <a:blip r:embed="rId3"/>
          <a:stretch>
            <a:fillRect/>
          </a:stretch>
        </p:blipFill>
        <p:spPr>
          <a:xfrm>
            <a:off x="8815358" y="4633835"/>
            <a:ext cx="2914141" cy="1639966"/>
          </a:xfrm>
          <a:prstGeom prst="rect">
            <a:avLst/>
          </a:prstGeom>
        </p:spPr>
      </p:pic>
    </p:spTree>
    <p:extLst>
      <p:ext uri="{BB962C8B-B14F-4D97-AF65-F5344CB8AC3E}">
        <p14:creationId xmlns:p14="http://schemas.microsoft.com/office/powerpoint/2010/main" val="151048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5F8E9-25CA-42E8-8D0E-6BCEA043AEF5}"/>
              </a:ext>
            </a:extLst>
          </p:cNvPr>
          <p:cNvSpPr>
            <a:spLocks noGrp="1"/>
          </p:cNvSpPr>
          <p:nvPr>
            <p:ph type="title"/>
          </p:nvPr>
        </p:nvSpPr>
        <p:spPr>
          <a:xfrm>
            <a:off x="549796" y="332656"/>
            <a:ext cx="10360501" cy="1219200"/>
          </a:xfrm>
        </p:spPr>
        <p:txBody>
          <a:bodyPr/>
          <a:lstStyle/>
          <a:p>
            <a:r>
              <a:rPr lang="en-TT" dirty="0"/>
              <a:t>Surgeon and surgical area prep</a:t>
            </a:r>
          </a:p>
        </p:txBody>
      </p:sp>
      <p:sp>
        <p:nvSpPr>
          <p:cNvPr id="3" name="Content Placeholder 2">
            <a:extLst>
              <a:ext uri="{FF2B5EF4-FFF2-40B4-BE49-F238E27FC236}">
                <a16:creationId xmlns:a16="http://schemas.microsoft.com/office/drawing/2014/main" id="{E550F9E2-EE49-4854-9601-C4E3CF9C9019}"/>
              </a:ext>
            </a:extLst>
          </p:cNvPr>
          <p:cNvSpPr>
            <a:spLocks noGrp="1"/>
          </p:cNvSpPr>
          <p:nvPr>
            <p:ph idx="1"/>
          </p:nvPr>
        </p:nvSpPr>
        <p:spPr>
          <a:xfrm>
            <a:off x="549795" y="1700808"/>
            <a:ext cx="5904657" cy="4470400"/>
          </a:xfrm>
        </p:spPr>
        <p:txBody>
          <a:bodyPr/>
          <a:lstStyle/>
          <a:p>
            <a:r>
              <a:rPr lang="en-TT" dirty="0"/>
              <a:t>In many instances mammary gland surgical procedures may not be performed in an operating theatre but on the field.</a:t>
            </a:r>
          </a:p>
          <a:p>
            <a:r>
              <a:rPr lang="en-TT" dirty="0"/>
              <a:t>It important that the procedure be conducted in a sanitized area and aseptic techniques utilized to reduce the risk of further infection. </a:t>
            </a:r>
          </a:p>
        </p:txBody>
      </p:sp>
      <p:pic>
        <p:nvPicPr>
          <p:cNvPr id="4" name="Picture 3">
            <a:extLst>
              <a:ext uri="{FF2B5EF4-FFF2-40B4-BE49-F238E27FC236}">
                <a16:creationId xmlns:a16="http://schemas.microsoft.com/office/drawing/2014/main" id="{3C2DACCA-9475-4FCA-97D2-E97287BF5345}"/>
              </a:ext>
            </a:extLst>
          </p:cNvPr>
          <p:cNvPicPr>
            <a:picLocks noChangeAspect="1"/>
          </p:cNvPicPr>
          <p:nvPr/>
        </p:nvPicPr>
        <p:blipFill>
          <a:blip r:embed="rId2"/>
          <a:stretch>
            <a:fillRect/>
          </a:stretch>
        </p:blipFill>
        <p:spPr>
          <a:xfrm>
            <a:off x="8019530" y="2564904"/>
            <a:ext cx="3619500" cy="2171700"/>
          </a:xfrm>
          <a:prstGeom prst="rect">
            <a:avLst/>
          </a:prstGeom>
        </p:spPr>
      </p:pic>
    </p:spTree>
    <p:extLst>
      <p:ext uri="{BB962C8B-B14F-4D97-AF65-F5344CB8AC3E}">
        <p14:creationId xmlns:p14="http://schemas.microsoft.com/office/powerpoint/2010/main" val="243344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3A99A0C-86C5-4FFE-A6F5-EAB18886857B}"/>
              </a:ext>
            </a:extLst>
          </p:cNvPr>
          <p:cNvPicPr>
            <a:picLocks noGrp="1" noChangeAspect="1"/>
          </p:cNvPicPr>
          <p:nvPr>
            <p:ph idx="1"/>
          </p:nvPr>
        </p:nvPicPr>
        <p:blipFill>
          <a:blip r:embed="rId2"/>
          <a:stretch>
            <a:fillRect/>
          </a:stretch>
        </p:blipFill>
        <p:spPr>
          <a:xfrm>
            <a:off x="3862164" y="1052736"/>
            <a:ext cx="4296400" cy="5370500"/>
          </a:xfrm>
          <a:prstGeom prst="rect">
            <a:avLst/>
          </a:prstGeom>
        </p:spPr>
      </p:pic>
    </p:spTree>
    <p:extLst>
      <p:ext uri="{BB962C8B-B14F-4D97-AF65-F5344CB8AC3E}">
        <p14:creationId xmlns:p14="http://schemas.microsoft.com/office/powerpoint/2010/main" val="274197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3470E-DCB4-40BD-89B1-4CEA105BCE09}"/>
              </a:ext>
            </a:extLst>
          </p:cNvPr>
          <p:cNvSpPr>
            <a:spLocks noGrp="1"/>
          </p:cNvSpPr>
          <p:nvPr>
            <p:ph type="title"/>
          </p:nvPr>
        </p:nvSpPr>
        <p:spPr>
          <a:xfrm>
            <a:off x="477788" y="404664"/>
            <a:ext cx="10360501" cy="1219200"/>
          </a:xfrm>
        </p:spPr>
        <p:txBody>
          <a:bodyPr/>
          <a:lstStyle/>
          <a:p>
            <a:r>
              <a:rPr lang="en-TT" dirty="0"/>
              <a:t>Patient evaluation</a:t>
            </a:r>
          </a:p>
        </p:txBody>
      </p:sp>
      <p:sp>
        <p:nvSpPr>
          <p:cNvPr id="3" name="Content Placeholder 2">
            <a:extLst>
              <a:ext uri="{FF2B5EF4-FFF2-40B4-BE49-F238E27FC236}">
                <a16:creationId xmlns:a16="http://schemas.microsoft.com/office/drawing/2014/main" id="{103046D7-A6F1-4657-AC53-52D968EEEC1E}"/>
              </a:ext>
            </a:extLst>
          </p:cNvPr>
          <p:cNvSpPr>
            <a:spLocks noGrp="1"/>
          </p:cNvSpPr>
          <p:nvPr>
            <p:ph idx="1"/>
          </p:nvPr>
        </p:nvSpPr>
        <p:spPr>
          <a:xfrm>
            <a:off x="477788" y="1905000"/>
            <a:ext cx="7484506" cy="4470400"/>
          </a:xfrm>
        </p:spPr>
        <p:txBody>
          <a:bodyPr/>
          <a:lstStyle/>
          <a:p>
            <a:r>
              <a:rPr lang="en-TT" dirty="0"/>
              <a:t>Distance examination </a:t>
            </a:r>
          </a:p>
          <a:p>
            <a:r>
              <a:rPr lang="en-TT" dirty="0"/>
              <a:t>Physical examination with emphasis on station 5</a:t>
            </a:r>
          </a:p>
          <a:p>
            <a:r>
              <a:rPr lang="en-TT" sz="1600" dirty="0">
                <a:hlinkClick r:id="rId2"/>
              </a:rPr>
              <a:t>http://184.182.233.151/rid=1NGDPPHYP-JGZZYD-BKM4/Udder%20Examination%20.pdf?tokenId=1RYBBGHH1-1RXR9T0-7T7NYD&amp;ext=true</a:t>
            </a:r>
            <a:endParaRPr lang="en-TT" sz="1600" dirty="0"/>
          </a:p>
          <a:p>
            <a:r>
              <a:rPr lang="en-TT" dirty="0"/>
              <a:t>History of patient</a:t>
            </a:r>
          </a:p>
          <a:p>
            <a:endParaRPr lang="en-TT" sz="1600" dirty="0"/>
          </a:p>
          <a:p>
            <a:endParaRPr lang="en-TT" dirty="0"/>
          </a:p>
          <a:p>
            <a:endParaRPr lang="en-TT" dirty="0"/>
          </a:p>
        </p:txBody>
      </p:sp>
      <p:pic>
        <p:nvPicPr>
          <p:cNvPr id="4" name="Picture 3">
            <a:extLst>
              <a:ext uri="{FF2B5EF4-FFF2-40B4-BE49-F238E27FC236}">
                <a16:creationId xmlns:a16="http://schemas.microsoft.com/office/drawing/2014/main" id="{7453937D-A5B3-48C6-9047-AA88DA543251}"/>
              </a:ext>
            </a:extLst>
          </p:cNvPr>
          <p:cNvPicPr>
            <a:picLocks noChangeAspect="1"/>
          </p:cNvPicPr>
          <p:nvPr/>
        </p:nvPicPr>
        <p:blipFill>
          <a:blip r:embed="rId3"/>
          <a:stretch>
            <a:fillRect/>
          </a:stretch>
        </p:blipFill>
        <p:spPr>
          <a:xfrm>
            <a:off x="7607571" y="1872950"/>
            <a:ext cx="4282977" cy="3212233"/>
          </a:xfrm>
          <a:prstGeom prst="rect">
            <a:avLst/>
          </a:prstGeom>
        </p:spPr>
      </p:pic>
    </p:spTree>
    <p:extLst>
      <p:ext uri="{BB962C8B-B14F-4D97-AF65-F5344CB8AC3E}">
        <p14:creationId xmlns:p14="http://schemas.microsoft.com/office/powerpoint/2010/main" val="189107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3F227D2-800E-42E5-B5EE-91551CBE2A02}"/>
              </a:ext>
            </a:extLst>
          </p:cNvPr>
          <p:cNvPicPr>
            <a:picLocks noGrp="1" noChangeAspect="1"/>
          </p:cNvPicPr>
          <p:nvPr>
            <p:ph idx="1"/>
          </p:nvPr>
        </p:nvPicPr>
        <p:blipFill>
          <a:blip r:embed="rId2"/>
          <a:stretch>
            <a:fillRect/>
          </a:stretch>
        </p:blipFill>
        <p:spPr>
          <a:xfrm>
            <a:off x="2401723" y="710456"/>
            <a:ext cx="7385377" cy="5437088"/>
          </a:xfrm>
          <a:prstGeom prst="rect">
            <a:avLst/>
          </a:prstGeom>
        </p:spPr>
      </p:pic>
    </p:spTree>
    <p:extLst>
      <p:ext uri="{BB962C8B-B14F-4D97-AF65-F5344CB8AC3E}">
        <p14:creationId xmlns:p14="http://schemas.microsoft.com/office/powerpoint/2010/main" val="235457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77788" y="188640"/>
            <a:ext cx="10360501" cy="1219200"/>
          </a:xfrm>
        </p:spPr>
        <p:txBody>
          <a:bodyPr/>
          <a:lstStyle/>
          <a:p>
            <a:r>
              <a:rPr lang="en-US" dirty="0"/>
              <a:t>METHODS OF RESTRAINT</a:t>
            </a:r>
          </a:p>
        </p:txBody>
      </p:sp>
      <p:sp>
        <p:nvSpPr>
          <p:cNvPr id="14" name="Content Placeholder 13"/>
          <p:cNvSpPr>
            <a:spLocks noGrp="1"/>
          </p:cNvSpPr>
          <p:nvPr>
            <p:ph idx="1"/>
          </p:nvPr>
        </p:nvSpPr>
        <p:spPr>
          <a:xfrm>
            <a:off x="333773" y="1701800"/>
            <a:ext cx="7848871" cy="4572001"/>
          </a:xfrm>
        </p:spPr>
        <p:txBody>
          <a:bodyPr>
            <a:normAutofit/>
          </a:bodyPr>
          <a:lstStyle/>
          <a:p>
            <a:pPr>
              <a:buFont typeface="Wingdings" panose="05000000000000000000" pitchFamily="2" charset="2"/>
              <a:buChar char="q"/>
            </a:pPr>
            <a:r>
              <a:rPr lang="en-TT" sz="2400" dirty="0"/>
              <a:t>The methods of restraint and anesthesia are important in any teat surgery because the repair must be meticulous. </a:t>
            </a:r>
          </a:p>
          <a:p>
            <a:pPr marL="0" indent="0">
              <a:buNone/>
            </a:pPr>
            <a:r>
              <a:rPr lang="en-TT" sz="1800" dirty="0">
                <a:hlinkClick r:id="rId2"/>
              </a:rPr>
              <a:t>http://www.elearnvet.net/moodle/mod/resource/view.php?id=51884</a:t>
            </a:r>
            <a:endParaRPr lang="en-TT" sz="1800" dirty="0"/>
          </a:p>
          <a:p>
            <a:pPr marL="0" indent="0">
              <a:buNone/>
            </a:pPr>
            <a:endParaRPr lang="en-TT" sz="2400" dirty="0"/>
          </a:p>
          <a:p>
            <a:pPr>
              <a:buFont typeface="Wingdings" panose="05000000000000000000" pitchFamily="2" charset="2"/>
              <a:buChar char="q"/>
            </a:pPr>
            <a:r>
              <a:rPr lang="en-TT" sz="2400" dirty="0"/>
              <a:t>A tilt table, ideal for restraint, generally is not available to most practitioners who must deal with teat lacerations in the field.</a:t>
            </a:r>
            <a:endParaRPr lang="en-US" sz="2400" dirty="0"/>
          </a:p>
        </p:txBody>
      </p:sp>
      <p:pic>
        <p:nvPicPr>
          <p:cNvPr id="2" name="Picture 1">
            <a:extLst>
              <a:ext uri="{FF2B5EF4-FFF2-40B4-BE49-F238E27FC236}">
                <a16:creationId xmlns:a16="http://schemas.microsoft.com/office/drawing/2014/main" id="{4A4F1109-A936-4EB1-9DC2-FF6ABEC4DFD1}"/>
              </a:ext>
            </a:extLst>
          </p:cNvPr>
          <p:cNvPicPr>
            <a:picLocks noChangeAspect="1"/>
          </p:cNvPicPr>
          <p:nvPr/>
        </p:nvPicPr>
        <p:blipFill>
          <a:blip r:embed="rId3"/>
          <a:stretch>
            <a:fillRect/>
          </a:stretch>
        </p:blipFill>
        <p:spPr>
          <a:xfrm>
            <a:off x="8902724" y="1377887"/>
            <a:ext cx="2671564" cy="4748098"/>
          </a:xfrm>
          <a:prstGeom prst="rect">
            <a:avLst/>
          </a:prstGeom>
        </p:spPr>
      </p:pic>
    </p:spTree>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9DD8C4-2BB5-4AF5-ABE8-6F6613F96E5E}"/>
              </a:ext>
            </a:extLst>
          </p:cNvPr>
          <p:cNvSpPr>
            <a:spLocks noGrp="1"/>
          </p:cNvSpPr>
          <p:nvPr>
            <p:ph idx="1"/>
          </p:nvPr>
        </p:nvSpPr>
        <p:spPr>
          <a:xfrm>
            <a:off x="264264" y="584683"/>
            <a:ext cx="7848873" cy="5688632"/>
          </a:xfrm>
        </p:spPr>
        <p:txBody>
          <a:bodyPr>
            <a:normAutofit/>
          </a:bodyPr>
          <a:lstStyle/>
          <a:p>
            <a:r>
              <a:rPr lang="en-TT" dirty="0"/>
              <a:t>Xylazine hydrochloride (</a:t>
            </a:r>
            <a:r>
              <a:rPr lang="en-TT" dirty="0" err="1"/>
              <a:t>Rompun</a:t>
            </a:r>
            <a:r>
              <a:rPr lang="en-TT" dirty="0"/>
              <a:t>) is a useful means of restraining the cow in lateral recumbency for teat surgery.</a:t>
            </a:r>
          </a:p>
          <a:p>
            <a:pPr lvl="1"/>
            <a:r>
              <a:rPr lang="en-TT" dirty="0"/>
              <a:t>Advantage for lateral recumbency is the reduction of bloat in animals which were not fasted. </a:t>
            </a:r>
          </a:p>
          <a:p>
            <a:r>
              <a:rPr lang="en-TT" dirty="0"/>
              <a:t>Many surgeons prefer positioning the cow in dorsal recumbency for teat procedures.</a:t>
            </a:r>
          </a:p>
          <a:p>
            <a:pPr lvl="1"/>
            <a:r>
              <a:rPr lang="en-TT" dirty="0"/>
              <a:t>Advantage for dorsal recumbency is </a:t>
            </a:r>
            <a:r>
              <a:rPr lang="en-US" dirty="0"/>
              <a:t>decreases the risk  of milk contamination and improving the view of the surgical field.</a:t>
            </a:r>
          </a:p>
          <a:p>
            <a:pPr>
              <a:buFont typeface="Wingdings" panose="05000000000000000000" pitchFamily="2" charset="2"/>
              <a:buChar char="q"/>
            </a:pPr>
            <a:r>
              <a:rPr lang="en-US" dirty="0"/>
              <a:t> Ketamine may be mixed with Xylazine for an added effect.</a:t>
            </a:r>
            <a:endParaRPr lang="en-TT" dirty="0"/>
          </a:p>
        </p:txBody>
      </p:sp>
      <p:pic>
        <p:nvPicPr>
          <p:cNvPr id="5" name="Picture 4">
            <a:extLst>
              <a:ext uri="{FF2B5EF4-FFF2-40B4-BE49-F238E27FC236}">
                <a16:creationId xmlns:a16="http://schemas.microsoft.com/office/drawing/2014/main" id="{4CD9C382-8737-4D6B-ACA0-CD91A62F0782}"/>
              </a:ext>
            </a:extLst>
          </p:cNvPr>
          <p:cNvPicPr>
            <a:picLocks noChangeAspect="1"/>
          </p:cNvPicPr>
          <p:nvPr/>
        </p:nvPicPr>
        <p:blipFill>
          <a:blip r:embed="rId2"/>
          <a:stretch>
            <a:fillRect/>
          </a:stretch>
        </p:blipFill>
        <p:spPr>
          <a:xfrm>
            <a:off x="8686700" y="1276400"/>
            <a:ext cx="2584210" cy="2160239"/>
          </a:xfrm>
          <a:prstGeom prst="rect">
            <a:avLst/>
          </a:prstGeom>
        </p:spPr>
      </p:pic>
      <p:pic>
        <p:nvPicPr>
          <p:cNvPr id="6" name="Picture 5">
            <a:extLst>
              <a:ext uri="{FF2B5EF4-FFF2-40B4-BE49-F238E27FC236}">
                <a16:creationId xmlns:a16="http://schemas.microsoft.com/office/drawing/2014/main" id="{A46F0CE3-B20B-4F33-B929-33C026317E1B}"/>
              </a:ext>
            </a:extLst>
          </p:cNvPr>
          <p:cNvPicPr>
            <a:picLocks noChangeAspect="1"/>
          </p:cNvPicPr>
          <p:nvPr/>
        </p:nvPicPr>
        <p:blipFill>
          <a:blip r:embed="rId3"/>
          <a:stretch>
            <a:fillRect/>
          </a:stretch>
        </p:blipFill>
        <p:spPr>
          <a:xfrm>
            <a:off x="9430347" y="3717032"/>
            <a:ext cx="2387675" cy="2387675"/>
          </a:xfrm>
          <a:prstGeom prst="rect">
            <a:avLst/>
          </a:prstGeom>
        </p:spPr>
      </p:pic>
    </p:spTree>
    <p:extLst>
      <p:ext uri="{BB962C8B-B14F-4D97-AF65-F5344CB8AC3E}">
        <p14:creationId xmlns:p14="http://schemas.microsoft.com/office/powerpoint/2010/main" val="370528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D561-276D-4A86-865B-8B3BC4B15579}"/>
              </a:ext>
            </a:extLst>
          </p:cNvPr>
          <p:cNvSpPr>
            <a:spLocks noGrp="1"/>
          </p:cNvSpPr>
          <p:nvPr>
            <p:ph type="title"/>
          </p:nvPr>
        </p:nvSpPr>
        <p:spPr>
          <a:xfrm>
            <a:off x="311739" y="359232"/>
            <a:ext cx="10360501" cy="1219200"/>
          </a:xfrm>
        </p:spPr>
        <p:txBody>
          <a:bodyPr/>
          <a:lstStyle/>
          <a:p>
            <a:r>
              <a:rPr lang="en-TT" dirty="0"/>
              <a:t>Prophylactic treatment</a:t>
            </a:r>
          </a:p>
        </p:txBody>
      </p:sp>
      <p:pic>
        <p:nvPicPr>
          <p:cNvPr id="4" name="Content Placeholder 3">
            <a:extLst>
              <a:ext uri="{FF2B5EF4-FFF2-40B4-BE49-F238E27FC236}">
                <a16:creationId xmlns:a16="http://schemas.microsoft.com/office/drawing/2014/main" id="{07AA75EE-8B85-43BC-8E36-840333E36EAB}"/>
              </a:ext>
            </a:extLst>
          </p:cNvPr>
          <p:cNvPicPr>
            <a:picLocks noGrp="1" noChangeAspect="1"/>
          </p:cNvPicPr>
          <p:nvPr>
            <p:ph idx="1"/>
          </p:nvPr>
        </p:nvPicPr>
        <p:blipFill>
          <a:blip r:embed="rId2"/>
          <a:stretch>
            <a:fillRect/>
          </a:stretch>
        </p:blipFill>
        <p:spPr>
          <a:xfrm>
            <a:off x="9378259" y="3696008"/>
            <a:ext cx="2587962" cy="2976950"/>
          </a:xfrm>
          <a:prstGeom prst="rect">
            <a:avLst/>
          </a:prstGeom>
        </p:spPr>
      </p:pic>
      <p:pic>
        <p:nvPicPr>
          <p:cNvPr id="5" name="Picture 4">
            <a:extLst>
              <a:ext uri="{FF2B5EF4-FFF2-40B4-BE49-F238E27FC236}">
                <a16:creationId xmlns:a16="http://schemas.microsoft.com/office/drawing/2014/main" id="{817F8514-4C41-4867-91CF-8619B72E5DAC}"/>
              </a:ext>
            </a:extLst>
          </p:cNvPr>
          <p:cNvPicPr>
            <a:picLocks noChangeAspect="1"/>
          </p:cNvPicPr>
          <p:nvPr/>
        </p:nvPicPr>
        <p:blipFill>
          <a:blip r:embed="rId3"/>
          <a:stretch>
            <a:fillRect/>
          </a:stretch>
        </p:blipFill>
        <p:spPr>
          <a:xfrm>
            <a:off x="477788" y="2060848"/>
            <a:ext cx="2304256" cy="2391336"/>
          </a:xfrm>
          <a:prstGeom prst="rect">
            <a:avLst/>
          </a:prstGeom>
        </p:spPr>
      </p:pic>
      <p:pic>
        <p:nvPicPr>
          <p:cNvPr id="6" name="Picture 5">
            <a:extLst>
              <a:ext uri="{FF2B5EF4-FFF2-40B4-BE49-F238E27FC236}">
                <a16:creationId xmlns:a16="http://schemas.microsoft.com/office/drawing/2014/main" id="{0D24F4F8-7760-499A-A172-399750747A7F}"/>
              </a:ext>
            </a:extLst>
          </p:cNvPr>
          <p:cNvPicPr>
            <a:picLocks noChangeAspect="1"/>
          </p:cNvPicPr>
          <p:nvPr/>
        </p:nvPicPr>
        <p:blipFill>
          <a:blip r:embed="rId4"/>
          <a:stretch>
            <a:fillRect/>
          </a:stretch>
        </p:blipFill>
        <p:spPr>
          <a:xfrm>
            <a:off x="4510236" y="2852936"/>
            <a:ext cx="2706859" cy="2706859"/>
          </a:xfrm>
          <a:prstGeom prst="rect">
            <a:avLst/>
          </a:prstGeom>
        </p:spPr>
      </p:pic>
    </p:spTree>
    <p:extLst>
      <p:ext uri="{BB962C8B-B14F-4D97-AF65-F5344CB8AC3E}">
        <p14:creationId xmlns:p14="http://schemas.microsoft.com/office/powerpoint/2010/main" val="363682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6F29B1-3B5A-4459-839A-86B3093C81EE}"/>
              </a:ext>
            </a:extLst>
          </p:cNvPr>
          <p:cNvSpPr>
            <a:spLocks noGrp="1"/>
          </p:cNvSpPr>
          <p:nvPr>
            <p:ph idx="1"/>
          </p:nvPr>
        </p:nvSpPr>
        <p:spPr>
          <a:xfrm>
            <a:off x="338821" y="1052736"/>
            <a:ext cx="5904655" cy="5184576"/>
          </a:xfrm>
        </p:spPr>
        <p:txBody>
          <a:bodyPr/>
          <a:lstStyle/>
          <a:p>
            <a:pPr marL="0" indent="0">
              <a:buNone/>
            </a:pPr>
            <a:endParaRPr lang="en-TT" dirty="0"/>
          </a:p>
          <a:p>
            <a:pPr>
              <a:buFont typeface="Wingdings" panose="05000000000000000000" pitchFamily="2" charset="2"/>
              <a:buChar char="q"/>
            </a:pPr>
            <a:r>
              <a:rPr lang="en-TT" dirty="0"/>
              <a:t>Local anesthetic injected around the base of the teat                      (circle or ring block) is the most common technique for anesthesia. </a:t>
            </a:r>
          </a:p>
          <a:p>
            <a:pPr>
              <a:buFont typeface="Wingdings" panose="05000000000000000000" pitchFamily="2" charset="2"/>
              <a:buChar char="q"/>
            </a:pPr>
            <a:r>
              <a:rPr lang="en-TT" dirty="0"/>
              <a:t>Inverted V block at the base of the teat can also be used</a:t>
            </a:r>
          </a:p>
        </p:txBody>
      </p:sp>
      <p:pic>
        <p:nvPicPr>
          <p:cNvPr id="4" name="Picture 3">
            <a:extLst>
              <a:ext uri="{FF2B5EF4-FFF2-40B4-BE49-F238E27FC236}">
                <a16:creationId xmlns:a16="http://schemas.microsoft.com/office/drawing/2014/main" id="{391B67AE-AD3E-4CBC-A47B-33636A72F971}"/>
              </a:ext>
            </a:extLst>
          </p:cNvPr>
          <p:cNvPicPr>
            <a:picLocks noChangeAspect="1"/>
          </p:cNvPicPr>
          <p:nvPr/>
        </p:nvPicPr>
        <p:blipFill>
          <a:blip r:embed="rId2"/>
          <a:stretch>
            <a:fillRect/>
          </a:stretch>
        </p:blipFill>
        <p:spPr>
          <a:xfrm>
            <a:off x="6310436" y="1268760"/>
            <a:ext cx="5759082" cy="4320480"/>
          </a:xfrm>
          <a:prstGeom prst="rect">
            <a:avLst/>
          </a:prstGeom>
        </p:spPr>
      </p:pic>
    </p:spTree>
    <p:extLst>
      <p:ext uri="{BB962C8B-B14F-4D97-AF65-F5344CB8AC3E}">
        <p14:creationId xmlns:p14="http://schemas.microsoft.com/office/powerpoint/2010/main" val="218182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1D376-794F-413B-B0F2-3D046887C1BC}"/>
              </a:ext>
            </a:extLst>
          </p:cNvPr>
          <p:cNvSpPr>
            <a:spLocks noGrp="1"/>
          </p:cNvSpPr>
          <p:nvPr>
            <p:ph idx="1"/>
          </p:nvPr>
        </p:nvSpPr>
        <p:spPr>
          <a:xfrm>
            <a:off x="333772" y="1196752"/>
            <a:ext cx="7704856" cy="5184576"/>
          </a:xfrm>
        </p:spPr>
        <p:txBody>
          <a:bodyPr/>
          <a:lstStyle/>
          <a:p>
            <a:pPr>
              <a:buFont typeface="Wingdings" panose="05000000000000000000" pitchFamily="2" charset="2"/>
              <a:buChar char="q"/>
            </a:pPr>
            <a:r>
              <a:rPr lang="en-TT" dirty="0"/>
              <a:t>Epinephrine should not be used with the local anesthetic.</a:t>
            </a:r>
          </a:p>
          <a:p>
            <a:pPr>
              <a:buFont typeface="Wingdings" panose="05000000000000000000" pitchFamily="2" charset="2"/>
              <a:buChar char="q"/>
            </a:pPr>
            <a:r>
              <a:rPr lang="en-TT" dirty="0"/>
              <a:t> Topical anesthetic can be infused directly into the teat canal to supplement ring block anesthesia. </a:t>
            </a:r>
          </a:p>
          <a:p>
            <a:pPr>
              <a:buFont typeface="Wingdings" panose="05000000000000000000" pitchFamily="2" charset="2"/>
              <a:buChar char="q"/>
            </a:pPr>
            <a:r>
              <a:rPr lang="en-TT" dirty="0"/>
              <a:t>For topical anesthesia, 2% lidocaine (not procaine) should be used. </a:t>
            </a:r>
          </a:p>
          <a:p>
            <a:pPr>
              <a:buFont typeface="Wingdings" panose="05000000000000000000" pitchFamily="2" charset="2"/>
              <a:buChar char="q"/>
            </a:pPr>
            <a:r>
              <a:rPr lang="en-TT" dirty="0"/>
              <a:t>Epidural anesthesia is an effective alternative for teat surgery</a:t>
            </a:r>
          </a:p>
        </p:txBody>
      </p:sp>
      <p:pic>
        <p:nvPicPr>
          <p:cNvPr id="5" name="Picture 4">
            <a:extLst>
              <a:ext uri="{FF2B5EF4-FFF2-40B4-BE49-F238E27FC236}">
                <a16:creationId xmlns:a16="http://schemas.microsoft.com/office/drawing/2014/main" id="{A1742DE5-77F7-4C0E-ADBC-683981185A4F}"/>
              </a:ext>
            </a:extLst>
          </p:cNvPr>
          <p:cNvPicPr>
            <a:picLocks noChangeAspect="1"/>
          </p:cNvPicPr>
          <p:nvPr/>
        </p:nvPicPr>
        <p:blipFill>
          <a:blip r:embed="rId2"/>
          <a:stretch>
            <a:fillRect/>
          </a:stretch>
        </p:blipFill>
        <p:spPr>
          <a:xfrm>
            <a:off x="8848705" y="980728"/>
            <a:ext cx="2448272" cy="2448272"/>
          </a:xfrm>
          <a:prstGeom prst="rect">
            <a:avLst/>
          </a:prstGeom>
        </p:spPr>
      </p:pic>
      <p:pic>
        <p:nvPicPr>
          <p:cNvPr id="6" name="Picture 5">
            <a:extLst>
              <a:ext uri="{FF2B5EF4-FFF2-40B4-BE49-F238E27FC236}">
                <a16:creationId xmlns:a16="http://schemas.microsoft.com/office/drawing/2014/main" id="{A38226DB-98E6-45CA-932E-F90860C9282A}"/>
              </a:ext>
            </a:extLst>
          </p:cNvPr>
          <p:cNvPicPr>
            <a:picLocks noChangeAspect="1"/>
          </p:cNvPicPr>
          <p:nvPr/>
        </p:nvPicPr>
        <p:blipFill>
          <a:blip r:embed="rId3"/>
          <a:stretch>
            <a:fillRect/>
          </a:stretch>
        </p:blipFill>
        <p:spPr>
          <a:xfrm>
            <a:off x="8411299" y="3789040"/>
            <a:ext cx="3467100" cy="2238375"/>
          </a:xfrm>
          <a:prstGeom prst="rect">
            <a:avLst/>
          </a:prstGeom>
        </p:spPr>
      </p:pic>
    </p:spTree>
    <p:extLst>
      <p:ext uri="{BB962C8B-B14F-4D97-AF65-F5344CB8AC3E}">
        <p14:creationId xmlns:p14="http://schemas.microsoft.com/office/powerpoint/2010/main" val="133995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6A269-1166-49BE-935C-3F138D422137}"/>
              </a:ext>
            </a:extLst>
          </p:cNvPr>
          <p:cNvSpPr>
            <a:spLocks noGrp="1"/>
          </p:cNvSpPr>
          <p:nvPr>
            <p:ph idx="1"/>
          </p:nvPr>
        </p:nvSpPr>
        <p:spPr>
          <a:xfrm>
            <a:off x="477788" y="980728"/>
            <a:ext cx="6408712" cy="5688632"/>
          </a:xfrm>
        </p:spPr>
        <p:txBody>
          <a:bodyPr/>
          <a:lstStyle/>
          <a:p>
            <a:pPr>
              <a:buFont typeface="Wingdings" panose="05000000000000000000" pitchFamily="2" charset="2"/>
              <a:buChar char="q"/>
            </a:pPr>
            <a:r>
              <a:rPr lang="en-TT" dirty="0"/>
              <a:t>To control hemorrhage and milk flow, a rubber tourniquet may be applied to the base of the teat.</a:t>
            </a:r>
          </a:p>
          <a:p>
            <a:pPr>
              <a:buFont typeface="Wingdings" panose="05000000000000000000" pitchFamily="2" charset="2"/>
              <a:buChar char="q"/>
            </a:pPr>
            <a:r>
              <a:rPr lang="en-TT" dirty="0"/>
              <a:t> Doyen forceps clamped across the base of the teat can also be used successfully. </a:t>
            </a:r>
          </a:p>
          <a:p>
            <a:pPr>
              <a:buFont typeface="Wingdings" panose="05000000000000000000" pitchFamily="2" charset="2"/>
              <a:buChar char="q"/>
            </a:pPr>
            <a:r>
              <a:rPr lang="en-TT" dirty="0"/>
              <a:t>When lacerations involve the base of the teat, suturing has to be performed without the benefit of a tourniquet.</a:t>
            </a:r>
          </a:p>
        </p:txBody>
      </p:sp>
      <p:pic>
        <p:nvPicPr>
          <p:cNvPr id="6" name="Picture 5">
            <a:extLst>
              <a:ext uri="{FF2B5EF4-FFF2-40B4-BE49-F238E27FC236}">
                <a16:creationId xmlns:a16="http://schemas.microsoft.com/office/drawing/2014/main" id="{370D6732-5220-49C6-B373-FEE3487A3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540" y="1824268"/>
            <a:ext cx="4601620" cy="3209463"/>
          </a:xfrm>
          <a:prstGeom prst="rect">
            <a:avLst/>
          </a:prstGeom>
        </p:spPr>
      </p:pic>
    </p:spTree>
    <p:extLst>
      <p:ext uri="{BB962C8B-B14F-4D97-AF65-F5344CB8AC3E}">
        <p14:creationId xmlns:p14="http://schemas.microsoft.com/office/powerpoint/2010/main" val="286014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TF02804895" id="{68999234-8DFD-4917-9E9A-A1A0AECD5E67}" vid="{F8691E0C-9980-4F34-AB76-18F64CB286D1}"/>
    </a:ext>
  </a:ext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076977-ECB7-44C2-A70D-853BB6B41242}">
  <ds:schemaRef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A765CE0-A8A0-42E0-82D2-3F870DB4D5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Red radial lines presentation (widescreen)</Template>
  <TotalTime>1738</TotalTime>
  <Words>538</Words>
  <Application>Microsoft Office PowerPoint</Application>
  <PresentationFormat>Custom</PresentationFormat>
  <Paragraphs>49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Cambria</vt:lpstr>
      <vt:lpstr>Wingdings</vt:lpstr>
      <vt:lpstr>Red Radial 16x9</vt:lpstr>
      <vt:lpstr>PRE-OP FOR MAMMARY GLAND SURGERY</vt:lpstr>
      <vt:lpstr>Patient evaluation</vt:lpstr>
      <vt:lpstr>PowerPoint Presentation</vt:lpstr>
      <vt:lpstr>METHODS OF RESTRAINT</vt:lpstr>
      <vt:lpstr>PowerPoint Presentation</vt:lpstr>
      <vt:lpstr>Prophylactic treatment</vt:lpstr>
      <vt:lpstr>PowerPoint Presentation</vt:lpstr>
      <vt:lpstr>PowerPoint Presentation</vt:lpstr>
      <vt:lpstr>PowerPoint Presentation</vt:lpstr>
      <vt:lpstr>Patient prep</vt:lpstr>
      <vt:lpstr>Wound debridement</vt:lpstr>
      <vt:lpstr>PowerPoint Presentation</vt:lpstr>
      <vt:lpstr>THE FOLLOWING LACERATIONS HAVE A BETTER PROGNOSIS:</vt:lpstr>
      <vt:lpstr>Surgeon and surgical area prep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PRE-OP FOR MAMMARY GLAND SURGERY</dc:title>
  <dc:creator>c m</dc:creator>
  <cp:lastModifiedBy>c m</cp:lastModifiedBy>
  <cp:revision>19</cp:revision>
  <dcterms:created xsi:type="dcterms:W3CDTF">2017-11-26T21:10:23Z</dcterms:created>
  <dcterms:modified xsi:type="dcterms:W3CDTF">2017-11-28T02:08:25Z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