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14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9/27/2020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9/27/2020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9/27/2020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dvm360.com/view/common-surgical-procedures-small-ruminants-proceeding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sciencedirect.com/topics/veterinary-science-and-veterinary-medicine/zygomaticotemporal-ner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5">
            <a:extLst>
              <a:ext uri="{FF2B5EF4-FFF2-40B4-BE49-F238E27FC236}">
                <a16:creationId xmlns:a16="http://schemas.microsoft.com/office/drawing/2014/main" id="{2D529E20-662F-4915-ACD7-970C026F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3527283" y="1857885"/>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pic>
        <p:nvPicPr>
          <p:cNvPr id="6" name="Picture 5" descr="A goat standing on top of a dirt field&#10;&#10;Description automatically generated">
            <a:extLst>
              <a:ext uri="{FF2B5EF4-FFF2-40B4-BE49-F238E27FC236}">
                <a16:creationId xmlns:a16="http://schemas.microsoft.com/office/drawing/2014/main" id="{BEF235BD-4AD1-43BD-A5FF-C4AD75D6D2E1}"/>
              </a:ext>
            </a:extLst>
          </p:cNvPr>
          <p:cNvPicPr>
            <a:picLocks noChangeAspect="1"/>
          </p:cNvPicPr>
          <p:nvPr/>
        </p:nvPicPr>
        <p:blipFill rotWithShape="1">
          <a:blip r:embed="rId2"/>
          <a:srcRect l="1636" r="16876" b="-1"/>
          <a:stretch/>
        </p:blipFill>
        <p:spPr>
          <a:xfrm>
            <a:off x="423337" y="402166"/>
            <a:ext cx="4932951" cy="6053670"/>
          </a:xfrm>
          <a:custGeom>
            <a:avLst/>
            <a:gdLst/>
            <a:ahLst/>
            <a:cxnLst/>
            <a:rect l="l" t="t" r="r" b="b"/>
            <a:pathLst>
              <a:path w="4932951" h="6053670">
                <a:moveTo>
                  <a:pt x="0" y="0"/>
                </a:moveTo>
                <a:lnTo>
                  <a:pt x="3678393" y="0"/>
                </a:lnTo>
                <a:lnTo>
                  <a:pt x="4478865" y="0"/>
                </a:lnTo>
                <a:lnTo>
                  <a:pt x="4931853" y="0"/>
                </a:lnTo>
                <a:lnTo>
                  <a:pt x="4908487" y="137419"/>
                </a:lnTo>
                <a:lnTo>
                  <a:pt x="4886218" y="274232"/>
                </a:lnTo>
                <a:lnTo>
                  <a:pt x="4864421" y="411650"/>
                </a:lnTo>
                <a:lnTo>
                  <a:pt x="4845759" y="549673"/>
                </a:lnTo>
                <a:lnTo>
                  <a:pt x="4826941" y="687092"/>
                </a:lnTo>
                <a:lnTo>
                  <a:pt x="4809377" y="825115"/>
                </a:lnTo>
                <a:lnTo>
                  <a:pt x="4794322" y="961323"/>
                </a:lnTo>
                <a:lnTo>
                  <a:pt x="4780052" y="1099347"/>
                </a:lnTo>
                <a:lnTo>
                  <a:pt x="4767035" y="1236765"/>
                </a:lnTo>
                <a:lnTo>
                  <a:pt x="4755744" y="1371761"/>
                </a:lnTo>
                <a:lnTo>
                  <a:pt x="4744453" y="1508574"/>
                </a:lnTo>
                <a:lnTo>
                  <a:pt x="4735044" y="1643572"/>
                </a:lnTo>
                <a:lnTo>
                  <a:pt x="4727674" y="1778568"/>
                </a:lnTo>
                <a:lnTo>
                  <a:pt x="4719990" y="1912960"/>
                </a:lnTo>
                <a:lnTo>
                  <a:pt x="4713560" y="2046141"/>
                </a:lnTo>
                <a:lnTo>
                  <a:pt x="4709012" y="2178111"/>
                </a:lnTo>
                <a:lnTo>
                  <a:pt x="4705092" y="2310081"/>
                </a:lnTo>
                <a:lnTo>
                  <a:pt x="4701328" y="2440840"/>
                </a:lnTo>
                <a:lnTo>
                  <a:pt x="4699603" y="2569783"/>
                </a:lnTo>
                <a:lnTo>
                  <a:pt x="4697721" y="2698726"/>
                </a:lnTo>
                <a:lnTo>
                  <a:pt x="4696780" y="2825853"/>
                </a:lnTo>
                <a:lnTo>
                  <a:pt x="4697721" y="2951770"/>
                </a:lnTo>
                <a:lnTo>
                  <a:pt x="4697721" y="3076475"/>
                </a:lnTo>
                <a:lnTo>
                  <a:pt x="4699603" y="3199970"/>
                </a:lnTo>
                <a:lnTo>
                  <a:pt x="4702426" y="3321043"/>
                </a:lnTo>
                <a:lnTo>
                  <a:pt x="4705092" y="3440906"/>
                </a:lnTo>
                <a:lnTo>
                  <a:pt x="4708071" y="3558347"/>
                </a:lnTo>
                <a:lnTo>
                  <a:pt x="4712619" y="3675183"/>
                </a:lnTo>
                <a:lnTo>
                  <a:pt x="4717480" y="3790203"/>
                </a:lnTo>
                <a:lnTo>
                  <a:pt x="4721871" y="3902801"/>
                </a:lnTo>
                <a:lnTo>
                  <a:pt x="4734260" y="4122549"/>
                </a:lnTo>
                <a:lnTo>
                  <a:pt x="4747433" y="4333217"/>
                </a:lnTo>
                <a:lnTo>
                  <a:pt x="4761233" y="4535409"/>
                </a:lnTo>
                <a:lnTo>
                  <a:pt x="4776445" y="4726705"/>
                </a:lnTo>
                <a:lnTo>
                  <a:pt x="4792283" y="4909526"/>
                </a:lnTo>
                <a:lnTo>
                  <a:pt x="4809377" y="5079029"/>
                </a:lnTo>
                <a:lnTo>
                  <a:pt x="4826157" y="5238240"/>
                </a:lnTo>
                <a:lnTo>
                  <a:pt x="4842936" y="5384739"/>
                </a:lnTo>
                <a:lnTo>
                  <a:pt x="4858775" y="5519131"/>
                </a:lnTo>
                <a:lnTo>
                  <a:pt x="4873830" y="5638388"/>
                </a:lnTo>
                <a:lnTo>
                  <a:pt x="4888100" y="5746143"/>
                </a:lnTo>
                <a:lnTo>
                  <a:pt x="4900019" y="5836948"/>
                </a:lnTo>
                <a:lnTo>
                  <a:pt x="4911310" y="5913225"/>
                </a:lnTo>
                <a:lnTo>
                  <a:pt x="4927462" y="6017953"/>
                </a:lnTo>
                <a:lnTo>
                  <a:pt x="4932951" y="6053670"/>
                </a:lnTo>
                <a:lnTo>
                  <a:pt x="4478865" y="6053670"/>
                </a:lnTo>
                <a:lnTo>
                  <a:pt x="3683097" y="6053670"/>
                </a:lnTo>
                <a:lnTo>
                  <a:pt x="0" y="6053670"/>
                </a:lnTo>
                <a:close/>
              </a:path>
            </a:pathLst>
          </a:custGeom>
        </p:spPr>
      </p:pic>
      <p:sp>
        <p:nvSpPr>
          <p:cNvPr id="20" name="Freeform 5">
            <a:extLst>
              <a:ext uri="{FF2B5EF4-FFF2-40B4-BE49-F238E27FC236}">
                <a16:creationId xmlns:a16="http://schemas.microsoft.com/office/drawing/2014/main" id="{1AD5EB79-7F9A-4BBC-92A5-188382CBA1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22A674B-A952-4AE9-80C2-438B5E611A43}"/>
              </a:ext>
            </a:extLst>
          </p:cNvPr>
          <p:cNvSpPr>
            <a:spLocks noGrp="1"/>
          </p:cNvSpPr>
          <p:nvPr>
            <p:ph type="ctrTitle"/>
          </p:nvPr>
        </p:nvSpPr>
        <p:spPr>
          <a:xfrm>
            <a:off x="5695061" y="1241266"/>
            <a:ext cx="5428551" cy="3153753"/>
          </a:xfrm>
        </p:spPr>
        <p:txBody>
          <a:bodyPr>
            <a:normAutofit/>
          </a:bodyPr>
          <a:lstStyle/>
          <a:p>
            <a:r>
              <a:rPr lang="en-US"/>
              <a:t>CORNUAL NERVE BLOCK</a:t>
            </a:r>
          </a:p>
        </p:txBody>
      </p:sp>
      <p:sp>
        <p:nvSpPr>
          <p:cNvPr id="3" name="Subtitle 2">
            <a:extLst>
              <a:ext uri="{FF2B5EF4-FFF2-40B4-BE49-F238E27FC236}">
                <a16:creationId xmlns:a16="http://schemas.microsoft.com/office/drawing/2014/main" id="{598427EB-EE80-4D47-9BB9-A35E3B80529A}"/>
              </a:ext>
            </a:extLst>
          </p:cNvPr>
          <p:cNvSpPr>
            <a:spLocks noGrp="1"/>
          </p:cNvSpPr>
          <p:nvPr>
            <p:ph type="subTitle" idx="1"/>
          </p:nvPr>
        </p:nvSpPr>
        <p:spPr>
          <a:xfrm>
            <a:off x="5695061" y="4591665"/>
            <a:ext cx="5428551" cy="1622322"/>
          </a:xfrm>
        </p:spPr>
        <p:txBody>
          <a:bodyPr>
            <a:normAutofit/>
          </a:bodyPr>
          <a:lstStyle/>
          <a:p>
            <a:r>
              <a:rPr lang="en-US"/>
              <a:t>COSMETIC DEHORNING IN GOATS</a:t>
            </a:r>
          </a:p>
        </p:txBody>
      </p:sp>
      <p:sp>
        <p:nvSpPr>
          <p:cNvPr id="18" name="Rectangle 17">
            <a:extLst>
              <a:ext uri="{FF2B5EF4-FFF2-40B4-BE49-F238E27FC236}">
                <a16:creationId xmlns:a16="http://schemas.microsoft.com/office/drawing/2014/main" id="{B9B8A17F-DC3A-4D9A-AA53-9BFB894CD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7272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F6D3F-FCEB-452A-8E3C-DECFB827D675}"/>
              </a:ext>
            </a:extLst>
          </p:cNvPr>
          <p:cNvSpPr>
            <a:spLocks noGrp="1"/>
          </p:cNvSpPr>
          <p:nvPr>
            <p:ph type="title"/>
          </p:nvPr>
        </p:nvSpPr>
        <p:spPr/>
        <p:txBody>
          <a:bodyPr/>
          <a:lstStyle/>
          <a:p>
            <a:r>
              <a:rPr lang="en-US" dirty="0"/>
              <a:t>SEDATION</a:t>
            </a:r>
          </a:p>
        </p:txBody>
      </p:sp>
      <p:sp>
        <p:nvSpPr>
          <p:cNvPr id="3" name="Content Placeholder 2">
            <a:extLst>
              <a:ext uri="{FF2B5EF4-FFF2-40B4-BE49-F238E27FC236}">
                <a16:creationId xmlns:a16="http://schemas.microsoft.com/office/drawing/2014/main" id="{60F79856-9E55-4791-8B62-BE1FEC6CE2C1}"/>
              </a:ext>
            </a:extLst>
          </p:cNvPr>
          <p:cNvSpPr>
            <a:spLocks noGrp="1"/>
          </p:cNvSpPr>
          <p:nvPr>
            <p:ph idx="1"/>
          </p:nvPr>
        </p:nvSpPr>
        <p:spPr/>
        <p:txBody>
          <a:bodyPr>
            <a:normAutofit fontScale="92500" lnSpcReduction="10000"/>
          </a:bodyPr>
          <a:lstStyle/>
          <a:p>
            <a:r>
              <a:rPr lang="en-US" dirty="0"/>
              <a:t>Xylazine is the drug of choice for sedation</a:t>
            </a:r>
          </a:p>
          <a:p>
            <a:r>
              <a:rPr lang="en-US" dirty="0"/>
              <a:t>Wait 10 minutes for it to take effect if it is given IM and 5 minutes if it is given IV</a:t>
            </a:r>
          </a:p>
          <a:p>
            <a:r>
              <a:rPr lang="en-US" dirty="0"/>
              <a:t>Xylazine is an alpha 2 agonist and if given alone, lasts for a few hours</a:t>
            </a:r>
          </a:p>
          <a:p>
            <a:r>
              <a:rPr lang="en-US" dirty="0"/>
              <a:t>A mixture of xylazine and butorphanol can also be given for both sedation and analgesia. </a:t>
            </a:r>
          </a:p>
          <a:p>
            <a:r>
              <a:rPr lang="en-US" dirty="0"/>
              <a:t>Xylazine 0.025 to 0.05mg/kg mixed with Butorphanol 0.05 mg/kg</a:t>
            </a:r>
          </a:p>
          <a:p>
            <a:r>
              <a:rPr lang="en-US" dirty="0"/>
              <a:t>If Butorphanol is not use, use the recommended Xylazine dose and double the Ketamine to compensate </a:t>
            </a:r>
          </a:p>
          <a:p>
            <a:r>
              <a:rPr lang="en-US" dirty="0"/>
              <a:t>The combined mixture of a sedative (xylazine), local anesthetic and NSAID would control pain for a longer period of time</a:t>
            </a:r>
          </a:p>
          <a:p>
            <a:pPr marL="0" indent="0">
              <a:buNone/>
            </a:pPr>
            <a:endParaRPr lang="en-US" dirty="0"/>
          </a:p>
          <a:p>
            <a:endParaRPr lang="en-US" dirty="0"/>
          </a:p>
        </p:txBody>
      </p:sp>
    </p:spTree>
    <p:extLst>
      <p:ext uri="{BB962C8B-B14F-4D97-AF65-F5344CB8AC3E}">
        <p14:creationId xmlns:p14="http://schemas.microsoft.com/office/powerpoint/2010/main" val="3306808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3" name="Freeform: Shape 12">
            <a:extLst>
              <a:ext uri="{FF2B5EF4-FFF2-40B4-BE49-F238E27FC236}">
                <a16:creationId xmlns:a16="http://schemas.microsoft.com/office/drawing/2014/main" id="{FD2669AB-35DB-41EC-BE9C-DA80B60A3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5"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1069"/>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7"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4924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txBody>
          <a:bodyPr/>
          <a:lstStyle/>
          <a:p>
            <a:endParaRPr lang="en-US" dirty="0"/>
          </a:p>
        </p:txBody>
      </p:sp>
      <p:sp>
        <p:nvSpPr>
          <p:cNvPr id="2" name="Title 1">
            <a:extLst>
              <a:ext uri="{FF2B5EF4-FFF2-40B4-BE49-F238E27FC236}">
                <a16:creationId xmlns:a16="http://schemas.microsoft.com/office/drawing/2014/main" id="{FB352C84-ECCB-4E2F-BA76-1D0363ADC0CA}"/>
              </a:ext>
            </a:extLst>
          </p:cNvPr>
          <p:cNvSpPr>
            <a:spLocks noGrp="1"/>
          </p:cNvSpPr>
          <p:nvPr>
            <p:ph type="title"/>
          </p:nvPr>
        </p:nvSpPr>
        <p:spPr>
          <a:xfrm>
            <a:off x="639098" y="629265"/>
            <a:ext cx="6072776" cy="1622322"/>
          </a:xfrm>
        </p:spPr>
        <p:txBody>
          <a:bodyPr>
            <a:normAutofit/>
          </a:bodyPr>
          <a:lstStyle/>
          <a:p>
            <a:r>
              <a:rPr lang="en-US">
                <a:solidFill>
                  <a:schemeClr val="tx1"/>
                </a:solidFill>
              </a:rPr>
              <a:t>LOCAL ANALGESIA</a:t>
            </a:r>
          </a:p>
        </p:txBody>
      </p:sp>
      <p:pic>
        <p:nvPicPr>
          <p:cNvPr id="6" name="Picture 5" descr="A picture containing drawing, map&#10;&#10;Description automatically generated">
            <a:extLst>
              <a:ext uri="{FF2B5EF4-FFF2-40B4-BE49-F238E27FC236}">
                <a16:creationId xmlns:a16="http://schemas.microsoft.com/office/drawing/2014/main" id="{DDE0FF98-FF51-490D-80F9-FD645D763B8E}"/>
              </a:ext>
            </a:extLst>
          </p:cNvPr>
          <p:cNvPicPr>
            <a:picLocks noChangeAspect="1"/>
          </p:cNvPicPr>
          <p:nvPr/>
        </p:nvPicPr>
        <p:blipFill rotWithShape="1">
          <a:blip r:embed="rId3"/>
          <a:srcRect l="13281" r="30391" b="1"/>
          <a:stretch/>
        </p:blipFill>
        <p:spPr>
          <a:xfrm>
            <a:off x="7418226" y="645106"/>
            <a:ext cx="4125317" cy="5585369"/>
          </a:xfrm>
          <a:prstGeom prst="rect">
            <a:avLst/>
          </a:prstGeom>
        </p:spPr>
      </p:pic>
      <p:sp>
        <p:nvSpPr>
          <p:cNvPr id="19" name="Rectangle 18">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Oval 20">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71A81B2-76DD-4F2D-93AC-410006355CD8}"/>
              </a:ext>
            </a:extLst>
          </p:cNvPr>
          <p:cNvSpPr>
            <a:spLocks noGrp="1"/>
          </p:cNvSpPr>
          <p:nvPr>
            <p:ph idx="1"/>
          </p:nvPr>
        </p:nvSpPr>
        <p:spPr>
          <a:xfrm>
            <a:off x="639098" y="2418735"/>
            <a:ext cx="6072776" cy="3811740"/>
          </a:xfrm>
        </p:spPr>
        <p:txBody>
          <a:bodyPr anchor="ctr">
            <a:normAutofit/>
          </a:bodyPr>
          <a:lstStyle/>
          <a:p>
            <a:pPr>
              <a:lnSpc>
                <a:spcPct val="90000"/>
              </a:lnSpc>
            </a:pPr>
            <a:r>
              <a:rPr lang="en-US">
                <a:solidFill>
                  <a:schemeClr val="tx1"/>
                </a:solidFill>
              </a:rPr>
              <a:t>Blocking of the cornual branches of the infratrochlear and lacrimal (zygomatico-temporal) nerves</a:t>
            </a:r>
          </a:p>
          <a:p>
            <a:pPr>
              <a:lnSpc>
                <a:spcPct val="90000"/>
              </a:lnSpc>
            </a:pPr>
            <a:r>
              <a:rPr lang="en-US">
                <a:solidFill>
                  <a:schemeClr val="tx1"/>
                </a:solidFill>
              </a:rPr>
              <a:t>Done by making a ring bock using 2% Lidocaine.</a:t>
            </a:r>
          </a:p>
          <a:p>
            <a:pPr>
              <a:lnSpc>
                <a:spcPct val="90000"/>
              </a:lnSpc>
            </a:pPr>
            <a:r>
              <a:rPr lang="en-US">
                <a:solidFill>
                  <a:schemeClr val="tx1"/>
                </a:solidFill>
              </a:rPr>
              <a:t>Lidocaine lasts roughly 45 minutes and wait 10 minutes after injection before making an incision</a:t>
            </a:r>
          </a:p>
          <a:p>
            <a:pPr>
              <a:lnSpc>
                <a:spcPct val="90000"/>
              </a:lnSpc>
            </a:pPr>
            <a:r>
              <a:rPr lang="en-US">
                <a:solidFill>
                  <a:schemeClr val="tx1"/>
                </a:solidFill>
              </a:rPr>
              <a:t>Goats are very sensitive to Lidocaine toxicity, therefore the maximum dose (Toxic dose) would be 10mg/kg.  Recommended dose is between 2 to 4 mg/kg</a:t>
            </a:r>
          </a:p>
          <a:p>
            <a:pPr>
              <a:lnSpc>
                <a:spcPct val="90000"/>
              </a:lnSpc>
            </a:pPr>
            <a:r>
              <a:rPr lang="en-US">
                <a:solidFill>
                  <a:schemeClr val="tx1"/>
                </a:solidFill>
              </a:rPr>
              <a:t>Can also use Valium/Ketamine mixture in a 1:1 ratio, 1cc is given per 20kg</a:t>
            </a:r>
          </a:p>
        </p:txBody>
      </p:sp>
    </p:spTree>
    <p:extLst>
      <p:ext uri="{BB962C8B-B14F-4D97-AF65-F5344CB8AC3E}">
        <p14:creationId xmlns:p14="http://schemas.microsoft.com/office/powerpoint/2010/main" val="410926480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FD2669AB-35DB-41EC-BE9C-DA80B60A3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4"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1069"/>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6"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4924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txBody>
          <a:bodyPr/>
          <a:lstStyle/>
          <a:p>
            <a:endParaRPr lang="en-US" dirty="0"/>
          </a:p>
        </p:txBody>
      </p:sp>
      <p:sp>
        <p:nvSpPr>
          <p:cNvPr id="2" name="Title 1">
            <a:extLst>
              <a:ext uri="{FF2B5EF4-FFF2-40B4-BE49-F238E27FC236}">
                <a16:creationId xmlns:a16="http://schemas.microsoft.com/office/drawing/2014/main" id="{5232C108-C99D-4BD3-B24F-CA237EDA1641}"/>
              </a:ext>
            </a:extLst>
          </p:cNvPr>
          <p:cNvSpPr>
            <a:spLocks noGrp="1"/>
          </p:cNvSpPr>
          <p:nvPr>
            <p:ph type="title"/>
          </p:nvPr>
        </p:nvSpPr>
        <p:spPr>
          <a:xfrm>
            <a:off x="639098" y="629265"/>
            <a:ext cx="6072776" cy="1622322"/>
          </a:xfrm>
        </p:spPr>
        <p:txBody>
          <a:bodyPr>
            <a:normAutofit/>
          </a:bodyPr>
          <a:lstStyle/>
          <a:p>
            <a:r>
              <a:rPr lang="en-US" dirty="0">
                <a:solidFill>
                  <a:schemeClr val="tx1"/>
                </a:solidFill>
              </a:rPr>
              <a:t>Landmarks</a:t>
            </a:r>
          </a:p>
        </p:txBody>
      </p:sp>
      <p:pic>
        <p:nvPicPr>
          <p:cNvPr id="5" name="Picture 4" descr="A picture containing drawing&#10;&#10;Description automatically generated">
            <a:extLst>
              <a:ext uri="{FF2B5EF4-FFF2-40B4-BE49-F238E27FC236}">
                <a16:creationId xmlns:a16="http://schemas.microsoft.com/office/drawing/2014/main" id="{F35ADCBF-316A-4F72-8D6F-30ACCB5A9D4B}"/>
              </a:ext>
            </a:extLst>
          </p:cNvPr>
          <p:cNvPicPr>
            <a:picLocks noChangeAspect="1"/>
          </p:cNvPicPr>
          <p:nvPr/>
        </p:nvPicPr>
        <p:blipFill rotWithShape="1">
          <a:blip r:embed="rId3"/>
          <a:srcRect l="7806" r="1007" b="-3"/>
          <a:stretch/>
        </p:blipFill>
        <p:spPr>
          <a:xfrm>
            <a:off x="7418226" y="645106"/>
            <a:ext cx="4125317" cy="5585369"/>
          </a:xfrm>
          <a:prstGeom prst="rect">
            <a:avLst/>
          </a:prstGeom>
        </p:spPr>
      </p:pic>
      <p:sp>
        <p:nvSpPr>
          <p:cNvPr id="18" name="Rectangle 17">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Oval 19">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E090335-BD87-4394-ACA4-B0398BBD2AF9}"/>
              </a:ext>
            </a:extLst>
          </p:cNvPr>
          <p:cNvSpPr>
            <a:spLocks noGrp="1"/>
          </p:cNvSpPr>
          <p:nvPr>
            <p:ph idx="1"/>
          </p:nvPr>
        </p:nvSpPr>
        <p:spPr>
          <a:xfrm>
            <a:off x="639098" y="2418735"/>
            <a:ext cx="6072776" cy="3811740"/>
          </a:xfrm>
        </p:spPr>
        <p:txBody>
          <a:bodyPr anchor="ctr">
            <a:normAutofit lnSpcReduction="10000"/>
          </a:bodyPr>
          <a:lstStyle/>
          <a:p>
            <a:r>
              <a:rPr lang="en-US" dirty="0">
                <a:solidFill>
                  <a:schemeClr val="tx1"/>
                </a:solidFill>
              </a:rPr>
              <a:t>For the lacrimal nerve : To desensitize the area, use a 22-gauge, 1-inch needle and inject 2 to 3 ml of 2% Lidocaine half way between the lateral canthus of the eye and the lateral base of the horn. The needle is inserted 1 to 1.5 cm deep, going as close as possible to the ridge of the supraorbital process.</a:t>
            </a:r>
          </a:p>
          <a:p>
            <a:r>
              <a:rPr lang="en-US" dirty="0">
                <a:solidFill>
                  <a:schemeClr val="tx1"/>
                </a:solidFill>
              </a:rPr>
              <a:t>For the infratrochlear nerve: to desensitize the area, use a 22-gauge, 1-inch needle and inject 2 to 3 ml of 2% Lidocaine halfway between the medial canthus of the eye and the medial base of the horn. The needle is inserted 0.5 cm deep, dorsal and parallel to the dorsomedial margin of the orbit.</a:t>
            </a:r>
          </a:p>
          <a:p>
            <a:endParaRPr lang="en-US" dirty="0">
              <a:solidFill>
                <a:schemeClr val="tx1"/>
              </a:solidFill>
            </a:endParaRPr>
          </a:p>
        </p:txBody>
      </p:sp>
    </p:spTree>
    <p:extLst>
      <p:ext uri="{BB962C8B-B14F-4D97-AF65-F5344CB8AC3E}">
        <p14:creationId xmlns:p14="http://schemas.microsoft.com/office/powerpoint/2010/main" val="115922227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5C2E2262-9055-4258-9D17-B51334148676}"/>
              </a:ext>
            </a:extLst>
          </p:cNvPr>
          <p:cNvSpPr>
            <a:spLocks noGrp="1"/>
          </p:cNvSpPr>
          <p:nvPr>
            <p:ph type="title"/>
          </p:nvPr>
        </p:nvSpPr>
        <p:spPr>
          <a:xfrm>
            <a:off x="836247" y="1085549"/>
            <a:ext cx="3430947" cy="4686903"/>
          </a:xfrm>
        </p:spPr>
        <p:txBody>
          <a:bodyPr anchor="ctr">
            <a:normAutofit/>
          </a:bodyPr>
          <a:lstStyle/>
          <a:p>
            <a:pPr algn="r"/>
            <a:r>
              <a:rPr lang="en-US">
                <a:solidFill>
                  <a:schemeClr val="tx1"/>
                </a:solidFill>
              </a:rPr>
              <a:t>References</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EA3DEEB0-211B-42C2-9062-9599A0580ED5}"/>
              </a:ext>
            </a:extLst>
          </p:cNvPr>
          <p:cNvSpPr>
            <a:spLocks noGrp="1"/>
          </p:cNvSpPr>
          <p:nvPr>
            <p:ph idx="1"/>
          </p:nvPr>
        </p:nvSpPr>
        <p:spPr>
          <a:xfrm>
            <a:off x="5041399" y="1085549"/>
            <a:ext cx="5579707" cy="4686903"/>
          </a:xfrm>
        </p:spPr>
        <p:txBody>
          <a:bodyPr anchor="ctr">
            <a:normAutofit/>
          </a:bodyPr>
          <a:lstStyle/>
          <a:p>
            <a:r>
              <a:rPr lang="en-US">
                <a:solidFill>
                  <a:schemeClr val="tx1"/>
                </a:solidFill>
              </a:rPr>
              <a:t>Common surgical procedures in small ruminants (Proceedings) [Internet]. DVM 360. [cited 2020Sep27]. Available from: </a:t>
            </a:r>
            <a:r>
              <a:rPr lang="en-US">
                <a:solidFill>
                  <a:schemeClr val="tx1"/>
                </a:solidFill>
                <a:hlinkClick r:id="rId3"/>
              </a:rPr>
              <a:t>https://www.dvm360.com/view/common-surgical-procedures-small-ruminants-proceedings</a:t>
            </a:r>
            <a:endParaRPr lang="en-US">
              <a:solidFill>
                <a:schemeClr val="tx1"/>
              </a:solidFill>
            </a:endParaRPr>
          </a:p>
          <a:p>
            <a:r>
              <a:rPr lang="en-US">
                <a:solidFill>
                  <a:schemeClr val="tx1"/>
                </a:solidFill>
              </a:rPr>
              <a:t>Zygomaticotemporal Nerve [Internet]. Zygomaticotemporal Nerve - an overview | ScienceDirect Topics. [cited 2020Sep27]. Available from: </a:t>
            </a:r>
            <a:r>
              <a:rPr lang="en-US">
                <a:solidFill>
                  <a:schemeClr val="tx1"/>
                </a:solidFill>
                <a:hlinkClick r:id="rId4"/>
              </a:rPr>
              <a:t>https://www.sciencedirect.com/topics/veterinary-science-and-veterinary-medicine/zygomaticotemporal-nerve</a:t>
            </a:r>
            <a:endParaRPr lang="en-US">
              <a:solidFill>
                <a:schemeClr val="tx1"/>
              </a:solidFill>
            </a:endParaRPr>
          </a:p>
        </p:txBody>
      </p:sp>
    </p:spTree>
    <p:extLst>
      <p:ext uri="{BB962C8B-B14F-4D97-AF65-F5344CB8AC3E}">
        <p14:creationId xmlns:p14="http://schemas.microsoft.com/office/powerpoint/2010/main" val="3340211823"/>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408</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CORNUAL NERVE BLOCK</vt:lpstr>
      <vt:lpstr>SEDATION</vt:lpstr>
      <vt:lpstr>LOCAL ANALGESIA</vt:lpstr>
      <vt:lpstr>Landmarks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CORNUAL NERVE BLOCK</dc:title>
  <dc:creator>Danesha Ramdhanie</dc:creator>
  <cp:lastModifiedBy>Danesha Ramdhanie</cp:lastModifiedBy>
  <cp:revision>1</cp:revision>
  <dcterms:created xsi:type="dcterms:W3CDTF">2020-09-27T22:47:12Z</dcterms:created>
  <dcterms:modified xsi:type="dcterms:W3CDTF">2020-09-27T22:47:38Z</dcterms:modified>
</cp:coreProperties>
</file>