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740A2AD9-13C7-40BD-861D-A96A6CDE78F1}" type="datetimeFigureOut">
              <a:rPr lang="en-TT" smtClean="0"/>
              <a:t>11/10/2020</a:t>
            </a:fld>
            <a:endParaRPr lang="en-TT"/>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TT"/>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B1E7AE1-84FF-48E9-A344-0E940121CAC2}" type="slidenum">
              <a:rPr lang="en-TT" smtClean="0"/>
              <a:t>‹#›</a:t>
            </a:fld>
            <a:endParaRPr lang="en-TT"/>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41513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A2AD9-13C7-40BD-861D-A96A6CDE78F1}" type="datetimeFigureOut">
              <a:rPr lang="en-TT" smtClean="0"/>
              <a:t>11/10/2020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367869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A2AD9-13C7-40BD-861D-A96A6CDE78F1}" type="datetimeFigureOut">
              <a:rPr lang="en-TT" smtClean="0"/>
              <a:t>11/10/2020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189930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0A2AD9-13C7-40BD-861D-A96A6CDE78F1}" type="datetimeFigureOut">
              <a:rPr lang="en-TT" smtClean="0"/>
              <a:t>11/10/2020</a:t>
            </a:fld>
            <a:endParaRPr lang="en-TT"/>
          </a:p>
        </p:txBody>
      </p:sp>
      <p:sp>
        <p:nvSpPr>
          <p:cNvPr id="5" name="Footer Placeholder 4"/>
          <p:cNvSpPr>
            <a:spLocks noGrp="1"/>
          </p:cNvSpPr>
          <p:nvPr>
            <p:ph type="ftr" sz="quarter" idx="11"/>
          </p:nvPr>
        </p:nvSpPr>
        <p:spPr/>
        <p:txBody>
          <a:bodyPr/>
          <a:lstStyle/>
          <a:p>
            <a:endParaRPr lang="en-TT"/>
          </a:p>
        </p:txBody>
      </p:sp>
      <p:sp>
        <p:nvSpPr>
          <p:cNvPr id="6" name="Slide Number Placeholder 5"/>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3598969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740A2AD9-13C7-40BD-861D-A96A6CDE78F1}" type="datetimeFigureOut">
              <a:rPr lang="en-TT" smtClean="0"/>
              <a:t>11/10/2020</a:t>
            </a:fld>
            <a:endParaRPr lang="en-TT"/>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TT"/>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B1E7AE1-84FF-48E9-A344-0E940121CAC2}" type="slidenum">
              <a:rPr lang="en-TT" smtClean="0"/>
              <a:t>‹#›</a:t>
            </a:fld>
            <a:endParaRPr lang="en-TT"/>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67934760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0A2AD9-13C7-40BD-861D-A96A6CDE78F1}" type="datetimeFigureOut">
              <a:rPr lang="en-TT" smtClean="0"/>
              <a:t>11/10/2020</a:t>
            </a:fld>
            <a:endParaRPr lang="en-TT"/>
          </a:p>
        </p:txBody>
      </p:sp>
      <p:sp>
        <p:nvSpPr>
          <p:cNvPr id="6" name="Footer Placeholder 5"/>
          <p:cNvSpPr>
            <a:spLocks noGrp="1"/>
          </p:cNvSpPr>
          <p:nvPr>
            <p:ph type="ftr" sz="quarter" idx="11"/>
          </p:nvPr>
        </p:nvSpPr>
        <p:spPr/>
        <p:txBody>
          <a:bodyPr/>
          <a:lstStyle/>
          <a:p>
            <a:endParaRPr lang="en-TT"/>
          </a:p>
        </p:txBody>
      </p:sp>
      <p:sp>
        <p:nvSpPr>
          <p:cNvPr id="7" name="Slide Number Placeholder 6"/>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118003155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0A2AD9-13C7-40BD-861D-A96A6CDE78F1}" type="datetimeFigureOut">
              <a:rPr lang="en-TT" smtClean="0"/>
              <a:t>11/10/2020</a:t>
            </a:fld>
            <a:endParaRPr lang="en-TT"/>
          </a:p>
        </p:txBody>
      </p:sp>
      <p:sp>
        <p:nvSpPr>
          <p:cNvPr id="8" name="Footer Placeholder 7"/>
          <p:cNvSpPr>
            <a:spLocks noGrp="1"/>
          </p:cNvSpPr>
          <p:nvPr>
            <p:ph type="ftr" sz="quarter" idx="11"/>
          </p:nvPr>
        </p:nvSpPr>
        <p:spPr/>
        <p:txBody>
          <a:bodyPr/>
          <a:lstStyle/>
          <a:p>
            <a:endParaRPr lang="en-TT"/>
          </a:p>
        </p:txBody>
      </p:sp>
      <p:sp>
        <p:nvSpPr>
          <p:cNvPr id="9" name="Slide Number Placeholder 8"/>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37907586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0A2AD9-13C7-40BD-861D-A96A6CDE78F1}" type="datetimeFigureOut">
              <a:rPr lang="en-TT" smtClean="0"/>
              <a:t>11/10/2020</a:t>
            </a:fld>
            <a:endParaRPr lang="en-TT"/>
          </a:p>
        </p:txBody>
      </p:sp>
      <p:sp>
        <p:nvSpPr>
          <p:cNvPr id="4" name="Footer Placeholder 3"/>
          <p:cNvSpPr>
            <a:spLocks noGrp="1"/>
          </p:cNvSpPr>
          <p:nvPr>
            <p:ph type="ftr" sz="quarter" idx="11"/>
          </p:nvPr>
        </p:nvSpPr>
        <p:spPr/>
        <p:txBody>
          <a:bodyPr/>
          <a:lstStyle/>
          <a:p>
            <a:endParaRPr lang="en-TT"/>
          </a:p>
        </p:txBody>
      </p:sp>
      <p:sp>
        <p:nvSpPr>
          <p:cNvPr id="5" name="Slide Number Placeholder 4"/>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3116530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0A2AD9-13C7-40BD-861D-A96A6CDE78F1}" type="datetimeFigureOut">
              <a:rPr lang="en-TT" smtClean="0"/>
              <a:t>11/10/2020</a:t>
            </a:fld>
            <a:endParaRPr lang="en-TT"/>
          </a:p>
        </p:txBody>
      </p:sp>
      <p:sp>
        <p:nvSpPr>
          <p:cNvPr id="3" name="Footer Placeholder 2"/>
          <p:cNvSpPr>
            <a:spLocks noGrp="1"/>
          </p:cNvSpPr>
          <p:nvPr>
            <p:ph type="ftr" sz="quarter" idx="11"/>
          </p:nvPr>
        </p:nvSpPr>
        <p:spPr/>
        <p:txBody>
          <a:bodyPr/>
          <a:lstStyle/>
          <a:p>
            <a:endParaRPr lang="en-TT"/>
          </a:p>
        </p:txBody>
      </p:sp>
      <p:sp>
        <p:nvSpPr>
          <p:cNvPr id="4" name="Slide Number Placeholder 3"/>
          <p:cNvSpPr>
            <a:spLocks noGrp="1"/>
          </p:cNvSpPr>
          <p:nvPr>
            <p:ph type="sldNum" sz="quarter" idx="12"/>
          </p:nvPr>
        </p:nvSpPr>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27968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740A2AD9-13C7-40BD-861D-A96A6CDE78F1}" type="datetimeFigureOut">
              <a:rPr lang="en-TT" smtClean="0"/>
              <a:t>11/10/2020</a:t>
            </a:fld>
            <a:endParaRPr lang="en-TT"/>
          </a:p>
        </p:txBody>
      </p:sp>
      <p:sp>
        <p:nvSpPr>
          <p:cNvPr id="6" name="Footer Placeholder 5"/>
          <p:cNvSpPr>
            <a:spLocks noGrp="1"/>
          </p:cNvSpPr>
          <p:nvPr>
            <p:ph type="ftr" sz="quarter" idx="11"/>
          </p:nvPr>
        </p:nvSpPr>
        <p:spPr>
          <a:xfrm>
            <a:off x="2103620" y="6375679"/>
            <a:ext cx="3482179" cy="345796"/>
          </a:xfrm>
        </p:spPr>
        <p:txBody>
          <a:bodyPr/>
          <a:lstStyle/>
          <a:p>
            <a:endParaRPr lang="en-TT"/>
          </a:p>
        </p:txBody>
      </p:sp>
      <p:sp>
        <p:nvSpPr>
          <p:cNvPr id="7" name="Slide Number Placeholder 6"/>
          <p:cNvSpPr>
            <a:spLocks noGrp="1"/>
          </p:cNvSpPr>
          <p:nvPr>
            <p:ph type="sldNum" sz="quarter" idx="12"/>
          </p:nvPr>
        </p:nvSpPr>
        <p:spPr>
          <a:xfrm>
            <a:off x="5691014" y="6375679"/>
            <a:ext cx="1232456" cy="345796"/>
          </a:xfrm>
        </p:spPr>
        <p:txBody>
          <a:bodyPr/>
          <a:lstStyle/>
          <a:p>
            <a:fld id="{4B1E7AE1-84FF-48E9-A344-0E940121CAC2}" type="slidenum">
              <a:rPr lang="en-TT" smtClean="0"/>
              <a:t>‹#›</a:t>
            </a:fld>
            <a:endParaRPr lang="en-TT"/>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452907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740A2AD9-13C7-40BD-861D-A96A6CDE78F1}" type="datetimeFigureOut">
              <a:rPr lang="en-TT" smtClean="0"/>
              <a:t>11/10/2020</a:t>
            </a:fld>
            <a:endParaRPr lang="en-TT"/>
          </a:p>
        </p:txBody>
      </p:sp>
      <p:sp>
        <p:nvSpPr>
          <p:cNvPr id="6" name="Footer Placeholder 5"/>
          <p:cNvSpPr>
            <a:spLocks noGrp="1"/>
          </p:cNvSpPr>
          <p:nvPr>
            <p:ph type="ftr" sz="quarter" idx="11"/>
          </p:nvPr>
        </p:nvSpPr>
        <p:spPr>
          <a:xfrm>
            <a:off x="2103621" y="6375679"/>
            <a:ext cx="3482178" cy="345796"/>
          </a:xfrm>
        </p:spPr>
        <p:txBody>
          <a:bodyPr/>
          <a:lstStyle/>
          <a:p>
            <a:endParaRPr lang="en-TT"/>
          </a:p>
        </p:txBody>
      </p:sp>
      <p:sp>
        <p:nvSpPr>
          <p:cNvPr id="7" name="Slide Number Placeholder 6"/>
          <p:cNvSpPr>
            <a:spLocks noGrp="1"/>
          </p:cNvSpPr>
          <p:nvPr>
            <p:ph type="sldNum" sz="quarter" idx="12"/>
          </p:nvPr>
        </p:nvSpPr>
        <p:spPr>
          <a:xfrm>
            <a:off x="5687568" y="6375679"/>
            <a:ext cx="1234440" cy="345796"/>
          </a:xfrm>
        </p:spPr>
        <p:txBody>
          <a:bodyPr/>
          <a:lstStyle/>
          <a:p>
            <a:fld id="{4B1E7AE1-84FF-48E9-A344-0E940121CAC2}" type="slidenum">
              <a:rPr lang="en-TT" smtClean="0"/>
              <a:t>‹#›</a:t>
            </a:fld>
            <a:endParaRPr lang="en-TT"/>
          </a:p>
        </p:txBody>
      </p:sp>
    </p:spTree>
    <p:extLst>
      <p:ext uri="{BB962C8B-B14F-4D97-AF65-F5344CB8AC3E}">
        <p14:creationId xmlns:p14="http://schemas.microsoft.com/office/powerpoint/2010/main" val="686768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740A2AD9-13C7-40BD-861D-A96A6CDE78F1}" type="datetimeFigureOut">
              <a:rPr lang="en-TT" smtClean="0"/>
              <a:t>11/10/2020</a:t>
            </a:fld>
            <a:endParaRPr lang="en-TT"/>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TT"/>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B1E7AE1-84FF-48E9-A344-0E940121CAC2}" type="slidenum">
              <a:rPr lang="en-TT" smtClean="0"/>
              <a:t>‹#›</a:t>
            </a:fld>
            <a:endParaRPr lang="en-TT"/>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99739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A5CE1-916F-437C-B31F-5E166176DFBE}"/>
              </a:ext>
            </a:extLst>
          </p:cNvPr>
          <p:cNvSpPr>
            <a:spLocks noGrp="1"/>
          </p:cNvSpPr>
          <p:nvPr>
            <p:ph type="ctrTitle"/>
          </p:nvPr>
        </p:nvSpPr>
        <p:spPr/>
        <p:txBody>
          <a:bodyPr/>
          <a:lstStyle/>
          <a:p>
            <a:r>
              <a:rPr lang="en-TT" dirty="0"/>
              <a:t>Pre-operative</a:t>
            </a:r>
          </a:p>
        </p:txBody>
      </p:sp>
      <p:sp>
        <p:nvSpPr>
          <p:cNvPr id="3" name="Subtitle 2">
            <a:extLst>
              <a:ext uri="{FF2B5EF4-FFF2-40B4-BE49-F238E27FC236}">
                <a16:creationId xmlns:a16="http://schemas.microsoft.com/office/drawing/2014/main" id="{88402627-A8C1-4EBB-A1EB-7967CA72D7EE}"/>
              </a:ext>
            </a:extLst>
          </p:cNvPr>
          <p:cNvSpPr>
            <a:spLocks noGrp="1"/>
          </p:cNvSpPr>
          <p:nvPr>
            <p:ph type="subTitle" idx="1"/>
          </p:nvPr>
        </p:nvSpPr>
        <p:spPr/>
        <p:txBody>
          <a:bodyPr/>
          <a:lstStyle/>
          <a:p>
            <a:endParaRPr lang="en-TT"/>
          </a:p>
        </p:txBody>
      </p:sp>
    </p:spTree>
    <p:extLst>
      <p:ext uri="{BB962C8B-B14F-4D97-AF65-F5344CB8AC3E}">
        <p14:creationId xmlns:p14="http://schemas.microsoft.com/office/powerpoint/2010/main" val="369336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B3D315-2706-4149-873C-331EDFAFE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200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DCD034-5045-4F89-BEB0-8A3AD9581958}"/>
              </a:ext>
            </a:extLst>
          </p:cNvPr>
          <p:cNvSpPr>
            <a:spLocks noGrp="1"/>
          </p:cNvSpPr>
          <p:nvPr>
            <p:ph type="title"/>
          </p:nvPr>
        </p:nvSpPr>
        <p:spPr>
          <a:xfrm>
            <a:off x="1251678" y="949642"/>
            <a:ext cx="4882422" cy="1492132"/>
          </a:xfrm>
        </p:spPr>
        <p:txBody>
          <a:bodyPr>
            <a:normAutofit/>
          </a:bodyPr>
          <a:lstStyle/>
          <a:p>
            <a:r>
              <a:rPr lang="en-TT" dirty="0"/>
              <a:t>Physical exam</a:t>
            </a:r>
          </a:p>
        </p:txBody>
      </p:sp>
      <p:sp>
        <p:nvSpPr>
          <p:cNvPr id="11" name="Rectangle 10">
            <a:extLst>
              <a:ext uri="{FF2B5EF4-FFF2-40B4-BE49-F238E27FC236}">
                <a16:creationId xmlns:a16="http://schemas.microsoft.com/office/drawing/2014/main" id="{8D04E398-086D-467C-B390-9F9079FA7A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A56F904-4FAE-472E-8125-AADB26CB9CF6}"/>
              </a:ext>
            </a:extLst>
          </p:cNvPr>
          <p:cNvSpPr>
            <a:spLocks noGrp="1"/>
          </p:cNvSpPr>
          <p:nvPr>
            <p:ph idx="1"/>
          </p:nvPr>
        </p:nvSpPr>
        <p:spPr>
          <a:xfrm>
            <a:off x="1251678" y="2667000"/>
            <a:ext cx="4964065" cy="3212592"/>
          </a:xfrm>
        </p:spPr>
        <p:txBody>
          <a:bodyPr>
            <a:normAutofit/>
          </a:bodyPr>
          <a:lstStyle/>
          <a:p>
            <a:r>
              <a:rPr lang="en-TT">
                <a:solidFill>
                  <a:schemeClr val="tx1">
                    <a:lumMod val="85000"/>
                    <a:lumOff val="15000"/>
                  </a:schemeClr>
                </a:solidFill>
              </a:rPr>
              <a:t>A complete physical exam should always be performed before these procedures to ensure that the animal is healthy and has no detectable issues that can complicate the procedure or that needs to be rectified before the procedure is done.</a:t>
            </a:r>
          </a:p>
          <a:p>
            <a:endParaRPr lang="en-TT">
              <a:solidFill>
                <a:schemeClr val="tx1">
                  <a:lumMod val="85000"/>
                  <a:lumOff val="15000"/>
                </a:schemeClr>
              </a:solidFill>
            </a:endParaRPr>
          </a:p>
        </p:txBody>
      </p:sp>
      <p:sp>
        <p:nvSpPr>
          <p:cNvPr id="13" name="Freeform 6">
            <a:extLst>
              <a:ext uri="{FF2B5EF4-FFF2-40B4-BE49-F238E27FC236}">
                <a16:creationId xmlns:a16="http://schemas.microsoft.com/office/drawing/2014/main" id="{20E344BB-E23E-4198-B2C7-8E752C6A95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90140"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pic>
        <p:nvPicPr>
          <p:cNvPr id="4" name="Picture 3">
            <a:extLst>
              <a:ext uri="{FF2B5EF4-FFF2-40B4-BE49-F238E27FC236}">
                <a16:creationId xmlns:a16="http://schemas.microsoft.com/office/drawing/2014/main" id="{C7594A85-9D2A-4103-8340-EAA2D0979CCF}"/>
              </a:ext>
            </a:extLst>
          </p:cNvPr>
          <p:cNvPicPr>
            <a:picLocks noChangeAspect="1"/>
          </p:cNvPicPr>
          <p:nvPr/>
        </p:nvPicPr>
        <p:blipFill rotWithShape="1">
          <a:blip r:embed="rId2"/>
          <a:srcRect r="1172"/>
          <a:stretch/>
        </p:blipFill>
        <p:spPr>
          <a:xfrm>
            <a:off x="7399262" y="1633691"/>
            <a:ext cx="3179644" cy="3188734"/>
          </a:xfrm>
          <a:prstGeom prst="rect">
            <a:avLst/>
          </a:prstGeom>
        </p:spPr>
      </p:pic>
    </p:spTree>
    <p:extLst>
      <p:ext uri="{BB962C8B-B14F-4D97-AF65-F5344CB8AC3E}">
        <p14:creationId xmlns:p14="http://schemas.microsoft.com/office/powerpoint/2010/main" val="965777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47E91-9948-45EA-B73E-0EF940FE69BF}"/>
              </a:ext>
            </a:extLst>
          </p:cNvPr>
          <p:cNvSpPr>
            <a:spLocks noGrp="1"/>
          </p:cNvSpPr>
          <p:nvPr>
            <p:ph type="title"/>
          </p:nvPr>
        </p:nvSpPr>
        <p:spPr/>
        <p:txBody>
          <a:bodyPr/>
          <a:lstStyle/>
          <a:p>
            <a:r>
              <a:rPr lang="en-TT" dirty="0"/>
              <a:t>Testicular and scrotal exam</a:t>
            </a:r>
          </a:p>
        </p:txBody>
      </p:sp>
      <p:sp>
        <p:nvSpPr>
          <p:cNvPr id="3" name="Content Placeholder 2">
            <a:extLst>
              <a:ext uri="{FF2B5EF4-FFF2-40B4-BE49-F238E27FC236}">
                <a16:creationId xmlns:a16="http://schemas.microsoft.com/office/drawing/2014/main" id="{8C47CE1A-A1FC-47B6-BA16-C59ACF881131}"/>
              </a:ext>
            </a:extLst>
          </p:cNvPr>
          <p:cNvSpPr>
            <a:spLocks noGrp="1"/>
          </p:cNvSpPr>
          <p:nvPr>
            <p:ph idx="1"/>
          </p:nvPr>
        </p:nvSpPr>
        <p:spPr/>
        <p:txBody>
          <a:bodyPr/>
          <a:lstStyle/>
          <a:p>
            <a:r>
              <a:rPr lang="en-TT" dirty="0"/>
              <a:t>The Buck is held in a standing position. Place one hand on each side at the base of the scrotum. The spermatic cords can be felt between the thumb and fingers and gradually move down to the epididymis. Without excessive pressure, most abnormalities can be felt for such as swelling or hardness. A comparison between the testicles (testis) can be made by simultaneously using both hands, one on each side.</a:t>
            </a:r>
          </a:p>
          <a:p>
            <a:pPr marL="0" indent="0">
              <a:buNone/>
            </a:pPr>
            <a:endParaRPr lang="en-TT" dirty="0"/>
          </a:p>
        </p:txBody>
      </p:sp>
    </p:spTree>
    <p:extLst>
      <p:ext uri="{BB962C8B-B14F-4D97-AF65-F5344CB8AC3E}">
        <p14:creationId xmlns:p14="http://schemas.microsoft.com/office/powerpoint/2010/main" val="1419601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D1F27-5CA0-469E-A7CD-1351E995F8DE}"/>
              </a:ext>
            </a:extLst>
          </p:cNvPr>
          <p:cNvSpPr>
            <a:spLocks noGrp="1"/>
          </p:cNvSpPr>
          <p:nvPr>
            <p:ph type="title"/>
          </p:nvPr>
        </p:nvSpPr>
        <p:spPr/>
        <p:txBody>
          <a:bodyPr/>
          <a:lstStyle/>
          <a:p>
            <a:r>
              <a:rPr lang="en-TT" dirty="0"/>
              <a:t>Vaccination history</a:t>
            </a:r>
          </a:p>
        </p:txBody>
      </p:sp>
      <p:sp>
        <p:nvSpPr>
          <p:cNvPr id="3" name="Content Placeholder 2">
            <a:extLst>
              <a:ext uri="{FF2B5EF4-FFF2-40B4-BE49-F238E27FC236}">
                <a16:creationId xmlns:a16="http://schemas.microsoft.com/office/drawing/2014/main" id="{D02D2B99-61A5-415E-8ED3-5792E70F2C3E}"/>
              </a:ext>
            </a:extLst>
          </p:cNvPr>
          <p:cNvSpPr>
            <a:spLocks noGrp="1"/>
          </p:cNvSpPr>
          <p:nvPr>
            <p:ph idx="1"/>
          </p:nvPr>
        </p:nvSpPr>
        <p:spPr/>
        <p:txBody>
          <a:bodyPr/>
          <a:lstStyle/>
          <a:p>
            <a:r>
              <a:rPr lang="en-TT" dirty="0"/>
              <a:t>A complete history of the animal should be obtained with information including vaccination history as tetanus is a major concern when castrating goats, and if the animal has been vaccinated for tetanus, then a booster must be administered. If the goat has not been previously been vaccinated, then the animal should receive tetanus antitoxin, in this case the kid would receive 150 to 250 units of tetanus antitoxin before the procedure.</a:t>
            </a:r>
          </a:p>
          <a:p>
            <a:pPr marL="0" indent="0">
              <a:buNone/>
            </a:pPr>
            <a:endParaRPr lang="en-TT" dirty="0"/>
          </a:p>
        </p:txBody>
      </p:sp>
      <p:pic>
        <p:nvPicPr>
          <p:cNvPr id="6" name="Picture 5">
            <a:extLst>
              <a:ext uri="{FF2B5EF4-FFF2-40B4-BE49-F238E27FC236}">
                <a16:creationId xmlns:a16="http://schemas.microsoft.com/office/drawing/2014/main" id="{E0861D36-B8A8-4C9C-8E9B-F96F435BAA29}"/>
              </a:ext>
            </a:extLst>
          </p:cNvPr>
          <p:cNvPicPr>
            <a:picLocks noChangeAspect="1"/>
          </p:cNvPicPr>
          <p:nvPr/>
        </p:nvPicPr>
        <p:blipFill>
          <a:blip r:embed="rId2"/>
          <a:stretch>
            <a:fillRect/>
          </a:stretch>
        </p:blipFill>
        <p:spPr>
          <a:xfrm>
            <a:off x="9177171" y="4571217"/>
            <a:ext cx="1763151" cy="1719859"/>
          </a:xfrm>
          <a:prstGeom prst="rect">
            <a:avLst/>
          </a:prstGeom>
        </p:spPr>
      </p:pic>
    </p:spTree>
    <p:extLst>
      <p:ext uri="{BB962C8B-B14F-4D97-AF65-F5344CB8AC3E}">
        <p14:creationId xmlns:p14="http://schemas.microsoft.com/office/powerpoint/2010/main" val="2365995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C090BA-1AE1-4707-9B33-2E015A6466F9}"/>
                  </a:ext>
                </a:extLst>
              </p:cNvPr>
              <p:cNvSpPr>
                <a:spLocks noGrp="1"/>
              </p:cNvSpPr>
              <p:nvPr>
                <p:ph idx="1"/>
              </p:nvPr>
            </p:nvSpPr>
            <p:spPr>
              <a:xfrm>
                <a:off x="1223543" y="1174653"/>
                <a:ext cx="10178322" cy="3593591"/>
              </a:xfrm>
            </p:spPr>
            <p:txBody>
              <a:bodyPr/>
              <a:lstStyle/>
              <a:p>
                <a:r>
                  <a:rPr lang="en-TT" sz="2400" dirty="0"/>
                  <a:t>Since goats are especially sensitive to pain, provision of sedation and analgesia is essential in order to perform the procedure safely without damage to the kid or yourself.</a:t>
                </a:r>
              </a:p>
              <a:p>
                <a:pPr marL="0" indent="0">
                  <a:buNone/>
                </a:pPr>
                <a:endParaRPr lang="en-TT" dirty="0"/>
              </a:p>
              <a:p>
                <a:pPr marL="0" indent="0">
                  <a:buNone/>
                </a:pPr>
                <a:endParaRPr lang="en-TT" dirty="0"/>
              </a:p>
              <a:p>
                <a14:m>
                  <m:oMath xmlns:m="http://schemas.openxmlformats.org/officeDocument/2006/math">
                    <m:r>
                      <a:rPr lang="en-TT" i="1">
                        <a:latin typeface="Cambria Math" panose="02040503050406030204" pitchFamily="18" charset="0"/>
                      </a:rPr>
                      <m:t>𝑣𝑜𝑢𝑙𝑚𝑒</m:t>
                    </m:r>
                    <m:r>
                      <a:rPr lang="en-TT" i="1">
                        <a:latin typeface="Cambria Math" panose="02040503050406030204" pitchFamily="18" charset="0"/>
                      </a:rPr>
                      <m:t> </m:t>
                    </m:r>
                    <m:r>
                      <a:rPr lang="en-TT" i="1">
                        <a:latin typeface="Cambria Math" panose="02040503050406030204" pitchFamily="18" charset="0"/>
                      </a:rPr>
                      <m:t>𝑜𝑓</m:t>
                    </m:r>
                    <m:r>
                      <a:rPr lang="en-TT" i="1">
                        <a:latin typeface="Cambria Math" panose="02040503050406030204" pitchFamily="18" charset="0"/>
                      </a:rPr>
                      <m:t> </m:t>
                    </m:r>
                    <m:r>
                      <a:rPr lang="en-TT" i="1">
                        <a:latin typeface="Cambria Math" panose="02040503050406030204" pitchFamily="18" charset="0"/>
                      </a:rPr>
                      <m:t>𝑑𝑟𝑢𝑔</m:t>
                    </m:r>
                    <m:r>
                      <a:rPr lang="en-TT" i="1">
                        <a:latin typeface="Cambria Math" panose="02040503050406030204" pitchFamily="18" charset="0"/>
                      </a:rPr>
                      <m:t>=(</m:t>
                    </m:r>
                    <m:r>
                      <a:rPr lang="en-TT" i="1">
                        <a:latin typeface="Cambria Math" panose="02040503050406030204" pitchFamily="18" charset="0"/>
                      </a:rPr>
                      <m:t>𝑑𝑜𝑠𝑒</m:t>
                    </m:r>
                    <m:f>
                      <m:fPr>
                        <m:ctrlPr>
                          <a:rPr lang="en-TT" i="1">
                            <a:latin typeface="Cambria Math" panose="02040503050406030204" pitchFamily="18" charset="0"/>
                          </a:rPr>
                        </m:ctrlPr>
                      </m:fPr>
                      <m:num>
                        <m:r>
                          <a:rPr lang="en-TT" i="1">
                            <a:latin typeface="Cambria Math" panose="02040503050406030204" pitchFamily="18" charset="0"/>
                          </a:rPr>
                          <m:t>𝑚𝑔</m:t>
                        </m:r>
                      </m:num>
                      <m:den>
                        <m:r>
                          <a:rPr lang="en-TT" i="1">
                            <a:latin typeface="Cambria Math" panose="02040503050406030204" pitchFamily="18" charset="0"/>
                          </a:rPr>
                          <m:t>𝑘𝑔</m:t>
                        </m:r>
                      </m:den>
                    </m:f>
                    <m:r>
                      <a:rPr lang="en-TT" i="1">
                        <a:latin typeface="Cambria Math" panose="02040503050406030204" pitchFamily="18" charset="0"/>
                      </a:rPr>
                      <m:t>)×</m:t>
                    </m:r>
                    <m:r>
                      <a:rPr lang="en-TT" i="1">
                        <a:latin typeface="Cambria Math" panose="02040503050406030204" pitchFamily="18" charset="0"/>
                      </a:rPr>
                      <m:t>𝑤𝑒𝑖𝑔h𝑡</m:t>
                    </m:r>
                    <m:r>
                      <a:rPr lang="en-TT" i="1">
                        <a:latin typeface="Cambria Math" panose="02040503050406030204" pitchFamily="18" charset="0"/>
                      </a:rPr>
                      <m:t>(</m:t>
                    </m:r>
                    <m:r>
                      <a:rPr lang="en-TT" i="1">
                        <a:latin typeface="Cambria Math" panose="02040503050406030204" pitchFamily="18" charset="0"/>
                      </a:rPr>
                      <m:t>𝑘𝑔</m:t>
                    </m:r>
                    <m:r>
                      <a:rPr lang="en-TT" i="1">
                        <a:latin typeface="Cambria Math" panose="02040503050406030204" pitchFamily="18" charset="0"/>
                      </a:rPr>
                      <m:t>)) ÷</m:t>
                    </m:r>
                    <m:r>
                      <a:rPr lang="en-TT" i="1">
                        <a:latin typeface="Cambria Math" panose="02040503050406030204" pitchFamily="18" charset="0"/>
                      </a:rPr>
                      <m:t>𝑐𝑜𝑛𝑐𝑒𝑛𝑡𝑟𝑎𝑡𝑖𝑜𝑛</m:t>
                    </m:r>
                    <m:r>
                      <a:rPr lang="en-TT" i="1">
                        <a:latin typeface="Cambria Math" panose="02040503050406030204" pitchFamily="18" charset="0"/>
                      </a:rPr>
                      <m:t>(</m:t>
                    </m:r>
                    <m:r>
                      <a:rPr lang="en-TT" i="1">
                        <a:latin typeface="Cambria Math" panose="02040503050406030204" pitchFamily="18" charset="0"/>
                      </a:rPr>
                      <m:t>𝑚𝑔</m:t>
                    </m:r>
                    <m:r>
                      <a:rPr lang="en-TT" i="1">
                        <a:latin typeface="Cambria Math" panose="02040503050406030204" pitchFamily="18" charset="0"/>
                      </a:rPr>
                      <m:t>/</m:t>
                    </m:r>
                    <m:r>
                      <a:rPr lang="en-TT" i="1">
                        <a:latin typeface="Cambria Math" panose="02040503050406030204" pitchFamily="18" charset="0"/>
                      </a:rPr>
                      <m:t>𝑚𝑙</m:t>
                    </m:r>
                    <m:r>
                      <a:rPr lang="en-TT" i="1">
                        <a:latin typeface="Cambria Math" panose="02040503050406030204" pitchFamily="18" charset="0"/>
                      </a:rPr>
                      <m:t>)</m:t>
                    </m:r>
                  </m:oMath>
                </a14:m>
                <a:endParaRPr lang="en-TT" dirty="0"/>
              </a:p>
            </p:txBody>
          </p:sp>
        </mc:Choice>
        <mc:Fallback xmlns="">
          <p:sp>
            <p:nvSpPr>
              <p:cNvPr id="3" name="Content Placeholder 2">
                <a:extLst>
                  <a:ext uri="{FF2B5EF4-FFF2-40B4-BE49-F238E27FC236}">
                    <a16:creationId xmlns:a16="http://schemas.microsoft.com/office/drawing/2014/main" id="{C5C090BA-1AE1-4707-9B33-2E015A6466F9}"/>
                  </a:ext>
                </a:extLst>
              </p:cNvPr>
              <p:cNvSpPr>
                <a:spLocks noGrp="1" noRot="1" noChangeAspect="1" noMove="1" noResize="1" noEditPoints="1" noAdjustHandles="1" noChangeArrowheads="1" noChangeShapeType="1" noTextEdit="1"/>
              </p:cNvSpPr>
              <p:nvPr>
                <p:ph idx="1"/>
              </p:nvPr>
            </p:nvSpPr>
            <p:spPr>
              <a:xfrm>
                <a:off x="1223543" y="1174653"/>
                <a:ext cx="10178322" cy="3593591"/>
              </a:xfrm>
              <a:blipFill>
                <a:blip r:embed="rId2"/>
                <a:stretch>
                  <a:fillRect l="-839" t="-1019"/>
                </a:stretch>
              </a:blipFill>
            </p:spPr>
            <p:txBody>
              <a:bodyPr/>
              <a:lstStyle/>
              <a:p>
                <a:r>
                  <a:rPr lang="en-TT">
                    <a:noFill/>
                  </a:rPr>
                  <a:t> </a:t>
                </a:r>
              </a:p>
            </p:txBody>
          </p:sp>
        </mc:Fallback>
      </mc:AlternateContent>
    </p:spTree>
    <p:extLst>
      <p:ext uri="{BB962C8B-B14F-4D97-AF65-F5344CB8AC3E}">
        <p14:creationId xmlns:p14="http://schemas.microsoft.com/office/powerpoint/2010/main" val="1524748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3DBCA-E2A2-4C09-B7BF-2863E165C8FD}"/>
              </a:ext>
            </a:extLst>
          </p:cNvPr>
          <p:cNvSpPr>
            <a:spLocks noGrp="1"/>
          </p:cNvSpPr>
          <p:nvPr>
            <p:ph type="title"/>
          </p:nvPr>
        </p:nvSpPr>
        <p:spPr/>
        <p:txBody>
          <a:bodyPr/>
          <a:lstStyle/>
          <a:p>
            <a:r>
              <a:rPr lang="en-TT" dirty="0"/>
              <a:t>Lidocaine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587CF33-0BA5-4163-8918-7F89460A5E52}"/>
                  </a:ext>
                </a:extLst>
              </p:cNvPr>
              <p:cNvSpPr>
                <a:spLocks noGrp="1"/>
              </p:cNvSpPr>
              <p:nvPr>
                <p:ph idx="1"/>
              </p:nvPr>
            </p:nvSpPr>
            <p:spPr/>
            <p:txBody>
              <a:bodyPr/>
              <a:lstStyle/>
              <a:p>
                <a:r>
                  <a:rPr lang="en-TT" dirty="0"/>
                  <a:t>Lidocaine is 2% or 20 mg/ml. </a:t>
                </a:r>
              </a:p>
              <a:p>
                <a14:m>
                  <m:oMath xmlns:m="http://schemas.openxmlformats.org/officeDocument/2006/math">
                    <m:d>
                      <m:dPr>
                        <m:ctrlPr>
                          <a:rPr lang="en-TT" i="1">
                            <a:latin typeface="Cambria Math" panose="02040503050406030204" pitchFamily="18" charset="0"/>
                          </a:rPr>
                        </m:ctrlPr>
                      </m:dPr>
                      <m:e>
                        <m:r>
                          <a:rPr lang="en-TT" i="1">
                            <a:latin typeface="Cambria Math" panose="02040503050406030204" pitchFamily="18" charset="0"/>
                          </a:rPr>
                          <m:t>5</m:t>
                        </m:r>
                        <m:r>
                          <a:rPr lang="en-TT" i="1">
                            <a:latin typeface="Cambria Math" panose="02040503050406030204" pitchFamily="18" charset="0"/>
                          </a:rPr>
                          <m:t>𝑚𝑔</m:t>
                        </m:r>
                        <m:r>
                          <a:rPr lang="en-TT" i="1">
                            <a:latin typeface="Cambria Math" panose="02040503050406030204" pitchFamily="18" charset="0"/>
                          </a:rPr>
                          <m:t>×7</m:t>
                        </m:r>
                        <m:r>
                          <a:rPr lang="en-TT" i="1">
                            <a:latin typeface="Cambria Math" panose="02040503050406030204" pitchFamily="18" charset="0"/>
                          </a:rPr>
                          <m:t>𝑘𝑔</m:t>
                        </m:r>
                      </m:e>
                    </m:d>
                    <m:r>
                      <a:rPr lang="en-TT" i="1">
                        <a:latin typeface="Cambria Math" panose="02040503050406030204" pitchFamily="18" charset="0"/>
                      </a:rPr>
                      <m:t>÷</m:t>
                    </m:r>
                    <m:f>
                      <m:fPr>
                        <m:ctrlPr>
                          <a:rPr lang="en-TT" i="1">
                            <a:latin typeface="Cambria Math" panose="02040503050406030204" pitchFamily="18" charset="0"/>
                          </a:rPr>
                        </m:ctrlPr>
                      </m:fPr>
                      <m:num>
                        <m:r>
                          <a:rPr lang="en-TT" i="1">
                            <a:latin typeface="Cambria Math" panose="02040503050406030204" pitchFamily="18" charset="0"/>
                          </a:rPr>
                          <m:t>20</m:t>
                        </m:r>
                        <m:r>
                          <a:rPr lang="en-TT" i="1">
                            <a:latin typeface="Cambria Math" panose="02040503050406030204" pitchFamily="18" charset="0"/>
                          </a:rPr>
                          <m:t>𝑚𝑔</m:t>
                        </m:r>
                      </m:num>
                      <m:den>
                        <m:r>
                          <a:rPr lang="en-TT" i="1">
                            <a:latin typeface="Cambria Math" panose="02040503050406030204" pitchFamily="18" charset="0"/>
                          </a:rPr>
                          <m:t>𝑚𝐿</m:t>
                        </m:r>
                      </m:den>
                    </m:f>
                    <m:r>
                      <a:rPr lang="en-TT" i="1">
                        <a:latin typeface="Cambria Math" panose="02040503050406030204" pitchFamily="18" charset="0"/>
                      </a:rPr>
                      <m:t>=1.75 </m:t>
                    </m:r>
                    <m:r>
                      <a:rPr lang="en-TT" i="1">
                        <a:latin typeface="Cambria Math" panose="02040503050406030204" pitchFamily="18" charset="0"/>
                      </a:rPr>
                      <m:t>𝑚𝐿</m:t>
                    </m:r>
                  </m:oMath>
                </a14:m>
                <a:endParaRPr lang="en-TT" dirty="0"/>
              </a:p>
              <a:p>
                <a:r>
                  <a:rPr lang="en-TT" dirty="0"/>
                  <a:t>1.75 mL of lidocaine can be mixed with 5mL of sterile saline and injected in multiple places around the scrotum so that not too much of the drug is injected in one area to produce toxicity.</a:t>
                </a:r>
              </a:p>
              <a:p>
                <a:pPr marL="0" indent="0">
                  <a:buNone/>
                </a:pPr>
                <a:endParaRPr lang="en-TT" dirty="0"/>
              </a:p>
            </p:txBody>
          </p:sp>
        </mc:Choice>
        <mc:Fallback xmlns="">
          <p:sp>
            <p:nvSpPr>
              <p:cNvPr id="3" name="Content Placeholder 2">
                <a:extLst>
                  <a:ext uri="{FF2B5EF4-FFF2-40B4-BE49-F238E27FC236}">
                    <a16:creationId xmlns:a16="http://schemas.microsoft.com/office/drawing/2014/main" id="{7587CF33-0BA5-4163-8918-7F89460A5E52}"/>
                  </a:ext>
                </a:extLst>
              </p:cNvPr>
              <p:cNvSpPr>
                <a:spLocks noGrp="1" noRot="1" noChangeAspect="1" noMove="1" noResize="1" noEditPoints="1" noAdjustHandles="1" noChangeArrowheads="1" noChangeShapeType="1" noTextEdit="1"/>
              </p:cNvSpPr>
              <p:nvPr>
                <p:ph idx="1"/>
              </p:nvPr>
            </p:nvSpPr>
            <p:spPr>
              <a:blipFill>
                <a:blip r:embed="rId2"/>
                <a:stretch>
                  <a:fillRect l="-539" t="-678"/>
                </a:stretch>
              </a:blipFill>
            </p:spPr>
            <p:txBody>
              <a:bodyPr/>
              <a:lstStyle/>
              <a:p>
                <a:r>
                  <a:rPr lang="en-TT">
                    <a:noFill/>
                  </a:rPr>
                  <a:t> </a:t>
                </a:r>
              </a:p>
            </p:txBody>
          </p:sp>
        </mc:Fallback>
      </mc:AlternateContent>
    </p:spTree>
    <p:extLst>
      <p:ext uri="{BB962C8B-B14F-4D97-AF65-F5344CB8AC3E}">
        <p14:creationId xmlns:p14="http://schemas.microsoft.com/office/powerpoint/2010/main" val="212156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B9D82-3945-429E-A1C8-4771EB5DC1CB}"/>
              </a:ext>
            </a:extLst>
          </p:cNvPr>
          <p:cNvSpPr>
            <a:spLocks noGrp="1"/>
          </p:cNvSpPr>
          <p:nvPr>
            <p:ph type="title"/>
          </p:nvPr>
        </p:nvSpPr>
        <p:spPr/>
        <p:txBody>
          <a:bodyPr/>
          <a:lstStyle/>
          <a:p>
            <a:r>
              <a:rPr lang="en-TT" dirty="0"/>
              <a:t>Flunixin meglumine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6426248-264D-48B1-AB60-82D4190B3838}"/>
                  </a:ext>
                </a:extLst>
              </p:cNvPr>
              <p:cNvSpPr>
                <a:spLocks noGrp="1"/>
              </p:cNvSpPr>
              <p:nvPr>
                <p:ph idx="1"/>
              </p:nvPr>
            </p:nvSpPr>
            <p:spPr/>
            <p:txBody>
              <a:bodyPr/>
              <a:lstStyle/>
              <a:p>
                <a:r>
                  <a:rPr lang="en-TT" dirty="0"/>
                  <a:t>For the preoperative NSAID include flunixin meglumine I,V.</a:t>
                </a:r>
              </a:p>
              <a:p>
                <a:endParaRPr lang="en-TT" dirty="0"/>
              </a:p>
              <a:p>
                <a:endParaRPr lang="en-TT" dirty="0"/>
              </a:p>
              <a:p>
                <a:pPr marL="0" indent="0">
                  <a:buNone/>
                </a:pPr>
                <a:endParaRPr lang="en-TT" dirty="0"/>
              </a:p>
              <a:p>
                <a14:m>
                  <m:oMath xmlns:m="http://schemas.openxmlformats.org/officeDocument/2006/math">
                    <m:d>
                      <m:dPr>
                        <m:ctrlPr>
                          <a:rPr lang="en-TT" i="1">
                            <a:latin typeface="Cambria Math" panose="02040503050406030204" pitchFamily="18" charset="0"/>
                          </a:rPr>
                        </m:ctrlPr>
                      </m:dPr>
                      <m:e>
                        <m:r>
                          <a:rPr lang="en-TT" i="1">
                            <a:latin typeface="Cambria Math" panose="02040503050406030204" pitchFamily="18" charset="0"/>
                          </a:rPr>
                          <m:t>1.1</m:t>
                        </m:r>
                        <m:r>
                          <a:rPr lang="en-TT" i="1">
                            <a:latin typeface="Cambria Math" panose="02040503050406030204" pitchFamily="18" charset="0"/>
                          </a:rPr>
                          <m:t>𝑚𝑔</m:t>
                        </m:r>
                        <m:r>
                          <a:rPr lang="en-TT" i="1">
                            <a:latin typeface="Cambria Math" panose="02040503050406030204" pitchFamily="18" charset="0"/>
                          </a:rPr>
                          <m:t>×7</m:t>
                        </m:r>
                        <m:r>
                          <a:rPr lang="en-TT" i="1">
                            <a:latin typeface="Cambria Math" panose="02040503050406030204" pitchFamily="18" charset="0"/>
                          </a:rPr>
                          <m:t>𝑘𝑔</m:t>
                        </m:r>
                      </m:e>
                    </m:d>
                    <m:r>
                      <a:rPr lang="en-TT" i="1">
                        <a:latin typeface="Cambria Math" panose="02040503050406030204" pitchFamily="18" charset="0"/>
                      </a:rPr>
                      <m:t>÷</m:t>
                    </m:r>
                    <m:f>
                      <m:fPr>
                        <m:ctrlPr>
                          <a:rPr lang="en-TT" i="1">
                            <a:latin typeface="Cambria Math" panose="02040503050406030204" pitchFamily="18" charset="0"/>
                          </a:rPr>
                        </m:ctrlPr>
                      </m:fPr>
                      <m:num>
                        <m:r>
                          <a:rPr lang="en-TT" i="1">
                            <a:latin typeface="Cambria Math" panose="02040503050406030204" pitchFamily="18" charset="0"/>
                          </a:rPr>
                          <m:t>50</m:t>
                        </m:r>
                        <m:r>
                          <a:rPr lang="en-TT" i="1">
                            <a:latin typeface="Cambria Math" panose="02040503050406030204" pitchFamily="18" charset="0"/>
                          </a:rPr>
                          <m:t>𝑚𝑔</m:t>
                        </m:r>
                      </m:num>
                      <m:den>
                        <m:r>
                          <a:rPr lang="en-TT" i="1">
                            <a:latin typeface="Cambria Math" panose="02040503050406030204" pitchFamily="18" charset="0"/>
                          </a:rPr>
                          <m:t>𝑚𝐿</m:t>
                        </m:r>
                      </m:den>
                    </m:f>
                    <m:r>
                      <a:rPr lang="en-TT" i="1">
                        <a:latin typeface="Cambria Math" panose="02040503050406030204" pitchFamily="18" charset="0"/>
                      </a:rPr>
                      <m:t>=0.154</m:t>
                    </m:r>
                    <m:r>
                      <a:rPr lang="en-TT" i="1">
                        <a:latin typeface="Cambria Math" panose="02040503050406030204" pitchFamily="18" charset="0"/>
                      </a:rPr>
                      <m:t>𝑚𝐿</m:t>
                    </m:r>
                  </m:oMath>
                </a14:m>
                <a:endParaRPr lang="en-TT" dirty="0"/>
              </a:p>
              <a:p>
                <a:endParaRPr lang="en-TT" dirty="0"/>
              </a:p>
            </p:txBody>
          </p:sp>
        </mc:Choice>
        <mc:Fallback xmlns="">
          <p:sp>
            <p:nvSpPr>
              <p:cNvPr id="3" name="Content Placeholder 2">
                <a:extLst>
                  <a:ext uri="{FF2B5EF4-FFF2-40B4-BE49-F238E27FC236}">
                    <a16:creationId xmlns:a16="http://schemas.microsoft.com/office/drawing/2014/main" id="{86426248-264D-48B1-AB60-82D4190B3838}"/>
                  </a:ext>
                </a:extLst>
              </p:cNvPr>
              <p:cNvSpPr>
                <a:spLocks noGrp="1" noRot="1" noChangeAspect="1" noMove="1" noResize="1" noEditPoints="1" noAdjustHandles="1" noChangeArrowheads="1" noChangeShapeType="1" noTextEdit="1"/>
              </p:cNvSpPr>
              <p:nvPr>
                <p:ph idx="1"/>
              </p:nvPr>
            </p:nvSpPr>
            <p:spPr>
              <a:blipFill>
                <a:blip r:embed="rId2"/>
                <a:stretch>
                  <a:fillRect l="-539" t="-678"/>
                </a:stretch>
              </a:blipFill>
            </p:spPr>
            <p:txBody>
              <a:bodyPr/>
              <a:lstStyle/>
              <a:p>
                <a:r>
                  <a:rPr lang="en-TT">
                    <a:noFill/>
                  </a:rPr>
                  <a:t> </a:t>
                </a:r>
              </a:p>
            </p:txBody>
          </p:sp>
        </mc:Fallback>
      </mc:AlternateContent>
    </p:spTree>
    <p:extLst>
      <p:ext uri="{BB962C8B-B14F-4D97-AF65-F5344CB8AC3E}">
        <p14:creationId xmlns:p14="http://schemas.microsoft.com/office/powerpoint/2010/main" val="3758158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29819-BE21-410C-92BC-8B2CEBE49E1B}"/>
              </a:ext>
            </a:extLst>
          </p:cNvPr>
          <p:cNvSpPr>
            <a:spLocks noGrp="1"/>
          </p:cNvSpPr>
          <p:nvPr>
            <p:ph type="title"/>
          </p:nvPr>
        </p:nvSpPr>
        <p:spPr/>
        <p:txBody>
          <a:bodyPr/>
          <a:lstStyle/>
          <a:p>
            <a:r>
              <a:rPr lang="en-TT" dirty="0"/>
              <a:t>Xylazine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A39D498-E36B-4128-AE04-7DAE66180E2C}"/>
                  </a:ext>
                </a:extLst>
              </p:cNvPr>
              <p:cNvSpPr>
                <a:spLocks noGrp="1"/>
              </p:cNvSpPr>
              <p:nvPr>
                <p:ph idx="1"/>
              </p:nvPr>
            </p:nvSpPr>
            <p:spPr/>
            <p:txBody>
              <a:bodyPr/>
              <a:lstStyle/>
              <a:p>
                <a:r>
                  <a:rPr lang="en-TT" dirty="0"/>
                  <a:t>For the sedative option, Xylazine (I.M.) with tolazoline as the reversal agent.</a:t>
                </a:r>
              </a:p>
              <a:p>
                <a:endParaRPr lang="en-TT" dirty="0"/>
              </a:p>
              <a:p>
                <a:pPr marL="0" indent="0">
                  <a:buNone/>
                </a:pPr>
                <a:endParaRPr lang="en-TT" dirty="0"/>
              </a:p>
              <a:p>
                <a14:m>
                  <m:oMath xmlns:m="http://schemas.openxmlformats.org/officeDocument/2006/math">
                    <m:d>
                      <m:dPr>
                        <m:ctrlPr>
                          <a:rPr lang="en-TT" i="1">
                            <a:latin typeface="Cambria Math" panose="02040503050406030204" pitchFamily="18" charset="0"/>
                          </a:rPr>
                        </m:ctrlPr>
                      </m:dPr>
                      <m:e>
                        <m:r>
                          <a:rPr lang="en-TT" i="1">
                            <a:latin typeface="Cambria Math" panose="02040503050406030204" pitchFamily="18" charset="0"/>
                          </a:rPr>
                          <m:t>0.1</m:t>
                        </m:r>
                        <m:r>
                          <a:rPr lang="en-TT" i="1">
                            <a:latin typeface="Cambria Math" panose="02040503050406030204" pitchFamily="18" charset="0"/>
                          </a:rPr>
                          <m:t>𝑚𝑔</m:t>
                        </m:r>
                        <m:r>
                          <a:rPr lang="en-TT" i="1">
                            <a:latin typeface="Cambria Math" panose="02040503050406030204" pitchFamily="18" charset="0"/>
                          </a:rPr>
                          <m:t>×7</m:t>
                        </m:r>
                        <m:r>
                          <a:rPr lang="en-TT" i="1">
                            <a:latin typeface="Cambria Math" panose="02040503050406030204" pitchFamily="18" charset="0"/>
                          </a:rPr>
                          <m:t>𝑘𝑔</m:t>
                        </m:r>
                      </m:e>
                    </m:d>
                    <m:r>
                      <a:rPr lang="en-TT" i="1">
                        <a:latin typeface="Cambria Math" panose="02040503050406030204" pitchFamily="18" charset="0"/>
                      </a:rPr>
                      <m:t>÷</m:t>
                    </m:r>
                    <m:f>
                      <m:fPr>
                        <m:ctrlPr>
                          <a:rPr lang="en-TT" i="1">
                            <a:latin typeface="Cambria Math" panose="02040503050406030204" pitchFamily="18" charset="0"/>
                          </a:rPr>
                        </m:ctrlPr>
                      </m:fPr>
                      <m:num>
                        <m:r>
                          <a:rPr lang="en-US" b="0" i="1" smtClean="0">
                            <a:latin typeface="Cambria Math" panose="02040503050406030204" pitchFamily="18" charset="0"/>
                          </a:rPr>
                          <m:t>2</m:t>
                        </m:r>
                        <m:r>
                          <a:rPr lang="en-TT" i="1">
                            <a:latin typeface="Cambria Math" panose="02040503050406030204" pitchFamily="18" charset="0"/>
                          </a:rPr>
                          <m:t>0</m:t>
                        </m:r>
                        <m:r>
                          <a:rPr lang="en-TT" i="1">
                            <a:latin typeface="Cambria Math" panose="02040503050406030204" pitchFamily="18" charset="0"/>
                          </a:rPr>
                          <m:t>𝑚𝑔</m:t>
                        </m:r>
                      </m:num>
                      <m:den>
                        <m:r>
                          <a:rPr lang="en-TT" i="1">
                            <a:latin typeface="Cambria Math" panose="02040503050406030204" pitchFamily="18" charset="0"/>
                          </a:rPr>
                          <m:t>𝑚𝐿</m:t>
                        </m:r>
                      </m:den>
                    </m:f>
                    <m:r>
                      <a:rPr lang="en-TT" i="1">
                        <a:latin typeface="Cambria Math" panose="02040503050406030204" pitchFamily="18" charset="0"/>
                      </a:rPr>
                      <m:t>=</m:t>
                    </m:r>
                    <m:r>
                      <a:rPr lang="en-US" b="0" i="1" smtClean="0">
                        <a:latin typeface="Cambria Math" panose="02040503050406030204" pitchFamily="18" charset="0"/>
                      </a:rPr>
                      <m:t>0.035</m:t>
                    </m:r>
                    <m:r>
                      <a:rPr lang="en-US" b="0" i="1" smtClean="0">
                        <a:latin typeface="Cambria Math" panose="02040503050406030204" pitchFamily="18" charset="0"/>
                      </a:rPr>
                      <m:t>𝑚𝐿</m:t>
                    </m:r>
                  </m:oMath>
                </a14:m>
                <a:endParaRPr lang="en-TT" dirty="0"/>
              </a:p>
            </p:txBody>
          </p:sp>
        </mc:Choice>
        <mc:Fallback>
          <p:sp>
            <p:nvSpPr>
              <p:cNvPr id="3" name="Content Placeholder 2">
                <a:extLst>
                  <a:ext uri="{FF2B5EF4-FFF2-40B4-BE49-F238E27FC236}">
                    <a16:creationId xmlns:a16="http://schemas.microsoft.com/office/drawing/2014/main" id="{EA39D498-E36B-4128-AE04-7DAE66180E2C}"/>
                  </a:ext>
                </a:extLst>
              </p:cNvPr>
              <p:cNvSpPr>
                <a:spLocks noGrp="1" noRot="1" noChangeAspect="1" noMove="1" noResize="1" noEditPoints="1" noAdjustHandles="1" noChangeArrowheads="1" noChangeShapeType="1" noTextEdit="1"/>
              </p:cNvSpPr>
              <p:nvPr>
                <p:ph idx="1"/>
              </p:nvPr>
            </p:nvSpPr>
            <p:spPr>
              <a:blipFill>
                <a:blip r:embed="rId2"/>
                <a:stretch>
                  <a:fillRect l="-539" t="-678"/>
                </a:stretch>
              </a:blipFill>
            </p:spPr>
            <p:txBody>
              <a:bodyPr/>
              <a:lstStyle/>
              <a:p>
                <a:r>
                  <a:rPr lang="en-TT">
                    <a:noFill/>
                  </a:rPr>
                  <a:t> </a:t>
                </a:r>
              </a:p>
            </p:txBody>
          </p:sp>
        </mc:Fallback>
      </mc:AlternateContent>
    </p:spTree>
    <p:extLst>
      <p:ext uri="{BB962C8B-B14F-4D97-AF65-F5344CB8AC3E}">
        <p14:creationId xmlns:p14="http://schemas.microsoft.com/office/powerpoint/2010/main" val="924726074"/>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12</TotalTime>
  <Words>353</Words>
  <Application>Microsoft Office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Cambria Math</vt:lpstr>
      <vt:lpstr>Gill Sans MT</vt:lpstr>
      <vt:lpstr>Impact</vt:lpstr>
      <vt:lpstr>Badge</vt:lpstr>
      <vt:lpstr>Pre-operative</vt:lpstr>
      <vt:lpstr>Physical exam</vt:lpstr>
      <vt:lpstr>Testicular and scrotal exam</vt:lpstr>
      <vt:lpstr>Vaccination history</vt:lpstr>
      <vt:lpstr>PowerPoint Presentation</vt:lpstr>
      <vt:lpstr>Lidocaine</vt:lpstr>
      <vt:lpstr>Flunixin meglumine</vt:lpstr>
      <vt:lpstr>Xylazine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Pre-operative</dc:title>
  <dc:creator>Elizabeth Kauffmann</dc:creator>
  <cp:lastModifiedBy>Elizabeth Kauffmann</cp:lastModifiedBy>
  <cp:revision>4</cp:revision>
  <dcterms:created xsi:type="dcterms:W3CDTF">2020-10-09T22:58:16Z</dcterms:created>
  <dcterms:modified xsi:type="dcterms:W3CDTF">2020-10-11T11:37:47Z</dcterms:modified>
</cp:coreProperties>
</file>