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986"/>
    <p:restoredTop sz="94655"/>
  </p:normalViewPr>
  <p:slideViewPr>
    <p:cSldViewPr snapToGrid="0" snapToObjects="1">
      <p:cViewPr>
        <p:scale>
          <a:sx n="73" d="100"/>
          <a:sy n="73" d="100"/>
        </p:scale>
        <p:origin x="-584" y="1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E07362A-3997-7042-8290-39A24EE0030A}" type="datetimeFigureOut">
              <a:rPr lang="en-US" smtClean="0"/>
              <a:t>10/11/20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9170C8E-6AAB-3942-B37C-EFCED910761E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0156937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7362A-3997-7042-8290-39A24EE0030A}" type="datetimeFigureOut">
              <a:rPr lang="en-US" smtClean="0"/>
              <a:t>10/11/20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0C8E-6AAB-3942-B37C-EFCED9107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145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7362A-3997-7042-8290-39A24EE0030A}" type="datetimeFigureOut">
              <a:rPr lang="en-US" smtClean="0"/>
              <a:t>10/11/20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0C8E-6AAB-3942-B37C-EFCED9107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428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7362A-3997-7042-8290-39A24EE0030A}" type="datetimeFigureOut">
              <a:rPr lang="en-US" smtClean="0"/>
              <a:t>10/11/20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0C8E-6AAB-3942-B37C-EFCED9107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411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07362A-3997-7042-8290-39A24EE0030A}" type="datetimeFigureOut">
              <a:rPr lang="en-US" smtClean="0"/>
              <a:t>10/11/20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170C8E-6AAB-3942-B37C-EFCED910761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9859818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7362A-3997-7042-8290-39A24EE0030A}" type="datetimeFigureOut">
              <a:rPr lang="en-US" smtClean="0"/>
              <a:t>10/11/20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0C8E-6AAB-3942-B37C-EFCED9107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6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7362A-3997-7042-8290-39A24EE0030A}" type="datetimeFigureOut">
              <a:rPr lang="en-US" smtClean="0"/>
              <a:t>10/11/20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0C8E-6AAB-3942-B37C-EFCED9107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520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7362A-3997-7042-8290-39A24EE0030A}" type="datetimeFigureOut">
              <a:rPr lang="en-US" smtClean="0"/>
              <a:t>10/11/20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0C8E-6AAB-3942-B37C-EFCED9107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761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7362A-3997-7042-8290-39A24EE0030A}" type="datetimeFigureOut">
              <a:rPr lang="en-US" smtClean="0"/>
              <a:t>10/11/20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0C8E-6AAB-3942-B37C-EFCED9107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750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07362A-3997-7042-8290-39A24EE0030A}" type="datetimeFigureOut">
              <a:rPr lang="en-US" smtClean="0"/>
              <a:t>10/11/20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170C8E-6AAB-3942-B37C-EFCED910761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91543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07362A-3997-7042-8290-39A24EE0030A}" type="datetimeFigureOut">
              <a:rPr lang="en-US" smtClean="0"/>
              <a:t>10/11/20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170C8E-6AAB-3942-B37C-EFCED910761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76200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E07362A-3997-7042-8290-39A24EE0030A}" type="datetimeFigureOut">
              <a:rPr lang="en-US" smtClean="0"/>
              <a:t>10/11/20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F9170C8E-6AAB-3942-B37C-EFCED910761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80321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EAA52D5-E218-F94B-A780-5010181ADB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91392" y="2386694"/>
            <a:ext cx="7739929" cy="3613766"/>
          </a:xfrm>
        </p:spPr>
        <p:txBody>
          <a:bodyPr>
            <a:normAutofit/>
          </a:bodyPr>
          <a:lstStyle/>
          <a:p>
            <a:r>
              <a:rPr lang="en-US" sz="4800" dirty="0"/>
              <a:t>Equipment used for Castration of Food Animals</a:t>
            </a:r>
          </a:p>
        </p:txBody>
      </p:sp>
    </p:spTree>
    <p:extLst>
      <p:ext uri="{BB962C8B-B14F-4D97-AF65-F5344CB8AC3E}">
        <p14:creationId xmlns:p14="http://schemas.microsoft.com/office/powerpoint/2010/main" val="400016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1FDEE-31A5-334C-BF84-E9A37A569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0650" y="685800"/>
            <a:ext cx="9886950" cy="1485900"/>
          </a:xfrm>
        </p:spPr>
        <p:txBody>
          <a:bodyPr>
            <a:normAutofit/>
          </a:bodyPr>
          <a:lstStyle/>
          <a:p>
            <a:r>
              <a:rPr lang="en-US"/>
              <a:t>Equipment used for TESTECTOMY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E89CA7-72A3-A84D-838D-64701B0366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0649" y="2286000"/>
            <a:ext cx="6176776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1.) Scalpel or Castration Knife</a:t>
            </a:r>
          </a:p>
          <a:p>
            <a:pPr marL="0" indent="0">
              <a:buNone/>
            </a:pPr>
            <a:r>
              <a:rPr lang="en-US" dirty="0"/>
              <a:t>	No.12 Bard Parker blade is often preferred and used for </a:t>
            </a:r>
            <a:r>
              <a:rPr lang="en-US" dirty="0" err="1"/>
              <a:t>Testectomy</a:t>
            </a:r>
            <a:r>
              <a:rPr lang="en-US" dirty="0"/>
              <a:t> in cattle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07D8015-FFD1-4247-9103-E16CCAFE2D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7424" y="4212335"/>
            <a:ext cx="2315129" cy="231512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6FA94A3-4526-E142-938A-CF21A143AB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67425" y="2017253"/>
            <a:ext cx="3005285" cy="1652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22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4529B-90CD-9F4F-A8A7-BEF5F4FE8C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8126" y="645105"/>
            <a:ext cx="3926919" cy="4753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2.) New Berry Castration Knife </a:t>
            </a:r>
          </a:p>
          <a:p>
            <a:endParaRPr lang="en-US" dirty="0"/>
          </a:p>
          <a:p>
            <a:pPr lvl="1"/>
            <a:r>
              <a:rPr lang="en-US" dirty="0"/>
              <a:t>Used to make incisions in the scrotom of young bulls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Technique: Close knife and pull downward to slice scrotom</a:t>
            </a:r>
          </a:p>
        </p:txBody>
      </p:sp>
      <p:pic>
        <p:nvPicPr>
          <p:cNvPr id="5" name="Picture 4" descr="A picture containing mirror&#10;&#10;Description automatically generated">
            <a:extLst>
              <a:ext uri="{FF2B5EF4-FFF2-40B4-BE49-F238E27FC236}">
                <a16:creationId xmlns:a16="http://schemas.microsoft.com/office/drawing/2014/main" id="{BEAEE16C-3A1C-D84E-B344-8C749C0FEF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6126" y="645106"/>
            <a:ext cx="5247747" cy="5247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267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CF4062-9336-7040-AD39-CC47CC60A6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4016" y="808893"/>
            <a:ext cx="3341076" cy="51722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3.) Emasculator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/>
              <a:t>Used to simultaneously crush and cut the spermatic cord</a:t>
            </a:r>
          </a:p>
          <a:p>
            <a:pPr>
              <a:buFontTx/>
              <a:buChar char="-"/>
            </a:pPr>
            <a:r>
              <a:rPr lang="en-US" dirty="0"/>
              <a:t>Prevents hemorrhage </a:t>
            </a:r>
          </a:p>
          <a:p>
            <a:pPr>
              <a:buFontTx/>
              <a:buChar char="-"/>
            </a:pPr>
            <a:r>
              <a:rPr lang="en-US" dirty="0"/>
              <a:t>Blade is located on the side of the tool held in place of a nut</a:t>
            </a:r>
          </a:p>
          <a:p>
            <a:pPr>
              <a:buFontTx/>
              <a:buChar char="-"/>
            </a:pPr>
            <a:r>
              <a:rPr lang="en-US" dirty="0"/>
              <a:t>Placed against the testicle in a “nut to nut” way to allow crushing or the spermatic artery</a:t>
            </a:r>
          </a:p>
          <a:p>
            <a:pPr>
              <a:buFontTx/>
              <a:buChar char="-"/>
            </a:pPr>
            <a:r>
              <a:rPr lang="en-US" dirty="0"/>
              <a:t>Can be locked in place using the ratchet to allow hemostasis </a:t>
            </a:r>
          </a:p>
          <a:p>
            <a:pPr>
              <a:buFontTx/>
              <a:buChar char="-"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78595B1-26BE-4F4C-8FEB-79CBA7E98F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1467" y="682843"/>
            <a:ext cx="6517065" cy="5172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988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9B5A8-FD1E-034C-A93C-4767DE755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of the </a:t>
            </a:r>
            <a:r>
              <a:rPr lang="en-US" dirty="0" err="1"/>
              <a:t>Emasculatome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9AC93A7-B27F-7944-85B6-63D8130CE2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47439" y="1631461"/>
            <a:ext cx="4450720" cy="4294554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934E6B5-9C3A-FA42-AA88-0856EC806509}"/>
              </a:ext>
            </a:extLst>
          </p:cNvPr>
          <p:cNvSpPr txBox="1"/>
          <p:nvPr/>
        </p:nvSpPr>
        <p:spPr>
          <a:xfrm>
            <a:off x="1371600" y="1820062"/>
            <a:ext cx="451338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/>
              <a:t>Used for Bloodless castration</a:t>
            </a:r>
          </a:p>
          <a:p>
            <a:pPr marL="285750" indent="-285750">
              <a:buFontTx/>
              <a:buChar char="-"/>
            </a:pPr>
            <a:r>
              <a:rPr lang="en-US" dirty="0"/>
              <a:t>Eliminates the potential for infection</a:t>
            </a:r>
          </a:p>
          <a:p>
            <a:pPr marL="285750" indent="-285750">
              <a:buFontTx/>
              <a:buChar char="-"/>
            </a:pPr>
            <a:r>
              <a:rPr lang="en-US" dirty="0"/>
              <a:t>Commonly used on young bulls and rams (immature males)</a:t>
            </a:r>
          </a:p>
          <a:p>
            <a:pPr marL="285750" indent="-285750">
              <a:buFontTx/>
              <a:buChar char="-"/>
            </a:pPr>
            <a:r>
              <a:rPr lang="en-US" dirty="0"/>
              <a:t>NOT recommended for use on boars.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/>
              <a:t>Crushes the vasculature of the spermatic cord to result in avascular necrosis and atrophy of the testicle</a:t>
            </a:r>
          </a:p>
        </p:txBody>
      </p:sp>
    </p:spTree>
    <p:extLst>
      <p:ext uri="{BB962C8B-B14F-4D97-AF65-F5344CB8AC3E}">
        <p14:creationId xmlns:p14="http://schemas.microsoft.com/office/powerpoint/2010/main" val="201494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4CC1D-5B14-9E4E-B569-AB209F70B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3282695" cy="1485900"/>
          </a:xfrm>
        </p:spPr>
        <p:txBody>
          <a:bodyPr>
            <a:normAutofit/>
          </a:bodyPr>
          <a:lstStyle/>
          <a:p>
            <a:r>
              <a:rPr lang="en-US" sz="3400"/>
              <a:t>Equipment used for Elastration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622A7CA-B815-43AC-A72B-93662EAD21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90345"/>
            <a:ext cx="4294527" cy="48885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Elastrator bands and Application pliers</a:t>
            </a:r>
          </a:p>
          <a:p>
            <a:pPr>
              <a:buFontTx/>
              <a:buChar char="-"/>
            </a:pPr>
            <a:r>
              <a:rPr lang="en-US" dirty="0"/>
              <a:t>Bands are placed at the base of the scrotum, above the testicles </a:t>
            </a:r>
          </a:p>
          <a:p>
            <a:pPr>
              <a:buFontTx/>
              <a:buChar char="-"/>
            </a:pPr>
            <a:r>
              <a:rPr lang="en-US" dirty="0"/>
              <a:t>Application allows restriction of blood supply to testicles and scrotom that results in scrotal and testicular atrophy</a:t>
            </a:r>
          </a:p>
          <a:p>
            <a:pPr>
              <a:buFontTx/>
              <a:buChar char="-"/>
            </a:pPr>
            <a:r>
              <a:rPr lang="en-US" dirty="0"/>
              <a:t>Bands should be replaced often to prevent deterioration and loss of elasticity</a:t>
            </a:r>
          </a:p>
          <a:p>
            <a:pPr>
              <a:buFontTx/>
              <a:buChar char="-"/>
            </a:pPr>
            <a:r>
              <a:rPr lang="en-US" dirty="0"/>
              <a:t>Used for young lambs and calves less than 2 weeks old as well as older bulls and ram lambs</a:t>
            </a:r>
          </a:p>
          <a:p>
            <a:pPr>
              <a:buFontTx/>
              <a:buChar char="-"/>
            </a:pP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F8EB50F-5F69-344E-A5BE-3251330EAB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6126" y="645106"/>
            <a:ext cx="5247747" cy="5247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542595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236</Words>
  <Application>Microsoft Macintosh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Franklin Gothic Book</vt:lpstr>
      <vt:lpstr>Crop</vt:lpstr>
      <vt:lpstr>PowerPoint Presentation</vt:lpstr>
      <vt:lpstr>Equipment used for TESTECTOMY</vt:lpstr>
      <vt:lpstr>PowerPoint Presentation</vt:lpstr>
      <vt:lpstr>PowerPoint Presentation</vt:lpstr>
      <vt:lpstr>Use of the Emasculatome</vt:lpstr>
      <vt:lpstr>Equipment used for Elastration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chernell.john</dc:creator>
  <cp:lastModifiedBy>chernell.john</cp:lastModifiedBy>
  <cp:revision>2</cp:revision>
  <dcterms:created xsi:type="dcterms:W3CDTF">2020-10-12T02:33:22Z</dcterms:created>
  <dcterms:modified xsi:type="dcterms:W3CDTF">2020-10-12T02:39:11Z</dcterms:modified>
</cp:coreProperties>
</file>