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3" r:id="rId5"/>
    <p:sldId id="264" r:id="rId6"/>
    <p:sldId id="271" r:id="rId7"/>
    <p:sldId id="260" r:id="rId8"/>
    <p:sldId id="268" r:id="rId9"/>
    <p:sldId id="270" r:id="rId10"/>
    <p:sldId id="272" r:id="rId11"/>
    <p:sldId id="285" r:id="rId12"/>
    <p:sldId id="261" r:id="rId13"/>
    <p:sldId id="267" r:id="rId14"/>
    <p:sldId id="269" r:id="rId15"/>
    <p:sldId id="280" r:id="rId16"/>
    <p:sldId id="281" r:id="rId17"/>
    <p:sldId id="282" r:id="rId18"/>
    <p:sldId id="287" r:id="rId19"/>
    <p:sldId id="288" r:id="rId20"/>
    <p:sldId id="273" r:id="rId21"/>
    <p:sldId id="286" r:id="rId22"/>
    <p:sldId id="262" r:id="rId23"/>
    <p:sldId id="266" r:id="rId24"/>
    <p:sldId id="265" r:id="rId25"/>
    <p:sldId id="274" r:id="rId26"/>
    <p:sldId id="284" r:id="rId27"/>
    <p:sldId id="275" r:id="rId28"/>
    <p:sldId id="276" r:id="rId29"/>
    <p:sldId id="277" r:id="rId30"/>
    <p:sldId id="279" r:id="rId31"/>
    <p:sldId id="27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384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32DDE5-D77E-4416-865B-3032BCA6F5C9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T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052CAE-CC2F-4D0C-9FD1-EB898090A277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2DDE5-D77E-4416-865B-3032BCA6F5C9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52CAE-CC2F-4D0C-9FD1-EB898090A277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2DDE5-D77E-4416-865B-3032BCA6F5C9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52CAE-CC2F-4D0C-9FD1-EB898090A277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2DDE5-D77E-4416-865B-3032BCA6F5C9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52CAE-CC2F-4D0C-9FD1-EB898090A277}" type="slidenum">
              <a:rPr lang="en-TT" smtClean="0"/>
              <a:t>‹#›</a:t>
            </a:fld>
            <a:endParaRPr lang="en-T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2DDE5-D77E-4416-865B-3032BCA6F5C9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52CAE-CC2F-4D0C-9FD1-EB898090A277}" type="slidenum">
              <a:rPr lang="en-TT" smtClean="0"/>
              <a:t>‹#›</a:t>
            </a:fld>
            <a:endParaRPr lang="en-TT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2DDE5-D77E-4416-865B-3032BCA6F5C9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52CAE-CC2F-4D0C-9FD1-EB898090A277}" type="slidenum">
              <a:rPr lang="en-TT" smtClean="0"/>
              <a:t>‹#›</a:t>
            </a:fld>
            <a:endParaRPr lang="en-T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2DDE5-D77E-4416-865B-3032BCA6F5C9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52CAE-CC2F-4D0C-9FD1-EB898090A277}" type="slidenum">
              <a:rPr lang="en-TT" smtClean="0"/>
              <a:t>‹#›</a:t>
            </a:fld>
            <a:endParaRPr lang="en-T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2DDE5-D77E-4416-865B-3032BCA6F5C9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52CAE-CC2F-4D0C-9FD1-EB898090A277}" type="slidenum">
              <a:rPr lang="en-TT" smtClean="0"/>
              <a:t>‹#›</a:t>
            </a:fld>
            <a:endParaRPr lang="en-T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2DDE5-D77E-4416-865B-3032BCA6F5C9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52CAE-CC2F-4D0C-9FD1-EB898090A277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632DDE5-D77E-4416-865B-3032BCA6F5C9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52CAE-CC2F-4D0C-9FD1-EB898090A277}" type="slidenum">
              <a:rPr lang="en-TT" smtClean="0"/>
              <a:t>‹#›</a:t>
            </a:fld>
            <a:endParaRPr lang="en-T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32DDE5-D77E-4416-865B-3032BCA6F5C9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052CAE-CC2F-4D0C-9FD1-EB898090A277}" type="slidenum">
              <a:rPr lang="en-TT" smtClean="0"/>
              <a:t>‹#›</a:t>
            </a:fld>
            <a:endParaRPr lang="en-T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632DDE5-D77E-4416-865B-3032BCA6F5C9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T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2052CAE-CC2F-4D0C-9FD1-EB898090A277}" type="slidenum">
              <a:rPr lang="en-TT" smtClean="0"/>
              <a:t>‹#›</a:t>
            </a:fld>
            <a:endParaRPr lang="en-T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tarmilling.com/estimating-body-weight-of-growing-foal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ines.org.uk/emc/product/665/smpc#gre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40568" y="1628800"/>
            <a:ext cx="10044608" cy="1828800"/>
          </a:xfrm>
        </p:spPr>
        <p:txBody>
          <a:bodyPr/>
          <a:lstStyle/>
          <a:p>
            <a:pPr algn="ctr"/>
            <a:r>
              <a:rPr lang="en-TT" dirty="0" smtClean="0"/>
              <a:t>Drugs Used Pre-Op in Equine Castrations</a:t>
            </a:r>
            <a:endParaRPr lang="en-T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854696" cy="3312368"/>
          </a:xfrm>
        </p:spPr>
        <p:txBody>
          <a:bodyPr>
            <a:normAutofit lnSpcReduction="10000"/>
          </a:bodyPr>
          <a:lstStyle/>
          <a:p>
            <a:pPr algn="l"/>
            <a:endParaRPr lang="en-TT" dirty="0" smtClean="0"/>
          </a:p>
          <a:p>
            <a:pPr algn="l"/>
            <a:r>
              <a:rPr lang="en-TT" dirty="0" smtClean="0"/>
              <a:t>With a </a:t>
            </a:r>
            <a:r>
              <a:rPr lang="en-TT" i="1" u="sng" dirty="0" smtClean="0"/>
              <a:t>sample</a:t>
            </a:r>
            <a:r>
              <a:rPr lang="en-TT" dirty="0" smtClean="0"/>
              <a:t> calculation using an 18 month old Arabian colt weighing 366kg*</a:t>
            </a:r>
          </a:p>
          <a:p>
            <a:endParaRPr lang="en-TT" sz="1600" dirty="0" smtClean="0"/>
          </a:p>
          <a:p>
            <a:endParaRPr lang="en-TT" sz="1600" dirty="0" smtClean="0"/>
          </a:p>
          <a:p>
            <a:endParaRPr lang="en-TT" sz="1600" dirty="0"/>
          </a:p>
          <a:p>
            <a:endParaRPr lang="en-TT" sz="1600" dirty="0" smtClean="0"/>
          </a:p>
          <a:p>
            <a:endParaRPr lang="en-TT" sz="1600" dirty="0" smtClean="0"/>
          </a:p>
          <a:p>
            <a:pPr algn="l"/>
            <a:r>
              <a:rPr lang="en-TT" sz="1600" b="1" dirty="0" smtClean="0"/>
              <a:t>*average weight according to: </a:t>
            </a:r>
            <a:r>
              <a:rPr lang="en-TT" sz="1600" b="1" dirty="0" smtClean="0">
                <a:hlinkClick r:id="rId2"/>
              </a:rPr>
              <a:t>https</a:t>
            </a:r>
            <a:r>
              <a:rPr lang="en-TT" sz="1600" b="1" dirty="0">
                <a:hlinkClick r:id="rId2"/>
              </a:rPr>
              <a:t>://starmilling.com/estimating-body-weight-of-growing-foals</a:t>
            </a:r>
            <a:r>
              <a:rPr lang="en-TT" b="1" dirty="0" smtClean="0">
                <a:hlinkClick r:id="rId2"/>
              </a:rPr>
              <a:t>/</a:t>
            </a:r>
            <a:r>
              <a:rPr lang="en-TT" dirty="0" smtClean="0"/>
              <a:t> </a:t>
            </a:r>
            <a:endParaRPr lang="en-T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419872" y="188640"/>
            <a:ext cx="2358415" cy="156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8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TT" dirty="0" err="1"/>
              <a:t>Xylazine</a:t>
            </a:r>
            <a:r>
              <a:rPr lang="en-TT" dirty="0"/>
              <a:t> </a:t>
            </a:r>
            <a:r>
              <a:rPr lang="en-TT" dirty="0" smtClean="0"/>
              <a:t>+ </a:t>
            </a:r>
            <a:r>
              <a:rPr lang="en-TT" dirty="0" err="1" smtClean="0"/>
              <a:t>Butorphanol</a:t>
            </a:r>
            <a:endParaRPr lang="en-TT" dirty="0"/>
          </a:p>
          <a:p>
            <a:pPr marL="109728" indent="0">
              <a:buNone/>
            </a:pPr>
            <a:endParaRPr lang="en-TT" sz="2000" dirty="0" smtClean="0"/>
          </a:p>
          <a:p>
            <a:pPr marL="109728" indent="0">
              <a:buNone/>
            </a:pPr>
            <a:r>
              <a:rPr lang="en-TT" sz="2000" dirty="0" smtClean="0"/>
              <a:t>Doses </a:t>
            </a:r>
            <a:r>
              <a:rPr lang="en-TT" sz="2000" dirty="0"/>
              <a:t>for Field Sedation:</a:t>
            </a:r>
          </a:p>
          <a:p>
            <a:r>
              <a:rPr lang="en-TT" sz="2000" dirty="0" err="1"/>
              <a:t>Xylazine</a:t>
            </a:r>
            <a:r>
              <a:rPr lang="en-TT" sz="2000" dirty="0"/>
              <a:t> (1mg/kg IV)</a:t>
            </a:r>
          </a:p>
          <a:p>
            <a:r>
              <a:rPr lang="en-TT" sz="2000" dirty="0" err="1"/>
              <a:t>Butorphanol</a:t>
            </a:r>
            <a:r>
              <a:rPr lang="en-TT" sz="2000" dirty="0"/>
              <a:t> (0.01-0.04 mg/kg IV)</a:t>
            </a:r>
          </a:p>
          <a:p>
            <a:endParaRPr lang="en-TT" sz="2000" dirty="0"/>
          </a:p>
          <a:p>
            <a:pPr marL="109728" indent="0">
              <a:buNone/>
            </a:pPr>
            <a:r>
              <a:rPr lang="en-TT" sz="2000" dirty="0"/>
              <a:t>Doses for  preanaesthetic  sedation analgesia:</a:t>
            </a:r>
          </a:p>
          <a:p>
            <a:r>
              <a:rPr lang="en-TT" sz="2000" dirty="0" err="1"/>
              <a:t>Xylazine</a:t>
            </a:r>
            <a:r>
              <a:rPr lang="en-TT" sz="2000" dirty="0"/>
              <a:t>: 0.1-0.5 mg/kg IV</a:t>
            </a:r>
          </a:p>
          <a:p>
            <a:r>
              <a:rPr lang="en-TT" sz="2000" dirty="0" err="1"/>
              <a:t>Butorphanol</a:t>
            </a:r>
            <a:r>
              <a:rPr lang="en-TT" sz="2000" dirty="0"/>
              <a:t>: 0.01-0.04 mg/kg IV</a:t>
            </a:r>
          </a:p>
          <a:p>
            <a:endParaRPr lang="en-TT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TT" dirty="0" smtClean="0"/>
              <a:t>Sedation, Muscle Relaxation &amp; Some Analgesia</a:t>
            </a:r>
            <a:endParaRPr lang="en-T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04" y="1119503"/>
            <a:ext cx="2405996" cy="279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63390"/>
            <a:ext cx="2880320" cy="260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1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1481328"/>
                <a:ext cx="8892480" cy="4525963"/>
              </a:xfrm>
            </p:spPr>
            <p:txBody>
              <a:bodyPr/>
              <a:lstStyle/>
              <a:p>
                <a:pPr marL="109728" indent="0">
                  <a:buNone/>
                </a:pPr>
                <a:endParaRPr lang="en-TT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TT" i="1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TT" dirty="0" smtClean="0"/>
                  <a:t> Diazepam </a:t>
                </a:r>
                <a:r>
                  <a:rPr lang="en-TT" dirty="0"/>
                  <a:t>for prolonged anaesthesia (0.03 mg/kg IV) </a:t>
                </a:r>
                <a:endParaRPr lang="en-TT" dirty="0" smtClean="0"/>
              </a:p>
              <a:p>
                <a:pPr marL="109728" indent="0">
                  <a:buNone/>
                </a:pPr>
                <a:endParaRPr lang="en-TT" dirty="0" smtClean="0"/>
              </a:p>
              <a:p>
                <a:pPr marL="109728" indent="0">
                  <a:buNone/>
                </a:pPr>
                <a:r>
                  <a:rPr lang="en-TT" sz="2000" dirty="0"/>
                  <a:t>Volume (mL) = Dose (mg/kg) x Weight (kg) ÷Concentration (mg/mL)</a:t>
                </a:r>
              </a:p>
              <a:p>
                <a:pPr marL="109728" indent="0">
                  <a:buNone/>
                </a:pPr>
                <a:r>
                  <a:rPr lang="en-TT" sz="2000" dirty="0"/>
                  <a:t>                    = </a:t>
                </a:r>
                <a:r>
                  <a:rPr lang="en-TT" sz="2000" dirty="0" smtClean="0"/>
                  <a:t>0.03 </a:t>
                </a:r>
                <a:r>
                  <a:rPr lang="en-TT" sz="2000" dirty="0"/>
                  <a:t>x 366 ÷ 5</a:t>
                </a:r>
              </a:p>
              <a:p>
                <a:pPr marL="109728" indent="0">
                  <a:buNone/>
                </a:pPr>
                <a:r>
                  <a:rPr lang="en-TT" sz="2000" dirty="0"/>
                  <a:t>                    = </a:t>
                </a:r>
                <a:r>
                  <a:rPr lang="en-TT" sz="2000" dirty="0" smtClean="0"/>
                  <a:t>2.2 </a:t>
                </a:r>
                <a:r>
                  <a:rPr lang="en-TT" sz="2000" dirty="0"/>
                  <a:t>mL</a:t>
                </a:r>
              </a:p>
              <a:p>
                <a:pPr marL="109728" indent="0">
                  <a:buNone/>
                </a:pPr>
                <a:endParaRPr lang="en-TT" sz="2000" dirty="0"/>
              </a:p>
              <a:p>
                <a:pPr marL="109728" indent="0">
                  <a:buNone/>
                </a:pPr>
                <a:endParaRPr lang="en-TT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1328"/>
                <a:ext cx="8892480" cy="4525963"/>
              </a:xfrm>
              <a:blipFill rotWithShape="1">
                <a:blip r:embed="rId2"/>
                <a:stretch>
                  <a:fillRect t="-1213" r="-411"/>
                </a:stretch>
              </a:blipFill>
            </p:spPr>
            <p:txBody>
              <a:bodyPr/>
              <a:lstStyle/>
              <a:p>
                <a:r>
                  <a:rPr lang="en-T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13" y="3988729"/>
            <a:ext cx="4285435" cy="286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7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TT" sz="1800" b="1" dirty="0" smtClean="0"/>
              <a:t>For Field Sedation</a:t>
            </a:r>
            <a:r>
              <a:rPr lang="en-TT" sz="1800" dirty="0" smtClean="0"/>
              <a:t>:</a:t>
            </a:r>
          </a:p>
          <a:p>
            <a:pPr marL="109728" indent="0">
              <a:buNone/>
            </a:pPr>
            <a:r>
              <a:rPr lang="en-TT" sz="1800" dirty="0" err="1" smtClean="0"/>
              <a:t>Xylazine</a:t>
            </a:r>
            <a:r>
              <a:rPr lang="en-TT" sz="1800" dirty="0" smtClean="0"/>
              <a:t>:</a:t>
            </a:r>
            <a:endParaRPr lang="en-TT" sz="1800" dirty="0"/>
          </a:p>
          <a:p>
            <a:pPr marL="109728" indent="0">
              <a:buNone/>
            </a:pPr>
            <a:r>
              <a:rPr lang="en-TT" sz="1800" dirty="0" smtClean="0"/>
              <a:t>Volume (mL) = Dose (mg/kg) x Weight (kg) ÷Concentration (mg/mL)</a:t>
            </a:r>
          </a:p>
          <a:p>
            <a:pPr marL="109728" indent="0">
              <a:buNone/>
            </a:pPr>
            <a:r>
              <a:rPr lang="en-TT" sz="1800" dirty="0" smtClean="0"/>
              <a:t>                    = 1 </a:t>
            </a:r>
            <a:r>
              <a:rPr lang="en-TT" sz="1800" dirty="0"/>
              <a:t>x 366 ÷ </a:t>
            </a:r>
            <a:r>
              <a:rPr lang="en-TT" sz="1800" dirty="0" smtClean="0"/>
              <a:t>100</a:t>
            </a:r>
            <a:endParaRPr lang="en-TT" sz="1800" dirty="0"/>
          </a:p>
          <a:p>
            <a:pPr marL="109728" indent="0">
              <a:buNone/>
            </a:pPr>
            <a:r>
              <a:rPr lang="en-TT" sz="1800" dirty="0"/>
              <a:t>                    = </a:t>
            </a:r>
            <a:r>
              <a:rPr lang="en-TT" sz="1800" dirty="0" smtClean="0"/>
              <a:t>3.7 </a:t>
            </a:r>
            <a:r>
              <a:rPr lang="en-TT" sz="1800" dirty="0"/>
              <a:t>mL</a:t>
            </a:r>
          </a:p>
          <a:p>
            <a:pPr marL="109728" indent="0">
              <a:buNone/>
            </a:pPr>
            <a:r>
              <a:rPr lang="en-TT" sz="1800" dirty="0" err="1" smtClean="0"/>
              <a:t>Butorphanol</a:t>
            </a:r>
            <a:r>
              <a:rPr lang="en-TT" sz="1800" dirty="0" smtClean="0"/>
              <a:t>:</a:t>
            </a:r>
            <a:endParaRPr lang="en-TT" sz="1800" dirty="0"/>
          </a:p>
          <a:p>
            <a:pPr marL="109728" indent="0">
              <a:buNone/>
            </a:pPr>
            <a:r>
              <a:rPr lang="en-TT" sz="1800" dirty="0"/>
              <a:t>Volume (mL) = Dose (mg/kg) x Weight (kg) ÷Concentration (mg/mL</a:t>
            </a:r>
            <a:r>
              <a:rPr lang="en-TT" sz="1800" dirty="0" smtClean="0"/>
              <a:t>)</a:t>
            </a:r>
          </a:p>
          <a:p>
            <a:pPr marL="109728" indent="0">
              <a:buNone/>
            </a:pPr>
            <a:r>
              <a:rPr lang="en-TT" sz="1800" dirty="0" smtClean="0"/>
              <a:t>                    = 0.01 </a:t>
            </a:r>
            <a:r>
              <a:rPr lang="en-TT" sz="1800" dirty="0"/>
              <a:t>x 366 </a:t>
            </a:r>
            <a:r>
              <a:rPr lang="en-TT" sz="1800" dirty="0" smtClean="0"/>
              <a:t>÷ 100</a:t>
            </a:r>
          </a:p>
          <a:p>
            <a:pPr marL="109728" indent="0">
              <a:buNone/>
            </a:pPr>
            <a:r>
              <a:rPr lang="en-TT" sz="1800" dirty="0" smtClean="0"/>
              <a:t>                    = 0.73 mL</a:t>
            </a:r>
            <a:endParaRPr lang="en-TT" sz="1800" dirty="0"/>
          </a:p>
          <a:p>
            <a:pPr marL="109728" indent="0">
              <a:buNone/>
            </a:pPr>
            <a:endParaRPr lang="en-TT" sz="1800" dirty="0"/>
          </a:p>
          <a:p>
            <a:pPr marL="109728" indent="0">
              <a:buNone/>
            </a:pPr>
            <a:endParaRPr lang="en-TT" sz="1800" dirty="0" smtClean="0"/>
          </a:p>
          <a:p>
            <a:pPr marL="109728" indent="0">
              <a:buNone/>
            </a:pPr>
            <a:r>
              <a:rPr lang="en-TT" sz="1800" b="1" dirty="0"/>
              <a:t>For </a:t>
            </a:r>
            <a:r>
              <a:rPr lang="en-TT" sz="1800" b="1" dirty="0" smtClean="0"/>
              <a:t>Preanaesthetic Sedation Analgesia </a:t>
            </a:r>
            <a:r>
              <a:rPr lang="en-TT" sz="1800" dirty="0" smtClean="0"/>
              <a:t>:</a:t>
            </a:r>
            <a:endParaRPr lang="en-TT" sz="1800" dirty="0"/>
          </a:p>
          <a:p>
            <a:pPr marL="109728" indent="0">
              <a:buNone/>
            </a:pPr>
            <a:r>
              <a:rPr lang="en-TT" sz="1800" dirty="0" err="1"/>
              <a:t>Xylazine</a:t>
            </a:r>
            <a:r>
              <a:rPr lang="en-TT" sz="1800" dirty="0"/>
              <a:t>:</a:t>
            </a:r>
          </a:p>
          <a:p>
            <a:pPr marL="109728" indent="0">
              <a:buNone/>
            </a:pPr>
            <a:r>
              <a:rPr lang="en-TT" sz="1800" dirty="0"/>
              <a:t>Volume (mL) = Dose (mg/kg) x Weight (kg) ÷Concentration (mg/mL)</a:t>
            </a:r>
          </a:p>
          <a:p>
            <a:pPr marL="109728" indent="0">
              <a:buNone/>
            </a:pPr>
            <a:r>
              <a:rPr lang="en-TT" sz="1800" dirty="0" smtClean="0"/>
              <a:t>                    = 0.1 </a:t>
            </a:r>
            <a:r>
              <a:rPr lang="en-TT" sz="1800" dirty="0"/>
              <a:t>x 366 ÷ </a:t>
            </a:r>
            <a:r>
              <a:rPr lang="en-TT" sz="1800" dirty="0" smtClean="0"/>
              <a:t>10</a:t>
            </a:r>
            <a:endParaRPr lang="en-TT" sz="1800" dirty="0"/>
          </a:p>
          <a:p>
            <a:pPr marL="109728" indent="0">
              <a:buNone/>
            </a:pPr>
            <a:r>
              <a:rPr lang="en-TT" sz="1800" dirty="0"/>
              <a:t>                    = </a:t>
            </a:r>
            <a:r>
              <a:rPr lang="en-TT" sz="1800" dirty="0" smtClean="0"/>
              <a:t>0.37 </a:t>
            </a:r>
            <a:r>
              <a:rPr lang="en-TT" sz="1800" dirty="0"/>
              <a:t>mL</a:t>
            </a:r>
          </a:p>
          <a:p>
            <a:pPr marL="109728" indent="0">
              <a:buNone/>
            </a:pPr>
            <a:r>
              <a:rPr lang="en-TT" sz="1800" dirty="0" err="1" smtClean="0"/>
              <a:t>Butorphanol</a:t>
            </a:r>
            <a:r>
              <a:rPr lang="en-TT" sz="1800" dirty="0"/>
              <a:t>:</a:t>
            </a:r>
          </a:p>
          <a:p>
            <a:pPr marL="109728" indent="0">
              <a:buNone/>
            </a:pPr>
            <a:r>
              <a:rPr lang="en-TT" sz="1800" dirty="0"/>
              <a:t>Volume (mL) = Dose (mg/kg) x Weight (kg) ÷Concentration (mg/mL</a:t>
            </a:r>
            <a:r>
              <a:rPr lang="en-TT" sz="1800" dirty="0" smtClean="0"/>
              <a:t>)</a:t>
            </a:r>
          </a:p>
          <a:p>
            <a:pPr marL="109728" indent="0">
              <a:buNone/>
            </a:pPr>
            <a:r>
              <a:rPr lang="en-TT" sz="1800" dirty="0" smtClean="0"/>
              <a:t>                    = </a:t>
            </a:r>
            <a:r>
              <a:rPr lang="en-TT" sz="1800" dirty="0"/>
              <a:t>0.01 x 366 ÷ </a:t>
            </a:r>
            <a:r>
              <a:rPr lang="en-TT" sz="1800" dirty="0" smtClean="0"/>
              <a:t>10</a:t>
            </a:r>
            <a:endParaRPr lang="en-TT" sz="1800" dirty="0"/>
          </a:p>
          <a:p>
            <a:pPr marL="109728" indent="0">
              <a:buNone/>
            </a:pPr>
            <a:r>
              <a:rPr lang="en-TT" sz="1800" dirty="0"/>
              <a:t>                    </a:t>
            </a:r>
            <a:r>
              <a:rPr lang="en-TT" sz="1800" dirty="0" smtClean="0"/>
              <a:t>= 0.73 mL</a:t>
            </a:r>
            <a:endParaRPr lang="en-TT" sz="1800" dirty="0"/>
          </a:p>
          <a:p>
            <a:pPr marL="109728" indent="0">
              <a:buNone/>
            </a:pPr>
            <a:endParaRPr lang="en-TT" sz="1800" dirty="0"/>
          </a:p>
          <a:p>
            <a:pPr marL="109728" indent="0">
              <a:buNone/>
            </a:pPr>
            <a:endParaRPr lang="en-TT" sz="1800" dirty="0"/>
          </a:p>
          <a:p>
            <a:pPr marL="109728" indent="0">
              <a:buNone/>
            </a:pPr>
            <a:endParaRPr lang="en-TT" sz="1800" dirty="0" smtClean="0"/>
          </a:p>
          <a:p>
            <a:pPr marL="109728" indent="0">
              <a:buNone/>
            </a:pPr>
            <a:endParaRPr lang="en-TT" dirty="0" smtClean="0"/>
          </a:p>
          <a:p>
            <a:pPr marL="109728" indent="0">
              <a:buNone/>
            </a:pPr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Drug Volume Calculation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42728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TT" dirty="0" err="1"/>
              <a:t>Xylazine</a:t>
            </a:r>
            <a:r>
              <a:rPr lang="en-TT" dirty="0"/>
              <a:t>:</a:t>
            </a:r>
          </a:p>
          <a:p>
            <a:r>
              <a:rPr lang="en-TT" dirty="0" smtClean="0"/>
              <a:t>when </a:t>
            </a:r>
            <a:r>
              <a:rPr lang="en-TT" dirty="0"/>
              <a:t>administered with </a:t>
            </a:r>
            <a:r>
              <a:rPr lang="en-TT" dirty="0" err="1"/>
              <a:t>butorphanol</a:t>
            </a:r>
            <a:r>
              <a:rPr lang="en-TT" dirty="0"/>
              <a:t> increases risk for development of hypotension and ileus </a:t>
            </a:r>
          </a:p>
          <a:p>
            <a:r>
              <a:rPr lang="en-TT" dirty="0" smtClean="0"/>
              <a:t>intra-arterial </a:t>
            </a:r>
            <a:r>
              <a:rPr lang="en-TT" dirty="0"/>
              <a:t>injection may cause severe seizures and collapses </a:t>
            </a:r>
          </a:p>
          <a:p>
            <a:r>
              <a:rPr lang="en-TT" dirty="0" smtClean="0"/>
              <a:t>use </a:t>
            </a:r>
            <a:r>
              <a:rPr lang="en-TT" dirty="0"/>
              <a:t>with caution in patients that have previous intestinal impaction and patients with laminitis </a:t>
            </a:r>
          </a:p>
          <a:p>
            <a:endParaRPr lang="en-TT" dirty="0"/>
          </a:p>
          <a:p>
            <a:pPr marL="109728" indent="0">
              <a:buNone/>
            </a:pPr>
            <a:r>
              <a:rPr lang="en-TT" dirty="0" err="1"/>
              <a:t>Butorphanol</a:t>
            </a:r>
            <a:r>
              <a:rPr lang="en-TT" dirty="0"/>
              <a:t> use contraindicated in:</a:t>
            </a:r>
          </a:p>
          <a:p>
            <a:r>
              <a:rPr lang="en-TT" dirty="0" smtClean="0"/>
              <a:t>Hypersensitive </a:t>
            </a:r>
            <a:r>
              <a:rPr lang="en-TT" dirty="0"/>
              <a:t>patients</a:t>
            </a:r>
          </a:p>
          <a:p>
            <a:r>
              <a:rPr lang="en-TT" dirty="0" smtClean="0"/>
              <a:t> </a:t>
            </a:r>
            <a:r>
              <a:rPr lang="en-TT" dirty="0"/>
              <a:t>Patients with:</a:t>
            </a:r>
          </a:p>
          <a:p>
            <a:pPr marL="365760" lvl="1" indent="0">
              <a:buNone/>
            </a:pPr>
            <a:r>
              <a:rPr lang="en-TT" dirty="0" smtClean="0"/>
              <a:t>-&gt; </a:t>
            </a:r>
            <a:r>
              <a:rPr lang="en-TT" dirty="0"/>
              <a:t>hypothyroidism</a:t>
            </a:r>
          </a:p>
          <a:p>
            <a:pPr marL="365760" lvl="1" indent="0">
              <a:buNone/>
            </a:pPr>
            <a:r>
              <a:rPr lang="en-TT" dirty="0" smtClean="0"/>
              <a:t>-&gt; </a:t>
            </a:r>
            <a:r>
              <a:rPr lang="en-TT" dirty="0"/>
              <a:t>severe renal insufficiency</a:t>
            </a:r>
          </a:p>
          <a:p>
            <a:pPr marL="365760" lvl="1" indent="0">
              <a:buNone/>
            </a:pPr>
            <a:r>
              <a:rPr lang="en-TT" dirty="0" smtClean="0"/>
              <a:t>-&gt; </a:t>
            </a:r>
            <a:r>
              <a:rPr lang="en-TT" dirty="0"/>
              <a:t>Addison's </a:t>
            </a:r>
            <a:r>
              <a:rPr lang="en-TT" dirty="0" err="1"/>
              <a:t>dz</a:t>
            </a:r>
            <a:endParaRPr lang="en-TT" dirty="0"/>
          </a:p>
          <a:p>
            <a:pPr marL="365760" lvl="1" indent="0">
              <a:buNone/>
            </a:pPr>
            <a:r>
              <a:rPr lang="en-TT" dirty="0"/>
              <a:t>-&gt;debilitations </a:t>
            </a:r>
            <a:endParaRPr lang="en-TT" dirty="0" smtClean="0"/>
          </a:p>
          <a:p>
            <a:pPr marL="109728" indent="0">
              <a:buNone/>
            </a:pPr>
            <a:endParaRPr lang="en-TT" dirty="0" smtClean="0"/>
          </a:p>
          <a:p>
            <a:pPr marL="109728" indent="0">
              <a:buNone/>
            </a:pPr>
            <a:r>
              <a:rPr lang="en-TT" dirty="0" smtClean="0"/>
              <a:t>Diazepam:</a:t>
            </a:r>
          </a:p>
          <a:p>
            <a:r>
              <a:rPr lang="en-TT" dirty="0" smtClean="0"/>
              <a:t>Hypersensitivity to Benzodiazepines</a:t>
            </a:r>
          </a:p>
          <a:p>
            <a:r>
              <a:rPr lang="en-TT" dirty="0" smtClean="0"/>
              <a:t>Significant  liver </a:t>
            </a:r>
            <a:r>
              <a:rPr lang="en-TT" dirty="0" err="1" smtClean="0"/>
              <a:t>dz</a:t>
            </a:r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Contraindications: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4273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r>
              <a:rPr lang="en-TT" dirty="0" err="1"/>
              <a:t>Xylazine</a:t>
            </a:r>
            <a:r>
              <a:rPr lang="en-TT" dirty="0"/>
              <a:t>:</a:t>
            </a:r>
          </a:p>
          <a:p>
            <a:r>
              <a:rPr lang="en-TT" dirty="0" smtClean="0"/>
              <a:t>muscle tremors </a:t>
            </a:r>
            <a:endParaRPr lang="en-TT" dirty="0"/>
          </a:p>
          <a:p>
            <a:r>
              <a:rPr lang="en-TT" dirty="0" smtClean="0"/>
              <a:t>bradycardia </a:t>
            </a:r>
            <a:r>
              <a:rPr lang="en-TT" dirty="0"/>
              <a:t>with partial A-V block</a:t>
            </a:r>
          </a:p>
          <a:p>
            <a:r>
              <a:rPr lang="en-TT" dirty="0" smtClean="0"/>
              <a:t>reduced </a:t>
            </a:r>
            <a:r>
              <a:rPr lang="en-TT" dirty="0"/>
              <a:t>respiration rate</a:t>
            </a:r>
          </a:p>
          <a:p>
            <a:r>
              <a:rPr lang="en-TT" dirty="0" smtClean="0"/>
              <a:t>movement </a:t>
            </a:r>
            <a:r>
              <a:rPr lang="en-TT" dirty="0"/>
              <a:t>in response to sharp auditory stimuli</a:t>
            </a:r>
          </a:p>
          <a:p>
            <a:r>
              <a:rPr lang="en-TT" dirty="0" smtClean="0"/>
              <a:t>sweating</a:t>
            </a:r>
            <a:endParaRPr lang="en-TT" dirty="0"/>
          </a:p>
          <a:p>
            <a:r>
              <a:rPr lang="en-TT" dirty="0" smtClean="0"/>
              <a:t>transient </a:t>
            </a:r>
            <a:r>
              <a:rPr lang="en-TT" dirty="0"/>
              <a:t>hypertension</a:t>
            </a:r>
          </a:p>
          <a:p>
            <a:r>
              <a:rPr lang="en-TT" dirty="0" smtClean="0"/>
              <a:t>decreased </a:t>
            </a:r>
            <a:r>
              <a:rPr lang="en-TT" dirty="0" err="1"/>
              <a:t>mucociliary</a:t>
            </a:r>
            <a:r>
              <a:rPr lang="en-TT" dirty="0"/>
              <a:t> clearance rates</a:t>
            </a:r>
          </a:p>
          <a:p>
            <a:endParaRPr lang="en-TT" dirty="0"/>
          </a:p>
          <a:p>
            <a:pPr marL="109728" indent="0">
              <a:buNone/>
            </a:pPr>
            <a:r>
              <a:rPr lang="en-TT" dirty="0" err="1"/>
              <a:t>Butorphanol</a:t>
            </a:r>
            <a:r>
              <a:rPr lang="en-TT" dirty="0"/>
              <a:t>:</a:t>
            </a:r>
          </a:p>
          <a:p>
            <a:r>
              <a:rPr lang="en-TT" dirty="0" smtClean="0"/>
              <a:t>Transient</a:t>
            </a:r>
            <a:endParaRPr lang="en-TT" dirty="0"/>
          </a:p>
          <a:p>
            <a:pPr marL="365760" lvl="1" indent="0">
              <a:buNone/>
            </a:pPr>
            <a:r>
              <a:rPr lang="en-TT" dirty="0"/>
              <a:t>-&gt; ataxia and sedation</a:t>
            </a:r>
          </a:p>
          <a:p>
            <a:pPr marL="365760" lvl="1" indent="0">
              <a:buNone/>
            </a:pPr>
            <a:r>
              <a:rPr lang="en-TT" dirty="0"/>
              <a:t>-&gt; CNS excitement </a:t>
            </a:r>
          </a:p>
          <a:p>
            <a:pPr marL="365760" lvl="1" indent="0">
              <a:buNone/>
            </a:pPr>
            <a:r>
              <a:rPr lang="en-TT" dirty="0"/>
              <a:t>-&gt; Salivation</a:t>
            </a:r>
          </a:p>
          <a:p>
            <a:pPr marL="365760" lvl="1" indent="0">
              <a:buNone/>
            </a:pPr>
            <a:r>
              <a:rPr lang="en-TT" dirty="0"/>
              <a:t>-&gt; Hyperthermia</a:t>
            </a:r>
          </a:p>
          <a:p>
            <a:pPr marL="365760" lvl="1" indent="0">
              <a:buNone/>
            </a:pPr>
            <a:r>
              <a:rPr lang="en-TT" dirty="0"/>
              <a:t>-&gt; Decreased GI motility </a:t>
            </a:r>
            <a:endParaRPr lang="en-TT" dirty="0" smtClean="0"/>
          </a:p>
          <a:p>
            <a:pPr marL="109728" indent="0">
              <a:buNone/>
            </a:pPr>
            <a:endParaRPr lang="en-TT" dirty="0"/>
          </a:p>
          <a:p>
            <a:pPr marL="109728" indent="0">
              <a:buNone/>
            </a:pPr>
            <a:r>
              <a:rPr lang="en-TT" dirty="0" smtClean="0"/>
              <a:t>Diazepam:</a:t>
            </a:r>
          </a:p>
          <a:p>
            <a:r>
              <a:rPr lang="en-TT" dirty="0" smtClean="0"/>
              <a:t>Sedation, weakness &amp; ataxia</a:t>
            </a:r>
          </a:p>
          <a:p>
            <a:r>
              <a:rPr lang="en-TT" dirty="0" smtClean="0"/>
              <a:t>Muscle </a:t>
            </a:r>
            <a:r>
              <a:rPr lang="en-TT" dirty="0" err="1" smtClean="0"/>
              <a:t>fasciculations</a:t>
            </a:r>
            <a:endParaRPr lang="en-TT" dirty="0" smtClean="0"/>
          </a:p>
          <a:p>
            <a:r>
              <a:rPr lang="en-TT" dirty="0" smtClean="0"/>
              <a:t>Rapid administration can cause hypotension</a:t>
            </a:r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Adverse Effects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501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TT" dirty="0"/>
              <a:t>Ketamine (2 </a:t>
            </a:r>
            <a:r>
              <a:rPr lang="en-TT" dirty="0" smtClean="0"/>
              <a:t>mg/kg </a:t>
            </a:r>
            <a:r>
              <a:rPr lang="en-TT" dirty="0"/>
              <a:t>IV</a:t>
            </a:r>
            <a:r>
              <a:rPr lang="en-TT" dirty="0" smtClean="0"/>
              <a:t>)**</a:t>
            </a:r>
          </a:p>
          <a:p>
            <a:endParaRPr lang="en-TT" dirty="0"/>
          </a:p>
          <a:p>
            <a:endParaRPr lang="en-TT" dirty="0" smtClean="0"/>
          </a:p>
          <a:p>
            <a:endParaRPr lang="en-TT" dirty="0"/>
          </a:p>
          <a:p>
            <a:endParaRPr lang="en-TT" dirty="0" smtClean="0"/>
          </a:p>
          <a:p>
            <a:endParaRPr lang="en-TT" dirty="0"/>
          </a:p>
          <a:p>
            <a:endParaRPr lang="en-TT" dirty="0" smtClean="0"/>
          </a:p>
          <a:p>
            <a:endParaRPr lang="en-TT" dirty="0"/>
          </a:p>
          <a:p>
            <a:endParaRPr lang="en-TT" dirty="0" smtClean="0"/>
          </a:p>
          <a:p>
            <a:pPr marL="109728" indent="0">
              <a:buNone/>
            </a:pPr>
            <a:r>
              <a:rPr lang="en-TT" dirty="0" smtClean="0"/>
              <a:t>** Considerations for Ketamine </a:t>
            </a:r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TT" dirty="0" smtClean="0"/>
              <a:t>General Anaesthesia in the Field</a:t>
            </a:r>
            <a:endParaRPr lang="en-T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78255"/>
            <a:ext cx="2736304" cy="286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8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2800" dirty="0" smtClean="0"/>
              <a:t>** Considerations for Ketamine &amp; Doses</a:t>
            </a:r>
            <a:endParaRPr lang="en-TT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0279"/>
            <a:ext cx="8640960" cy="590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6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2800" dirty="0" smtClean="0"/>
              <a:t>** Considerations for Ketamine &amp; Doses</a:t>
            </a:r>
            <a:endParaRPr lang="en-TT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9148"/>
            <a:ext cx="9144000" cy="375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4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TT" dirty="0" smtClean="0"/>
              <a:t>Should not be used in patients with</a:t>
            </a:r>
          </a:p>
          <a:p>
            <a:pPr lvl="1"/>
            <a:r>
              <a:rPr lang="en-TT" dirty="0" smtClean="0"/>
              <a:t>Hypersensitivity to Ketamine</a:t>
            </a:r>
          </a:p>
          <a:p>
            <a:pPr lvl="1"/>
            <a:r>
              <a:rPr lang="en-TT" dirty="0" smtClean="0"/>
              <a:t>Hepatic or renal insufficiency</a:t>
            </a:r>
          </a:p>
          <a:p>
            <a:pPr lvl="1"/>
            <a:r>
              <a:rPr lang="en-TT" dirty="0" smtClean="0"/>
              <a:t>Elevated pressure</a:t>
            </a:r>
          </a:p>
          <a:p>
            <a:pPr lvl="1"/>
            <a:r>
              <a:rPr lang="en-TT" dirty="0" smtClean="0"/>
              <a:t>Head trauma</a:t>
            </a:r>
          </a:p>
          <a:p>
            <a:pPr lvl="1"/>
            <a:r>
              <a:rPr lang="en-TT" dirty="0" smtClean="0"/>
              <a:t>Increased ocular pressure</a:t>
            </a:r>
          </a:p>
          <a:p>
            <a:pPr lvl="1"/>
            <a:r>
              <a:rPr lang="en-TT" dirty="0" smtClean="0"/>
              <a:t>Open globe injuries</a:t>
            </a:r>
          </a:p>
          <a:p>
            <a:pPr lvl="1"/>
            <a:r>
              <a:rPr lang="en-TT" dirty="0" smtClean="0"/>
              <a:t>Pre-existing seizure disorders</a:t>
            </a:r>
          </a:p>
          <a:p>
            <a:pPr lvl="1"/>
            <a:endParaRPr lang="en-TT" dirty="0"/>
          </a:p>
          <a:p>
            <a:r>
              <a:rPr lang="en-TT" dirty="0" smtClean="0"/>
              <a:t>Controversial or warning against use in patients with</a:t>
            </a:r>
          </a:p>
          <a:p>
            <a:pPr lvl="1"/>
            <a:r>
              <a:rPr lang="en-TT" dirty="0" smtClean="0"/>
              <a:t>Malignant hyperthermia </a:t>
            </a:r>
          </a:p>
          <a:p>
            <a:pPr lvl="1"/>
            <a:r>
              <a:rPr lang="en-TT" dirty="0" smtClean="0"/>
              <a:t>Hypertension </a:t>
            </a:r>
          </a:p>
          <a:p>
            <a:pPr lvl="1"/>
            <a:r>
              <a:rPr lang="en-TT" dirty="0" smtClean="0"/>
              <a:t>Heart failure</a:t>
            </a:r>
          </a:p>
          <a:p>
            <a:pPr lvl="1"/>
            <a:r>
              <a:rPr lang="en-TT" dirty="0" smtClean="0"/>
              <a:t>Arterial </a:t>
            </a:r>
            <a:r>
              <a:rPr lang="en-TT" dirty="0" err="1" smtClean="0"/>
              <a:t>anyeurisms</a:t>
            </a:r>
            <a:r>
              <a:rPr lang="en-TT" dirty="0" smtClean="0"/>
              <a:t> </a:t>
            </a:r>
          </a:p>
          <a:p>
            <a:pPr lvl="1"/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Contraindications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152841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TT" dirty="0" smtClean="0"/>
              <a:t>Hypertension</a:t>
            </a:r>
          </a:p>
          <a:p>
            <a:r>
              <a:rPr lang="en-TT" dirty="0" err="1" smtClean="0"/>
              <a:t>Hypersalivation</a:t>
            </a:r>
            <a:r>
              <a:rPr lang="en-TT" dirty="0" smtClean="0"/>
              <a:t> </a:t>
            </a:r>
          </a:p>
          <a:p>
            <a:r>
              <a:rPr lang="en-TT" dirty="0" smtClean="0"/>
              <a:t>Respiratory depression or dyspnoea </a:t>
            </a:r>
          </a:p>
          <a:p>
            <a:r>
              <a:rPr lang="en-TT" dirty="0" smtClean="0"/>
              <a:t>Hyperthermia</a:t>
            </a:r>
          </a:p>
          <a:p>
            <a:r>
              <a:rPr lang="en-TT" dirty="0" smtClean="0"/>
              <a:t>Emesis</a:t>
            </a:r>
          </a:p>
          <a:p>
            <a:r>
              <a:rPr lang="en-TT" dirty="0" smtClean="0"/>
              <a:t>Vocalization</a:t>
            </a:r>
          </a:p>
          <a:p>
            <a:r>
              <a:rPr lang="en-TT" dirty="0" smtClean="0"/>
              <a:t>Seizures or spastic jerking movements</a:t>
            </a:r>
          </a:p>
          <a:p>
            <a:r>
              <a:rPr lang="en-TT" dirty="0"/>
              <a:t>M</a:t>
            </a:r>
            <a:r>
              <a:rPr lang="en-TT" dirty="0" smtClean="0"/>
              <a:t>uscular tremors </a:t>
            </a:r>
          </a:p>
          <a:p>
            <a:r>
              <a:rPr lang="en-TT" dirty="0" err="1" smtClean="0"/>
              <a:t>Hypertonicity</a:t>
            </a:r>
            <a:endParaRPr lang="en-TT" dirty="0" smtClean="0"/>
          </a:p>
          <a:p>
            <a:r>
              <a:rPr lang="en-TT" dirty="0" err="1"/>
              <a:t>O</a:t>
            </a:r>
            <a:r>
              <a:rPr lang="en-TT" dirty="0" err="1" smtClean="0"/>
              <a:t>pisthotonos</a:t>
            </a:r>
            <a:endParaRPr lang="en-TT" dirty="0" smtClean="0"/>
          </a:p>
          <a:p>
            <a:r>
              <a:rPr lang="en-TT" dirty="0"/>
              <a:t>C</a:t>
            </a:r>
            <a:r>
              <a:rPr lang="en-TT" dirty="0" smtClean="0"/>
              <a:t>ardiac arrest </a:t>
            </a:r>
          </a:p>
          <a:p>
            <a:r>
              <a:rPr lang="en-TT" dirty="0" smtClean="0"/>
              <a:t>Erratic </a:t>
            </a:r>
            <a:r>
              <a:rPr lang="en-TT" dirty="0"/>
              <a:t>&amp; prolonged recovery</a:t>
            </a:r>
            <a:endParaRPr lang="en-TT" dirty="0" smtClean="0"/>
          </a:p>
          <a:p>
            <a:r>
              <a:rPr lang="en-TT" dirty="0"/>
              <a:t>P</a:t>
            </a:r>
            <a:r>
              <a:rPr lang="en-TT" dirty="0" smtClean="0"/>
              <a:t>ain </a:t>
            </a:r>
            <a:r>
              <a:rPr lang="en-TT" dirty="0"/>
              <a:t>after </a:t>
            </a:r>
            <a:r>
              <a:rPr lang="en-TT" dirty="0" smtClean="0"/>
              <a:t>IM injection </a:t>
            </a:r>
            <a:r>
              <a:rPr lang="en-TT" dirty="0"/>
              <a:t>may occur</a:t>
            </a:r>
          </a:p>
          <a:p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Adverse Effects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91573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Antibiotics</a:t>
            </a:r>
            <a:endParaRPr lang="en-T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Broad spectrum </a:t>
            </a:r>
          </a:p>
          <a:p>
            <a:pPr marL="393192" lvl="1" indent="0">
              <a:buNone/>
            </a:pPr>
            <a:r>
              <a:rPr lang="en-TT" dirty="0" err="1" smtClean="0"/>
              <a:t>Eg</a:t>
            </a:r>
            <a:r>
              <a:rPr lang="en-TT" dirty="0" smtClean="0"/>
              <a:t> </a:t>
            </a:r>
            <a:r>
              <a:rPr lang="en-TT" dirty="0" err="1" smtClean="0"/>
              <a:t>Penstrep</a:t>
            </a:r>
            <a:r>
              <a:rPr lang="en-TT" dirty="0" smtClean="0"/>
              <a:t> (1mL per 25 kg IM for 3-4 days) </a:t>
            </a:r>
          </a:p>
          <a:p>
            <a:pPr marL="393192" lvl="1" indent="0">
              <a:buNone/>
            </a:pPr>
            <a:r>
              <a:rPr lang="en-TT" dirty="0" smtClean="0"/>
              <a:t>or Gentamicin ( 11-15 mg/kg IV)</a:t>
            </a:r>
          </a:p>
          <a:p>
            <a:pPr lvl="1"/>
            <a:endParaRPr lang="en-TT" dirty="0"/>
          </a:p>
          <a:p>
            <a:pPr lvl="1"/>
            <a:endParaRPr lang="en-T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3190144"/>
            <a:ext cx="1728192" cy="325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2862341"/>
            <a:ext cx="2448272" cy="358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93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sz="2400" dirty="0" smtClean="0"/>
              <a:t>Thiopental sodium </a:t>
            </a:r>
            <a:r>
              <a:rPr lang="en-TT" sz="2400" dirty="0"/>
              <a:t>(can be used alone or with Ketamine [refer to 'Considerations for Ketamine</a:t>
            </a:r>
            <a:r>
              <a:rPr lang="en-TT" sz="2400" dirty="0" smtClean="0"/>
              <a:t>']</a:t>
            </a:r>
          </a:p>
          <a:p>
            <a:endParaRPr lang="en-TT" sz="2400" dirty="0"/>
          </a:p>
          <a:p>
            <a:pPr marL="109728" indent="0">
              <a:buNone/>
            </a:pPr>
            <a:r>
              <a:rPr lang="en-TT" sz="2000" dirty="0"/>
              <a:t>With </a:t>
            </a:r>
            <a:r>
              <a:rPr lang="en-TT" sz="2000" dirty="0" smtClean="0"/>
              <a:t>preanaesthetic </a:t>
            </a:r>
            <a:r>
              <a:rPr lang="en-TT" sz="2000" dirty="0"/>
              <a:t>tranquilization: </a:t>
            </a:r>
            <a:endParaRPr lang="en-TT" sz="2000" dirty="0" smtClean="0"/>
          </a:p>
          <a:p>
            <a:pPr marL="109728" indent="0">
              <a:buNone/>
            </a:pPr>
            <a:r>
              <a:rPr lang="en-TT" sz="2000" dirty="0" smtClean="0"/>
              <a:t>6–12 </a:t>
            </a:r>
            <a:r>
              <a:rPr lang="en-TT" sz="2000" dirty="0"/>
              <a:t>mg/kg IV </a:t>
            </a:r>
          </a:p>
          <a:p>
            <a:pPr marL="109728" indent="0">
              <a:buNone/>
            </a:pPr>
            <a:endParaRPr lang="en-TT" sz="2000" dirty="0" smtClean="0"/>
          </a:p>
          <a:p>
            <a:pPr marL="109728" indent="0">
              <a:buNone/>
            </a:pPr>
            <a:r>
              <a:rPr lang="en-TT" sz="2000" dirty="0" smtClean="0"/>
              <a:t>Without preanaesthetic </a:t>
            </a:r>
            <a:r>
              <a:rPr lang="en-TT" sz="2000" dirty="0"/>
              <a:t>tranquilization: </a:t>
            </a:r>
            <a:endParaRPr lang="en-TT" sz="2000" dirty="0" smtClean="0"/>
          </a:p>
          <a:p>
            <a:pPr marL="109728" indent="0">
              <a:buNone/>
            </a:pPr>
            <a:r>
              <a:rPr lang="en-TT" sz="2000" dirty="0" smtClean="0"/>
              <a:t>8.8–15.4mg/kg IV</a:t>
            </a:r>
            <a:endParaRPr lang="en-TT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TT" dirty="0" smtClean="0"/>
              <a:t>General Anaesthesia in the Field continued….</a:t>
            </a:r>
            <a:endParaRPr lang="en-T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28751"/>
            <a:ext cx="2304256" cy="452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946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941"/>
            <a:ext cx="9144000" cy="503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55518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>
                <a:hlinkClick r:id="rId3"/>
              </a:rPr>
              <a:t>https://www.medicines.org.uk/emc/product/665/smpc#gref</a:t>
            </a:r>
            <a:r>
              <a:rPr lang="en-TT" dirty="0" smtClean="0"/>
              <a:t> 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958497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TT" sz="1800" dirty="0" smtClean="0"/>
              <a:t>Using the 5% Thiopental sodium</a:t>
            </a:r>
          </a:p>
          <a:p>
            <a:pPr marL="109728" indent="0">
              <a:buNone/>
            </a:pPr>
            <a:r>
              <a:rPr lang="en-TT" sz="1800" dirty="0" smtClean="0"/>
              <a:t>With preanaesthetic tranquilization:</a:t>
            </a:r>
            <a:endParaRPr lang="en-TT" sz="1800" dirty="0"/>
          </a:p>
          <a:p>
            <a:pPr marL="109728" indent="0">
              <a:buNone/>
            </a:pPr>
            <a:r>
              <a:rPr lang="en-TT" sz="1800" dirty="0" smtClean="0"/>
              <a:t>Volume (mL) = Dose (mg/kg) x Weight (kg) ÷Concentration (mg/mL)</a:t>
            </a:r>
          </a:p>
          <a:p>
            <a:pPr marL="109728" indent="0">
              <a:buNone/>
            </a:pPr>
            <a:r>
              <a:rPr lang="en-TT" sz="1800" dirty="0" smtClean="0"/>
              <a:t>                    = 6 x 366 ÷ 50</a:t>
            </a:r>
          </a:p>
          <a:p>
            <a:pPr marL="109728" indent="0">
              <a:buNone/>
            </a:pPr>
            <a:r>
              <a:rPr lang="en-TT" sz="1800" dirty="0" smtClean="0"/>
              <a:t>                    =  44 mL</a:t>
            </a:r>
            <a:endParaRPr lang="en-TT" sz="1800" dirty="0"/>
          </a:p>
          <a:p>
            <a:pPr marL="109728" indent="0">
              <a:buNone/>
            </a:pPr>
            <a:endParaRPr lang="en-TT" sz="1800" dirty="0" smtClean="0"/>
          </a:p>
          <a:p>
            <a:pPr marL="109728" indent="0">
              <a:buNone/>
            </a:pPr>
            <a:r>
              <a:rPr lang="en-TT" sz="1800" dirty="0" smtClean="0"/>
              <a:t>Without </a:t>
            </a:r>
            <a:r>
              <a:rPr lang="en-TT" sz="1800" dirty="0"/>
              <a:t>preanaesthetic tranquilization</a:t>
            </a:r>
            <a:r>
              <a:rPr lang="en-TT" sz="1800" dirty="0" smtClean="0"/>
              <a:t>:</a:t>
            </a:r>
          </a:p>
          <a:p>
            <a:pPr marL="109728" indent="0">
              <a:buNone/>
            </a:pPr>
            <a:r>
              <a:rPr lang="en-TT" sz="1800" dirty="0"/>
              <a:t>Volume (mL) = Dose (mg/kg) x Weight (kg) ÷Concentration (mg/mL)</a:t>
            </a:r>
          </a:p>
          <a:p>
            <a:pPr marL="109728" indent="0">
              <a:buNone/>
            </a:pPr>
            <a:r>
              <a:rPr lang="en-TT" sz="1800" dirty="0" smtClean="0"/>
              <a:t>                    = 8.8 x 366 ÷ 50</a:t>
            </a:r>
          </a:p>
          <a:p>
            <a:pPr marL="109728" indent="0">
              <a:buNone/>
            </a:pPr>
            <a:r>
              <a:rPr lang="en-TT" sz="1800" dirty="0" smtClean="0"/>
              <a:t>                    = 64.4 mL</a:t>
            </a:r>
          </a:p>
          <a:p>
            <a:pPr marL="109728" indent="0">
              <a:buNone/>
            </a:pPr>
            <a:endParaRPr lang="en-TT" dirty="0" smtClean="0"/>
          </a:p>
          <a:p>
            <a:pPr marL="109728" indent="0">
              <a:buNone/>
            </a:pPr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Drug Volume Calculation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225765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TT" dirty="0"/>
              <a:t>Absolute Contraindications:</a:t>
            </a:r>
          </a:p>
          <a:p>
            <a:r>
              <a:rPr lang="en-TT" dirty="0" smtClean="0"/>
              <a:t>Absence </a:t>
            </a:r>
            <a:r>
              <a:rPr lang="en-TT" dirty="0"/>
              <a:t>of suitable veins for IV administration</a:t>
            </a:r>
          </a:p>
          <a:p>
            <a:r>
              <a:rPr lang="en-TT" dirty="0" smtClean="0"/>
              <a:t>Hypersensitivity </a:t>
            </a:r>
            <a:r>
              <a:rPr lang="en-TT" dirty="0"/>
              <a:t>to barbiturates</a:t>
            </a:r>
          </a:p>
          <a:p>
            <a:r>
              <a:rPr lang="en-TT" dirty="0" smtClean="0"/>
              <a:t>Status </a:t>
            </a:r>
            <a:r>
              <a:rPr lang="en-TT" dirty="0" err="1"/>
              <a:t>asthmaticus</a:t>
            </a:r>
            <a:endParaRPr lang="en-TT" dirty="0"/>
          </a:p>
          <a:p>
            <a:r>
              <a:rPr lang="en-TT" dirty="0" smtClean="0"/>
              <a:t>Pre-</a:t>
            </a:r>
            <a:r>
              <a:rPr lang="en-TT" dirty="0" err="1" smtClean="0"/>
              <a:t>exisiting</a:t>
            </a:r>
            <a:r>
              <a:rPr lang="en-TT" dirty="0" smtClean="0"/>
              <a:t> </a:t>
            </a:r>
            <a:r>
              <a:rPr lang="en-TT" dirty="0"/>
              <a:t>leukopenia</a:t>
            </a:r>
          </a:p>
          <a:p>
            <a:endParaRPr lang="en-TT" dirty="0"/>
          </a:p>
          <a:p>
            <a:pPr marL="109728" indent="0">
              <a:buNone/>
            </a:pPr>
            <a:r>
              <a:rPr lang="en-TT" dirty="0"/>
              <a:t>Relative contraindications:</a:t>
            </a:r>
          </a:p>
          <a:p>
            <a:r>
              <a:rPr lang="en-TT" dirty="0"/>
              <a:t>S</a:t>
            </a:r>
            <a:r>
              <a:rPr lang="en-TT" dirty="0" smtClean="0"/>
              <a:t>evere </a:t>
            </a:r>
            <a:r>
              <a:rPr lang="en-TT" dirty="0"/>
              <a:t>cardiovascular disease</a:t>
            </a:r>
          </a:p>
          <a:p>
            <a:r>
              <a:rPr lang="en-TT" dirty="0"/>
              <a:t>P</a:t>
            </a:r>
            <a:r>
              <a:rPr lang="en-TT" dirty="0" smtClean="0"/>
              <a:t>re-existing </a:t>
            </a:r>
            <a:r>
              <a:rPr lang="en-TT" dirty="0"/>
              <a:t>ventricular arrhythmias</a:t>
            </a:r>
          </a:p>
          <a:p>
            <a:r>
              <a:rPr lang="en-TT" dirty="0" smtClean="0"/>
              <a:t>Shock</a:t>
            </a:r>
            <a:endParaRPr lang="en-TT" dirty="0"/>
          </a:p>
          <a:p>
            <a:r>
              <a:rPr lang="en-TT" dirty="0"/>
              <a:t>I</a:t>
            </a:r>
            <a:r>
              <a:rPr lang="en-TT" dirty="0" smtClean="0"/>
              <a:t>ncreased </a:t>
            </a:r>
            <a:r>
              <a:rPr lang="en-TT" dirty="0"/>
              <a:t>intra-cranial pressure</a:t>
            </a:r>
          </a:p>
          <a:p>
            <a:r>
              <a:rPr lang="en-TT" dirty="0"/>
              <a:t>M</a:t>
            </a:r>
            <a:r>
              <a:rPr lang="en-TT" dirty="0" smtClean="0"/>
              <a:t>yasthenia </a:t>
            </a:r>
            <a:r>
              <a:rPr lang="en-TT" dirty="0"/>
              <a:t>gravis</a:t>
            </a:r>
          </a:p>
          <a:p>
            <a:r>
              <a:rPr lang="en-TT" dirty="0"/>
              <a:t>A</a:t>
            </a:r>
            <a:r>
              <a:rPr lang="en-TT" dirty="0" smtClean="0"/>
              <a:t>sthma </a:t>
            </a:r>
            <a:endParaRPr lang="en-TT" dirty="0"/>
          </a:p>
          <a:p>
            <a:r>
              <a:rPr lang="en-TT" dirty="0"/>
              <a:t>C</a:t>
            </a:r>
            <a:r>
              <a:rPr lang="en-TT" dirty="0" smtClean="0"/>
              <a:t>onditions </a:t>
            </a:r>
            <a:r>
              <a:rPr lang="en-TT" dirty="0"/>
              <a:t>such as hepatic disease, anaemia </a:t>
            </a:r>
            <a:r>
              <a:rPr lang="en-TT" dirty="0" err="1"/>
              <a:t>etc</a:t>
            </a:r>
            <a:r>
              <a:rPr lang="en-TT" dirty="0"/>
              <a:t> that can prolong hypnotic effects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Contraindications: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920748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TT" dirty="0" smtClean="0"/>
              <a:t>Severe </a:t>
            </a:r>
            <a:r>
              <a:rPr lang="en-TT" dirty="0"/>
              <a:t>CNS toxicity with intra-carotid injections</a:t>
            </a:r>
          </a:p>
          <a:p>
            <a:endParaRPr lang="en-TT" dirty="0"/>
          </a:p>
          <a:p>
            <a:r>
              <a:rPr lang="en-TT" dirty="0"/>
              <a:t>W</a:t>
            </a:r>
            <a:r>
              <a:rPr lang="en-TT" dirty="0" smtClean="0"/>
              <a:t>hen </a:t>
            </a:r>
            <a:r>
              <a:rPr lang="en-TT" dirty="0"/>
              <a:t>used alone, can exhibit signs of </a:t>
            </a:r>
            <a:r>
              <a:rPr lang="en-TT" dirty="0" smtClean="0"/>
              <a:t>excitement </a:t>
            </a:r>
            <a:r>
              <a:rPr lang="en-TT" dirty="0"/>
              <a:t>and severe ataxia during the recovery period</a:t>
            </a:r>
          </a:p>
          <a:p>
            <a:endParaRPr lang="en-TT" dirty="0"/>
          </a:p>
          <a:p>
            <a:r>
              <a:rPr lang="en-TT" dirty="0"/>
              <a:t>C</a:t>
            </a:r>
            <a:r>
              <a:rPr lang="en-TT" dirty="0" smtClean="0"/>
              <a:t>an </a:t>
            </a:r>
            <a:r>
              <a:rPr lang="en-TT" dirty="0"/>
              <a:t>develop transient </a:t>
            </a:r>
            <a:r>
              <a:rPr lang="en-TT" dirty="0" smtClean="0"/>
              <a:t>leukopenia, </a:t>
            </a:r>
            <a:r>
              <a:rPr lang="en-TT" dirty="0"/>
              <a:t>hyperglycaemia, apnoea, moderate tachycardia and mild respiratory acidosis after administration </a:t>
            </a:r>
          </a:p>
          <a:p>
            <a:endParaRPr lang="en-TT" dirty="0"/>
          </a:p>
          <a:p>
            <a:r>
              <a:rPr lang="en-TT" dirty="0"/>
              <a:t>R</a:t>
            </a:r>
            <a:r>
              <a:rPr lang="en-TT" dirty="0" smtClean="0"/>
              <a:t>apid </a:t>
            </a:r>
            <a:r>
              <a:rPr lang="en-TT" dirty="0"/>
              <a:t>administration can cause hypoglycaemia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Adverse Effects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971916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Inhalant </a:t>
            </a:r>
            <a:r>
              <a:rPr lang="en-TT" dirty="0" err="1"/>
              <a:t>I</a:t>
            </a:r>
            <a:r>
              <a:rPr lang="en-TT" dirty="0" err="1" smtClean="0"/>
              <a:t>soflurane</a:t>
            </a:r>
            <a:r>
              <a:rPr lang="en-TT" dirty="0" smtClean="0"/>
              <a:t> used in a gas anaesthetic machine</a:t>
            </a:r>
          </a:p>
          <a:p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dirty="0" smtClean="0"/>
              <a:t>General Anaesthesia in the OR</a:t>
            </a:r>
            <a:endParaRPr lang="en-T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505572" cy="350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41" y="2349795"/>
            <a:ext cx="48768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709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1418"/>
            <a:ext cx="9144000" cy="482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784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Contraindicated </a:t>
            </a:r>
            <a:r>
              <a:rPr lang="en-TT" dirty="0"/>
              <a:t>in </a:t>
            </a:r>
            <a:r>
              <a:rPr lang="en-TT" dirty="0" smtClean="0"/>
              <a:t>patients </a:t>
            </a:r>
            <a:r>
              <a:rPr lang="en-TT" dirty="0"/>
              <a:t>with a history of malignant hyperthermia</a:t>
            </a:r>
          </a:p>
          <a:p>
            <a:endParaRPr lang="en-TT" dirty="0"/>
          </a:p>
          <a:p>
            <a:r>
              <a:rPr lang="en-TT" dirty="0"/>
              <a:t>S</a:t>
            </a:r>
            <a:r>
              <a:rPr lang="en-TT" dirty="0" smtClean="0"/>
              <a:t>hould </a:t>
            </a:r>
            <a:r>
              <a:rPr lang="en-TT" dirty="0"/>
              <a:t>be used with </a:t>
            </a:r>
            <a:r>
              <a:rPr lang="en-TT" dirty="0" smtClean="0"/>
              <a:t>caution </a:t>
            </a:r>
            <a:r>
              <a:rPr lang="en-TT" dirty="0"/>
              <a:t>in patients with increased CSF, head injury or myasthenia gravis</a:t>
            </a:r>
          </a:p>
          <a:p>
            <a:endParaRPr lang="en-TT" dirty="0"/>
          </a:p>
          <a:p>
            <a:r>
              <a:rPr lang="en-TT" dirty="0"/>
              <a:t>D</a:t>
            </a:r>
            <a:r>
              <a:rPr lang="en-TT" dirty="0" smtClean="0"/>
              <a:t>ue </a:t>
            </a:r>
            <a:r>
              <a:rPr lang="en-TT" dirty="0"/>
              <a:t>to the respiratory depressant effects, intermittent positive pressure and </a:t>
            </a:r>
            <a:r>
              <a:rPr lang="en-TT" dirty="0" smtClean="0"/>
              <a:t>ventilation </a:t>
            </a:r>
            <a:r>
              <a:rPr lang="en-TT" dirty="0"/>
              <a:t>may be required to achieve anaesthesia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Contraindications: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4081564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TT" dirty="0"/>
              <a:t>Dose dependant:</a:t>
            </a:r>
          </a:p>
          <a:p>
            <a:r>
              <a:rPr lang="en-TT" dirty="0" smtClean="0"/>
              <a:t>Hypotension </a:t>
            </a:r>
            <a:r>
              <a:rPr lang="en-TT" dirty="0"/>
              <a:t>secondary to vasodilation</a:t>
            </a:r>
          </a:p>
          <a:p>
            <a:r>
              <a:rPr lang="en-TT" dirty="0"/>
              <a:t>R</a:t>
            </a:r>
            <a:r>
              <a:rPr lang="en-TT" dirty="0" smtClean="0"/>
              <a:t>espiratory </a:t>
            </a:r>
            <a:r>
              <a:rPr lang="en-TT" dirty="0"/>
              <a:t>depression</a:t>
            </a:r>
          </a:p>
          <a:p>
            <a:r>
              <a:rPr lang="en-TT" dirty="0" smtClean="0"/>
              <a:t>GI </a:t>
            </a:r>
            <a:r>
              <a:rPr lang="en-TT" dirty="0"/>
              <a:t>effects (nausea, vomiting &amp; ileus)</a:t>
            </a:r>
          </a:p>
          <a:p>
            <a:r>
              <a:rPr lang="en-TT" dirty="0" smtClean="0"/>
              <a:t>Arrhythmias </a:t>
            </a:r>
            <a:r>
              <a:rPr lang="en-TT" dirty="0"/>
              <a:t>(</a:t>
            </a:r>
            <a:r>
              <a:rPr lang="en-TT" dirty="0" smtClean="0"/>
              <a:t>rare</a:t>
            </a:r>
            <a:r>
              <a:rPr lang="en-TT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Adverse Effects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066039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Lidocaine </a:t>
            </a:r>
          </a:p>
          <a:p>
            <a:pPr marL="109728" indent="0">
              <a:buNone/>
            </a:pPr>
            <a:endParaRPr lang="en-TT" dirty="0" smtClean="0"/>
          </a:p>
          <a:p>
            <a:pPr marL="109728" indent="0">
              <a:buNone/>
            </a:pPr>
            <a:r>
              <a:rPr lang="en-TT" sz="2000" dirty="0"/>
              <a:t>1</a:t>
            </a:r>
            <a:r>
              <a:rPr lang="en-TT" sz="2000" dirty="0" smtClean="0"/>
              <a:t>5-30 mL </a:t>
            </a:r>
            <a:r>
              <a:rPr lang="en-TT" sz="2000" dirty="0"/>
              <a:t>in each spermatic cord</a:t>
            </a:r>
          </a:p>
          <a:p>
            <a:endParaRPr lang="en-TT" sz="2000" dirty="0"/>
          </a:p>
          <a:p>
            <a:pPr marL="109728" indent="0">
              <a:buNone/>
            </a:pPr>
            <a:r>
              <a:rPr lang="en-TT" sz="2000" dirty="0"/>
              <a:t>Or</a:t>
            </a:r>
          </a:p>
          <a:p>
            <a:endParaRPr lang="en-TT" sz="2000" dirty="0"/>
          </a:p>
          <a:p>
            <a:pPr marL="109728" indent="0">
              <a:buNone/>
            </a:pPr>
            <a:r>
              <a:rPr lang="en-TT" sz="2000" dirty="0"/>
              <a:t>25 </a:t>
            </a:r>
            <a:r>
              <a:rPr lang="en-TT" sz="2000" dirty="0" smtClean="0"/>
              <a:t>mL into </a:t>
            </a:r>
            <a:r>
              <a:rPr lang="en-TT" sz="2000" dirty="0"/>
              <a:t>the parenchyma of each testicle</a:t>
            </a:r>
          </a:p>
          <a:p>
            <a:pPr marL="109728" indent="0">
              <a:buNone/>
            </a:pPr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Local Anaesthesia </a:t>
            </a:r>
            <a:endParaRPr lang="en-T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5"/>
            <a:ext cx="2232248" cy="442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34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TT" sz="1800" dirty="0" err="1" smtClean="0"/>
              <a:t>Penstrep</a:t>
            </a:r>
            <a:r>
              <a:rPr lang="en-TT" sz="1800" dirty="0"/>
              <a:t> </a:t>
            </a:r>
            <a:r>
              <a:rPr lang="en-TT" sz="1800" dirty="0" smtClean="0"/>
              <a:t>@ 1mL per 25 kg</a:t>
            </a:r>
          </a:p>
          <a:p>
            <a:pPr marL="109728" indent="0">
              <a:buNone/>
            </a:pPr>
            <a:r>
              <a:rPr lang="en-TT" sz="1800" dirty="0" smtClean="0"/>
              <a:t>-&gt; 14.64 mL</a:t>
            </a:r>
          </a:p>
          <a:p>
            <a:pPr marL="109728" indent="0">
              <a:buNone/>
            </a:pPr>
            <a:endParaRPr lang="en-TT" sz="1800" dirty="0"/>
          </a:p>
          <a:p>
            <a:pPr marL="109728" indent="0">
              <a:buNone/>
            </a:pPr>
            <a:r>
              <a:rPr lang="en-TT" sz="1200" dirty="0"/>
              <a:t>https://www.kepro.nl/products/penstrep-2025-inj-2/#:~:text=Penstrep%2020%2F25%20Inj.%20is,infections%20in%20cattle%2C%20horses%2C%20pigs </a:t>
            </a:r>
            <a:r>
              <a:rPr lang="en-TT" sz="1200" dirty="0" smtClean="0"/>
              <a:t> </a:t>
            </a:r>
          </a:p>
          <a:p>
            <a:pPr marL="109728" indent="0">
              <a:buNone/>
            </a:pPr>
            <a:endParaRPr lang="en-TT" sz="1800" dirty="0"/>
          </a:p>
          <a:p>
            <a:pPr marL="109728" indent="0">
              <a:buNone/>
            </a:pPr>
            <a:endParaRPr lang="en-TT" sz="1800" dirty="0" smtClean="0"/>
          </a:p>
          <a:p>
            <a:pPr marL="109728" indent="0">
              <a:buNone/>
            </a:pPr>
            <a:r>
              <a:rPr lang="en-TT" sz="1800" dirty="0" smtClean="0"/>
              <a:t>Gentamicin: </a:t>
            </a:r>
            <a:endParaRPr lang="en-TT" sz="1800" dirty="0"/>
          </a:p>
          <a:p>
            <a:pPr marL="109728" indent="0">
              <a:buNone/>
            </a:pPr>
            <a:r>
              <a:rPr lang="en-TT" sz="1800" dirty="0" smtClean="0"/>
              <a:t>Volume (mL) = Dose (mg/kg) x Weight (kg) ÷Concentration (mg/mL)</a:t>
            </a:r>
          </a:p>
          <a:p>
            <a:pPr marL="109728" indent="0">
              <a:buNone/>
            </a:pPr>
            <a:r>
              <a:rPr lang="en-TT" sz="1800" dirty="0" smtClean="0"/>
              <a:t>                    =  11 x 366 ÷ 100</a:t>
            </a:r>
          </a:p>
          <a:p>
            <a:pPr marL="109728" indent="0">
              <a:buNone/>
            </a:pPr>
            <a:r>
              <a:rPr lang="en-TT" sz="1800" dirty="0" smtClean="0"/>
              <a:t>                    = 40.2 mL</a:t>
            </a:r>
          </a:p>
          <a:p>
            <a:pPr marL="109728" indent="0">
              <a:buNone/>
            </a:pPr>
            <a:endParaRPr lang="en-TT" dirty="0" smtClean="0"/>
          </a:p>
          <a:p>
            <a:pPr marL="109728" indent="0">
              <a:buNone/>
            </a:pPr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Drug Volume Calculation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491171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TT" dirty="0"/>
              <a:t>Not to be used IV if products contains epinephrine</a:t>
            </a:r>
          </a:p>
          <a:p>
            <a:endParaRPr lang="en-TT" dirty="0"/>
          </a:p>
          <a:p>
            <a:r>
              <a:rPr lang="en-TT" dirty="0"/>
              <a:t>Contraindicated in patients with:</a:t>
            </a:r>
          </a:p>
          <a:p>
            <a:pPr marL="109728" indent="0">
              <a:buNone/>
            </a:pPr>
            <a:r>
              <a:rPr lang="en-TT" dirty="0"/>
              <a:t>-&gt; known </a:t>
            </a:r>
            <a:r>
              <a:rPr lang="en-TT" dirty="0" smtClean="0"/>
              <a:t>hypersensitivity </a:t>
            </a:r>
            <a:r>
              <a:rPr lang="en-TT" dirty="0"/>
              <a:t>to amide-class local anaesthetics</a:t>
            </a:r>
          </a:p>
          <a:p>
            <a:pPr marL="109728" indent="0">
              <a:buNone/>
            </a:pPr>
            <a:r>
              <a:rPr lang="en-TT" dirty="0"/>
              <a:t>-&gt; severe degree SA, AV or intraventricular heart block</a:t>
            </a:r>
          </a:p>
          <a:p>
            <a:pPr marL="109728" indent="0">
              <a:buNone/>
            </a:pPr>
            <a:r>
              <a:rPr lang="en-TT" dirty="0"/>
              <a:t>-&gt; Adams-Stokes syndrome</a:t>
            </a:r>
          </a:p>
          <a:p>
            <a:endParaRPr lang="en-TT" dirty="0"/>
          </a:p>
          <a:p>
            <a:r>
              <a:rPr lang="en-TT" dirty="0"/>
              <a:t>Use with caution in patients with:</a:t>
            </a:r>
          </a:p>
          <a:p>
            <a:pPr marL="109728" indent="0">
              <a:buNone/>
            </a:pPr>
            <a:r>
              <a:rPr lang="en-TT" dirty="0"/>
              <a:t>-&gt; Liver diseases</a:t>
            </a:r>
          </a:p>
          <a:p>
            <a:pPr marL="109728" indent="0">
              <a:buNone/>
            </a:pPr>
            <a:r>
              <a:rPr lang="en-TT" dirty="0"/>
              <a:t>-&gt; CHF</a:t>
            </a:r>
          </a:p>
          <a:p>
            <a:pPr marL="109728" indent="0">
              <a:buNone/>
            </a:pPr>
            <a:r>
              <a:rPr lang="en-TT" dirty="0"/>
              <a:t>-&gt; Shock</a:t>
            </a:r>
          </a:p>
          <a:p>
            <a:pPr marL="109728" indent="0">
              <a:buNone/>
            </a:pPr>
            <a:r>
              <a:rPr lang="en-TT" dirty="0"/>
              <a:t>-&gt; </a:t>
            </a:r>
            <a:r>
              <a:rPr lang="en-TT" dirty="0" smtClean="0"/>
              <a:t>Hypovolemia </a:t>
            </a:r>
            <a:endParaRPr lang="en-TT" dirty="0"/>
          </a:p>
          <a:p>
            <a:pPr marL="109728" indent="0">
              <a:buNone/>
            </a:pPr>
            <a:r>
              <a:rPr lang="en-TT" dirty="0"/>
              <a:t>-&gt; Severe respiratory depression</a:t>
            </a:r>
          </a:p>
          <a:p>
            <a:pPr marL="109728" indent="0">
              <a:buNone/>
            </a:pPr>
            <a:r>
              <a:rPr lang="en-TT" dirty="0"/>
              <a:t>-&gt; Marked hypoxia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Contraindications: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583325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TT" dirty="0" smtClean="0"/>
              <a:t>Dose </a:t>
            </a:r>
            <a:r>
              <a:rPr lang="en-TT" dirty="0"/>
              <a:t>related but usually mild:</a:t>
            </a:r>
          </a:p>
          <a:p>
            <a:r>
              <a:rPr lang="en-TT" dirty="0" smtClean="0"/>
              <a:t>CNS </a:t>
            </a:r>
            <a:r>
              <a:rPr lang="en-TT" dirty="0"/>
              <a:t>signs (drowsiness, depression, ataxia, muscle tremors etc.)</a:t>
            </a:r>
          </a:p>
          <a:p>
            <a:r>
              <a:rPr lang="en-TT" dirty="0" smtClean="0"/>
              <a:t>Cardiac </a:t>
            </a:r>
            <a:r>
              <a:rPr lang="en-TT" dirty="0"/>
              <a:t>effects (at high plasma concentrations)</a:t>
            </a:r>
          </a:p>
          <a:p>
            <a:r>
              <a:rPr lang="en-TT" dirty="0"/>
              <a:t>I</a:t>
            </a:r>
            <a:r>
              <a:rPr lang="en-TT" dirty="0" smtClean="0"/>
              <a:t>ncrease </a:t>
            </a:r>
            <a:r>
              <a:rPr lang="en-TT" dirty="0"/>
              <a:t>ventricular rates in </a:t>
            </a:r>
            <a:r>
              <a:rPr lang="en-TT" dirty="0" smtClean="0"/>
              <a:t>patients </a:t>
            </a:r>
            <a:r>
              <a:rPr lang="en-TT" dirty="0"/>
              <a:t>with atrial fibrillation </a:t>
            </a:r>
          </a:p>
          <a:p>
            <a:r>
              <a:rPr lang="en-TT" dirty="0" smtClean="0"/>
              <a:t>Hypotension </a:t>
            </a:r>
            <a:r>
              <a:rPr lang="en-TT" dirty="0"/>
              <a:t>when given IV bolus too rapidly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Adverse Effects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084888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Plumb </a:t>
            </a:r>
            <a:r>
              <a:rPr lang="en-TT" dirty="0"/>
              <a:t>D. Plumb's veterinary drug </a:t>
            </a:r>
            <a:r>
              <a:rPr lang="en-TT" dirty="0" err="1"/>
              <a:t>handbook|Veterinary</a:t>
            </a:r>
            <a:r>
              <a:rPr lang="en-TT" dirty="0"/>
              <a:t> drug handbook. 7th ed. Stockholm, Wis.: Blackwell; 2011</a:t>
            </a:r>
            <a:r>
              <a:rPr lang="en-TT" dirty="0" smtClean="0"/>
              <a:t>.</a:t>
            </a:r>
          </a:p>
          <a:p>
            <a:pPr marL="109728" indent="0">
              <a:buNone/>
            </a:pPr>
            <a:endParaRPr lang="en-TT" dirty="0"/>
          </a:p>
          <a:p>
            <a:r>
              <a:rPr lang="en-TT" dirty="0" smtClean="0"/>
              <a:t>Auer </a:t>
            </a:r>
            <a:r>
              <a:rPr lang="en-TT" dirty="0"/>
              <a:t>J. Equine surgery. 5th ed. St. Louis: Elsevier; 2019</a:t>
            </a:r>
            <a:r>
              <a:rPr lang="en-TT" dirty="0" smtClean="0"/>
              <a:t>.</a:t>
            </a:r>
          </a:p>
          <a:p>
            <a:pPr marL="109728" indent="0">
              <a:buNone/>
            </a:pPr>
            <a:endParaRPr lang="en-TT" dirty="0"/>
          </a:p>
          <a:p>
            <a:r>
              <a:rPr lang="en-TT" dirty="0" smtClean="0"/>
              <a:t>Turner </a:t>
            </a:r>
            <a:r>
              <a:rPr lang="en-TT" dirty="0"/>
              <a:t>A, McIlwraith C, Hull B. Techniques in large animal surgery. 4th ed. Philadelphia (Pa.): Lippincott Williams &amp; Wilkins; 2013.</a:t>
            </a:r>
          </a:p>
          <a:p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References: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166685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TT" dirty="0" err="1"/>
              <a:t>Penstrep</a:t>
            </a:r>
            <a:r>
              <a:rPr lang="en-TT" dirty="0"/>
              <a:t>:</a:t>
            </a:r>
          </a:p>
          <a:p>
            <a:r>
              <a:rPr lang="en-TT" dirty="0" smtClean="0"/>
              <a:t>Patients </a:t>
            </a:r>
            <a:r>
              <a:rPr lang="en-TT" dirty="0"/>
              <a:t>with hypersensitivity to </a:t>
            </a:r>
            <a:r>
              <a:rPr lang="en-TT" dirty="0" err="1"/>
              <a:t>penicillins</a:t>
            </a:r>
            <a:r>
              <a:rPr lang="en-TT" dirty="0"/>
              <a:t>, aminoglycosides and </a:t>
            </a:r>
            <a:r>
              <a:rPr lang="en-TT" dirty="0" smtClean="0"/>
              <a:t>procaine</a:t>
            </a:r>
            <a:endParaRPr lang="en-TT" dirty="0"/>
          </a:p>
          <a:p>
            <a:r>
              <a:rPr lang="en-TT" dirty="0" smtClean="0"/>
              <a:t>Patients </a:t>
            </a:r>
            <a:r>
              <a:rPr lang="en-TT" dirty="0"/>
              <a:t>impaired with renal function or disturbances to the auditory or vestibular organs</a:t>
            </a:r>
            <a:r>
              <a:rPr lang="en-TT" dirty="0" smtClean="0"/>
              <a:t>.</a:t>
            </a:r>
          </a:p>
          <a:p>
            <a:pPr marL="109728" indent="0">
              <a:buNone/>
            </a:pPr>
            <a:r>
              <a:rPr lang="en-TT" dirty="0" smtClean="0"/>
              <a:t>Gentamicin:</a:t>
            </a:r>
          </a:p>
          <a:p>
            <a:r>
              <a:rPr lang="en-TT" dirty="0" smtClean="0"/>
              <a:t>Patients with hypersensitivity to aminoglycosides</a:t>
            </a:r>
          </a:p>
          <a:p>
            <a:r>
              <a:rPr lang="en-TT" dirty="0" smtClean="0"/>
              <a:t>Use with caution in patients with renal disease, neuromuscular </a:t>
            </a:r>
            <a:r>
              <a:rPr lang="en-TT" dirty="0" err="1" smtClean="0"/>
              <a:t>dz</a:t>
            </a:r>
            <a:r>
              <a:rPr lang="en-TT" dirty="0" smtClean="0"/>
              <a:t> </a:t>
            </a:r>
          </a:p>
          <a:p>
            <a:r>
              <a:rPr lang="en-TT" dirty="0" smtClean="0"/>
              <a:t>Should not be used in animals with Botulism</a:t>
            </a:r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Contraindications: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81250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TT" dirty="0" err="1" smtClean="0"/>
              <a:t>Penstrep</a:t>
            </a:r>
            <a:r>
              <a:rPr lang="en-TT" dirty="0" smtClean="0"/>
              <a:t>:</a:t>
            </a:r>
          </a:p>
          <a:p>
            <a:r>
              <a:rPr lang="en-TT" dirty="0" smtClean="0"/>
              <a:t>With </a:t>
            </a:r>
            <a:r>
              <a:rPr lang="en-TT" dirty="0"/>
              <a:t>administration of high doses:</a:t>
            </a:r>
          </a:p>
          <a:p>
            <a:pPr marL="365760" lvl="1" indent="0">
              <a:buNone/>
            </a:pPr>
            <a:r>
              <a:rPr lang="en-TT" dirty="0"/>
              <a:t>-&gt; renal dysfunction</a:t>
            </a:r>
          </a:p>
          <a:p>
            <a:pPr marL="365760" lvl="1" indent="0">
              <a:buNone/>
            </a:pPr>
            <a:r>
              <a:rPr lang="en-TT" dirty="0"/>
              <a:t>-&gt; vestibular and/or auditory </a:t>
            </a:r>
            <a:r>
              <a:rPr lang="en-TT" dirty="0" smtClean="0"/>
              <a:t>dysfunction</a:t>
            </a:r>
          </a:p>
          <a:p>
            <a:pPr marL="109728" indent="0">
              <a:buNone/>
            </a:pPr>
            <a:r>
              <a:rPr lang="en-TT" dirty="0" smtClean="0"/>
              <a:t>Gentamicin:</a:t>
            </a:r>
          </a:p>
          <a:p>
            <a:r>
              <a:rPr lang="en-TT" dirty="0" err="1" smtClean="0"/>
              <a:t>Nephro</a:t>
            </a:r>
            <a:r>
              <a:rPr lang="en-TT" dirty="0" smtClean="0"/>
              <a:t> &amp; Ototoxicity </a:t>
            </a:r>
          </a:p>
          <a:p>
            <a:r>
              <a:rPr lang="en-TT" dirty="0" smtClean="0"/>
              <a:t>Muscle irritation with IM injections</a:t>
            </a:r>
          </a:p>
          <a:p>
            <a:r>
              <a:rPr lang="en-TT" dirty="0" smtClean="0"/>
              <a:t>May cause colitis</a:t>
            </a:r>
          </a:p>
          <a:p>
            <a:r>
              <a:rPr lang="en-TT" dirty="0" smtClean="0"/>
              <a:t>Neuromuscular blockade</a:t>
            </a:r>
          </a:p>
          <a:p>
            <a:r>
              <a:rPr lang="en-TT" dirty="0" smtClean="0"/>
              <a:t>Facial oedema</a:t>
            </a:r>
          </a:p>
          <a:p>
            <a:r>
              <a:rPr lang="en-TT" dirty="0" smtClean="0"/>
              <a:t>Peripheral neuropathy </a:t>
            </a:r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Adverse Effects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35185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err="1" smtClean="0"/>
              <a:t>Flunixin</a:t>
            </a:r>
            <a:r>
              <a:rPr lang="en-TT" dirty="0" smtClean="0"/>
              <a:t> </a:t>
            </a:r>
            <a:r>
              <a:rPr lang="en-TT" dirty="0" err="1" smtClean="0"/>
              <a:t>Meglumine</a:t>
            </a:r>
            <a:r>
              <a:rPr lang="en-TT" dirty="0" smtClean="0"/>
              <a:t> (1.1 mg/kg IV or IM once daily for 5 days)</a:t>
            </a:r>
          </a:p>
          <a:p>
            <a:r>
              <a:rPr lang="en-TT" dirty="0" err="1" smtClean="0"/>
              <a:t>Phenylbutazone</a:t>
            </a:r>
            <a:r>
              <a:rPr lang="en-TT" dirty="0" smtClean="0"/>
              <a:t> (1-2 g per 454 kg IV)</a:t>
            </a:r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Analgesics</a:t>
            </a:r>
            <a:endParaRPr lang="en-T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924944"/>
            <a:ext cx="3551015" cy="364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77838"/>
            <a:ext cx="2088232" cy="352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6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TT" sz="1800" dirty="0" err="1" smtClean="0"/>
              <a:t>Flunixin</a:t>
            </a:r>
            <a:r>
              <a:rPr lang="en-TT" sz="1800" dirty="0" smtClean="0"/>
              <a:t> </a:t>
            </a:r>
            <a:r>
              <a:rPr lang="en-TT" sz="1800" dirty="0" err="1" smtClean="0"/>
              <a:t>Meglumine</a:t>
            </a:r>
            <a:r>
              <a:rPr lang="en-TT" sz="1800" dirty="0" smtClean="0"/>
              <a:t>:</a:t>
            </a:r>
          </a:p>
          <a:p>
            <a:pPr marL="109728" indent="0">
              <a:buNone/>
            </a:pPr>
            <a:r>
              <a:rPr lang="en-TT" sz="1800" dirty="0" smtClean="0"/>
              <a:t>Volume (mL) = Dose (mg/kg) x Weight (kg) ÷ Concentration (mg/mL)</a:t>
            </a:r>
          </a:p>
          <a:p>
            <a:pPr marL="109728" indent="0">
              <a:buNone/>
            </a:pPr>
            <a:r>
              <a:rPr lang="en-TT" sz="1800" dirty="0" smtClean="0"/>
              <a:t>                    = 1.1 x 366 ÷ 50</a:t>
            </a:r>
          </a:p>
          <a:p>
            <a:pPr marL="109728" indent="0">
              <a:buNone/>
            </a:pPr>
            <a:r>
              <a:rPr lang="en-TT" sz="1800" dirty="0" smtClean="0"/>
              <a:t>                    = 8.05 mL</a:t>
            </a:r>
          </a:p>
          <a:p>
            <a:pPr marL="109728" indent="0">
              <a:buNone/>
            </a:pPr>
            <a:endParaRPr lang="en-TT" sz="1800" dirty="0"/>
          </a:p>
          <a:p>
            <a:pPr marL="109728" indent="0">
              <a:buNone/>
            </a:pPr>
            <a:endParaRPr lang="en-TT" dirty="0" smtClean="0"/>
          </a:p>
          <a:p>
            <a:pPr marL="109728" indent="0">
              <a:buNone/>
            </a:pPr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Drug Volume Calculation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08575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TT" dirty="0" err="1" smtClean="0"/>
              <a:t>Flunixin</a:t>
            </a:r>
            <a:r>
              <a:rPr lang="en-TT" dirty="0" smtClean="0"/>
              <a:t> </a:t>
            </a:r>
            <a:r>
              <a:rPr lang="en-TT" dirty="0" err="1" smtClean="0"/>
              <a:t>Meglumine</a:t>
            </a:r>
            <a:endParaRPr lang="en-TT" dirty="0" smtClean="0"/>
          </a:p>
          <a:p>
            <a:r>
              <a:rPr lang="en-TT" dirty="0" smtClean="0"/>
              <a:t>Contraindicated in patients with hypersensitivity to </a:t>
            </a:r>
            <a:r>
              <a:rPr lang="en-TT" dirty="0" err="1" smtClean="0"/>
              <a:t>Flunixin</a:t>
            </a:r>
            <a:endParaRPr lang="en-TT" dirty="0" smtClean="0"/>
          </a:p>
          <a:p>
            <a:r>
              <a:rPr lang="en-TT" dirty="0" smtClean="0"/>
              <a:t>Use cautiously in patients with</a:t>
            </a:r>
          </a:p>
          <a:p>
            <a:pPr lvl="1"/>
            <a:r>
              <a:rPr lang="en-TT" dirty="0" smtClean="0"/>
              <a:t>Renal, hepatic or haematologic disease</a:t>
            </a:r>
          </a:p>
          <a:p>
            <a:r>
              <a:rPr lang="en-TT" dirty="0" smtClean="0"/>
              <a:t>Not to be used in patients with equine gastric ulcer syndrome (EGUS)</a:t>
            </a:r>
          </a:p>
          <a:p>
            <a:pPr marL="109728" indent="0">
              <a:buNone/>
            </a:pPr>
            <a:r>
              <a:rPr lang="en-TT" dirty="0" err="1" smtClean="0"/>
              <a:t>Phenylbutazone</a:t>
            </a:r>
            <a:r>
              <a:rPr lang="en-TT" dirty="0" smtClean="0"/>
              <a:t>:</a:t>
            </a:r>
          </a:p>
          <a:p>
            <a:r>
              <a:rPr lang="en-TT" dirty="0" smtClean="0"/>
              <a:t>Contraindicated </a:t>
            </a:r>
            <a:r>
              <a:rPr lang="en-TT" dirty="0"/>
              <a:t>in patients </a:t>
            </a:r>
            <a:r>
              <a:rPr lang="en-TT" dirty="0" smtClean="0"/>
              <a:t>with: </a:t>
            </a:r>
          </a:p>
          <a:p>
            <a:pPr lvl="1"/>
            <a:r>
              <a:rPr lang="en-TT" dirty="0" smtClean="0"/>
              <a:t>a </a:t>
            </a:r>
            <a:r>
              <a:rPr lang="en-TT" dirty="0"/>
              <a:t>history of or </a:t>
            </a:r>
            <a:r>
              <a:rPr lang="en-TT" dirty="0" err="1" smtClean="0"/>
              <a:t>preexisting</a:t>
            </a:r>
            <a:r>
              <a:rPr lang="en-TT" dirty="0" smtClean="0"/>
              <a:t> hematologic </a:t>
            </a:r>
            <a:r>
              <a:rPr lang="en-TT" dirty="0"/>
              <a:t>or bone marrow </a:t>
            </a:r>
            <a:r>
              <a:rPr lang="en-TT" dirty="0" smtClean="0"/>
              <a:t>abnormalities</a:t>
            </a:r>
          </a:p>
          <a:p>
            <a:pPr lvl="1"/>
            <a:r>
              <a:rPr lang="en-TT" dirty="0" err="1" smtClean="0"/>
              <a:t>preexisting</a:t>
            </a:r>
            <a:r>
              <a:rPr lang="en-TT" dirty="0" smtClean="0"/>
              <a:t> </a:t>
            </a:r>
            <a:r>
              <a:rPr lang="en-TT" dirty="0"/>
              <a:t>GI </a:t>
            </a:r>
            <a:r>
              <a:rPr lang="en-TT" dirty="0" smtClean="0"/>
              <a:t>ulcers</a:t>
            </a:r>
          </a:p>
          <a:p>
            <a:pPr marL="594360" indent="-457200"/>
            <a:r>
              <a:rPr lang="en-TT" dirty="0" smtClean="0"/>
              <a:t>Avoid use in patients with EGUS</a:t>
            </a:r>
          </a:p>
          <a:p>
            <a:pPr marL="594360" indent="-457200"/>
            <a:r>
              <a:rPr lang="en-TT" dirty="0" smtClean="0"/>
              <a:t>Use cautiously in patients with renal </a:t>
            </a:r>
            <a:r>
              <a:rPr lang="en-TT" dirty="0" err="1" smtClean="0"/>
              <a:t>dz</a:t>
            </a:r>
            <a:r>
              <a:rPr lang="en-TT" dirty="0" smtClean="0"/>
              <a:t> or CHF</a:t>
            </a:r>
          </a:p>
          <a:p>
            <a:pPr marL="594360" indent="-457200"/>
            <a:r>
              <a:rPr lang="en-TT" dirty="0" smtClean="0"/>
              <a:t>Do not administer subcutaneously- caused necrosis and sloughing </a:t>
            </a:r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Contraindications: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55804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TT" dirty="0" err="1" smtClean="0"/>
              <a:t>Flunixin</a:t>
            </a:r>
            <a:r>
              <a:rPr lang="en-TT" dirty="0" smtClean="0"/>
              <a:t> </a:t>
            </a:r>
            <a:r>
              <a:rPr lang="en-TT" dirty="0" err="1" smtClean="0"/>
              <a:t>Meglumine</a:t>
            </a:r>
            <a:r>
              <a:rPr lang="en-TT" dirty="0" smtClean="0"/>
              <a:t>: </a:t>
            </a:r>
          </a:p>
          <a:p>
            <a:r>
              <a:rPr lang="en-TT" dirty="0" smtClean="0"/>
              <a:t>Localized swelling, induration</a:t>
            </a:r>
            <a:r>
              <a:rPr lang="en-TT" dirty="0"/>
              <a:t>, stiffness, and sweating have been </a:t>
            </a:r>
            <a:r>
              <a:rPr lang="en-TT" dirty="0" smtClean="0"/>
              <a:t>reported</a:t>
            </a:r>
          </a:p>
          <a:p>
            <a:r>
              <a:rPr lang="en-TT" dirty="0" smtClean="0"/>
              <a:t>Intra-arterial injection may cause CNS stimulation, ataxia, hyperventilation and weakness</a:t>
            </a:r>
          </a:p>
          <a:p>
            <a:r>
              <a:rPr lang="en-TT" dirty="0" smtClean="0"/>
              <a:t>High doses for prolonged periods causes gastric ulcers, anorexia and depression</a:t>
            </a:r>
          </a:p>
          <a:p>
            <a:r>
              <a:rPr lang="en-TT" dirty="0" smtClean="0"/>
              <a:t>Rarely: anaphylaxis and </a:t>
            </a:r>
            <a:r>
              <a:rPr lang="en-TT" dirty="0" err="1" smtClean="0"/>
              <a:t>clostridial</a:t>
            </a:r>
            <a:r>
              <a:rPr lang="en-TT" dirty="0" smtClean="0"/>
              <a:t> </a:t>
            </a:r>
            <a:r>
              <a:rPr lang="en-TT" dirty="0" err="1" smtClean="0"/>
              <a:t>myonecrosis</a:t>
            </a:r>
            <a:r>
              <a:rPr lang="en-TT" dirty="0" smtClean="0"/>
              <a:t> (with IM route)</a:t>
            </a:r>
          </a:p>
          <a:p>
            <a:pPr marL="109728" indent="0">
              <a:buNone/>
            </a:pPr>
            <a:r>
              <a:rPr lang="en-TT" dirty="0" err="1" smtClean="0"/>
              <a:t>Phenylbutazone</a:t>
            </a:r>
            <a:r>
              <a:rPr lang="en-TT" dirty="0" smtClean="0"/>
              <a:t>:</a:t>
            </a:r>
          </a:p>
          <a:p>
            <a:r>
              <a:rPr lang="en-TT" dirty="0" smtClean="0"/>
              <a:t>GI erosions and ulcers</a:t>
            </a:r>
          </a:p>
          <a:p>
            <a:r>
              <a:rPr lang="en-TT" dirty="0" err="1" smtClean="0"/>
              <a:t>Hypoalbuminaemia</a:t>
            </a:r>
            <a:endParaRPr lang="en-TT" dirty="0" smtClean="0"/>
          </a:p>
          <a:p>
            <a:r>
              <a:rPr lang="en-TT" dirty="0" err="1" smtClean="0"/>
              <a:t>Diarrhea</a:t>
            </a:r>
            <a:endParaRPr lang="en-TT" dirty="0" smtClean="0"/>
          </a:p>
          <a:p>
            <a:r>
              <a:rPr lang="en-TT" dirty="0" smtClean="0"/>
              <a:t>Anorexia</a:t>
            </a:r>
          </a:p>
          <a:p>
            <a:r>
              <a:rPr lang="en-TT" dirty="0" smtClean="0"/>
              <a:t>Renal effects</a:t>
            </a:r>
          </a:p>
          <a:p>
            <a:pPr lvl="1"/>
            <a:r>
              <a:rPr lang="en-TT" dirty="0" err="1" smtClean="0"/>
              <a:t>Azotemia</a:t>
            </a:r>
            <a:endParaRPr lang="en-TT" dirty="0" smtClean="0"/>
          </a:p>
          <a:p>
            <a:pPr lvl="1"/>
            <a:r>
              <a:rPr lang="en-TT" dirty="0" smtClean="0"/>
              <a:t>Renal papillary necrosis</a:t>
            </a:r>
          </a:p>
          <a:p>
            <a:r>
              <a:rPr lang="en-TT" dirty="0" smtClean="0"/>
              <a:t>Intra-carotid injections may cause CNS stimulation and seizures </a:t>
            </a:r>
          </a:p>
          <a:p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Adverse Effects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42023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370</TotalTime>
  <Words>1342</Words>
  <Application>Microsoft Office PowerPoint</Application>
  <PresentationFormat>On-screen Show (4:3)</PresentationFormat>
  <Paragraphs>294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Drugs Used Pre-Op in Equine Castrations</vt:lpstr>
      <vt:lpstr>Antibiotics</vt:lpstr>
      <vt:lpstr>Drug Volume Calculation</vt:lpstr>
      <vt:lpstr>Contraindications:</vt:lpstr>
      <vt:lpstr>Adverse Effects</vt:lpstr>
      <vt:lpstr>Analgesics</vt:lpstr>
      <vt:lpstr>Drug Volume Calculation</vt:lpstr>
      <vt:lpstr>Contraindications:</vt:lpstr>
      <vt:lpstr>Adverse Effects</vt:lpstr>
      <vt:lpstr>Sedation, Muscle Relaxation &amp; Some Analgesia</vt:lpstr>
      <vt:lpstr>PowerPoint Presentation</vt:lpstr>
      <vt:lpstr>Drug Volume Calculation</vt:lpstr>
      <vt:lpstr>Contraindications:</vt:lpstr>
      <vt:lpstr>Adverse Effects</vt:lpstr>
      <vt:lpstr>General Anaesthesia in the Field</vt:lpstr>
      <vt:lpstr>** Considerations for Ketamine &amp; Doses</vt:lpstr>
      <vt:lpstr>** Considerations for Ketamine &amp; Doses</vt:lpstr>
      <vt:lpstr>Contraindications</vt:lpstr>
      <vt:lpstr>Adverse Effects</vt:lpstr>
      <vt:lpstr>General Anaesthesia in the Field continued….</vt:lpstr>
      <vt:lpstr>PowerPoint Presentation</vt:lpstr>
      <vt:lpstr>Drug Volume Calculation</vt:lpstr>
      <vt:lpstr>Contraindications:</vt:lpstr>
      <vt:lpstr>Adverse Effects</vt:lpstr>
      <vt:lpstr>General Anaesthesia in the OR</vt:lpstr>
      <vt:lpstr>PowerPoint Presentation</vt:lpstr>
      <vt:lpstr>Contraindications:</vt:lpstr>
      <vt:lpstr>Adverse Effects</vt:lpstr>
      <vt:lpstr>Local Anaesthesia </vt:lpstr>
      <vt:lpstr>Contraindications:</vt:lpstr>
      <vt:lpstr>Adverse Effects</vt:lpstr>
      <vt:lpstr>References: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Used in Equine Castrations</dc:title>
  <dc:creator>ｓｈｉａｎｎ ｌａｌｌａｃｋ</dc:creator>
  <cp:lastModifiedBy>ｓｈｉａｎｎ ｌａｌｌａｃｋ</cp:lastModifiedBy>
  <cp:revision>20</cp:revision>
  <dcterms:created xsi:type="dcterms:W3CDTF">2020-10-18T16:55:11Z</dcterms:created>
  <dcterms:modified xsi:type="dcterms:W3CDTF">2020-10-18T23:05:37Z</dcterms:modified>
</cp:coreProperties>
</file>