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7"/>
  </p:notesMasterIdLst>
  <p:handoutMasterIdLst>
    <p:handoutMasterId r:id="rId288"/>
  </p:handoutMasterIdLst>
  <p:sldIdLst>
    <p:sldId id="256" r:id="rId2"/>
    <p:sldId id="689" r:id="rId3"/>
    <p:sldId id="783" r:id="rId4"/>
    <p:sldId id="695" r:id="rId5"/>
    <p:sldId id="802" r:id="rId6"/>
    <p:sldId id="803" r:id="rId7"/>
    <p:sldId id="690" r:id="rId8"/>
    <p:sldId id="691" r:id="rId9"/>
    <p:sldId id="694" r:id="rId10"/>
    <p:sldId id="697" r:id="rId11"/>
    <p:sldId id="698" r:id="rId12"/>
    <p:sldId id="699" r:id="rId13"/>
    <p:sldId id="700" r:id="rId14"/>
    <p:sldId id="696" r:id="rId15"/>
    <p:sldId id="693" r:id="rId16"/>
    <p:sldId id="701" r:id="rId17"/>
    <p:sldId id="703" r:id="rId18"/>
    <p:sldId id="704" r:id="rId19"/>
    <p:sldId id="702" r:id="rId20"/>
    <p:sldId id="705" r:id="rId21"/>
    <p:sldId id="692" r:id="rId22"/>
    <p:sldId id="706" r:id="rId23"/>
    <p:sldId id="707" r:id="rId24"/>
    <p:sldId id="708" r:id="rId25"/>
    <p:sldId id="709" r:id="rId26"/>
    <p:sldId id="721" r:id="rId27"/>
    <p:sldId id="710" r:id="rId28"/>
    <p:sldId id="720" r:id="rId29"/>
    <p:sldId id="711" r:id="rId30"/>
    <p:sldId id="712" r:id="rId31"/>
    <p:sldId id="722" r:id="rId32"/>
    <p:sldId id="283" r:id="rId33"/>
    <p:sldId id="385" r:id="rId34"/>
    <p:sldId id="723" r:id="rId35"/>
    <p:sldId id="257" r:id="rId36"/>
    <p:sldId id="267" r:id="rId37"/>
    <p:sldId id="387" r:id="rId38"/>
    <p:sldId id="388" r:id="rId39"/>
    <p:sldId id="389" r:id="rId40"/>
    <p:sldId id="403" r:id="rId41"/>
    <p:sldId id="404" r:id="rId42"/>
    <p:sldId id="402" r:id="rId43"/>
    <p:sldId id="392" r:id="rId44"/>
    <p:sldId id="396" r:id="rId45"/>
    <p:sldId id="397" r:id="rId46"/>
    <p:sldId id="398" r:id="rId47"/>
    <p:sldId id="399" r:id="rId48"/>
    <p:sldId id="400" r:id="rId49"/>
    <p:sldId id="401" r:id="rId50"/>
    <p:sldId id="294" r:id="rId51"/>
    <p:sldId id="295" r:id="rId52"/>
    <p:sldId id="296" r:id="rId53"/>
    <p:sldId id="258" r:id="rId54"/>
    <p:sldId id="259" r:id="rId55"/>
    <p:sldId id="441" r:id="rId56"/>
    <p:sldId id="681" r:id="rId57"/>
    <p:sldId id="682" r:id="rId58"/>
    <p:sldId id="683" r:id="rId59"/>
    <p:sldId id="684" r:id="rId60"/>
    <p:sldId id="685" r:id="rId61"/>
    <p:sldId id="686" r:id="rId62"/>
    <p:sldId id="687" r:id="rId63"/>
    <p:sldId id="680" r:id="rId64"/>
    <p:sldId id="445" r:id="rId65"/>
    <p:sldId id="410" r:id="rId66"/>
    <p:sldId id="411" r:id="rId67"/>
    <p:sldId id="713" r:id="rId68"/>
    <p:sldId id="412" r:id="rId69"/>
    <p:sldId id="413" r:id="rId70"/>
    <p:sldId id="414" r:id="rId71"/>
    <p:sldId id="415" r:id="rId72"/>
    <p:sldId id="416" r:id="rId73"/>
    <p:sldId id="417" r:id="rId74"/>
    <p:sldId id="418" r:id="rId75"/>
    <p:sldId id="419" r:id="rId76"/>
    <p:sldId id="420" r:id="rId77"/>
    <p:sldId id="421" r:id="rId78"/>
    <p:sldId id="422" r:id="rId79"/>
    <p:sldId id="423" r:id="rId80"/>
    <p:sldId id="424" r:id="rId81"/>
    <p:sldId id="425" r:id="rId82"/>
    <p:sldId id="426" r:id="rId83"/>
    <p:sldId id="427" r:id="rId84"/>
    <p:sldId id="428" r:id="rId85"/>
    <p:sldId id="429" r:id="rId86"/>
    <p:sldId id="430" r:id="rId87"/>
    <p:sldId id="431" r:id="rId88"/>
    <p:sldId id="432" r:id="rId89"/>
    <p:sldId id="433" r:id="rId90"/>
    <p:sldId id="434" r:id="rId91"/>
    <p:sldId id="435" r:id="rId92"/>
    <p:sldId id="436" r:id="rId93"/>
    <p:sldId id="437" r:id="rId94"/>
    <p:sldId id="438" r:id="rId95"/>
    <p:sldId id="561" r:id="rId96"/>
    <p:sldId id="563" r:id="rId97"/>
    <p:sldId id="562" r:id="rId98"/>
    <p:sldId id="564" r:id="rId99"/>
    <p:sldId id="560" r:id="rId100"/>
    <p:sldId id="664" r:id="rId101"/>
    <p:sldId id="443" r:id="rId102"/>
    <p:sldId id="260" r:id="rId103"/>
    <p:sldId id="261" r:id="rId104"/>
    <p:sldId id="343" r:id="rId105"/>
    <p:sldId id="338" r:id="rId106"/>
    <p:sldId id="447" r:id="rId107"/>
    <p:sldId id="565" r:id="rId108"/>
    <p:sldId id="344" r:id="rId109"/>
    <p:sldId id="448" r:id="rId110"/>
    <p:sldId id="449" r:id="rId111"/>
    <p:sldId id="451" r:id="rId112"/>
    <p:sldId id="452" r:id="rId113"/>
    <p:sldId id="453" r:id="rId114"/>
    <p:sldId id="454" r:id="rId115"/>
    <p:sldId id="455" r:id="rId116"/>
    <p:sldId id="456" r:id="rId117"/>
    <p:sldId id="457" r:id="rId118"/>
    <p:sldId id="459" r:id="rId119"/>
    <p:sldId id="458" r:id="rId120"/>
    <p:sldId id="460" r:id="rId121"/>
    <p:sldId id="461" r:id="rId122"/>
    <p:sldId id="462" r:id="rId123"/>
    <p:sldId id="463" r:id="rId124"/>
    <p:sldId id="566" r:id="rId125"/>
    <p:sldId id="567" r:id="rId126"/>
    <p:sldId id="574" r:id="rId127"/>
    <p:sldId id="568" r:id="rId128"/>
    <p:sldId id="569" r:id="rId129"/>
    <p:sldId id="570" r:id="rId130"/>
    <p:sldId id="571" r:id="rId131"/>
    <p:sldId id="572" r:id="rId132"/>
    <p:sldId id="573" r:id="rId133"/>
    <p:sldId id="446" r:id="rId134"/>
    <p:sldId id="465" r:id="rId135"/>
    <p:sldId id="263" r:id="rId136"/>
    <p:sldId id="266" r:id="rId137"/>
    <p:sldId id="265" r:id="rId138"/>
    <p:sldId id="268" r:id="rId139"/>
    <p:sldId id="269" r:id="rId140"/>
    <p:sldId id="270" r:id="rId141"/>
    <p:sldId id="271" r:id="rId142"/>
    <p:sldId id="272" r:id="rId143"/>
    <p:sldId id="273" r:id="rId144"/>
    <p:sldId id="278" r:id="rId145"/>
    <p:sldId id="279" r:id="rId146"/>
    <p:sldId id="300" r:id="rId147"/>
    <p:sldId id="301" r:id="rId148"/>
    <p:sldId id="800" r:id="rId149"/>
    <p:sldId id="801" r:id="rId150"/>
    <p:sldId id="784" r:id="rId151"/>
    <p:sldId id="785" r:id="rId152"/>
    <p:sldId id="786" r:id="rId153"/>
    <p:sldId id="787" r:id="rId154"/>
    <p:sldId id="788" r:id="rId155"/>
    <p:sldId id="789" r:id="rId156"/>
    <p:sldId id="790" r:id="rId157"/>
    <p:sldId id="791" r:id="rId158"/>
    <p:sldId id="792" r:id="rId159"/>
    <p:sldId id="793" r:id="rId160"/>
    <p:sldId id="794" r:id="rId161"/>
    <p:sldId id="795" r:id="rId162"/>
    <p:sldId id="796" r:id="rId163"/>
    <p:sldId id="797" r:id="rId164"/>
    <p:sldId id="798" r:id="rId165"/>
    <p:sldId id="799" r:id="rId166"/>
    <p:sldId id="780" r:id="rId167"/>
    <p:sldId id="714" r:id="rId168"/>
    <p:sldId id="715" r:id="rId169"/>
    <p:sldId id="716" r:id="rId170"/>
    <p:sldId id="717" r:id="rId171"/>
    <p:sldId id="718" r:id="rId172"/>
    <p:sldId id="670" r:id="rId173"/>
    <p:sldId id="671" r:id="rId174"/>
    <p:sldId id="673" r:id="rId175"/>
    <p:sldId id="674" r:id="rId176"/>
    <p:sldId id="675" r:id="rId177"/>
    <p:sldId id="676" r:id="rId178"/>
    <p:sldId id="672" r:id="rId179"/>
    <p:sldId id="779" r:id="rId180"/>
    <p:sldId id="339" r:id="rId181"/>
    <p:sldId id="345" r:id="rId182"/>
    <p:sldId id="738" r:id="rId183"/>
    <p:sldId id="739" r:id="rId184"/>
    <p:sldId id="740" r:id="rId185"/>
    <p:sldId id="741" r:id="rId186"/>
    <p:sldId id="742" r:id="rId187"/>
    <p:sldId id="743" r:id="rId188"/>
    <p:sldId id="744" r:id="rId189"/>
    <p:sldId id="745" r:id="rId190"/>
    <p:sldId id="746" r:id="rId191"/>
    <p:sldId id="747" r:id="rId192"/>
    <p:sldId id="748" r:id="rId193"/>
    <p:sldId id="749" r:id="rId194"/>
    <p:sldId id="750" r:id="rId195"/>
    <p:sldId id="751" r:id="rId196"/>
    <p:sldId id="752" r:id="rId197"/>
    <p:sldId id="753" r:id="rId198"/>
    <p:sldId id="754" r:id="rId199"/>
    <p:sldId id="755" r:id="rId200"/>
    <p:sldId id="756" r:id="rId201"/>
    <p:sldId id="757" r:id="rId202"/>
    <p:sldId id="758" r:id="rId203"/>
    <p:sldId id="759" r:id="rId204"/>
    <p:sldId id="760" r:id="rId205"/>
    <p:sldId id="761" r:id="rId206"/>
    <p:sldId id="762" r:id="rId207"/>
    <p:sldId id="763" r:id="rId208"/>
    <p:sldId id="764" r:id="rId209"/>
    <p:sldId id="765" r:id="rId210"/>
    <p:sldId id="766" r:id="rId211"/>
    <p:sldId id="767" r:id="rId212"/>
    <p:sldId id="768" r:id="rId213"/>
    <p:sldId id="769" r:id="rId214"/>
    <p:sldId id="770" r:id="rId215"/>
    <p:sldId id="771" r:id="rId216"/>
    <p:sldId id="772" r:id="rId217"/>
    <p:sldId id="773" r:id="rId218"/>
    <p:sldId id="774" r:id="rId219"/>
    <p:sldId id="775" r:id="rId220"/>
    <p:sldId id="776" r:id="rId221"/>
    <p:sldId id="777" r:id="rId222"/>
    <p:sldId id="778" r:id="rId223"/>
    <p:sldId id="303" r:id="rId224"/>
    <p:sldId id="304" r:id="rId225"/>
    <p:sldId id="305" r:id="rId226"/>
    <p:sldId id="306" r:id="rId227"/>
    <p:sldId id="307" r:id="rId228"/>
    <p:sldId id="688" r:id="rId229"/>
    <p:sldId id="308" r:id="rId230"/>
    <p:sldId id="309" r:id="rId231"/>
    <p:sldId id="310" r:id="rId232"/>
    <p:sldId id="319" r:id="rId233"/>
    <p:sldId id="347" r:id="rId234"/>
    <p:sldId id="732" r:id="rId235"/>
    <p:sldId id="348" r:id="rId236"/>
    <p:sldId id="733" r:id="rId237"/>
    <p:sldId id="349" r:id="rId238"/>
    <p:sldId id="735" r:id="rId239"/>
    <p:sldId id="350" r:id="rId240"/>
    <p:sldId id="736" r:id="rId241"/>
    <p:sldId id="804" r:id="rId242"/>
    <p:sldId id="805" r:id="rId243"/>
    <p:sldId id="806" r:id="rId244"/>
    <p:sldId id="807" r:id="rId245"/>
    <p:sldId id="808" r:id="rId246"/>
    <p:sldId id="809" r:id="rId247"/>
    <p:sldId id="810" r:id="rId248"/>
    <p:sldId id="811" r:id="rId249"/>
    <p:sldId id="812" r:id="rId250"/>
    <p:sldId id="813" r:id="rId251"/>
    <p:sldId id="814" r:id="rId252"/>
    <p:sldId id="815" r:id="rId253"/>
    <p:sldId id="816" r:id="rId254"/>
    <p:sldId id="817" r:id="rId255"/>
    <p:sldId id="575" r:id="rId256"/>
    <p:sldId id="576" r:id="rId257"/>
    <p:sldId id="468" r:id="rId258"/>
    <p:sldId id="469" r:id="rId259"/>
    <p:sldId id="470" r:id="rId260"/>
    <p:sldId id="471" r:id="rId261"/>
    <p:sldId id="472" r:id="rId262"/>
    <p:sldId id="473" r:id="rId263"/>
    <p:sldId id="474" r:id="rId264"/>
    <p:sldId id="658" r:id="rId265"/>
    <p:sldId id="475" r:id="rId266"/>
    <p:sldId id="476" r:id="rId267"/>
    <p:sldId id="477" r:id="rId268"/>
    <p:sldId id="479" r:id="rId269"/>
    <p:sldId id="480" r:id="rId270"/>
    <p:sldId id="481" r:id="rId271"/>
    <p:sldId id="725" r:id="rId272"/>
    <p:sldId id="483" r:id="rId273"/>
    <p:sldId id="719" r:id="rId274"/>
    <p:sldId id="482" r:id="rId275"/>
    <p:sldId id="726" r:id="rId276"/>
    <p:sldId id="484" r:id="rId277"/>
    <p:sldId id="485" r:id="rId278"/>
    <p:sldId id="724" r:id="rId279"/>
    <p:sldId id="659" r:id="rId280"/>
    <p:sldId id="478" r:id="rId281"/>
    <p:sldId id="660" r:id="rId282"/>
    <p:sldId id="661" r:id="rId283"/>
    <p:sldId id="662" r:id="rId284"/>
    <p:sldId id="663" r:id="rId285"/>
    <p:sldId id="731" r:id="rId286"/>
  </p:sldIdLst>
  <p:sldSz cx="9144000" cy="6858000" type="screen4x3"/>
  <p:notesSz cx="7315200" cy="9601200"/>
  <p:defaultTextStyle>
    <a:defPPr>
      <a:defRPr lang="en-GB"/>
    </a:defPPr>
    <a:lvl1pPr algn="l" rtl="0" fontAlgn="base">
      <a:spcBef>
        <a:spcPct val="0"/>
      </a:spcBef>
      <a:spcAft>
        <a:spcPct val="0"/>
      </a:spcAft>
      <a:defRPr sz="1400" b="1"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400" b="1"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400" b="1"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400" b="1"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400" b="1" kern="1200">
        <a:solidFill>
          <a:schemeClr val="tx1"/>
        </a:solidFill>
        <a:latin typeface="Verdana" pitchFamily="34" charset="0"/>
        <a:ea typeface="+mn-ea"/>
        <a:cs typeface="Arial" pitchFamily="34" charset="0"/>
      </a:defRPr>
    </a:lvl5pPr>
    <a:lvl6pPr marL="2286000" algn="l" defTabSz="914400" rtl="0" eaLnBrk="1" latinLnBrk="0" hangingPunct="1">
      <a:defRPr sz="1400" b="1" kern="1200">
        <a:solidFill>
          <a:schemeClr val="tx1"/>
        </a:solidFill>
        <a:latin typeface="Verdana" pitchFamily="34" charset="0"/>
        <a:ea typeface="+mn-ea"/>
        <a:cs typeface="Arial" pitchFamily="34" charset="0"/>
      </a:defRPr>
    </a:lvl6pPr>
    <a:lvl7pPr marL="2743200" algn="l" defTabSz="914400" rtl="0" eaLnBrk="1" latinLnBrk="0" hangingPunct="1">
      <a:defRPr sz="1400" b="1" kern="1200">
        <a:solidFill>
          <a:schemeClr val="tx1"/>
        </a:solidFill>
        <a:latin typeface="Verdana" pitchFamily="34" charset="0"/>
        <a:ea typeface="+mn-ea"/>
        <a:cs typeface="Arial" pitchFamily="34" charset="0"/>
      </a:defRPr>
    </a:lvl7pPr>
    <a:lvl8pPr marL="3200400" algn="l" defTabSz="914400" rtl="0" eaLnBrk="1" latinLnBrk="0" hangingPunct="1">
      <a:defRPr sz="1400" b="1" kern="1200">
        <a:solidFill>
          <a:schemeClr val="tx1"/>
        </a:solidFill>
        <a:latin typeface="Verdana" pitchFamily="34" charset="0"/>
        <a:ea typeface="+mn-ea"/>
        <a:cs typeface="Arial" pitchFamily="34" charset="0"/>
      </a:defRPr>
    </a:lvl8pPr>
    <a:lvl9pPr marL="3657600" algn="l" defTabSz="914400" rtl="0" eaLnBrk="1" latinLnBrk="0" hangingPunct="1">
      <a:defRPr sz="1400" b="1"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6FF"/>
    <a:srgbClr val="B8C5DA"/>
    <a:srgbClr val="FFFF85"/>
    <a:srgbClr val="FFFF00"/>
    <a:srgbClr val="333399"/>
    <a:srgbClr val="00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91" d="100"/>
          <a:sy n="91" d="100"/>
        </p:scale>
        <p:origin x="360" y="90"/>
      </p:cViewPr>
      <p:guideLst>
        <p:guide orient="horz" pos="408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56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s>
</file>

<file path=ppt/_rels/viewProps.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slide" Target="slides/slide51.xml"/><Relationship Id="rId1" Type="http://schemas.openxmlformats.org/officeDocument/2006/relationships/slide" Target="slides/slide1.xml"/><Relationship Id="rId5" Type="http://schemas.openxmlformats.org/officeDocument/2006/relationships/slide" Target="slides/slide255.xml"/><Relationship Id="rId4" Type="http://schemas.openxmlformats.org/officeDocument/2006/relationships/slide" Target="slides/slide15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0"/>
          <c:order val="0"/>
          <c:tx>
            <c:v>Inflow</c:v>
          </c:tx>
          <c:cat>
            <c:numRef>
              <c:f>Sheet1!$A$1:$A$9</c:f>
              <c:numCache>
                <c:formatCode>General</c:formatCode>
                <c:ptCount val="9"/>
                <c:pt idx="0">
                  <c:v>0</c:v>
                </c:pt>
                <c:pt idx="1">
                  <c:v>0.25</c:v>
                </c:pt>
                <c:pt idx="2">
                  <c:v>0.5</c:v>
                </c:pt>
                <c:pt idx="3">
                  <c:v>0.75000000000000144</c:v>
                </c:pt>
                <c:pt idx="4">
                  <c:v>1</c:v>
                </c:pt>
                <c:pt idx="5">
                  <c:v>1.25</c:v>
                </c:pt>
                <c:pt idx="6">
                  <c:v>1.5</c:v>
                </c:pt>
                <c:pt idx="7">
                  <c:v>1.7500000000000016</c:v>
                </c:pt>
                <c:pt idx="8">
                  <c:v>2</c:v>
                </c:pt>
              </c:numCache>
            </c:numRef>
          </c:cat>
          <c:val>
            <c:numRef>
              <c:f>Sheet1!$B$1:$B$9</c:f>
              <c:numCache>
                <c:formatCode>General</c:formatCode>
                <c:ptCount val="9"/>
                <c:pt idx="0">
                  <c:v>0</c:v>
                </c:pt>
                <c:pt idx="1">
                  <c:v>5</c:v>
                </c:pt>
                <c:pt idx="2">
                  <c:v>5</c:v>
                </c:pt>
                <c:pt idx="3">
                  <c:v>5</c:v>
                </c:pt>
                <c:pt idx="4">
                  <c:v>5</c:v>
                </c:pt>
                <c:pt idx="5">
                  <c:v>3</c:v>
                </c:pt>
                <c:pt idx="6">
                  <c:v>0</c:v>
                </c:pt>
                <c:pt idx="7">
                  <c:v>0</c:v>
                </c:pt>
                <c:pt idx="8">
                  <c:v>0</c:v>
                </c:pt>
              </c:numCache>
            </c:numRef>
          </c:val>
          <c:extLst>
            <c:ext xmlns:c16="http://schemas.microsoft.com/office/drawing/2014/chart" uri="{C3380CC4-5D6E-409C-BE32-E72D297353CC}">
              <c16:uniqueId val="{00000000-FBB9-4E8D-A47B-0DFBDBDEDD39}"/>
            </c:ext>
          </c:extLst>
        </c:ser>
        <c:ser>
          <c:idx val="1"/>
          <c:order val="1"/>
          <c:tx>
            <c:v>Outflow</c:v>
          </c:tx>
          <c:cat>
            <c:numRef>
              <c:f>Sheet1!$A$1:$A$9</c:f>
              <c:numCache>
                <c:formatCode>General</c:formatCode>
                <c:ptCount val="9"/>
                <c:pt idx="0">
                  <c:v>0</c:v>
                </c:pt>
                <c:pt idx="1">
                  <c:v>0.25</c:v>
                </c:pt>
                <c:pt idx="2">
                  <c:v>0.5</c:v>
                </c:pt>
                <c:pt idx="3">
                  <c:v>0.75000000000000144</c:v>
                </c:pt>
                <c:pt idx="4">
                  <c:v>1</c:v>
                </c:pt>
                <c:pt idx="5">
                  <c:v>1.25</c:v>
                </c:pt>
                <c:pt idx="6">
                  <c:v>1.5</c:v>
                </c:pt>
                <c:pt idx="7">
                  <c:v>1.7500000000000016</c:v>
                </c:pt>
                <c:pt idx="8">
                  <c:v>2</c:v>
                </c:pt>
              </c:numCache>
            </c:numRef>
          </c:cat>
          <c:val>
            <c:numRef>
              <c:f>Sheet1!$C$1:$C$9</c:f>
              <c:numCache>
                <c:formatCode>General</c:formatCode>
                <c:ptCount val="9"/>
                <c:pt idx="0">
                  <c:v>0</c:v>
                </c:pt>
                <c:pt idx="1">
                  <c:v>0</c:v>
                </c:pt>
                <c:pt idx="2">
                  <c:v>0</c:v>
                </c:pt>
                <c:pt idx="3">
                  <c:v>0</c:v>
                </c:pt>
                <c:pt idx="4">
                  <c:v>1</c:v>
                </c:pt>
                <c:pt idx="5">
                  <c:v>3</c:v>
                </c:pt>
                <c:pt idx="6">
                  <c:v>3</c:v>
                </c:pt>
                <c:pt idx="7">
                  <c:v>8</c:v>
                </c:pt>
                <c:pt idx="8">
                  <c:v>8</c:v>
                </c:pt>
              </c:numCache>
            </c:numRef>
          </c:val>
          <c:extLst>
            <c:ext xmlns:c16="http://schemas.microsoft.com/office/drawing/2014/chart" uri="{C3380CC4-5D6E-409C-BE32-E72D297353CC}">
              <c16:uniqueId val="{00000001-FBB9-4E8D-A47B-0DFBDBDEDD39}"/>
            </c:ext>
          </c:extLst>
        </c:ser>
        <c:dLbls>
          <c:showLegendKey val="0"/>
          <c:showVal val="0"/>
          <c:showCatName val="0"/>
          <c:showSerName val="0"/>
          <c:showPercent val="0"/>
          <c:showBubbleSize val="0"/>
        </c:dLbls>
        <c:axId val="82156544"/>
        <c:axId val="82258944"/>
      </c:areaChart>
      <c:lineChart>
        <c:grouping val="standard"/>
        <c:varyColors val="0"/>
        <c:ser>
          <c:idx val="2"/>
          <c:order val="2"/>
          <c:tx>
            <c:v>Volume</c:v>
          </c:tx>
          <c:spPr>
            <a:ln>
              <a:solidFill>
                <a:srgbClr val="00CC00"/>
              </a:solidFill>
            </a:ln>
          </c:spPr>
          <c:marker>
            <c:symbol val="none"/>
          </c:marker>
          <c:val>
            <c:numRef>
              <c:f>Sheet1!$D$1:$D$9</c:f>
              <c:numCache>
                <c:formatCode>General</c:formatCode>
                <c:ptCount val="9"/>
                <c:pt idx="0">
                  <c:v>0</c:v>
                </c:pt>
                <c:pt idx="1">
                  <c:v>1.25</c:v>
                </c:pt>
                <c:pt idx="2">
                  <c:v>2.5</c:v>
                </c:pt>
                <c:pt idx="3">
                  <c:v>3.75</c:v>
                </c:pt>
                <c:pt idx="4">
                  <c:v>4.75</c:v>
                </c:pt>
                <c:pt idx="5">
                  <c:v>4.75</c:v>
                </c:pt>
                <c:pt idx="6">
                  <c:v>4</c:v>
                </c:pt>
                <c:pt idx="7">
                  <c:v>2</c:v>
                </c:pt>
                <c:pt idx="8">
                  <c:v>0</c:v>
                </c:pt>
              </c:numCache>
            </c:numRef>
          </c:val>
          <c:smooth val="0"/>
          <c:extLst>
            <c:ext xmlns:c16="http://schemas.microsoft.com/office/drawing/2014/chart" uri="{C3380CC4-5D6E-409C-BE32-E72D297353CC}">
              <c16:uniqueId val="{00000002-FBB9-4E8D-A47B-0DFBDBDEDD39}"/>
            </c:ext>
          </c:extLst>
        </c:ser>
        <c:dLbls>
          <c:showLegendKey val="0"/>
          <c:showVal val="0"/>
          <c:showCatName val="0"/>
          <c:showSerName val="0"/>
          <c:showPercent val="0"/>
          <c:showBubbleSize val="0"/>
        </c:dLbls>
        <c:marker val="1"/>
        <c:smooth val="0"/>
        <c:axId val="82156544"/>
        <c:axId val="82258944"/>
      </c:lineChart>
      <c:catAx>
        <c:axId val="82156544"/>
        <c:scaling>
          <c:orientation val="minMax"/>
        </c:scaling>
        <c:delete val="0"/>
        <c:axPos val="b"/>
        <c:numFmt formatCode="General" sourceLinked="1"/>
        <c:majorTickMark val="out"/>
        <c:minorTickMark val="none"/>
        <c:tickLblPos val="nextTo"/>
        <c:crossAx val="82258944"/>
        <c:crosses val="autoZero"/>
        <c:auto val="1"/>
        <c:lblAlgn val="ctr"/>
        <c:lblOffset val="100"/>
        <c:noMultiLvlLbl val="0"/>
      </c:catAx>
      <c:valAx>
        <c:axId val="82258944"/>
        <c:scaling>
          <c:orientation val="minMax"/>
        </c:scaling>
        <c:delete val="0"/>
        <c:axPos val="l"/>
        <c:majorGridlines/>
        <c:numFmt formatCode="General" sourceLinked="1"/>
        <c:majorTickMark val="out"/>
        <c:minorTickMark val="none"/>
        <c:tickLblPos val="nextTo"/>
        <c:crossAx val="82156544"/>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98A02-321B-4D41-B72A-AF2C226AB42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7CDB6D7A-F2E4-4AC1-920F-66F637388F18}">
      <dgm:prSet phldrT="[Text]"/>
      <dgm:spPr/>
      <dgm:t>
        <a:bodyPr/>
        <a:lstStyle/>
        <a:p>
          <a:r>
            <a:rPr lang="en-GB" dirty="0" smtClean="0"/>
            <a:t>Identify Problem</a:t>
          </a:r>
          <a:endParaRPr lang="en-GB" dirty="0"/>
        </a:p>
      </dgm:t>
    </dgm:pt>
    <dgm:pt modelId="{02BB9017-EEA3-4E61-B48E-FDD49F58312B}" type="parTrans" cxnId="{A6AB9445-8B10-460E-96D9-9FC1663F13A1}">
      <dgm:prSet/>
      <dgm:spPr/>
      <dgm:t>
        <a:bodyPr/>
        <a:lstStyle/>
        <a:p>
          <a:endParaRPr lang="en-GB"/>
        </a:p>
      </dgm:t>
    </dgm:pt>
    <dgm:pt modelId="{5722CA34-086E-48FA-87E7-2C4B1B26384B}" type="sibTrans" cxnId="{A6AB9445-8B10-460E-96D9-9FC1663F13A1}">
      <dgm:prSet/>
      <dgm:spPr/>
      <dgm:t>
        <a:bodyPr/>
        <a:lstStyle/>
        <a:p>
          <a:endParaRPr lang="en-GB"/>
        </a:p>
      </dgm:t>
    </dgm:pt>
    <dgm:pt modelId="{2B1CF538-E797-44DA-AA03-8EA869B24527}">
      <dgm:prSet phldrT="[Text]"/>
      <dgm:spPr/>
      <dgm:t>
        <a:bodyPr/>
        <a:lstStyle/>
        <a:p>
          <a:r>
            <a:rPr lang="en-GB" dirty="0" smtClean="0">
              <a:latin typeface="Trebuchet MS" pitchFamily="34" charset="0"/>
            </a:rPr>
            <a:t>Develop a Dynamic Hypothesis</a:t>
          </a:r>
          <a:endParaRPr lang="en-GB" dirty="0"/>
        </a:p>
      </dgm:t>
    </dgm:pt>
    <dgm:pt modelId="{2D830518-1DF8-4A1D-A1E3-681F0862ECBF}" type="parTrans" cxnId="{4B749668-0CE9-4B73-83FF-129EEE0B11CB}">
      <dgm:prSet/>
      <dgm:spPr/>
      <dgm:t>
        <a:bodyPr/>
        <a:lstStyle/>
        <a:p>
          <a:endParaRPr lang="en-GB"/>
        </a:p>
      </dgm:t>
    </dgm:pt>
    <dgm:pt modelId="{77FFE410-AD2A-4C87-A092-1D1DEEFD00F1}" type="sibTrans" cxnId="{4B749668-0CE9-4B73-83FF-129EEE0B11CB}">
      <dgm:prSet/>
      <dgm:spPr/>
      <dgm:t>
        <a:bodyPr/>
        <a:lstStyle/>
        <a:p>
          <a:endParaRPr lang="en-GB"/>
        </a:p>
      </dgm:t>
    </dgm:pt>
    <dgm:pt modelId="{63B064BF-13FF-47D9-9D77-67A4754DD2FB}">
      <dgm:prSet phldrT="[Text]"/>
      <dgm:spPr/>
      <dgm:t>
        <a:bodyPr/>
        <a:lstStyle/>
        <a:p>
          <a:r>
            <a:rPr lang="en-GB" dirty="0" smtClean="0">
              <a:latin typeface="Trebuchet MS" pitchFamily="34" charset="0"/>
            </a:rPr>
            <a:t>Build a computer simulation model</a:t>
          </a:r>
          <a:endParaRPr lang="en-GB" dirty="0"/>
        </a:p>
      </dgm:t>
    </dgm:pt>
    <dgm:pt modelId="{1E92E6CA-4D56-4F05-BB64-2E9B9B663F23}" type="parTrans" cxnId="{6770D7AB-C07A-4E9C-BE01-6A14D2F0BE11}">
      <dgm:prSet/>
      <dgm:spPr/>
      <dgm:t>
        <a:bodyPr/>
        <a:lstStyle/>
        <a:p>
          <a:endParaRPr lang="en-GB"/>
        </a:p>
      </dgm:t>
    </dgm:pt>
    <dgm:pt modelId="{B1681327-79CA-4D9F-9C53-EC28160D9BFC}" type="sibTrans" cxnId="{6770D7AB-C07A-4E9C-BE01-6A14D2F0BE11}">
      <dgm:prSet/>
      <dgm:spPr/>
      <dgm:t>
        <a:bodyPr/>
        <a:lstStyle/>
        <a:p>
          <a:endParaRPr lang="en-GB"/>
        </a:p>
      </dgm:t>
    </dgm:pt>
    <dgm:pt modelId="{2413AA06-C73C-41D9-8FFB-56D8333F8E43}">
      <dgm:prSet phldrT="[Text]"/>
      <dgm:spPr/>
      <dgm:t>
        <a:bodyPr/>
        <a:lstStyle/>
        <a:p>
          <a:r>
            <a:rPr lang="en-GB" dirty="0" smtClean="0">
              <a:latin typeface="Trebuchet MS" pitchFamily="34" charset="0"/>
            </a:rPr>
            <a:t>Validate the model</a:t>
          </a:r>
          <a:endParaRPr lang="en-GB" dirty="0"/>
        </a:p>
      </dgm:t>
    </dgm:pt>
    <dgm:pt modelId="{7F3A1477-EEF7-4BDA-B24B-4719C66C0206}" type="parTrans" cxnId="{300DD5CE-711D-4968-A9C5-5203374009E0}">
      <dgm:prSet/>
      <dgm:spPr/>
      <dgm:t>
        <a:bodyPr/>
        <a:lstStyle/>
        <a:p>
          <a:endParaRPr lang="en-GB"/>
        </a:p>
      </dgm:t>
    </dgm:pt>
    <dgm:pt modelId="{39DB915F-A1D9-434E-AEC8-9519826029E4}" type="sibTrans" cxnId="{300DD5CE-711D-4968-A9C5-5203374009E0}">
      <dgm:prSet/>
      <dgm:spPr/>
      <dgm:t>
        <a:bodyPr/>
        <a:lstStyle/>
        <a:p>
          <a:endParaRPr lang="en-GB"/>
        </a:p>
      </dgm:t>
    </dgm:pt>
    <dgm:pt modelId="{65E7F742-97D3-476F-A3FC-D23C57D5697E}">
      <dgm:prSet phldrT="[Text]"/>
      <dgm:spPr/>
      <dgm:t>
        <a:bodyPr/>
        <a:lstStyle/>
        <a:p>
          <a:r>
            <a:rPr lang="en-GB" dirty="0" smtClean="0"/>
            <a:t>New Problem Issues</a:t>
          </a:r>
          <a:endParaRPr lang="en-GB" dirty="0"/>
        </a:p>
      </dgm:t>
    </dgm:pt>
    <dgm:pt modelId="{80E2A308-835C-4828-83F9-267224AFFB27}" type="parTrans" cxnId="{C4DA7A9A-AEA3-49A9-841E-97EF35DC5A27}">
      <dgm:prSet/>
      <dgm:spPr/>
      <dgm:t>
        <a:bodyPr/>
        <a:lstStyle/>
        <a:p>
          <a:endParaRPr lang="en-GB"/>
        </a:p>
      </dgm:t>
    </dgm:pt>
    <dgm:pt modelId="{60E62F99-5152-4A98-A865-71EB7628681C}" type="sibTrans" cxnId="{C4DA7A9A-AEA3-49A9-841E-97EF35DC5A27}">
      <dgm:prSet/>
      <dgm:spPr/>
      <dgm:t>
        <a:bodyPr/>
        <a:lstStyle/>
        <a:p>
          <a:endParaRPr lang="en-GB"/>
        </a:p>
      </dgm:t>
    </dgm:pt>
    <dgm:pt modelId="{3EF78FE9-E5E3-4276-B578-B813198696AF}" type="pres">
      <dgm:prSet presAssocID="{04598A02-321B-4D41-B72A-AF2C226AB427}" presName="cycle" presStyleCnt="0">
        <dgm:presLayoutVars>
          <dgm:dir/>
          <dgm:resizeHandles val="exact"/>
        </dgm:presLayoutVars>
      </dgm:prSet>
      <dgm:spPr/>
      <dgm:t>
        <a:bodyPr/>
        <a:lstStyle/>
        <a:p>
          <a:endParaRPr lang="en-GB"/>
        </a:p>
      </dgm:t>
    </dgm:pt>
    <dgm:pt modelId="{5102EB4A-8F3A-4FEB-8CCB-17E26CF5A252}" type="pres">
      <dgm:prSet presAssocID="{7CDB6D7A-F2E4-4AC1-920F-66F637388F18}" presName="node" presStyleLbl="node1" presStyleIdx="0" presStyleCnt="5">
        <dgm:presLayoutVars>
          <dgm:bulletEnabled val="1"/>
        </dgm:presLayoutVars>
      </dgm:prSet>
      <dgm:spPr/>
      <dgm:t>
        <a:bodyPr/>
        <a:lstStyle/>
        <a:p>
          <a:endParaRPr lang="en-GB"/>
        </a:p>
      </dgm:t>
    </dgm:pt>
    <dgm:pt modelId="{E75F7002-BE8C-41B8-A5D7-1B42537B5659}" type="pres">
      <dgm:prSet presAssocID="{7CDB6D7A-F2E4-4AC1-920F-66F637388F18}" presName="spNode" presStyleCnt="0"/>
      <dgm:spPr/>
    </dgm:pt>
    <dgm:pt modelId="{E451A45B-F522-49EA-B62D-C7AF29ACBF74}" type="pres">
      <dgm:prSet presAssocID="{5722CA34-086E-48FA-87E7-2C4B1B26384B}" presName="sibTrans" presStyleLbl="sibTrans1D1" presStyleIdx="0" presStyleCnt="5"/>
      <dgm:spPr/>
      <dgm:t>
        <a:bodyPr/>
        <a:lstStyle/>
        <a:p>
          <a:endParaRPr lang="en-GB"/>
        </a:p>
      </dgm:t>
    </dgm:pt>
    <dgm:pt modelId="{256CD93F-FCF1-4C58-851B-EEAD540F2271}" type="pres">
      <dgm:prSet presAssocID="{2B1CF538-E797-44DA-AA03-8EA869B24527}" presName="node" presStyleLbl="node1" presStyleIdx="1" presStyleCnt="5">
        <dgm:presLayoutVars>
          <dgm:bulletEnabled val="1"/>
        </dgm:presLayoutVars>
      </dgm:prSet>
      <dgm:spPr/>
      <dgm:t>
        <a:bodyPr/>
        <a:lstStyle/>
        <a:p>
          <a:endParaRPr lang="en-GB"/>
        </a:p>
      </dgm:t>
    </dgm:pt>
    <dgm:pt modelId="{66718349-978D-437A-A7E9-E1ECF54C38FB}" type="pres">
      <dgm:prSet presAssocID="{2B1CF538-E797-44DA-AA03-8EA869B24527}" presName="spNode" presStyleCnt="0"/>
      <dgm:spPr/>
    </dgm:pt>
    <dgm:pt modelId="{D1E22F6E-F520-4836-A2BA-F7A215B1E576}" type="pres">
      <dgm:prSet presAssocID="{77FFE410-AD2A-4C87-A092-1D1DEEFD00F1}" presName="sibTrans" presStyleLbl="sibTrans1D1" presStyleIdx="1" presStyleCnt="5"/>
      <dgm:spPr/>
      <dgm:t>
        <a:bodyPr/>
        <a:lstStyle/>
        <a:p>
          <a:endParaRPr lang="en-GB"/>
        </a:p>
      </dgm:t>
    </dgm:pt>
    <dgm:pt modelId="{55547579-73A9-4A9C-970D-F0432101330D}" type="pres">
      <dgm:prSet presAssocID="{63B064BF-13FF-47D9-9D77-67A4754DD2FB}" presName="node" presStyleLbl="node1" presStyleIdx="2" presStyleCnt="5">
        <dgm:presLayoutVars>
          <dgm:bulletEnabled val="1"/>
        </dgm:presLayoutVars>
      </dgm:prSet>
      <dgm:spPr/>
      <dgm:t>
        <a:bodyPr/>
        <a:lstStyle/>
        <a:p>
          <a:endParaRPr lang="en-GB"/>
        </a:p>
      </dgm:t>
    </dgm:pt>
    <dgm:pt modelId="{D68D4EF4-9EFC-4E5D-A07A-C59D504C53A8}" type="pres">
      <dgm:prSet presAssocID="{63B064BF-13FF-47D9-9D77-67A4754DD2FB}" presName="spNode" presStyleCnt="0"/>
      <dgm:spPr/>
    </dgm:pt>
    <dgm:pt modelId="{8FEAD94C-20D3-4264-A0E4-5242E44EE420}" type="pres">
      <dgm:prSet presAssocID="{B1681327-79CA-4D9F-9C53-EC28160D9BFC}" presName="sibTrans" presStyleLbl="sibTrans1D1" presStyleIdx="2" presStyleCnt="5"/>
      <dgm:spPr/>
      <dgm:t>
        <a:bodyPr/>
        <a:lstStyle/>
        <a:p>
          <a:endParaRPr lang="en-GB"/>
        </a:p>
      </dgm:t>
    </dgm:pt>
    <dgm:pt modelId="{C23DEB56-0392-4E80-9D6B-DC4771784AB2}" type="pres">
      <dgm:prSet presAssocID="{2413AA06-C73C-41D9-8FFB-56D8333F8E43}" presName="node" presStyleLbl="node1" presStyleIdx="3" presStyleCnt="5" custRadScaleRad="101547" custRadScaleInc="-13548">
        <dgm:presLayoutVars>
          <dgm:bulletEnabled val="1"/>
        </dgm:presLayoutVars>
      </dgm:prSet>
      <dgm:spPr/>
      <dgm:t>
        <a:bodyPr/>
        <a:lstStyle/>
        <a:p>
          <a:endParaRPr lang="en-GB"/>
        </a:p>
      </dgm:t>
    </dgm:pt>
    <dgm:pt modelId="{E1646493-33AC-4997-807D-E27659752DF2}" type="pres">
      <dgm:prSet presAssocID="{2413AA06-C73C-41D9-8FFB-56D8333F8E43}" presName="spNode" presStyleCnt="0"/>
      <dgm:spPr/>
    </dgm:pt>
    <dgm:pt modelId="{9F79F491-9D98-4DB8-9CD0-55EA1263E682}" type="pres">
      <dgm:prSet presAssocID="{39DB915F-A1D9-434E-AEC8-9519826029E4}" presName="sibTrans" presStyleLbl="sibTrans1D1" presStyleIdx="3" presStyleCnt="5"/>
      <dgm:spPr/>
      <dgm:t>
        <a:bodyPr/>
        <a:lstStyle/>
        <a:p>
          <a:endParaRPr lang="en-GB"/>
        </a:p>
      </dgm:t>
    </dgm:pt>
    <dgm:pt modelId="{CA36C3EA-E94D-4825-878F-5B2200A2D5F1}" type="pres">
      <dgm:prSet presAssocID="{65E7F742-97D3-476F-A3FC-D23C57D5697E}" presName="node" presStyleLbl="node1" presStyleIdx="4" presStyleCnt="5">
        <dgm:presLayoutVars>
          <dgm:bulletEnabled val="1"/>
        </dgm:presLayoutVars>
      </dgm:prSet>
      <dgm:spPr/>
      <dgm:t>
        <a:bodyPr/>
        <a:lstStyle/>
        <a:p>
          <a:endParaRPr lang="en-GB"/>
        </a:p>
      </dgm:t>
    </dgm:pt>
    <dgm:pt modelId="{35E279A9-CF6F-4A77-81CD-546ECAB4DB13}" type="pres">
      <dgm:prSet presAssocID="{65E7F742-97D3-476F-A3FC-D23C57D5697E}" presName="spNode" presStyleCnt="0"/>
      <dgm:spPr/>
    </dgm:pt>
    <dgm:pt modelId="{00EA8215-7BA5-4061-B407-C5A94C46B1AC}" type="pres">
      <dgm:prSet presAssocID="{60E62F99-5152-4A98-A865-71EB7628681C}" presName="sibTrans" presStyleLbl="sibTrans1D1" presStyleIdx="4" presStyleCnt="5"/>
      <dgm:spPr/>
      <dgm:t>
        <a:bodyPr/>
        <a:lstStyle/>
        <a:p>
          <a:endParaRPr lang="en-GB"/>
        </a:p>
      </dgm:t>
    </dgm:pt>
  </dgm:ptLst>
  <dgm:cxnLst>
    <dgm:cxn modelId="{B6CA55D8-0A27-4115-84B7-CF96469C487B}" type="presOf" srcId="{2413AA06-C73C-41D9-8FFB-56D8333F8E43}" destId="{C23DEB56-0392-4E80-9D6B-DC4771784AB2}" srcOrd="0" destOrd="0" presId="urn:microsoft.com/office/officeart/2005/8/layout/cycle5"/>
    <dgm:cxn modelId="{0E538A42-2101-48F8-9029-B47B2048028B}" type="presOf" srcId="{04598A02-321B-4D41-B72A-AF2C226AB427}" destId="{3EF78FE9-E5E3-4276-B578-B813198696AF}" srcOrd="0" destOrd="0" presId="urn:microsoft.com/office/officeart/2005/8/layout/cycle5"/>
    <dgm:cxn modelId="{6770D7AB-C07A-4E9C-BE01-6A14D2F0BE11}" srcId="{04598A02-321B-4D41-B72A-AF2C226AB427}" destId="{63B064BF-13FF-47D9-9D77-67A4754DD2FB}" srcOrd="2" destOrd="0" parTransId="{1E92E6CA-4D56-4F05-BB64-2E9B9B663F23}" sibTransId="{B1681327-79CA-4D9F-9C53-EC28160D9BFC}"/>
    <dgm:cxn modelId="{4B749668-0CE9-4B73-83FF-129EEE0B11CB}" srcId="{04598A02-321B-4D41-B72A-AF2C226AB427}" destId="{2B1CF538-E797-44DA-AA03-8EA869B24527}" srcOrd="1" destOrd="0" parTransId="{2D830518-1DF8-4A1D-A1E3-681F0862ECBF}" sibTransId="{77FFE410-AD2A-4C87-A092-1D1DEEFD00F1}"/>
    <dgm:cxn modelId="{4A7E464A-C42E-41FF-9239-353FE1A0E215}" type="presOf" srcId="{7CDB6D7A-F2E4-4AC1-920F-66F637388F18}" destId="{5102EB4A-8F3A-4FEB-8CCB-17E26CF5A252}" srcOrd="0" destOrd="0" presId="urn:microsoft.com/office/officeart/2005/8/layout/cycle5"/>
    <dgm:cxn modelId="{A6AB9445-8B10-460E-96D9-9FC1663F13A1}" srcId="{04598A02-321B-4D41-B72A-AF2C226AB427}" destId="{7CDB6D7A-F2E4-4AC1-920F-66F637388F18}" srcOrd="0" destOrd="0" parTransId="{02BB9017-EEA3-4E61-B48E-FDD49F58312B}" sibTransId="{5722CA34-086E-48FA-87E7-2C4B1B26384B}"/>
    <dgm:cxn modelId="{4922DB21-0514-402A-8085-6F71D76FA971}" type="presOf" srcId="{77FFE410-AD2A-4C87-A092-1D1DEEFD00F1}" destId="{D1E22F6E-F520-4836-A2BA-F7A215B1E576}" srcOrd="0" destOrd="0" presId="urn:microsoft.com/office/officeart/2005/8/layout/cycle5"/>
    <dgm:cxn modelId="{00F8B4CD-2D36-484D-B7AA-DBE24EB28F70}" type="presOf" srcId="{2B1CF538-E797-44DA-AA03-8EA869B24527}" destId="{256CD93F-FCF1-4C58-851B-EEAD540F2271}" srcOrd="0" destOrd="0" presId="urn:microsoft.com/office/officeart/2005/8/layout/cycle5"/>
    <dgm:cxn modelId="{300DD5CE-711D-4968-A9C5-5203374009E0}" srcId="{04598A02-321B-4D41-B72A-AF2C226AB427}" destId="{2413AA06-C73C-41D9-8FFB-56D8333F8E43}" srcOrd="3" destOrd="0" parTransId="{7F3A1477-EEF7-4BDA-B24B-4719C66C0206}" sibTransId="{39DB915F-A1D9-434E-AEC8-9519826029E4}"/>
    <dgm:cxn modelId="{2C96460F-35E3-4ABC-81D7-5A7A85A23CE6}" type="presOf" srcId="{5722CA34-086E-48FA-87E7-2C4B1B26384B}" destId="{E451A45B-F522-49EA-B62D-C7AF29ACBF74}" srcOrd="0" destOrd="0" presId="urn:microsoft.com/office/officeart/2005/8/layout/cycle5"/>
    <dgm:cxn modelId="{C4DA7A9A-AEA3-49A9-841E-97EF35DC5A27}" srcId="{04598A02-321B-4D41-B72A-AF2C226AB427}" destId="{65E7F742-97D3-476F-A3FC-D23C57D5697E}" srcOrd="4" destOrd="0" parTransId="{80E2A308-835C-4828-83F9-267224AFFB27}" sibTransId="{60E62F99-5152-4A98-A865-71EB7628681C}"/>
    <dgm:cxn modelId="{C8DFF152-EF81-4694-A119-FB4AFD575896}" type="presOf" srcId="{65E7F742-97D3-476F-A3FC-D23C57D5697E}" destId="{CA36C3EA-E94D-4825-878F-5B2200A2D5F1}" srcOrd="0" destOrd="0" presId="urn:microsoft.com/office/officeart/2005/8/layout/cycle5"/>
    <dgm:cxn modelId="{CBE8DB19-1305-46B5-8552-E14A95051221}" type="presOf" srcId="{60E62F99-5152-4A98-A865-71EB7628681C}" destId="{00EA8215-7BA5-4061-B407-C5A94C46B1AC}" srcOrd="0" destOrd="0" presId="urn:microsoft.com/office/officeart/2005/8/layout/cycle5"/>
    <dgm:cxn modelId="{662D7063-3860-4B24-B091-858826C2C662}" type="presOf" srcId="{39DB915F-A1D9-434E-AEC8-9519826029E4}" destId="{9F79F491-9D98-4DB8-9CD0-55EA1263E682}" srcOrd="0" destOrd="0" presId="urn:microsoft.com/office/officeart/2005/8/layout/cycle5"/>
    <dgm:cxn modelId="{60E04163-EA65-47DD-B6CE-4CB386FF209C}" type="presOf" srcId="{63B064BF-13FF-47D9-9D77-67A4754DD2FB}" destId="{55547579-73A9-4A9C-970D-F0432101330D}" srcOrd="0" destOrd="0" presId="urn:microsoft.com/office/officeart/2005/8/layout/cycle5"/>
    <dgm:cxn modelId="{5B94B041-F09C-46CA-BD76-2CB957730090}" type="presOf" srcId="{B1681327-79CA-4D9F-9C53-EC28160D9BFC}" destId="{8FEAD94C-20D3-4264-A0E4-5242E44EE420}" srcOrd="0" destOrd="0" presId="urn:microsoft.com/office/officeart/2005/8/layout/cycle5"/>
    <dgm:cxn modelId="{3F114410-7A87-4B6B-80DF-BDEFA57EBB12}" type="presParOf" srcId="{3EF78FE9-E5E3-4276-B578-B813198696AF}" destId="{5102EB4A-8F3A-4FEB-8CCB-17E26CF5A252}" srcOrd="0" destOrd="0" presId="urn:microsoft.com/office/officeart/2005/8/layout/cycle5"/>
    <dgm:cxn modelId="{6C13F991-D745-4C9D-A546-B75130C6DD8A}" type="presParOf" srcId="{3EF78FE9-E5E3-4276-B578-B813198696AF}" destId="{E75F7002-BE8C-41B8-A5D7-1B42537B5659}" srcOrd="1" destOrd="0" presId="urn:microsoft.com/office/officeart/2005/8/layout/cycle5"/>
    <dgm:cxn modelId="{AAF20CBD-730F-4125-A684-EEDFAACED80B}" type="presParOf" srcId="{3EF78FE9-E5E3-4276-B578-B813198696AF}" destId="{E451A45B-F522-49EA-B62D-C7AF29ACBF74}" srcOrd="2" destOrd="0" presId="urn:microsoft.com/office/officeart/2005/8/layout/cycle5"/>
    <dgm:cxn modelId="{BFCC3531-C574-4BAD-964F-57582769E47C}" type="presParOf" srcId="{3EF78FE9-E5E3-4276-B578-B813198696AF}" destId="{256CD93F-FCF1-4C58-851B-EEAD540F2271}" srcOrd="3" destOrd="0" presId="urn:microsoft.com/office/officeart/2005/8/layout/cycle5"/>
    <dgm:cxn modelId="{BE5E0CA6-9717-4918-BD57-B74DF9992CC4}" type="presParOf" srcId="{3EF78FE9-E5E3-4276-B578-B813198696AF}" destId="{66718349-978D-437A-A7E9-E1ECF54C38FB}" srcOrd="4" destOrd="0" presId="urn:microsoft.com/office/officeart/2005/8/layout/cycle5"/>
    <dgm:cxn modelId="{25775B60-8D08-4A35-8591-23D7AB0E888F}" type="presParOf" srcId="{3EF78FE9-E5E3-4276-B578-B813198696AF}" destId="{D1E22F6E-F520-4836-A2BA-F7A215B1E576}" srcOrd="5" destOrd="0" presId="urn:microsoft.com/office/officeart/2005/8/layout/cycle5"/>
    <dgm:cxn modelId="{F28A76A2-8679-415C-AFB3-7B8AFB9B9DAC}" type="presParOf" srcId="{3EF78FE9-E5E3-4276-B578-B813198696AF}" destId="{55547579-73A9-4A9C-970D-F0432101330D}" srcOrd="6" destOrd="0" presId="urn:microsoft.com/office/officeart/2005/8/layout/cycle5"/>
    <dgm:cxn modelId="{124013AA-C16D-4372-A0F2-578B189BAF23}" type="presParOf" srcId="{3EF78FE9-E5E3-4276-B578-B813198696AF}" destId="{D68D4EF4-9EFC-4E5D-A07A-C59D504C53A8}" srcOrd="7" destOrd="0" presId="urn:microsoft.com/office/officeart/2005/8/layout/cycle5"/>
    <dgm:cxn modelId="{7B072E3B-CE3E-4DFE-BCD4-FE42803A2342}" type="presParOf" srcId="{3EF78FE9-E5E3-4276-B578-B813198696AF}" destId="{8FEAD94C-20D3-4264-A0E4-5242E44EE420}" srcOrd="8" destOrd="0" presId="urn:microsoft.com/office/officeart/2005/8/layout/cycle5"/>
    <dgm:cxn modelId="{D0A34503-9DC3-4463-A296-E6D9DD965BC4}" type="presParOf" srcId="{3EF78FE9-E5E3-4276-B578-B813198696AF}" destId="{C23DEB56-0392-4E80-9D6B-DC4771784AB2}" srcOrd="9" destOrd="0" presId="urn:microsoft.com/office/officeart/2005/8/layout/cycle5"/>
    <dgm:cxn modelId="{CFF2E7A7-E90C-4A8E-B02A-352B1998DA0B}" type="presParOf" srcId="{3EF78FE9-E5E3-4276-B578-B813198696AF}" destId="{E1646493-33AC-4997-807D-E27659752DF2}" srcOrd="10" destOrd="0" presId="urn:microsoft.com/office/officeart/2005/8/layout/cycle5"/>
    <dgm:cxn modelId="{77071334-B48D-42C7-A423-A23408AEC7C5}" type="presParOf" srcId="{3EF78FE9-E5E3-4276-B578-B813198696AF}" destId="{9F79F491-9D98-4DB8-9CD0-55EA1263E682}" srcOrd="11" destOrd="0" presId="urn:microsoft.com/office/officeart/2005/8/layout/cycle5"/>
    <dgm:cxn modelId="{8A4C8A54-8360-4A9D-8909-48EE745F97EF}" type="presParOf" srcId="{3EF78FE9-E5E3-4276-B578-B813198696AF}" destId="{CA36C3EA-E94D-4825-878F-5B2200A2D5F1}" srcOrd="12" destOrd="0" presId="urn:microsoft.com/office/officeart/2005/8/layout/cycle5"/>
    <dgm:cxn modelId="{B22C7BED-3072-4E77-8BFE-3EF6614D98FE}" type="presParOf" srcId="{3EF78FE9-E5E3-4276-B578-B813198696AF}" destId="{35E279A9-CF6F-4A77-81CD-546ECAB4DB13}" srcOrd="13" destOrd="0" presId="urn:microsoft.com/office/officeart/2005/8/layout/cycle5"/>
    <dgm:cxn modelId="{A7D68809-87DF-43F8-A51C-1986C6161EC7}" type="presParOf" srcId="{3EF78FE9-E5E3-4276-B578-B813198696AF}" destId="{00EA8215-7BA5-4061-B407-C5A94C46B1A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a:solidFill>
          <a:schemeClr val="bg1"/>
        </a:solidFill>
      </dgm:spPr>
      <dgm:t>
        <a:bodyPr/>
        <a:lstStyle/>
        <a:p>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a:solidFill>
          <a:schemeClr val="bg1"/>
        </a:solidFill>
      </dgm:spPr>
      <dgm:t>
        <a:bodyPr/>
        <a:lstStyle/>
        <a:p>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5B5EC8CB-865D-4C88-B613-6D87376E9F14}">
      <dgm:prSet/>
      <dgm:spPr>
        <a:solidFill>
          <a:schemeClr val="bg1"/>
        </a:solidFill>
      </dgm:spPr>
      <dgm:t>
        <a:bodyPr/>
        <a:lstStyle/>
        <a:p>
          <a:endParaRPr lang="en-GB" dirty="0"/>
        </a:p>
      </dgm:t>
    </dgm:pt>
    <dgm:pt modelId="{C3BC5B3C-CD1C-4FF0-9A63-41BDD03B4974}" type="parTrans" cxnId="{54594D38-5E9A-44D1-AB4B-CC3E9BACB87C}">
      <dgm:prSet/>
      <dgm:spPr/>
      <dgm:t>
        <a:bodyPr/>
        <a:lstStyle/>
        <a:p>
          <a:endParaRPr lang="en-GB"/>
        </a:p>
      </dgm:t>
    </dgm:pt>
    <dgm:pt modelId="{6ECC9BF8-D532-493E-B1B8-B19117582505}" type="sibTrans" cxnId="{54594D38-5E9A-44D1-AB4B-CC3E9BACB87C}">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0003793A-6A02-4D83-909E-81AC347133FF}" type="presOf" srcId="{67F9F363-63CE-4E95-8E9C-B2C663FA3E0F}" destId="{B0B54C16-ED01-4C20-AFFC-1D260DA24D4F}" srcOrd="0" destOrd="0" presId="urn:microsoft.com/office/officeart/2005/8/layout/hChevron3"/>
    <dgm:cxn modelId="{5B0E4326-9866-4ED7-A71E-5B655917402D}" type="presOf" srcId="{846AC3AD-D0BB-43FB-A148-CD40EB943963}" destId="{CF389F20-8227-457D-92B0-789E512B7488}"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14BFC2E3-A212-4547-BCE2-52407AD6BBD9}" type="presOf" srcId="{5B5EC8CB-865D-4C88-B613-6D87376E9F14}" destId="{C7D00844-EE47-41F8-979C-CB760ED28C8C}" srcOrd="0" destOrd="0" presId="urn:microsoft.com/office/officeart/2005/8/layout/hChevron3"/>
    <dgm:cxn modelId="{C619FD45-952C-4829-B504-4EF65C7C5E87}" type="presOf" srcId="{6045D48E-3602-480F-8B88-1DC76FF3D5BD}" destId="{44F63105-E65E-4CFC-B693-0687C90581CE}" srcOrd="0" destOrd="0" presId="urn:microsoft.com/office/officeart/2005/8/layout/hChevron3"/>
    <dgm:cxn modelId="{54594D38-5E9A-44D1-AB4B-CC3E9BACB87C}" srcId="{1E03A7F9-D576-490C-A9C7-CA34FF27EA84}" destId="{5B5EC8CB-865D-4C88-B613-6D87376E9F14}" srcOrd="7" destOrd="0" parTransId="{C3BC5B3C-CD1C-4FF0-9A63-41BDD03B4974}" sibTransId="{6ECC9BF8-D532-493E-B1B8-B19117582505}"/>
    <dgm:cxn modelId="{7A18FC46-E91D-4D9D-BFF9-68DD60298B16}" type="presOf" srcId="{EACDE564-7432-4CE0-BA37-CC7BAB59B86A}" destId="{A120E7F8-AFAF-4279-B5BA-05982D1FA05A}" srcOrd="0" destOrd="0" presId="urn:microsoft.com/office/officeart/2005/8/layout/hChevron3"/>
    <dgm:cxn modelId="{E2FF7CC7-3658-44A4-9A06-F6B6A8275BB8}" type="presOf" srcId="{90CCC52A-4725-47F7-8C56-4323B38E8CD6}" destId="{6E419A37-1EFF-434E-8E04-8AF92A874199}"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C8A202AF-602E-4EC5-A9D2-D78AEA944512}" type="presOf" srcId="{1E03A7F9-D576-490C-A9C7-CA34FF27EA84}" destId="{75465661-15E3-4914-ABEC-D1FA6AD352BA}" srcOrd="0" destOrd="0" presId="urn:microsoft.com/office/officeart/2005/8/layout/hChevron3"/>
    <dgm:cxn modelId="{F9918A85-387B-4AED-9993-D9AECFFDBF9D}" type="presOf" srcId="{726C7465-A7FB-4325-87B0-72A3441EDF88}" destId="{42ADD423-02A1-4B47-AA98-663FB5C0C8DF}" srcOrd="0" destOrd="0" presId="urn:microsoft.com/office/officeart/2005/8/layout/hChevron3"/>
    <dgm:cxn modelId="{BFE74BE9-92A6-4889-BCA0-6799128711EA}" srcId="{1E03A7F9-D576-490C-A9C7-CA34FF27EA84}" destId="{846AC3AD-D0BB-43FB-A148-CD40EB943963}" srcOrd="5" destOrd="0" parTransId="{862F6D50-4EF0-4E89-A6E5-32528867100A}" sibTransId="{65071818-419C-4E1C-8B81-1FBA7DC5D5D5}"/>
    <dgm:cxn modelId="{BBAD02CD-5873-4AE4-893E-F8E548B8DC35}" type="presOf" srcId="{D20B8BFC-0410-4236-AF5C-50434DBB114C}" destId="{6EA5CE9E-1F78-4498-8275-E35B5EBF74D3}" srcOrd="0" destOrd="0" presId="urn:microsoft.com/office/officeart/2005/8/layout/hChevron3"/>
    <dgm:cxn modelId="{D2A9F312-AEBD-4EEB-95CC-2550E815BF14}" type="presParOf" srcId="{75465661-15E3-4914-ABEC-D1FA6AD352BA}" destId="{44F63105-E65E-4CFC-B693-0687C90581CE}" srcOrd="0" destOrd="0" presId="urn:microsoft.com/office/officeart/2005/8/layout/hChevron3"/>
    <dgm:cxn modelId="{F95509A5-FDCC-4F91-8E92-B88A5E5492C1}" type="presParOf" srcId="{75465661-15E3-4914-ABEC-D1FA6AD352BA}" destId="{E463E92B-D542-4694-820C-9FED2CD31162}" srcOrd="1" destOrd="0" presId="urn:microsoft.com/office/officeart/2005/8/layout/hChevron3"/>
    <dgm:cxn modelId="{8037993A-5C8A-42FB-8974-E2420866729D}" type="presParOf" srcId="{75465661-15E3-4914-ABEC-D1FA6AD352BA}" destId="{A120E7F8-AFAF-4279-B5BA-05982D1FA05A}" srcOrd="2" destOrd="0" presId="urn:microsoft.com/office/officeart/2005/8/layout/hChevron3"/>
    <dgm:cxn modelId="{E423B6ED-0272-4890-858D-09A8166D8F90}" type="presParOf" srcId="{75465661-15E3-4914-ABEC-D1FA6AD352BA}" destId="{35F89384-EE40-457E-9835-A7DE82DB791E}" srcOrd="3" destOrd="0" presId="urn:microsoft.com/office/officeart/2005/8/layout/hChevron3"/>
    <dgm:cxn modelId="{D550D47D-034F-4F52-9995-C66EECBF0F11}" type="presParOf" srcId="{75465661-15E3-4914-ABEC-D1FA6AD352BA}" destId="{6EA5CE9E-1F78-4498-8275-E35B5EBF74D3}" srcOrd="4" destOrd="0" presId="urn:microsoft.com/office/officeart/2005/8/layout/hChevron3"/>
    <dgm:cxn modelId="{ABD2F340-F741-49A1-B668-481A8513AA7C}" type="presParOf" srcId="{75465661-15E3-4914-ABEC-D1FA6AD352BA}" destId="{AF23B352-41CC-49B3-AF5E-C84C0B2BAC71}" srcOrd="5" destOrd="0" presId="urn:microsoft.com/office/officeart/2005/8/layout/hChevron3"/>
    <dgm:cxn modelId="{FD451BF3-50B8-4CC7-97DF-4D2EC71B4AF5}" type="presParOf" srcId="{75465661-15E3-4914-ABEC-D1FA6AD352BA}" destId="{B0B54C16-ED01-4C20-AFFC-1D260DA24D4F}" srcOrd="6" destOrd="0" presId="urn:microsoft.com/office/officeart/2005/8/layout/hChevron3"/>
    <dgm:cxn modelId="{FB3DC61B-AB70-4E41-B03C-676729825B45}" type="presParOf" srcId="{75465661-15E3-4914-ABEC-D1FA6AD352BA}" destId="{1A39E74A-18FC-4426-B1D9-9465DCD12656}" srcOrd="7" destOrd="0" presId="urn:microsoft.com/office/officeart/2005/8/layout/hChevron3"/>
    <dgm:cxn modelId="{762B3C84-2423-40BB-BD9A-C421FE6E822C}" type="presParOf" srcId="{75465661-15E3-4914-ABEC-D1FA6AD352BA}" destId="{6E419A37-1EFF-434E-8E04-8AF92A874199}" srcOrd="8" destOrd="0" presId="urn:microsoft.com/office/officeart/2005/8/layout/hChevron3"/>
    <dgm:cxn modelId="{4B62ED74-D78C-4445-A6BA-D09AB5F0987C}" type="presParOf" srcId="{75465661-15E3-4914-ABEC-D1FA6AD352BA}" destId="{7D4B6378-97C2-4DE2-A07D-03A000A5B116}" srcOrd="9" destOrd="0" presId="urn:microsoft.com/office/officeart/2005/8/layout/hChevron3"/>
    <dgm:cxn modelId="{D7C3E002-9AAF-491A-80A2-C3E970695B96}" type="presParOf" srcId="{75465661-15E3-4914-ABEC-D1FA6AD352BA}" destId="{CF389F20-8227-457D-92B0-789E512B7488}" srcOrd="10" destOrd="0" presId="urn:microsoft.com/office/officeart/2005/8/layout/hChevron3"/>
    <dgm:cxn modelId="{E22B2260-62C0-4769-9455-5EC26C2170D5}" type="presParOf" srcId="{75465661-15E3-4914-ABEC-D1FA6AD352BA}" destId="{F2DCB9A6-F179-4781-B3E4-050B945FC023}" srcOrd="11" destOrd="0" presId="urn:microsoft.com/office/officeart/2005/8/layout/hChevron3"/>
    <dgm:cxn modelId="{962CBA01-A108-47B2-8655-58598C8898C0}" type="presParOf" srcId="{75465661-15E3-4914-ABEC-D1FA6AD352BA}" destId="{42ADD423-02A1-4B47-AA98-663FB5C0C8DF}" srcOrd="12" destOrd="0" presId="urn:microsoft.com/office/officeart/2005/8/layout/hChevron3"/>
    <dgm:cxn modelId="{D48C216D-F694-42F4-BE92-6FFF2251B5BF}" type="presParOf" srcId="{75465661-15E3-4914-ABEC-D1FA6AD352BA}" destId="{E7CDC96E-B638-4FFF-87D6-7BE24D522274}" srcOrd="13" destOrd="0" presId="urn:microsoft.com/office/officeart/2005/8/layout/hChevron3"/>
    <dgm:cxn modelId="{2FF81157-26DE-42F2-A69A-580A1AF568A9}"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r>
            <a:rPr lang="en-GB" dirty="0" smtClean="0"/>
            <a:t>2</a:t>
          </a:r>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5B5EC8CB-865D-4C88-B613-6D87376E9F14}">
      <dgm:prSet/>
      <dgm:spPr>
        <a:solidFill>
          <a:schemeClr val="bg1"/>
        </a:solidFill>
      </dgm:spPr>
      <dgm:t>
        <a:bodyPr/>
        <a:lstStyle/>
        <a:p>
          <a:r>
            <a:rPr lang="en-GB" dirty="0" smtClean="0">
              <a:solidFill>
                <a:schemeClr val="tx1"/>
              </a:solidFill>
            </a:rPr>
            <a:t>3</a:t>
          </a:r>
          <a:endParaRPr lang="en-GB" dirty="0">
            <a:solidFill>
              <a:schemeClr val="tx1"/>
            </a:solidFill>
          </a:endParaRPr>
        </a:p>
      </dgm:t>
    </dgm:pt>
    <dgm:pt modelId="{C3BC5B3C-CD1C-4FF0-9A63-41BDD03B4974}" type="parTrans" cxnId="{54594D38-5E9A-44D1-AB4B-CC3E9BACB87C}">
      <dgm:prSet/>
      <dgm:spPr/>
      <dgm:t>
        <a:bodyPr/>
        <a:lstStyle/>
        <a:p>
          <a:endParaRPr lang="en-GB"/>
        </a:p>
      </dgm:t>
    </dgm:pt>
    <dgm:pt modelId="{6ECC9BF8-D532-493E-B1B8-B19117582505}" type="sibTrans" cxnId="{54594D38-5E9A-44D1-AB4B-CC3E9BACB87C}">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B6C5BFC1-724B-4253-B11E-857A6B9F6E2A}" type="presOf" srcId="{1E03A7F9-D576-490C-A9C7-CA34FF27EA84}" destId="{75465661-15E3-4914-ABEC-D1FA6AD352BA}" srcOrd="0" destOrd="0" presId="urn:microsoft.com/office/officeart/2005/8/layout/hChevron3"/>
    <dgm:cxn modelId="{000E41CF-4E74-46BA-86A2-3FBBEFF7EC5E}" type="presOf" srcId="{67F9F363-63CE-4E95-8E9C-B2C663FA3E0F}" destId="{B0B54C16-ED01-4C20-AFFC-1D260DA24D4F}" srcOrd="0" destOrd="0" presId="urn:microsoft.com/office/officeart/2005/8/layout/hChevron3"/>
    <dgm:cxn modelId="{FBE061F1-98BB-4016-AFFC-3B5EDE2522AC}" type="presOf" srcId="{726C7465-A7FB-4325-87B0-72A3441EDF88}" destId="{42ADD423-02A1-4B47-AA98-663FB5C0C8DF}"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54594D38-5E9A-44D1-AB4B-CC3E9BACB87C}" srcId="{1E03A7F9-D576-490C-A9C7-CA34FF27EA84}" destId="{5B5EC8CB-865D-4C88-B613-6D87376E9F14}" srcOrd="7" destOrd="0" parTransId="{C3BC5B3C-CD1C-4FF0-9A63-41BDD03B4974}" sibTransId="{6ECC9BF8-D532-493E-B1B8-B19117582505}"/>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D81C980D-7EF8-4890-B85A-CD0FD81C832C}" type="presOf" srcId="{6045D48E-3602-480F-8B88-1DC76FF3D5BD}" destId="{44F63105-E65E-4CFC-B693-0687C90581CE}" srcOrd="0" destOrd="0" presId="urn:microsoft.com/office/officeart/2005/8/layout/hChevron3"/>
    <dgm:cxn modelId="{9B4527AB-4BE5-472E-94DC-ADBFCC9FC691}" srcId="{1E03A7F9-D576-490C-A9C7-CA34FF27EA84}" destId="{90CCC52A-4725-47F7-8C56-4323B38E8CD6}" srcOrd="4" destOrd="0" parTransId="{7446524C-AE16-4730-A89A-54392312447D}" sibTransId="{1198BDCA-7E10-40E2-BD85-C1B924F0D9CD}"/>
    <dgm:cxn modelId="{DD0536D3-ECAC-4438-A26A-9F5A56C92220}" type="presOf" srcId="{846AC3AD-D0BB-43FB-A148-CD40EB943963}" destId="{CF389F20-8227-457D-92B0-789E512B7488}" srcOrd="0" destOrd="0" presId="urn:microsoft.com/office/officeart/2005/8/layout/hChevron3"/>
    <dgm:cxn modelId="{6B18AC3F-EAB6-43D1-9D8B-6721ECC280E0}" srcId="{1E03A7F9-D576-490C-A9C7-CA34FF27EA84}" destId="{726C7465-A7FB-4325-87B0-72A3441EDF88}" srcOrd="6" destOrd="0" parTransId="{3816ECAE-9683-400E-A50D-3A5BA86C8741}" sibTransId="{B0147139-CD1B-4E5B-868C-7DF1337A2D1F}"/>
    <dgm:cxn modelId="{48E4AFDD-9DBA-4392-ADEA-05AAAEAA4C5F}" type="presOf" srcId="{90CCC52A-4725-47F7-8C56-4323B38E8CD6}" destId="{6E419A37-1EFF-434E-8E04-8AF92A874199}" srcOrd="0" destOrd="0" presId="urn:microsoft.com/office/officeart/2005/8/layout/hChevron3"/>
    <dgm:cxn modelId="{9177FD6C-45F5-45EB-B14C-FB879314DBF3}" type="presOf" srcId="{EACDE564-7432-4CE0-BA37-CC7BAB59B86A}" destId="{A120E7F8-AFAF-4279-B5BA-05982D1FA05A}" srcOrd="0" destOrd="0" presId="urn:microsoft.com/office/officeart/2005/8/layout/hChevron3"/>
    <dgm:cxn modelId="{BFE74BE9-92A6-4889-BCA0-6799128711EA}" srcId="{1E03A7F9-D576-490C-A9C7-CA34FF27EA84}" destId="{846AC3AD-D0BB-43FB-A148-CD40EB943963}" srcOrd="5" destOrd="0" parTransId="{862F6D50-4EF0-4E89-A6E5-32528867100A}" sibTransId="{65071818-419C-4E1C-8B81-1FBA7DC5D5D5}"/>
    <dgm:cxn modelId="{77D4C392-9DCC-40DA-93DB-D35DD4A8AD75}" type="presOf" srcId="{5B5EC8CB-865D-4C88-B613-6D87376E9F14}" destId="{C7D00844-EE47-41F8-979C-CB760ED28C8C}" srcOrd="0" destOrd="0" presId="urn:microsoft.com/office/officeart/2005/8/layout/hChevron3"/>
    <dgm:cxn modelId="{73CAC219-555D-4EDB-BB7F-2B5FBCE89601}" type="presOf" srcId="{D20B8BFC-0410-4236-AF5C-50434DBB114C}" destId="{6EA5CE9E-1F78-4498-8275-E35B5EBF74D3}" srcOrd="0" destOrd="0" presId="urn:microsoft.com/office/officeart/2005/8/layout/hChevron3"/>
    <dgm:cxn modelId="{FA84DC3F-9B9A-49A2-96A9-8E9F9A173BA1}" type="presParOf" srcId="{75465661-15E3-4914-ABEC-D1FA6AD352BA}" destId="{44F63105-E65E-4CFC-B693-0687C90581CE}" srcOrd="0" destOrd="0" presId="urn:microsoft.com/office/officeart/2005/8/layout/hChevron3"/>
    <dgm:cxn modelId="{BC00BAB4-BAA1-46F6-8DD6-41BF1F467ABC}" type="presParOf" srcId="{75465661-15E3-4914-ABEC-D1FA6AD352BA}" destId="{E463E92B-D542-4694-820C-9FED2CD31162}" srcOrd="1" destOrd="0" presId="urn:microsoft.com/office/officeart/2005/8/layout/hChevron3"/>
    <dgm:cxn modelId="{F7D777C9-2115-464C-B33E-2EA7D9173F81}" type="presParOf" srcId="{75465661-15E3-4914-ABEC-D1FA6AD352BA}" destId="{A120E7F8-AFAF-4279-B5BA-05982D1FA05A}" srcOrd="2" destOrd="0" presId="urn:microsoft.com/office/officeart/2005/8/layout/hChevron3"/>
    <dgm:cxn modelId="{7B8B5363-25B1-4FBA-A699-C611BA1AAE82}" type="presParOf" srcId="{75465661-15E3-4914-ABEC-D1FA6AD352BA}" destId="{35F89384-EE40-457E-9835-A7DE82DB791E}" srcOrd="3" destOrd="0" presId="urn:microsoft.com/office/officeart/2005/8/layout/hChevron3"/>
    <dgm:cxn modelId="{5AAAD66F-EB62-46E3-906A-9DE29456B126}" type="presParOf" srcId="{75465661-15E3-4914-ABEC-D1FA6AD352BA}" destId="{6EA5CE9E-1F78-4498-8275-E35B5EBF74D3}" srcOrd="4" destOrd="0" presId="urn:microsoft.com/office/officeart/2005/8/layout/hChevron3"/>
    <dgm:cxn modelId="{F64EDCEE-DBE1-4D77-9D38-6B5E2588CD83}" type="presParOf" srcId="{75465661-15E3-4914-ABEC-D1FA6AD352BA}" destId="{AF23B352-41CC-49B3-AF5E-C84C0B2BAC71}" srcOrd="5" destOrd="0" presId="urn:microsoft.com/office/officeart/2005/8/layout/hChevron3"/>
    <dgm:cxn modelId="{34DB6776-864F-49A5-A3F5-8E2F3C769DBC}" type="presParOf" srcId="{75465661-15E3-4914-ABEC-D1FA6AD352BA}" destId="{B0B54C16-ED01-4C20-AFFC-1D260DA24D4F}" srcOrd="6" destOrd="0" presId="urn:microsoft.com/office/officeart/2005/8/layout/hChevron3"/>
    <dgm:cxn modelId="{3FCE7FB6-A9E6-4F5F-BC68-D4A61B510E0D}" type="presParOf" srcId="{75465661-15E3-4914-ABEC-D1FA6AD352BA}" destId="{1A39E74A-18FC-4426-B1D9-9465DCD12656}" srcOrd="7" destOrd="0" presId="urn:microsoft.com/office/officeart/2005/8/layout/hChevron3"/>
    <dgm:cxn modelId="{3F7BC011-7FC1-4443-9E61-27C2241404ED}" type="presParOf" srcId="{75465661-15E3-4914-ABEC-D1FA6AD352BA}" destId="{6E419A37-1EFF-434E-8E04-8AF92A874199}" srcOrd="8" destOrd="0" presId="urn:microsoft.com/office/officeart/2005/8/layout/hChevron3"/>
    <dgm:cxn modelId="{699D2CFD-280D-4C06-9489-9426EE6DB849}" type="presParOf" srcId="{75465661-15E3-4914-ABEC-D1FA6AD352BA}" destId="{7D4B6378-97C2-4DE2-A07D-03A000A5B116}" srcOrd="9" destOrd="0" presId="urn:microsoft.com/office/officeart/2005/8/layout/hChevron3"/>
    <dgm:cxn modelId="{B38E6396-E1C1-473B-8F2F-1354CCBA9930}" type="presParOf" srcId="{75465661-15E3-4914-ABEC-D1FA6AD352BA}" destId="{CF389F20-8227-457D-92B0-789E512B7488}" srcOrd="10" destOrd="0" presId="urn:microsoft.com/office/officeart/2005/8/layout/hChevron3"/>
    <dgm:cxn modelId="{5324FAE7-5682-48BF-A66D-3D48E857CE61}" type="presParOf" srcId="{75465661-15E3-4914-ABEC-D1FA6AD352BA}" destId="{F2DCB9A6-F179-4781-B3E4-050B945FC023}" srcOrd="11" destOrd="0" presId="urn:microsoft.com/office/officeart/2005/8/layout/hChevron3"/>
    <dgm:cxn modelId="{3C2591FA-D7F0-426C-9A2F-BF5BF0235022}" type="presParOf" srcId="{75465661-15E3-4914-ABEC-D1FA6AD352BA}" destId="{42ADD423-02A1-4B47-AA98-663FB5C0C8DF}" srcOrd="12" destOrd="0" presId="urn:microsoft.com/office/officeart/2005/8/layout/hChevron3"/>
    <dgm:cxn modelId="{B6C67287-7989-443C-B85B-0A8C81099753}" type="presParOf" srcId="{75465661-15E3-4914-ABEC-D1FA6AD352BA}" destId="{E7CDC96E-B638-4FFF-87D6-7BE24D522274}" srcOrd="13" destOrd="0" presId="urn:microsoft.com/office/officeart/2005/8/layout/hChevron3"/>
    <dgm:cxn modelId="{8C545768-37B5-4F5E-8259-52DFB22E22F6}"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5B5EC8CB-865D-4C88-B613-6D87376E9F14}">
      <dgm:prSet/>
      <dgm:spPr>
        <a:solidFill>
          <a:schemeClr val="bg1"/>
        </a:solidFill>
      </dgm:spPr>
      <dgm:t>
        <a:bodyPr/>
        <a:lstStyle/>
        <a:p>
          <a:r>
            <a:rPr lang="en-GB" dirty="0" smtClean="0">
              <a:solidFill>
                <a:schemeClr val="tx1"/>
              </a:solidFill>
            </a:rPr>
            <a:t>3</a:t>
          </a:r>
          <a:endParaRPr lang="en-GB" dirty="0">
            <a:solidFill>
              <a:schemeClr val="tx1"/>
            </a:solidFill>
          </a:endParaRPr>
        </a:p>
      </dgm:t>
    </dgm:pt>
    <dgm:pt modelId="{6ECC9BF8-D532-493E-B1B8-B19117582505}" type="sibTrans" cxnId="{54594D38-5E9A-44D1-AB4B-CC3E9BACB87C}">
      <dgm:prSet/>
      <dgm:spPr/>
      <dgm:t>
        <a:bodyPr/>
        <a:lstStyle/>
        <a:p>
          <a:endParaRPr lang="en-GB"/>
        </a:p>
      </dgm:t>
    </dgm:pt>
    <dgm:pt modelId="{C3BC5B3C-CD1C-4FF0-9A63-41BDD03B4974}" type="parTrans" cxnId="{54594D38-5E9A-44D1-AB4B-CC3E9BACB87C}">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41442BAB-6B3F-4764-906C-3AC268B5F41A}" type="presOf" srcId="{5B5EC8CB-865D-4C88-B613-6D87376E9F14}" destId="{C7D00844-EE47-41F8-979C-CB760ED28C8C}" srcOrd="0" destOrd="0" presId="urn:microsoft.com/office/officeart/2005/8/layout/hChevron3"/>
    <dgm:cxn modelId="{B973DFBC-0328-4F8B-B8D2-301DE508853B}" type="presOf" srcId="{90CCC52A-4725-47F7-8C56-4323B38E8CD6}" destId="{6E419A37-1EFF-434E-8E04-8AF92A874199}"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B54B4810-DE7D-4CBA-88C6-2302EF693ACE}" type="presOf" srcId="{67F9F363-63CE-4E95-8E9C-B2C663FA3E0F}" destId="{B0B54C16-ED01-4C20-AFFC-1D260DA24D4F}" srcOrd="0" destOrd="0" presId="urn:microsoft.com/office/officeart/2005/8/layout/hChevron3"/>
    <dgm:cxn modelId="{B648B074-E638-49E9-9724-B4FC899B0067}" type="presOf" srcId="{D20B8BFC-0410-4236-AF5C-50434DBB114C}" destId="{6EA5CE9E-1F78-4498-8275-E35B5EBF74D3}" srcOrd="0" destOrd="0" presId="urn:microsoft.com/office/officeart/2005/8/layout/hChevron3"/>
    <dgm:cxn modelId="{2F428B3D-EB5E-4F45-8520-82E8AC07D6D2}" type="presOf" srcId="{6045D48E-3602-480F-8B88-1DC76FF3D5BD}" destId="{44F63105-E65E-4CFC-B693-0687C90581CE}" srcOrd="0" destOrd="0" presId="urn:microsoft.com/office/officeart/2005/8/layout/hChevron3"/>
    <dgm:cxn modelId="{54594D38-5E9A-44D1-AB4B-CC3E9BACB87C}" srcId="{1E03A7F9-D576-490C-A9C7-CA34FF27EA84}" destId="{5B5EC8CB-865D-4C88-B613-6D87376E9F14}" srcOrd="7" destOrd="0" parTransId="{C3BC5B3C-CD1C-4FF0-9A63-41BDD03B4974}" sibTransId="{6ECC9BF8-D532-493E-B1B8-B19117582505}"/>
    <dgm:cxn modelId="{F60A71F1-6144-44A0-8779-7BB69238B56E}" type="presOf" srcId="{1E03A7F9-D576-490C-A9C7-CA34FF27EA84}" destId="{75465661-15E3-4914-ABEC-D1FA6AD352BA}" srcOrd="0" destOrd="0" presId="urn:microsoft.com/office/officeart/2005/8/layout/hChevron3"/>
    <dgm:cxn modelId="{B7742369-A523-4305-AAF6-3C660B705C5D}" type="presOf" srcId="{EACDE564-7432-4CE0-BA37-CC7BAB59B86A}" destId="{A120E7F8-AFAF-4279-B5BA-05982D1FA05A}"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808A8B82-E661-4B11-873C-E0641B642BEB}" type="presOf" srcId="{846AC3AD-D0BB-43FB-A148-CD40EB943963}" destId="{CF389F20-8227-457D-92B0-789E512B7488}" srcOrd="0" destOrd="0" presId="urn:microsoft.com/office/officeart/2005/8/layout/hChevron3"/>
    <dgm:cxn modelId="{6B573423-95BF-4DC8-9CDE-B63DA9E8DC51}" srcId="{1E03A7F9-D576-490C-A9C7-CA34FF27EA84}" destId="{67F9F363-63CE-4E95-8E9C-B2C663FA3E0F}" srcOrd="3" destOrd="0" parTransId="{5635D744-DFEC-4BF4-9475-2447C15E7AE1}" sibTransId="{75F0E014-814D-4390-B606-95935AB841F5}"/>
    <dgm:cxn modelId="{9D59E737-2996-4255-8BDF-5CA4465F8CB0}" type="presOf" srcId="{726C7465-A7FB-4325-87B0-72A3441EDF88}" destId="{42ADD423-02A1-4B47-AA98-663FB5C0C8DF}" srcOrd="0" destOrd="0" presId="urn:microsoft.com/office/officeart/2005/8/layout/hChevron3"/>
    <dgm:cxn modelId="{486315A2-CB1B-4969-99F8-E266D50686A6}" srcId="{1E03A7F9-D576-490C-A9C7-CA34FF27EA84}" destId="{6045D48E-3602-480F-8B88-1DC76FF3D5BD}" srcOrd="0" destOrd="0" parTransId="{E7EA914B-FDD5-47A8-9DD3-6BCEAFB76B1F}" sibTransId="{754D3E0C-BD93-4FEA-B619-569EF9B131B0}"/>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BFE74BE9-92A6-4889-BCA0-6799128711EA}" srcId="{1E03A7F9-D576-490C-A9C7-CA34FF27EA84}" destId="{846AC3AD-D0BB-43FB-A148-CD40EB943963}" srcOrd="5" destOrd="0" parTransId="{862F6D50-4EF0-4E89-A6E5-32528867100A}" sibTransId="{65071818-419C-4E1C-8B81-1FBA7DC5D5D5}"/>
    <dgm:cxn modelId="{F5F3865E-A2F5-42B6-B9FC-15CED2001B15}" type="presParOf" srcId="{75465661-15E3-4914-ABEC-D1FA6AD352BA}" destId="{44F63105-E65E-4CFC-B693-0687C90581CE}" srcOrd="0" destOrd="0" presId="urn:microsoft.com/office/officeart/2005/8/layout/hChevron3"/>
    <dgm:cxn modelId="{2E2F09A2-857B-46A7-8302-E686F5656FB9}" type="presParOf" srcId="{75465661-15E3-4914-ABEC-D1FA6AD352BA}" destId="{E463E92B-D542-4694-820C-9FED2CD31162}" srcOrd="1" destOrd="0" presId="urn:microsoft.com/office/officeart/2005/8/layout/hChevron3"/>
    <dgm:cxn modelId="{16CC8980-2E45-4590-9E43-BF36FFA7272B}" type="presParOf" srcId="{75465661-15E3-4914-ABEC-D1FA6AD352BA}" destId="{A120E7F8-AFAF-4279-B5BA-05982D1FA05A}" srcOrd="2" destOrd="0" presId="urn:microsoft.com/office/officeart/2005/8/layout/hChevron3"/>
    <dgm:cxn modelId="{95FA3E68-710A-4F1F-AE77-1172FB211B7B}" type="presParOf" srcId="{75465661-15E3-4914-ABEC-D1FA6AD352BA}" destId="{35F89384-EE40-457E-9835-A7DE82DB791E}" srcOrd="3" destOrd="0" presId="urn:microsoft.com/office/officeart/2005/8/layout/hChevron3"/>
    <dgm:cxn modelId="{22B0822F-5AA5-4257-A6BA-80F60C125B95}" type="presParOf" srcId="{75465661-15E3-4914-ABEC-D1FA6AD352BA}" destId="{6EA5CE9E-1F78-4498-8275-E35B5EBF74D3}" srcOrd="4" destOrd="0" presId="urn:microsoft.com/office/officeart/2005/8/layout/hChevron3"/>
    <dgm:cxn modelId="{2A951B4B-B0F3-4E4C-AB7B-7A376BB96FBD}" type="presParOf" srcId="{75465661-15E3-4914-ABEC-D1FA6AD352BA}" destId="{AF23B352-41CC-49B3-AF5E-C84C0B2BAC71}" srcOrd="5" destOrd="0" presId="urn:microsoft.com/office/officeart/2005/8/layout/hChevron3"/>
    <dgm:cxn modelId="{3EE2C0E5-D681-4E33-BAC2-0909304CD54D}" type="presParOf" srcId="{75465661-15E3-4914-ABEC-D1FA6AD352BA}" destId="{B0B54C16-ED01-4C20-AFFC-1D260DA24D4F}" srcOrd="6" destOrd="0" presId="urn:microsoft.com/office/officeart/2005/8/layout/hChevron3"/>
    <dgm:cxn modelId="{EBC1A9F2-86A8-465D-A51E-3265A3386737}" type="presParOf" srcId="{75465661-15E3-4914-ABEC-D1FA6AD352BA}" destId="{1A39E74A-18FC-4426-B1D9-9465DCD12656}" srcOrd="7" destOrd="0" presId="urn:microsoft.com/office/officeart/2005/8/layout/hChevron3"/>
    <dgm:cxn modelId="{B0EF147E-9E46-4DBF-BBC3-75F08550507F}" type="presParOf" srcId="{75465661-15E3-4914-ABEC-D1FA6AD352BA}" destId="{6E419A37-1EFF-434E-8E04-8AF92A874199}" srcOrd="8" destOrd="0" presId="urn:microsoft.com/office/officeart/2005/8/layout/hChevron3"/>
    <dgm:cxn modelId="{572750C2-2021-4767-B92F-23A370C0746B}" type="presParOf" srcId="{75465661-15E3-4914-ABEC-D1FA6AD352BA}" destId="{7D4B6378-97C2-4DE2-A07D-03A000A5B116}" srcOrd="9" destOrd="0" presId="urn:microsoft.com/office/officeart/2005/8/layout/hChevron3"/>
    <dgm:cxn modelId="{4E203A0B-5C7C-4C04-85C3-A8420FB9036C}" type="presParOf" srcId="{75465661-15E3-4914-ABEC-D1FA6AD352BA}" destId="{CF389F20-8227-457D-92B0-789E512B7488}" srcOrd="10" destOrd="0" presId="urn:microsoft.com/office/officeart/2005/8/layout/hChevron3"/>
    <dgm:cxn modelId="{3DAD6845-361C-46A0-A87B-527248116C67}" type="presParOf" srcId="{75465661-15E3-4914-ABEC-D1FA6AD352BA}" destId="{F2DCB9A6-F179-4781-B3E4-050B945FC023}" srcOrd="11" destOrd="0" presId="urn:microsoft.com/office/officeart/2005/8/layout/hChevron3"/>
    <dgm:cxn modelId="{A7FE202B-95D8-412E-8220-199C6BC7FDF9}" type="presParOf" srcId="{75465661-15E3-4914-ABEC-D1FA6AD352BA}" destId="{42ADD423-02A1-4B47-AA98-663FB5C0C8DF}" srcOrd="12" destOrd="0" presId="urn:microsoft.com/office/officeart/2005/8/layout/hChevron3"/>
    <dgm:cxn modelId="{B70D5B92-0F46-43C8-A8E7-3F079E0F654D}" type="presParOf" srcId="{75465661-15E3-4914-ABEC-D1FA6AD352BA}" destId="{E7CDC96E-B638-4FFF-87D6-7BE24D522274}" srcOrd="13" destOrd="0" presId="urn:microsoft.com/office/officeart/2005/8/layout/hChevron3"/>
    <dgm:cxn modelId="{C478BE8F-F3D1-444A-A73C-274C142096D7}"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5B5EC8CB-865D-4C88-B613-6D87376E9F14}">
      <dgm:prSet/>
      <dgm:spPr>
        <a:solidFill>
          <a:schemeClr val="bg1"/>
        </a:solidFill>
      </dgm:spPr>
      <dgm:t>
        <a:bodyPr/>
        <a:lstStyle/>
        <a:p>
          <a:r>
            <a:rPr lang="en-GB" dirty="0" smtClean="0">
              <a:solidFill>
                <a:schemeClr val="tx1"/>
              </a:solidFill>
            </a:rPr>
            <a:t>3</a:t>
          </a:r>
          <a:endParaRPr lang="en-GB" dirty="0">
            <a:solidFill>
              <a:schemeClr val="tx1"/>
            </a:solidFill>
          </a:endParaRPr>
        </a:p>
      </dgm:t>
    </dgm:pt>
    <dgm:pt modelId="{C3BC5B3C-CD1C-4FF0-9A63-41BDD03B4974}" type="parTrans" cxnId="{54594D38-5E9A-44D1-AB4B-CC3E9BACB87C}">
      <dgm:prSet/>
      <dgm:spPr/>
      <dgm:t>
        <a:bodyPr/>
        <a:lstStyle/>
        <a:p>
          <a:endParaRPr lang="en-GB"/>
        </a:p>
      </dgm:t>
    </dgm:pt>
    <dgm:pt modelId="{6ECC9BF8-D532-493E-B1B8-B19117582505}" type="sibTrans" cxnId="{54594D38-5E9A-44D1-AB4B-CC3E9BACB87C}">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E0FC0319-FD74-4D4E-9D33-A68C2FC53433}" type="presOf" srcId="{5B5EC8CB-865D-4C88-B613-6D87376E9F14}" destId="{C7D00844-EE47-41F8-979C-CB760ED28C8C}" srcOrd="0" destOrd="0" presId="urn:microsoft.com/office/officeart/2005/8/layout/hChevron3"/>
    <dgm:cxn modelId="{73D29A61-2BD3-4E65-A1DD-8E59218FD7E7}" type="presOf" srcId="{6045D48E-3602-480F-8B88-1DC76FF3D5BD}" destId="{44F63105-E65E-4CFC-B693-0687C90581CE}"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54594D38-5E9A-44D1-AB4B-CC3E9BACB87C}" srcId="{1E03A7F9-D576-490C-A9C7-CA34FF27EA84}" destId="{5B5EC8CB-865D-4C88-B613-6D87376E9F14}" srcOrd="7" destOrd="0" parTransId="{C3BC5B3C-CD1C-4FF0-9A63-41BDD03B4974}" sibTransId="{6ECC9BF8-D532-493E-B1B8-B19117582505}"/>
    <dgm:cxn modelId="{9DB99B1F-324B-46B1-8A2F-9A77F8E817E3}" type="presOf" srcId="{90CCC52A-4725-47F7-8C56-4323B38E8CD6}" destId="{6E419A37-1EFF-434E-8E04-8AF92A874199}" srcOrd="0" destOrd="0" presId="urn:microsoft.com/office/officeart/2005/8/layout/hChevron3"/>
    <dgm:cxn modelId="{0C786436-283B-40C5-970A-B55093914E64}" type="presOf" srcId="{D20B8BFC-0410-4236-AF5C-50434DBB114C}" destId="{6EA5CE9E-1F78-4498-8275-E35B5EBF74D3}" srcOrd="0" destOrd="0" presId="urn:microsoft.com/office/officeart/2005/8/layout/hChevron3"/>
    <dgm:cxn modelId="{31B70E0C-A812-44C6-82D2-06D8553B163B}" type="presOf" srcId="{726C7465-A7FB-4325-87B0-72A3441EDF88}" destId="{42ADD423-02A1-4B47-AA98-663FB5C0C8DF}"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77B975AF-63B7-4F87-AE09-9E5BAE3EE632}" type="presOf" srcId="{EACDE564-7432-4CE0-BA37-CC7BAB59B86A}" destId="{A120E7F8-AFAF-4279-B5BA-05982D1FA05A}" srcOrd="0" destOrd="0" presId="urn:microsoft.com/office/officeart/2005/8/layout/hChevron3"/>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BFE74BE9-92A6-4889-BCA0-6799128711EA}" srcId="{1E03A7F9-D576-490C-A9C7-CA34FF27EA84}" destId="{846AC3AD-D0BB-43FB-A148-CD40EB943963}" srcOrd="5" destOrd="0" parTransId="{862F6D50-4EF0-4E89-A6E5-32528867100A}" sibTransId="{65071818-419C-4E1C-8B81-1FBA7DC5D5D5}"/>
    <dgm:cxn modelId="{93F82BDF-0811-456B-9A13-4F4DF29F1CBF}" type="presOf" srcId="{1E03A7F9-D576-490C-A9C7-CA34FF27EA84}" destId="{75465661-15E3-4914-ABEC-D1FA6AD352BA}" srcOrd="0" destOrd="0" presId="urn:microsoft.com/office/officeart/2005/8/layout/hChevron3"/>
    <dgm:cxn modelId="{B71C046F-1BC2-4138-875B-90E2F5D84082}" type="presOf" srcId="{67F9F363-63CE-4E95-8E9C-B2C663FA3E0F}" destId="{B0B54C16-ED01-4C20-AFFC-1D260DA24D4F}" srcOrd="0" destOrd="0" presId="urn:microsoft.com/office/officeart/2005/8/layout/hChevron3"/>
    <dgm:cxn modelId="{2735B7A3-E408-412D-B076-DE17898D3F06}" type="presOf" srcId="{846AC3AD-D0BB-43FB-A148-CD40EB943963}" destId="{CF389F20-8227-457D-92B0-789E512B7488}" srcOrd="0" destOrd="0" presId="urn:microsoft.com/office/officeart/2005/8/layout/hChevron3"/>
    <dgm:cxn modelId="{FCF9B67E-4003-4EC3-8793-8FB6703D3BE6}" type="presParOf" srcId="{75465661-15E3-4914-ABEC-D1FA6AD352BA}" destId="{44F63105-E65E-4CFC-B693-0687C90581CE}" srcOrd="0" destOrd="0" presId="urn:microsoft.com/office/officeart/2005/8/layout/hChevron3"/>
    <dgm:cxn modelId="{D45CE854-CF22-43BD-BE7D-6558ADE4023D}" type="presParOf" srcId="{75465661-15E3-4914-ABEC-D1FA6AD352BA}" destId="{E463E92B-D542-4694-820C-9FED2CD31162}" srcOrd="1" destOrd="0" presId="urn:microsoft.com/office/officeart/2005/8/layout/hChevron3"/>
    <dgm:cxn modelId="{974CD432-E081-463E-AD23-AF4916DCC94A}" type="presParOf" srcId="{75465661-15E3-4914-ABEC-D1FA6AD352BA}" destId="{A120E7F8-AFAF-4279-B5BA-05982D1FA05A}" srcOrd="2" destOrd="0" presId="urn:microsoft.com/office/officeart/2005/8/layout/hChevron3"/>
    <dgm:cxn modelId="{AC288460-50F2-464C-B86B-CA5DDF3C3CF1}" type="presParOf" srcId="{75465661-15E3-4914-ABEC-D1FA6AD352BA}" destId="{35F89384-EE40-457E-9835-A7DE82DB791E}" srcOrd="3" destOrd="0" presId="urn:microsoft.com/office/officeart/2005/8/layout/hChevron3"/>
    <dgm:cxn modelId="{AB8033FC-97B8-4303-9BA7-4323A01492BA}" type="presParOf" srcId="{75465661-15E3-4914-ABEC-D1FA6AD352BA}" destId="{6EA5CE9E-1F78-4498-8275-E35B5EBF74D3}" srcOrd="4" destOrd="0" presId="urn:microsoft.com/office/officeart/2005/8/layout/hChevron3"/>
    <dgm:cxn modelId="{1D0039FE-AFBF-49DA-88AD-853B8241A7B6}" type="presParOf" srcId="{75465661-15E3-4914-ABEC-D1FA6AD352BA}" destId="{AF23B352-41CC-49B3-AF5E-C84C0B2BAC71}" srcOrd="5" destOrd="0" presId="urn:microsoft.com/office/officeart/2005/8/layout/hChevron3"/>
    <dgm:cxn modelId="{E957E981-C78A-46CA-919C-AADC150A905D}" type="presParOf" srcId="{75465661-15E3-4914-ABEC-D1FA6AD352BA}" destId="{B0B54C16-ED01-4C20-AFFC-1D260DA24D4F}" srcOrd="6" destOrd="0" presId="urn:microsoft.com/office/officeart/2005/8/layout/hChevron3"/>
    <dgm:cxn modelId="{4D45DB8D-3445-4368-A4E8-0288F94BFF30}" type="presParOf" srcId="{75465661-15E3-4914-ABEC-D1FA6AD352BA}" destId="{1A39E74A-18FC-4426-B1D9-9465DCD12656}" srcOrd="7" destOrd="0" presId="urn:microsoft.com/office/officeart/2005/8/layout/hChevron3"/>
    <dgm:cxn modelId="{C585E6C3-AE76-4774-89D3-F7FDF0DFAC35}" type="presParOf" srcId="{75465661-15E3-4914-ABEC-D1FA6AD352BA}" destId="{6E419A37-1EFF-434E-8E04-8AF92A874199}" srcOrd="8" destOrd="0" presId="urn:microsoft.com/office/officeart/2005/8/layout/hChevron3"/>
    <dgm:cxn modelId="{7C46485B-52AB-4C6C-BC22-E6A77A7B187E}" type="presParOf" srcId="{75465661-15E3-4914-ABEC-D1FA6AD352BA}" destId="{7D4B6378-97C2-4DE2-A07D-03A000A5B116}" srcOrd="9" destOrd="0" presId="urn:microsoft.com/office/officeart/2005/8/layout/hChevron3"/>
    <dgm:cxn modelId="{C1852122-4FC5-4BD3-9BC9-DEB5996067F5}" type="presParOf" srcId="{75465661-15E3-4914-ABEC-D1FA6AD352BA}" destId="{CF389F20-8227-457D-92B0-789E512B7488}" srcOrd="10" destOrd="0" presId="urn:microsoft.com/office/officeart/2005/8/layout/hChevron3"/>
    <dgm:cxn modelId="{CF34B899-2CFA-4620-A1E9-C896E965AEB5}" type="presParOf" srcId="{75465661-15E3-4914-ABEC-D1FA6AD352BA}" destId="{F2DCB9A6-F179-4781-B3E4-050B945FC023}" srcOrd="11" destOrd="0" presId="urn:microsoft.com/office/officeart/2005/8/layout/hChevron3"/>
    <dgm:cxn modelId="{F5022130-F8C6-4BE7-A54A-93DC99436BAB}" type="presParOf" srcId="{75465661-15E3-4914-ABEC-D1FA6AD352BA}" destId="{42ADD423-02A1-4B47-AA98-663FB5C0C8DF}" srcOrd="12" destOrd="0" presId="urn:microsoft.com/office/officeart/2005/8/layout/hChevron3"/>
    <dgm:cxn modelId="{66C89B05-8E24-4280-9E8A-389DAC076418}" type="presParOf" srcId="{75465661-15E3-4914-ABEC-D1FA6AD352BA}" destId="{E7CDC96E-B638-4FFF-87D6-7BE24D522274}" srcOrd="13" destOrd="0" presId="urn:microsoft.com/office/officeart/2005/8/layout/hChevron3"/>
    <dgm:cxn modelId="{3CB32265-C042-4810-A704-ED5ABC92E15C}"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r>
            <a:rPr lang="en-GB" dirty="0" smtClean="0"/>
            <a:t>2</a:t>
          </a:r>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5B5EC8CB-865D-4C88-B613-6D87376E9F14}">
      <dgm:prSet/>
      <dgm:spPr>
        <a:solidFill>
          <a:schemeClr val="bg1"/>
        </a:solidFill>
      </dgm:spPr>
      <dgm:t>
        <a:bodyPr/>
        <a:lstStyle/>
        <a:p>
          <a:r>
            <a:rPr lang="en-GB" dirty="0" smtClean="0"/>
            <a:t>7</a:t>
          </a:r>
          <a:endParaRPr lang="en-GB" dirty="0"/>
        </a:p>
      </dgm:t>
    </dgm:pt>
    <dgm:pt modelId="{C3BC5B3C-CD1C-4FF0-9A63-41BDD03B4974}" type="parTrans" cxnId="{54594D38-5E9A-44D1-AB4B-CC3E9BACB87C}">
      <dgm:prSet/>
      <dgm:spPr/>
      <dgm:t>
        <a:bodyPr/>
        <a:lstStyle/>
        <a:p>
          <a:endParaRPr lang="en-GB"/>
        </a:p>
      </dgm:t>
    </dgm:pt>
    <dgm:pt modelId="{6ECC9BF8-D532-493E-B1B8-B19117582505}" type="sibTrans" cxnId="{54594D38-5E9A-44D1-AB4B-CC3E9BACB87C}">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D7F9A1EB-D6EB-46F0-87A2-9E71543A948F}" type="presOf" srcId="{5B5EC8CB-865D-4C88-B613-6D87376E9F14}" destId="{C7D00844-EE47-41F8-979C-CB760ED28C8C}" srcOrd="0" destOrd="0" presId="urn:microsoft.com/office/officeart/2005/8/layout/hChevron3"/>
    <dgm:cxn modelId="{3F4CE310-A36A-4723-8CE9-C4ED4F70892D}" type="presOf" srcId="{846AC3AD-D0BB-43FB-A148-CD40EB943963}" destId="{CF389F20-8227-457D-92B0-789E512B7488}" srcOrd="0" destOrd="0" presId="urn:microsoft.com/office/officeart/2005/8/layout/hChevron3"/>
    <dgm:cxn modelId="{B9EB676E-58E3-42AA-BB6C-4087AB2F325E}" type="presOf" srcId="{EACDE564-7432-4CE0-BA37-CC7BAB59B86A}" destId="{A120E7F8-AFAF-4279-B5BA-05982D1FA05A}"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54594D38-5E9A-44D1-AB4B-CC3E9BACB87C}" srcId="{1E03A7F9-D576-490C-A9C7-CA34FF27EA84}" destId="{5B5EC8CB-865D-4C88-B613-6D87376E9F14}" srcOrd="7" destOrd="0" parTransId="{C3BC5B3C-CD1C-4FF0-9A63-41BDD03B4974}" sibTransId="{6ECC9BF8-D532-493E-B1B8-B19117582505}"/>
    <dgm:cxn modelId="{DEC10A65-89C4-4256-B9B0-24EE7F0B2BAB}" type="presOf" srcId="{90CCC52A-4725-47F7-8C56-4323B38E8CD6}" destId="{6E419A37-1EFF-434E-8E04-8AF92A874199}"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38DAB304-D3F4-4AA2-86D7-B9851E3FB41A}" type="presOf" srcId="{1E03A7F9-D576-490C-A9C7-CA34FF27EA84}" destId="{75465661-15E3-4914-ABEC-D1FA6AD352BA}" srcOrd="0" destOrd="0" presId="urn:microsoft.com/office/officeart/2005/8/layout/hChevron3"/>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F2411929-25DC-4ACC-8105-D67D5847B69F}" type="presOf" srcId="{6045D48E-3602-480F-8B88-1DC76FF3D5BD}" destId="{44F63105-E65E-4CFC-B693-0687C90581CE}" srcOrd="0" destOrd="0" presId="urn:microsoft.com/office/officeart/2005/8/layout/hChevron3"/>
    <dgm:cxn modelId="{BFE74BE9-92A6-4889-BCA0-6799128711EA}" srcId="{1E03A7F9-D576-490C-A9C7-CA34FF27EA84}" destId="{846AC3AD-D0BB-43FB-A148-CD40EB943963}" srcOrd="5" destOrd="0" parTransId="{862F6D50-4EF0-4E89-A6E5-32528867100A}" sibTransId="{65071818-419C-4E1C-8B81-1FBA7DC5D5D5}"/>
    <dgm:cxn modelId="{6F4260A7-1075-4FF0-90C0-DE665AEED43A}" type="presOf" srcId="{D20B8BFC-0410-4236-AF5C-50434DBB114C}" destId="{6EA5CE9E-1F78-4498-8275-E35B5EBF74D3}" srcOrd="0" destOrd="0" presId="urn:microsoft.com/office/officeart/2005/8/layout/hChevron3"/>
    <dgm:cxn modelId="{32FB55D0-3449-4750-A921-577B2E173637}" type="presOf" srcId="{726C7465-A7FB-4325-87B0-72A3441EDF88}" destId="{42ADD423-02A1-4B47-AA98-663FB5C0C8DF}" srcOrd="0" destOrd="0" presId="urn:microsoft.com/office/officeart/2005/8/layout/hChevron3"/>
    <dgm:cxn modelId="{2CE123FB-562B-4953-ABB9-17630D7D6D6F}" type="presOf" srcId="{67F9F363-63CE-4E95-8E9C-B2C663FA3E0F}" destId="{B0B54C16-ED01-4C20-AFFC-1D260DA24D4F}" srcOrd="0" destOrd="0" presId="urn:microsoft.com/office/officeart/2005/8/layout/hChevron3"/>
    <dgm:cxn modelId="{2A8E23B4-1E08-43F6-80C2-333A92ABCC9F}" type="presParOf" srcId="{75465661-15E3-4914-ABEC-D1FA6AD352BA}" destId="{44F63105-E65E-4CFC-B693-0687C90581CE}" srcOrd="0" destOrd="0" presId="urn:microsoft.com/office/officeart/2005/8/layout/hChevron3"/>
    <dgm:cxn modelId="{EDEB6C53-B968-4BBA-97BD-2C0708CD6519}" type="presParOf" srcId="{75465661-15E3-4914-ABEC-D1FA6AD352BA}" destId="{E463E92B-D542-4694-820C-9FED2CD31162}" srcOrd="1" destOrd="0" presId="urn:microsoft.com/office/officeart/2005/8/layout/hChevron3"/>
    <dgm:cxn modelId="{45210ED8-498A-46B7-95A9-F5EC039EC5DC}" type="presParOf" srcId="{75465661-15E3-4914-ABEC-D1FA6AD352BA}" destId="{A120E7F8-AFAF-4279-B5BA-05982D1FA05A}" srcOrd="2" destOrd="0" presId="urn:microsoft.com/office/officeart/2005/8/layout/hChevron3"/>
    <dgm:cxn modelId="{5BC52A29-CEFB-4A6D-9824-281B526AD79A}" type="presParOf" srcId="{75465661-15E3-4914-ABEC-D1FA6AD352BA}" destId="{35F89384-EE40-457E-9835-A7DE82DB791E}" srcOrd="3" destOrd="0" presId="urn:microsoft.com/office/officeart/2005/8/layout/hChevron3"/>
    <dgm:cxn modelId="{43421DA3-767D-437A-BCF9-04C2A2C4CFBD}" type="presParOf" srcId="{75465661-15E3-4914-ABEC-D1FA6AD352BA}" destId="{6EA5CE9E-1F78-4498-8275-E35B5EBF74D3}" srcOrd="4" destOrd="0" presId="urn:microsoft.com/office/officeart/2005/8/layout/hChevron3"/>
    <dgm:cxn modelId="{C40B8026-9DBC-47FB-BF27-10866DAA9908}" type="presParOf" srcId="{75465661-15E3-4914-ABEC-D1FA6AD352BA}" destId="{AF23B352-41CC-49B3-AF5E-C84C0B2BAC71}" srcOrd="5" destOrd="0" presId="urn:microsoft.com/office/officeart/2005/8/layout/hChevron3"/>
    <dgm:cxn modelId="{10F84EC2-6FD6-4527-A117-389B5144EDEE}" type="presParOf" srcId="{75465661-15E3-4914-ABEC-D1FA6AD352BA}" destId="{B0B54C16-ED01-4C20-AFFC-1D260DA24D4F}" srcOrd="6" destOrd="0" presId="urn:microsoft.com/office/officeart/2005/8/layout/hChevron3"/>
    <dgm:cxn modelId="{1E65BF8B-5097-4029-BA14-09A61EC0206B}" type="presParOf" srcId="{75465661-15E3-4914-ABEC-D1FA6AD352BA}" destId="{1A39E74A-18FC-4426-B1D9-9465DCD12656}" srcOrd="7" destOrd="0" presId="urn:microsoft.com/office/officeart/2005/8/layout/hChevron3"/>
    <dgm:cxn modelId="{8BC58F7F-96E4-47CE-9779-B7909AFCD47B}" type="presParOf" srcId="{75465661-15E3-4914-ABEC-D1FA6AD352BA}" destId="{6E419A37-1EFF-434E-8E04-8AF92A874199}" srcOrd="8" destOrd="0" presId="urn:microsoft.com/office/officeart/2005/8/layout/hChevron3"/>
    <dgm:cxn modelId="{DBF631B2-E519-421E-93C5-C6F5651D9254}" type="presParOf" srcId="{75465661-15E3-4914-ABEC-D1FA6AD352BA}" destId="{7D4B6378-97C2-4DE2-A07D-03A000A5B116}" srcOrd="9" destOrd="0" presId="urn:microsoft.com/office/officeart/2005/8/layout/hChevron3"/>
    <dgm:cxn modelId="{A7980A26-BE62-41A0-98BF-CE7CE17FCBE5}" type="presParOf" srcId="{75465661-15E3-4914-ABEC-D1FA6AD352BA}" destId="{CF389F20-8227-457D-92B0-789E512B7488}" srcOrd="10" destOrd="0" presId="urn:microsoft.com/office/officeart/2005/8/layout/hChevron3"/>
    <dgm:cxn modelId="{5A6DA43D-42B7-4CC0-9218-D0E9363BB562}" type="presParOf" srcId="{75465661-15E3-4914-ABEC-D1FA6AD352BA}" destId="{F2DCB9A6-F179-4781-B3E4-050B945FC023}" srcOrd="11" destOrd="0" presId="urn:microsoft.com/office/officeart/2005/8/layout/hChevron3"/>
    <dgm:cxn modelId="{B42B9774-EAA0-4046-8956-E4B11326EA24}" type="presParOf" srcId="{75465661-15E3-4914-ABEC-D1FA6AD352BA}" destId="{42ADD423-02A1-4B47-AA98-663FB5C0C8DF}" srcOrd="12" destOrd="0" presId="urn:microsoft.com/office/officeart/2005/8/layout/hChevron3"/>
    <dgm:cxn modelId="{4F3946CC-9DEB-4E94-8026-98963C67E78A}" type="presParOf" srcId="{75465661-15E3-4914-ABEC-D1FA6AD352BA}" destId="{E7CDC96E-B638-4FFF-87D6-7BE24D522274}" srcOrd="13" destOrd="0" presId="urn:microsoft.com/office/officeart/2005/8/layout/hChevron3"/>
    <dgm:cxn modelId="{E6D9C12E-CD2C-4D0D-9299-39865F48E95A}"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dgm:t>
        <a:bodyPr/>
        <a:lstStyle/>
        <a:p>
          <a:r>
            <a:rPr lang="en-GB" dirty="0" smtClean="0"/>
            <a:t>0</a:t>
          </a:r>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5B5EC8CB-865D-4C88-B613-6D87376E9F14}">
      <dgm:prSet/>
      <dgm:spPr/>
      <dgm:t>
        <a:bodyPr/>
        <a:lstStyle/>
        <a:p>
          <a:r>
            <a:rPr lang="en-GB" dirty="0" smtClean="0"/>
            <a:t>0</a:t>
          </a:r>
          <a:endParaRPr lang="en-GB" dirty="0"/>
        </a:p>
      </dgm:t>
    </dgm:pt>
    <dgm:pt modelId="{6ECC9BF8-D532-493E-B1B8-B19117582505}" type="sibTrans" cxnId="{54594D38-5E9A-44D1-AB4B-CC3E9BACB87C}">
      <dgm:prSet/>
      <dgm:spPr/>
      <dgm:t>
        <a:bodyPr/>
        <a:lstStyle/>
        <a:p>
          <a:endParaRPr lang="en-GB"/>
        </a:p>
      </dgm:t>
    </dgm:pt>
    <dgm:pt modelId="{C3BC5B3C-CD1C-4FF0-9A63-41BDD03B4974}" type="parTrans" cxnId="{54594D38-5E9A-44D1-AB4B-CC3E9BACB87C}">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56EA433A-0905-416B-8019-CA8533661DB9}" type="presOf" srcId="{D20B8BFC-0410-4236-AF5C-50434DBB114C}" destId="{6EA5CE9E-1F78-4498-8275-E35B5EBF74D3}" srcOrd="0" destOrd="0" presId="urn:microsoft.com/office/officeart/2005/8/layout/hChevron3"/>
    <dgm:cxn modelId="{945CE198-7046-4EC3-B75A-2C28B4F5CA21}" type="presOf" srcId="{726C7465-A7FB-4325-87B0-72A3441EDF88}" destId="{42ADD423-02A1-4B47-AA98-663FB5C0C8DF}" srcOrd="0" destOrd="0" presId="urn:microsoft.com/office/officeart/2005/8/layout/hChevron3"/>
    <dgm:cxn modelId="{1AD200C1-46DD-44AF-A326-460FDDC3EC81}" type="presOf" srcId="{90CCC52A-4725-47F7-8C56-4323B38E8CD6}" destId="{6E419A37-1EFF-434E-8E04-8AF92A874199}"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4A5CFD8F-5D9C-43A2-8921-ED8A942C170F}" type="presOf" srcId="{6045D48E-3602-480F-8B88-1DC76FF3D5BD}" destId="{44F63105-E65E-4CFC-B693-0687C90581CE}" srcOrd="0" destOrd="0" presId="urn:microsoft.com/office/officeart/2005/8/layout/hChevron3"/>
    <dgm:cxn modelId="{54594D38-5E9A-44D1-AB4B-CC3E9BACB87C}" srcId="{1E03A7F9-D576-490C-A9C7-CA34FF27EA84}" destId="{5B5EC8CB-865D-4C88-B613-6D87376E9F14}" srcOrd="7" destOrd="0" parTransId="{C3BC5B3C-CD1C-4FF0-9A63-41BDD03B4974}" sibTransId="{6ECC9BF8-D532-493E-B1B8-B19117582505}"/>
    <dgm:cxn modelId="{5371F7FD-A2EE-4B8C-AC3B-1F95AA9F4294}" type="presOf" srcId="{1E03A7F9-D576-490C-A9C7-CA34FF27EA84}" destId="{75465661-15E3-4914-ABEC-D1FA6AD352BA}" srcOrd="0" destOrd="0" presId="urn:microsoft.com/office/officeart/2005/8/layout/hChevron3"/>
    <dgm:cxn modelId="{3BB60D5D-DAF3-4770-87E4-F72E6A5CBF3B}" type="presOf" srcId="{EACDE564-7432-4CE0-BA37-CC7BAB59B86A}" destId="{A120E7F8-AFAF-4279-B5BA-05982D1FA05A}" srcOrd="0" destOrd="0" presId="urn:microsoft.com/office/officeart/2005/8/layout/hChevron3"/>
    <dgm:cxn modelId="{6C656EE7-1CEA-413C-8E17-4498E6CD977A}" type="presOf" srcId="{846AC3AD-D0BB-43FB-A148-CD40EB943963}" destId="{CF389F20-8227-457D-92B0-789E512B7488}"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47517522-BF3B-4A7C-B445-6AB8FFCA1A91}" type="presOf" srcId="{5B5EC8CB-865D-4C88-B613-6D87376E9F14}" destId="{C7D00844-EE47-41F8-979C-CB760ED28C8C}" srcOrd="0" destOrd="0" presId="urn:microsoft.com/office/officeart/2005/8/layout/hChevron3"/>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EE0DB943-3696-4FF6-8EDB-743F3A71EC16}" type="presOf" srcId="{67F9F363-63CE-4E95-8E9C-B2C663FA3E0F}" destId="{B0B54C16-ED01-4C20-AFFC-1D260DA24D4F}" srcOrd="0" destOrd="0" presId="urn:microsoft.com/office/officeart/2005/8/layout/hChevron3"/>
    <dgm:cxn modelId="{BFE74BE9-92A6-4889-BCA0-6799128711EA}" srcId="{1E03A7F9-D576-490C-A9C7-CA34FF27EA84}" destId="{846AC3AD-D0BB-43FB-A148-CD40EB943963}" srcOrd="5" destOrd="0" parTransId="{862F6D50-4EF0-4E89-A6E5-32528867100A}" sibTransId="{65071818-419C-4E1C-8B81-1FBA7DC5D5D5}"/>
    <dgm:cxn modelId="{E3DC3B36-4820-4E81-9F5E-035A95421E64}" type="presParOf" srcId="{75465661-15E3-4914-ABEC-D1FA6AD352BA}" destId="{44F63105-E65E-4CFC-B693-0687C90581CE}" srcOrd="0" destOrd="0" presId="urn:microsoft.com/office/officeart/2005/8/layout/hChevron3"/>
    <dgm:cxn modelId="{46A9DE75-5D4F-4ADE-91D9-72FC0DA622D0}" type="presParOf" srcId="{75465661-15E3-4914-ABEC-D1FA6AD352BA}" destId="{E463E92B-D542-4694-820C-9FED2CD31162}" srcOrd="1" destOrd="0" presId="urn:microsoft.com/office/officeart/2005/8/layout/hChevron3"/>
    <dgm:cxn modelId="{B98F7333-8AA2-42FC-B755-27852EE99B8F}" type="presParOf" srcId="{75465661-15E3-4914-ABEC-D1FA6AD352BA}" destId="{A120E7F8-AFAF-4279-B5BA-05982D1FA05A}" srcOrd="2" destOrd="0" presId="urn:microsoft.com/office/officeart/2005/8/layout/hChevron3"/>
    <dgm:cxn modelId="{DC84F178-B0C0-4DFD-864F-DF8D481A5612}" type="presParOf" srcId="{75465661-15E3-4914-ABEC-D1FA6AD352BA}" destId="{35F89384-EE40-457E-9835-A7DE82DB791E}" srcOrd="3" destOrd="0" presId="urn:microsoft.com/office/officeart/2005/8/layout/hChevron3"/>
    <dgm:cxn modelId="{28EAE325-927A-4F30-AC16-489E35A10C72}" type="presParOf" srcId="{75465661-15E3-4914-ABEC-D1FA6AD352BA}" destId="{6EA5CE9E-1F78-4498-8275-E35B5EBF74D3}" srcOrd="4" destOrd="0" presId="urn:microsoft.com/office/officeart/2005/8/layout/hChevron3"/>
    <dgm:cxn modelId="{DCC10B05-441C-4ECF-93D4-7F1A828A58AF}" type="presParOf" srcId="{75465661-15E3-4914-ABEC-D1FA6AD352BA}" destId="{AF23B352-41CC-49B3-AF5E-C84C0B2BAC71}" srcOrd="5" destOrd="0" presId="urn:microsoft.com/office/officeart/2005/8/layout/hChevron3"/>
    <dgm:cxn modelId="{F6247077-2C3B-407E-B398-D421579AE0AE}" type="presParOf" srcId="{75465661-15E3-4914-ABEC-D1FA6AD352BA}" destId="{B0B54C16-ED01-4C20-AFFC-1D260DA24D4F}" srcOrd="6" destOrd="0" presId="urn:microsoft.com/office/officeart/2005/8/layout/hChevron3"/>
    <dgm:cxn modelId="{6735D0FA-0A92-4B69-B8AB-35D3BF4B9910}" type="presParOf" srcId="{75465661-15E3-4914-ABEC-D1FA6AD352BA}" destId="{1A39E74A-18FC-4426-B1D9-9465DCD12656}" srcOrd="7" destOrd="0" presId="urn:microsoft.com/office/officeart/2005/8/layout/hChevron3"/>
    <dgm:cxn modelId="{D9F7DFDE-9E79-462A-B325-EED6EEC8AE75}" type="presParOf" srcId="{75465661-15E3-4914-ABEC-D1FA6AD352BA}" destId="{6E419A37-1EFF-434E-8E04-8AF92A874199}" srcOrd="8" destOrd="0" presId="urn:microsoft.com/office/officeart/2005/8/layout/hChevron3"/>
    <dgm:cxn modelId="{B333C7C7-FBE6-4ECB-B340-99FC83EC1E5B}" type="presParOf" srcId="{75465661-15E3-4914-ABEC-D1FA6AD352BA}" destId="{7D4B6378-97C2-4DE2-A07D-03A000A5B116}" srcOrd="9" destOrd="0" presId="urn:microsoft.com/office/officeart/2005/8/layout/hChevron3"/>
    <dgm:cxn modelId="{CC5A72FE-C32D-42A5-A5BD-26881D4EC5C1}" type="presParOf" srcId="{75465661-15E3-4914-ABEC-D1FA6AD352BA}" destId="{CF389F20-8227-457D-92B0-789E512B7488}" srcOrd="10" destOrd="0" presId="urn:microsoft.com/office/officeart/2005/8/layout/hChevron3"/>
    <dgm:cxn modelId="{DA373A65-51EB-44AA-B2C9-7A1BA22FEA52}" type="presParOf" srcId="{75465661-15E3-4914-ABEC-D1FA6AD352BA}" destId="{F2DCB9A6-F179-4781-B3E4-050B945FC023}" srcOrd="11" destOrd="0" presId="urn:microsoft.com/office/officeart/2005/8/layout/hChevron3"/>
    <dgm:cxn modelId="{8C557A84-52FA-4867-826E-68803EF20920}" type="presParOf" srcId="{75465661-15E3-4914-ABEC-D1FA6AD352BA}" destId="{42ADD423-02A1-4B47-AA98-663FB5C0C8DF}" srcOrd="12" destOrd="0" presId="urn:microsoft.com/office/officeart/2005/8/layout/hChevron3"/>
    <dgm:cxn modelId="{D4F87A7C-7BDC-4BAB-95C1-807A23FA0816}" type="presParOf" srcId="{75465661-15E3-4914-ABEC-D1FA6AD352BA}" destId="{E7CDC96E-B638-4FFF-87D6-7BE24D522274}" srcOrd="13" destOrd="0" presId="urn:microsoft.com/office/officeart/2005/8/layout/hChevron3"/>
    <dgm:cxn modelId="{BBA2C0A7-C38F-4634-8650-8C052127B031}"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a:solidFill>
          <a:schemeClr val="bg1"/>
        </a:solidFill>
      </dgm:spPr>
      <dgm:t>
        <a:bodyPr/>
        <a:lstStyle/>
        <a:p>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a:solidFill>
          <a:schemeClr val="bg1"/>
        </a:solidFill>
      </dgm:spPr>
      <dgm:t>
        <a:bodyPr/>
        <a:lstStyle/>
        <a:p>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5B5EC8CB-865D-4C88-B613-6D87376E9F14}">
      <dgm:prSet/>
      <dgm:spPr>
        <a:solidFill>
          <a:schemeClr val="bg1"/>
        </a:solidFill>
      </dgm:spPr>
      <dgm:t>
        <a:bodyPr/>
        <a:lstStyle/>
        <a:p>
          <a:endParaRPr lang="en-GB" dirty="0"/>
        </a:p>
      </dgm:t>
    </dgm:pt>
    <dgm:pt modelId="{C3BC5B3C-CD1C-4FF0-9A63-41BDD03B4974}" type="parTrans" cxnId="{54594D38-5E9A-44D1-AB4B-CC3E9BACB87C}">
      <dgm:prSet/>
      <dgm:spPr/>
      <dgm:t>
        <a:bodyPr/>
        <a:lstStyle/>
        <a:p>
          <a:endParaRPr lang="en-GB"/>
        </a:p>
      </dgm:t>
    </dgm:pt>
    <dgm:pt modelId="{6ECC9BF8-D532-493E-B1B8-B19117582505}" type="sibTrans" cxnId="{54594D38-5E9A-44D1-AB4B-CC3E9BACB87C}">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0207DA27-738E-4986-A859-FA509A8C7659}" type="presOf" srcId="{67F9F363-63CE-4E95-8E9C-B2C663FA3E0F}" destId="{B0B54C16-ED01-4C20-AFFC-1D260DA24D4F}" srcOrd="0" destOrd="0" presId="urn:microsoft.com/office/officeart/2005/8/layout/hChevron3"/>
    <dgm:cxn modelId="{9C8FDEB1-5D98-4B78-97E3-98AF4AE57758}" type="presOf" srcId="{6045D48E-3602-480F-8B88-1DC76FF3D5BD}" destId="{44F63105-E65E-4CFC-B693-0687C90581CE}" srcOrd="0" destOrd="0" presId="urn:microsoft.com/office/officeart/2005/8/layout/hChevron3"/>
    <dgm:cxn modelId="{EA31AD89-359F-4691-BE6B-B43BA81C987B}" type="presOf" srcId="{90CCC52A-4725-47F7-8C56-4323B38E8CD6}" destId="{6E419A37-1EFF-434E-8E04-8AF92A874199}" srcOrd="0" destOrd="0" presId="urn:microsoft.com/office/officeart/2005/8/layout/hChevron3"/>
    <dgm:cxn modelId="{E7F7C83F-FBFD-4C98-9899-7F3DFFF2D2E7}" type="presOf" srcId="{846AC3AD-D0BB-43FB-A148-CD40EB943963}" destId="{CF389F20-8227-457D-92B0-789E512B7488}" srcOrd="0" destOrd="0" presId="urn:microsoft.com/office/officeart/2005/8/layout/hChevron3"/>
    <dgm:cxn modelId="{6DD36BA4-C809-4F67-9679-484B5562F859}" type="presOf" srcId="{EACDE564-7432-4CE0-BA37-CC7BAB59B86A}" destId="{A120E7F8-AFAF-4279-B5BA-05982D1FA05A}" srcOrd="0" destOrd="0" presId="urn:microsoft.com/office/officeart/2005/8/layout/hChevron3"/>
    <dgm:cxn modelId="{EF42184B-3797-49E2-952C-6ACBD9C4D68D}" type="presOf" srcId="{5B5EC8CB-865D-4C88-B613-6D87376E9F14}" destId="{C7D00844-EE47-41F8-979C-CB760ED28C8C}"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54594D38-5E9A-44D1-AB4B-CC3E9BACB87C}" srcId="{1E03A7F9-D576-490C-A9C7-CA34FF27EA84}" destId="{5B5EC8CB-865D-4C88-B613-6D87376E9F14}" srcOrd="7" destOrd="0" parTransId="{C3BC5B3C-CD1C-4FF0-9A63-41BDD03B4974}" sibTransId="{6ECC9BF8-D532-493E-B1B8-B19117582505}"/>
    <dgm:cxn modelId="{08A99053-B7A9-472F-A7CD-516017C81AA5}" type="presOf" srcId="{D20B8BFC-0410-4236-AF5C-50434DBB114C}" destId="{6EA5CE9E-1F78-4498-8275-E35B5EBF74D3}" srcOrd="0" destOrd="0" presId="urn:microsoft.com/office/officeart/2005/8/layout/hChevron3"/>
    <dgm:cxn modelId="{2551363D-000D-4A13-AB6A-815D5FE50E92}" type="presOf" srcId="{1E03A7F9-D576-490C-A9C7-CA34FF27EA84}" destId="{75465661-15E3-4914-ABEC-D1FA6AD352BA}" srcOrd="0" destOrd="0" presId="urn:microsoft.com/office/officeart/2005/8/layout/hChevron3"/>
    <dgm:cxn modelId="{7A3D5EAA-CB70-4BA7-B01E-DBD75C53FDC0}" type="presOf" srcId="{726C7465-A7FB-4325-87B0-72A3441EDF88}" destId="{42ADD423-02A1-4B47-AA98-663FB5C0C8DF}"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BFE74BE9-92A6-4889-BCA0-6799128711EA}" srcId="{1E03A7F9-D576-490C-A9C7-CA34FF27EA84}" destId="{846AC3AD-D0BB-43FB-A148-CD40EB943963}" srcOrd="5" destOrd="0" parTransId="{862F6D50-4EF0-4E89-A6E5-32528867100A}" sibTransId="{65071818-419C-4E1C-8B81-1FBA7DC5D5D5}"/>
    <dgm:cxn modelId="{C75AB778-C30F-46AD-B102-364F51054A4F}" type="presParOf" srcId="{75465661-15E3-4914-ABEC-D1FA6AD352BA}" destId="{44F63105-E65E-4CFC-B693-0687C90581CE}" srcOrd="0" destOrd="0" presId="urn:microsoft.com/office/officeart/2005/8/layout/hChevron3"/>
    <dgm:cxn modelId="{1E5F85DB-B509-4B61-B8F4-98457C7F4D95}" type="presParOf" srcId="{75465661-15E3-4914-ABEC-D1FA6AD352BA}" destId="{E463E92B-D542-4694-820C-9FED2CD31162}" srcOrd="1" destOrd="0" presId="urn:microsoft.com/office/officeart/2005/8/layout/hChevron3"/>
    <dgm:cxn modelId="{2F66F467-6493-48D3-B2B3-B372D334CC86}" type="presParOf" srcId="{75465661-15E3-4914-ABEC-D1FA6AD352BA}" destId="{A120E7F8-AFAF-4279-B5BA-05982D1FA05A}" srcOrd="2" destOrd="0" presId="urn:microsoft.com/office/officeart/2005/8/layout/hChevron3"/>
    <dgm:cxn modelId="{B068A6DB-26F7-4698-B5F1-73BB4B86010E}" type="presParOf" srcId="{75465661-15E3-4914-ABEC-D1FA6AD352BA}" destId="{35F89384-EE40-457E-9835-A7DE82DB791E}" srcOrd="3" destOrd="0" presId="urn:microsoft.com/office/officeart/2005/8/layout/hChevron3"/>
    <dgm:cxn modelId="{C38D2062-64FC-49B0-90E8-A65C142DDAF4}" type="presParOf" srcId="{75465661-15E3-4914-ABEC-D1FA6AD352BA}" destId="{6EA5CE9E-1F78-4498-8275-E35B5EBF74D3}" srcOrd="4" destOrd="0" presId="urn:microsoft.com/office/officeart/2005/8/layout/hChevron3"/>
    <dgm:cxn modelId="{4D439408-2EC5-451B-8601-F894198F98F7}" type="presParOf" srcId="{75465661-15E3-4914-ABEC-D1FA6AD352BA}" destId="{AF23B352-41CC-49B3-AF5E-C84C0B2BAC71}" srcOrd="5" destOrd="0" presId="urn:microsoft.com/office/officeart/2005/8/layout/hChevron3"/>
    <dgm:cxn modelId="{FEAF59DC-2F31-44AD-A02E-D08F20CF9C67}" type="presParOf" srcId="{75465661-15E3-4914-ABEC-D1FA6AD352BA}" destId="{B0B54C16-ED01-4C20-AFFC-1D260DA24D4F}" srcOrd="6" destOrd="0" presId="urn:microsoft.com/office/officeart/2005/8/layout/hChevron3"/>
    <dgm:cxn modelId="{C5B1D584-D9BD-419C-9AC2-E9C9C316D9F3}" type="presParOf" srcId="{75465661-15E3-4914-ABEC-D1FA6AD352BA}" destId="{1A39E74A-18FC-4426-B1D9-9465DCD12656}" srcOrd="7" destOrd="0" presId="urn:microsoft.com/office/officeart/2005/8/layout/hChevron3"/>
    <dgm:cxn modelId="{2AEC4625-D3B3-4AA3-BEBC-3E404EB3968F}" type="presParOf" srcId="{75465661-15E3-4914-ABEC-D1FA6AD352BA}" destId="{6E419A37-1EFF-434E-8E04-8AF92A874199}" srcOrd="8" destOrd="0" presId="urn:microsoft.com/office/officeart/2005/8/layout/hChevron3"/>
    <dgm:cxn modelId="{511C103F-02F3-43DD-80D1-2CEA6D4790F9}" type="presParOf" srcId="{75465661-15E3-4914-ABEC-D1FA6AD352BA}" destId="{7D4B6378-97C2-4DE2-A07D-03A000A5B116}" srcOrd="9" destOrd="0" presId="urn:microsoft.com/office/officeart/2005/8/layout/hChevron3"/>
    <dgm:cxn modelId="{D4F15B15-EFC2-43AF-B084-2C0D61D31391}" type="presParOf" srcId="{75465661-15E3-4914-ABEC-D1FA6AD352BA}" destId="{CF389F20-8227-457D-92B0-789E512B7488}" srcOrd="10" destOrd="0" presId="urn:microsoft.com/office/officeart/2005/8/layout/hChevron3"/>
    <dgm:cxn modelId="{EAD3DBF7-D4A3-4AF1-8589-251A2160DDBB}" type="presParOf" srcId="{75465661-15E3-4914-ABEC-D1FA6AD352BA}" destId="{F2DCB9A6-F179-4781-B3E4-050B945FC023}" srcOrd="11" destOrd="0" presId="urn:microsoft.com/office/officeart/2005/8/layout/hChevron3"/>
    <dgm:cxn modelId="{BBB233FF-BA76-4C1E-BE32-95606303B6D5}" type="presParOf" srcId="{75465661-15E3-4914-ABEC-D1FA6AD352BA}" destId="{42ADD423-02A1-4B47-AA98-663FB5C0C8DF}" srcOrd="12" destOrd="0" presId="urn:microsoft.com/office/officeart/2005/8/layout/hChevron3"/>
    <dgm:cxn modelId="{138D06A7-CA97-4D0F-8AB9-A3FC56C845E7}" type="presParOf" srcId="{75465661-15E3-4914-ABEC-D1FA6AD352BA}" destId="{E7CDC96E-B638-4FFF-87D6-7BE24D522274}" srcOrd="13" destOrd="0" presId="urn:microsoft.com/office/officeart/2005/8/layout/hChevron3"/>
    <dgm:cxn modelId="{648653E3-6B9E-4E73-9C11-BE1FCAA5CD86}"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a:solidFill>
          <a:schemeClr val="bg1"/>
        </a:solidFill>
      </dgm:spPr>
      <dgm:t>
        <a:bodyPr/>
        <a:lstStyle/>
        <a:p>
          <a:r>
            <a:rPr lang="en-GB" dirty="0" smtClean="0"/>
            <a:t>2</a:t>
          </a:r>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5B5EC8CB-865D-4C88-B613-6D87376E9F14}">
      <dgm:prSet/>
      <dgm:spPr>
        <a:solidFill>
          <a:schemeClr val="bg1"/>
        </a:solidFill>
      </dgm:spPr>
      <dgm:t>
        <a:bodyPr/>
        <a:lstStyle/>
        <a:p>
          <a:r>
            <a:rPr lang="en-GB" dirty="0" smtClean="0"/>
            <a:t>7</a:t>
          </a:r>
          <a:endParaRPr lang="en-GB" dirty="0"/>
        </a:p>
      </dgm:t>
    </dgm:pt>
    <dgm:pt modelId="{C3BC5B3C-CD1C-4FF0-9A63-41BDD03B4974}" type="parTrans" cxnId="{54594D38-5E9A-44D1-AB4B-CC3E9BACB87C}">
      <dgm:prSet/>
      <dgm:spPr/>
      <dgm:t>
        <a:bodyPr/>
        <a:lstStyle/>
        <a:p>
          <a:endParaRPr lang="en-GB"/>
        </a:p>
      </dgm:t>
    </dgm:pt>
    <dgm:pt modelId="{6ECC9BF8-D532-493E-B1B8-B19117582505}" type="sibTrans" cxnId="{54594D38-5E9A-44D1-AB4B-CC3E9BACB87C}">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154B7291-D174-4CA7-B81F-745346B298B1}" type="presOf" srcId="{EACDE564-7432-4CE0-BA37-CC7BAB59B86A}" destId="{A120E7F8-AFAF-4279-B5BA-05982D1FA05A}" srcOrd="0" destOrd="0" presId="urn:microsoft.com/office/officeart/2005/8/layout/hChevron3"/>
    <dgm:cxn modelId="{044880B4-F148-4299-9099-992EBF8C4438}" type="presOf" srcId="{726C7465-A7FB-4325-87B0-72A3441EDF88}" destId="{42ADD423-02A1-4B47-AA98-663FB5C0C8DF}" srcOrd="0" destOrd="0" presId="urn:microsoft.com/office/officeart/2005/8/layout/hChevron3"/>
    <dgm:cxn modelId="{14D5C437-596C-4B6E-8A4D-0B9CBA0144DB}" type="presOf" srcId="{67F9F363-63CE-4E95-8E9C-B2C663FA3E0F}" destId="{B0B54C16-ED01-4C20-AFFC-1D260DA24D4F}" srcOrd="0" destOrd="0" presId="urn:microsoft.com/office/officeart/2005/8/layout/hChevron3"/>
    <dgm:cxn modelId="{140D699E-D8AC-4868-9EB7-E1122EDF3F40}" type="presOf" srcId="{90CCC52A-4725-47F7-8C56-4323B38E8CD6}" destId="{6E419A37-1EFF-434E-8E04-8AF92A874199}"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54594D38-5E9A-44D1-AB4B-CC3E9BACB87C}" srcId="{1E03A7F9-D576-490C-A9C7-CA34FF27EA84}" destId="{5B5EC8CB-865D-4C88-B613-6D87376E9F14}" srcOrd="7" destOrd="0" parTransId="{C3BC5B3C-CD1C-4FF0-9A63-41BDD03B4974}" sibTransId="{6ECC9BF8-D532-493E-B1B8-B19117582505}"/>
    <dgm:cxn modelId="{D068B0F4-0FEF-46EB-A2DF-3DD7C37C5EB4}" type="presOf" srcId="{D20B8BFC-0410-4236-AF5C-50434DBB114C}" destId="{6EA5CE9E-1F78-4498-8275-E35B5EBF74D3}"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DBCBC243-1FBB-4F99-8621-FB6B28468335}" type="presOf" srcId="{1E03A7F9-D576-490C-A9C7-CA34FF27EA84}" destId="{75465661-15E3-4914-ABEC-D1FA6AD352BA}" srcOrd="0" destOrd="0" presId="urn:microsoft.com/office/officeart/2005/8/layout/hChevron3"/>
    <dgm:cxn modelId="{9B4527AB-4BE5-472E-94DC-ADBFCC9FC691}" srcId="{1E03A7F9-D576-490C-A9C7-CA34FF27EA84}" destId="{90CCC52A-4725-47F7-8C56-4323B38E8CD6}" srcOrd="4" destOrd="0" parTransId="{7446524C-AE16-4730-A89A-54392312447D}" sibTransId="{1198BDCA-7E10-40E2-BD85-C1B924F0D9CD}"/>
    <dgm:cxn modelId="{98A8CA79-A023-4C47-850B-9AEC9D5D61C6}" type="presOf" srcId="{846AC3AD-D0BB-43FB-A148-CD40EB943963}" destId="{CF389F20-8227-457D-92B0-789E512B7488}" srcOrd="0" destOrd="0" presId="urn:microsoft.com/office/officeart/2005/8/layout/hChevron3"/>
    <dgm:cxn modelId="{6B18AC3F-EAB6-43D1-9D8B-6721ECC280E0}" srcId="{1E03A7F9-D576-490C-A9C7-CA34FF27EA84}" destId="{726C7465-A7FB-4325-87B0-72A3441EDF88}" srcOrd="6" destOrd="0" parTransId="{3816ECAE-9683-400E-A50D-3A5BA86C8741}" sibTransId="{B0147139-CD1B-4E5B-868C-7DF1337A2D1F}"/>
    <dgm:cxn modelId="{5A1B0A6F-D670-4593-B04D-8C303D9B8CBD}" type="presOf" srcId="{6045D48E-3602-480F-8B88-1DC76FF3D5BD}" destId="{44F63105-E65E-4CFC-B693-0687C90581CE}" srcOrd="0" destOrd="0" presId="urn:microsoft.com/office/officeart/2005/8/layout/hChevron3"/>
    <dgm:cxn modelId="{BFE74BE9-92A6-4889-BCA0-6799128711EA}" srcId="{1E03A7F9-D576-490C-A9C7-CA34FF27EA84}" destId="{846AC3AD-D0BB-43FB-A148-CD40EB943963}" srcOrd="5" destOrd="0" parTransId="{862F6D50-4EF0-4E89-A6E5-32528867100A}" sibTransId="{65071818-419C-4E1C-8B81-1FBA7DC5D5D5}"/>
    <dgm:cxn modelId="{7BE57F93-3CEB-4A30-85EA-9A5D6FAC5312}" type="presOf" srcId="{5B5EC8CB-865D-4C88-B613-6D87376E9F14}" destId="{C7D00844-EE47-41F8-979C-CB760ED28C8C}" srcOrd="0" destOrd="0" presId="urn:microsoft.com/office/officeart/2005/8/layout/hChevron3"/>
    <dgm:cxn modelId="{12A310ED-D1F9-4AC1-A39F-77CB1B24E3F3}" type="presParOf" srcId="{75465661-15E3-4914-ABEC-D1FA6AD352BA}" destId="{44F63105-E65E-4CFC-B693-0687C90581CE}" srcOrd="0" destOrd="0" presId="urn:microsoft.com/office/officeart/2005/8/layout/hChevron3"/>
    <dgm:cxn modelId="{B148860E-9FD9-4D11-B8C0-1084ECDDDC92}" type="presParOf" srcId="{75465661-15E3-4914-ABEC-D1FA6AD352BA}" destId="{E463E92B-D542-4694-820C-9FED2CD31162}" srcOrd="1" destOrd="0" presId="urn:microsoft.com/office/officeart/2005/8/layout/hChevron3"/>
    <dgm:cxn modelId="{32750D3A-DB09-40C0-8CD6-75C45FBDF23B}" type="presParOf" srcId="{75465661-15E3-4914-ABEC-D1FA6AD352BA}" destId="{A120E7F8-AFAF-4279-B5BA-05982D1FA05A}" srcOrd="2" destOrd="0" presId="urn:microsoft.com/office/officeart/2005/8/layout/hChevron3"/>
    <dgm:cxn modelId="{9C80C1AB-8912-403B-965C-7C0754FC82FE}" type="presParOf" srcId="{75465661-15E3-4914-ABEC-D1FA6AD352BA}" destId="{35F89384-EE40-457E-9835-A7DE82DB791E}" srcOrd="3" destOrd="0" presId="urn:microsoft.com/office/officeart/2005/8/layout/hChevron3"/>
    <dgm:cxn modelId="{A4C72EE3-98AB-479B-A17E-B93607E533C6}" type="presParOf" srcId="{75465661-15E3-4914-ABEC-D1FA6AD352BA}" destId="{6EA5CE9E-1F78-4498-8275-E35B5EBF74D3}" srcOrd="4" destOrd="0" presId="urn:microsoft.com/office/officeart/2005/8/layout/hChevron3"/>
    <dgm:cxn modelId="{B6FE38CE-8769-44A0-8FF1-C8EADA66DA1F}" type="presParOf" srcId="{75465661-15E3-4914-ABEC-D1FA6AD352BA}" destId="{AF23B352-41CC-49B3-AF5E-C84C0B2BAC71}" srcOrd="5" destOrd="0" presId="urn:microsoft.com/office/officeart/2005/8/layout/hChevron3"/>
    <dgm:cxn modelId="{89D5E3DC-AF02-44E3-A646-B313A36DFED4}" type="presParOf" srcId="{75465661-15E3-4914-ABEC-D1FA6AD352BA}" destId="{B0B54C16-ED01-4C20-AFFC-1D260DA24D4F}" srcOrd="6" destOrd="0" presId="urn:microsoft.com/office/officeart/2005/8/layout/hChevron3"/>
    <dgm:cxn modelId="{C1612052-867F-4276-BD25-FA93C0A4799F}" type="presParOf" srcId="{75465661-15E3-4914-ABEC-D1FA6AD352BA}" destId="{1A39E74A-18FC-4426-B1D9-9465DCD12656}" srcOrd="7" destOrd="0" presId="urn:microsoft.com/office/officeart/2005/8/layout/hChevron3"/>
    <dgm:cxn modelId="{F61AFAD6-B2FD-41DE-8361-0E35871E2779}" type="presParOf" srcId="{75465661-15E3-4914-ABEC-D1FA6AD352BA}" destId="{6E419A37-1EFF-434E-8E04-8AF92A874199}" srcOrd="8" destOrd="0" presId="urn:microsoft.com/office/officeart/2005/8/layout/hChevron3"/>
    <dgm:cxn modelId="{951F5132-B7B5-41DB-A3BA-359F771E1592}" type="presParOf" srcId="{75465661-15E3-4914-ABEC-D1FA6AD352BA}" destId="{7D4B6378-97C2-4DE2-A07D-03A000A5B116}" srcOrd="9" destOrd="0" presId="urn:microsoft.com/office/officeart/2005/8/layout/hChevron3"/>
    <dgm:cxn modelId="{CD425DCA-FF15-4BBD-91A6-0552CE9E9B37}" type="presParOf" srcId="{75465661-15E3-4914-ABEC-D1FA6AD352BA}" destId="{CF389F20-8227-457D-92B0-789E512B7488}" srcOrd="10" destOrd="0" presId="urn:microsoft.com/office/officeart/2005/8/layout/hChevron3"/>
    <dgm:cxn modelId="{A0FC3AD7-9AD6-4DA5-8159-193FC19EC33C}" type="presParOf" srcId="{75465661-15E3-4914-ABEC-D1FA6AD352BA}" destId="{F2DCB9A6-F179-4781-B3E4-050B945FC023}" srcOrd="11" destOrd="0" presId="urn:microsoft.com/office/officeart/2005/8/layout/hChevron3"/>
    <dgm:cxn modelId="{3D24825B-CB37-41DA-85C9-7B53F55BFFEC}" type="presParOf" srcId="{75465661-15E3-4914-ABEC-D1FA6AD352BA}" destId="{42ADD423-02A1-4B47-AA98-663FB5C0C8DF}" srcOrd="12" destOrd="0" presId="urn:microsoft.com/office/officeart/2005/8/layout/hChevron3"/>
    <dgm:cxn modelId="{D1C11DE5-1F4F-433C-B729-14C10F06B7BB}" type="presParOf" srcId="{75465661-15E3-4914-ABEC-D1FA6AD352BA}" destId="{E7CDC96E-B638-4FFF-87D6-7BE24D522274}" srcOrd="13" destOrd="0" presId="urn:microsoft.com/office/officeart/2005/8/layout/hChevron3"/>
    <dgm:cxn modelId="{255699FD-52E2-4ABA-A461-7DC54C01E70B}"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03A7F9-D576-490C-A9C7-CA34FF27EA84}" type="doc">
      <dgm:prSet loTypeId="urn:microsoft.com/office/officeart/2005/8/layout/hChevron3" loCatId="process" qsTypeId="urn:microsoft.com/office/officeart/2005/8/quickstyle/simple1" qsCatId="simple" csTypeId="urn:microsoft.com/office/officeart/2005/8/colors/accent1_2" csCatId="accent1" phldr="1"/>
      <dgm:spPr/>
    </dgm:pt>
    <dgm:pt modelId="{6045D48E-3602-480F-8B88-1DC76FF3D5BD}">
      <dgm:prSet phldrT="[Text]"/>
      <dgm:spPr/>
      <dgm:t>
        <a:bodyPr/>
        <a:lstStyle/>
        <a:p>
          <a:r>
            <a:rPr lang="en-GB" dirty="0" smtClean="0"/>
            <a:t>5</a:t>
          </a:r>
          <a:endParaRPr lang="en-GB" dirty="0"/>
        </a:p>
      </dgm:t>
    </dgm:pt>
    <dgm:pt modelId="{E7EA914B-FDD5-47A8-9DD3-6BCEAFB76B1F}" type="parTrans" cxnId="{486315A2-CB1B-4969-99F8-E266D50686A6}">
      <dgm:prSet/>
      <dgm:spPr/>
      <dgm:t>
        <a:bodyPr/>
        <a:lstStyle/>
        <a:p>
          <a:endParaRPr lang="en-GB"/>
        </a:p>
      </dgm:t>
    </dgm:pt>
    <dgm:pt modelId="{754D3E0C-BD93-4FEA-B619-569EF9B131B0}" type="sibTrans" cxnId="{486315A2-CB1B-4969-99F8-E266D50686A6}">
      <dgm:prSet/>
      <dgm:spPr/>
      <dgm:t>
        <a:bodyPr/>
        <a:lstStyle/>
        <a:p>
          <a:endParaRPr lang="en-GB"/>
        </a:p>
      </dgm:t>
    </dgm:pt>
    <dgm:pt modelId="{EACDE564-7432-4CE0-BA37-CC7BAB59B86A}">
      <dgm:prSet phldrT="[Text]"/>
      <dgm:spPr/>
      <dgm:t>
        <a:bodyPr/>
        <a:lstStyle/>
        <a:p>
          <a:r>
            <a:rPr lang="en-GB" dirty="0" smtClean="0"/>
            <a:t>2</a:t>
          </a:r>
          <a:endParaRPr lang="en-GB" dirty="0"/>
        </a:p>
      </dgm:t>
    </dgm:pt>
    <dgm:pt modelId="{60CD6C64-F7A2-4C5F-82DE-E027764876BD}" type="parTrans" cxnId="{B1A1A259-F497-454F-B8EE-834DB768E7F7}">
      <dgm:prSet/>
      <dgm:spPr/>
      <dgm:t>
        <a:bodyPr/>
        <a:lstStyle/>
        <a:p>
          <a:endParaRPr lang="en-GB"/>
        </a:p>
      </dgm:t>
    </dgm:pt>
    <dgm:pt modelId="{DF198869-28D6-4AED-946B-15A0E0C9AE18}" type="sibTrans" cxnId="{B1A1A259-F497-454F-B8EE-834DB768E7F7}">
      <dgm:prSet/>
      <dgm:spPr/>
      <dgm:t>
        <a:bodyPr/>
        <a:lstStyle/>
        <a:p>
          <a:endParaRPr lang="en-GB"/>
        </a:p>
      </dgm:t>
    </dgm:pt>
    <dgm:pt modelId="{D20B8BFC-0410-4236-AF5C-50434DBB114C}">
      <dgm:prSet/>
      <dgm:spPr/>
      <dgm:t>
        <a:bodyPr/>
        <a:lstStyle/>
        <a:p>
          <a:r>
            <a:rPr lang="en-GB" dirty="0" smtClean="0"/>
            <a:t>7</a:t>
          </a:r>
          <a:endParaRPr lang="en-GB" dirty="0"/>
        </a:p>
      </dgm:t>
    </dgm:pt>
    <dgm:pt modelId="{C84A9C13-2831-4E1A-B85D-E0D5E8F751BA}" type="parTrans" cxnId="{870F376F-5524-444D-9551-5FFD3E471C9E}">
      <dgm:prSet/>
      <dgm:spPr/>
      <dgm:t>
        <a:bodyPr/>
        <a:lstStyle/>
        <a:p>
          <a:endParaRPr lang="en-GB"/>
        </a:p>
      </dgm:t>
    </dgm:pt>
    <dgm:pt modelId="{BDDAB004-809C-4D2C-A0AE-118ED55A4575}" type="sibTrans" cxnId="{870F376F-5524-444D-9551-5FFD3E471C9E}">
      <dgm:prSet/>
      <dgm:spPr/>
      <dgm:t>
        <a:bodyPr/>
        <a:lstStyle/>
        <a:p>
          <a:endParaRPr lang="en-GB"/>
        </a:p>
      </dgm:t>
    </dgm:pt>
    <dgm:pt modelId="{90CCC52A-4725-47F7-8C56-4323B38E8CD6}">
      <dgm:prSet/>
      <dgm:spPr/>
      <dgm:t>
        <a:bodyPr/>
        <a:lstStyle/>
        <a:p>
          <a:r>
            <a:rPr lang="en-GB" dirty="0" smtClean="0"/>
            <a:t>9</a:t>
          </a:r>
          <a:endParaRPr lang="en-GB" dirty="0"/>
        </a:p>
      </dgm:t>
    </dgm:pt>
    <dgm:pt modelId="{7446524C-AE16-4730-A89A-54392312447D}" type="parTrans" cxnId="{9B4527AB-4BE5-472E-94DC-ADBFCC9FC691}">
      <dgm:prSet/>
      <dgm:spPr/>
      <dgm:t>
        <a:bodyPr/>
        <a:lstStyle/>
        <a:p>
          <a:endParaRPr lang="en-GB"/>
        </a:p>
      </dgm:t>
    </dgm:pt>
    <dgm:pt modelId="{1198BDCA-7E10-40E2-BD85-C1B924F0D9CD}" type="sibTrans" cxnId="{9B4527AB-4BE5-472E-94DC-ADBFCC9FC691}">
      <dgm:prSet/>
      <dgm:spPr/>
      <dgm:t>
        <a:bodyPr/>
        <a:lstStyle/>
        <a:p>
          <a:endParaRPr lang="en-GB"/>
        </a:p>
      </dgm:t>
    </dgm:pt>
    <dgm:pt modelId="{846AC3AD-D0BB-43FB-A148-CD40EB943963}">
      <dgm:prSet/>
      <dgm:spPr/>
      <dgm:t>
        <a:bodyPr/>
        <a:lstStyle/>
        <a:p>
          <a:r>
            <a:rPr lang="en-GB" dirty="0" smtClean="0"/>
            <a:t>3</a:t>
          </a:r>
          <a:endParaRPr lang="en-GB" dirty="0"/>
        </a:p>
      </dgm:t>
    </dgm:pt>
    <dgm:pt modelId="{862F6D50-4EF0-4E89-A6E5-32528867100A}" type="parTrans" cxnId="{BFE74BE9-92A6-4889-BCA0-6799128711EA}">
      <dgm:prSet/>
      <dgm:spPr/>
      <dgm:t>
        <a:bodyPr/>
        <a:lstStyle/>
        <a:p>
          <a:endParaRPr lang="en-GB"/>
        </a:p>
      </dgm:t>
    </dgm:pt>
    <dgm:pt modelId="{65071818-419C-4E1C-8B81-1FBA7DC5D5D5}" type="sibTrans" cxnId="{BFE74BE9-92A6-4889-BCA0-6799128711EA}">
      <dgm:prSet/>
      <dgm:spPr/>
      <dgm:t>
        <a:bodyPr/>
        <a:lstStyle/>
        <a:p>
          <a:endParaRPr lang="en-GB"/>
        </a:p>
      </dgm:t>
    </dgm:pt>
    <dgm:pt modelId="{726C7465-A7FB-4325-87B0-72A3441EDF88}">
      <dgm:prSet/>
      <dgm:spPr/>
      <dgm:t>
        <a:bodyPr/>
        <a:lstStyle/>
        <a:p>
          <a:r>
            <a:rPr lang="en-GB" dirty="0" smtClean="0"/>
            <a:t>0</a:t>
          </a:r>
          <a:endParaRPr lang="en-GB" dirty="0"/>
        </a:p>
      </dgm:t>
    </dgm:pt>
    <dgm:pt modelId="{3816ECAE-9683-400E-A50D-3A5BA86C8741}" type="parTrans" cxnId="{6B18AC3F-EAB6-43D1-9D8B-6721ECC280E0}">
      <dgm:prSet/>
      <dgm:spPr/>
      <dgm:t>
        <a:bodyPr/>
        <a:lstStyle/>
        <a:p>
          <a:endParaRPr lang="en-GB"/>
        </a:p>
      </dgm:t>
    </dgm:pt>
    <dgm:pt modelId="{B0147139-CD1B-4E5B-868C-7DF1337A2D1F}" type="sibTrans" cxnId="{6B18AC3F-EAB6-43D1-9D8B-6721ECC280E0}">
      <dgm:prSet/>
      <dgm:spPr/>
      <dgm:t>
        <a:bodyPr/>
        <a:lstStyle/>
        <a:p>
          <a:endParaRPr lang="en-GB"/>
        </a:p>
      </dgm:t>
    </dgm:pt>
    <dgm:pt modelId="{67F9F363-63CE-4E95-8E9C-B2C663FA3E0F}">
      <dgm:prSet/>
      <dgm:spPr/>
      <dgm:t>
        <a:bodyPr/>
        <a:lstStyle/>
        <a:p>
          <a:r>
            <a:rPr lang="en-GB" dirty="0" smtClean="0"/>
            <a:t>4</a:t>
          </a:r>
          <a:endParaRPr lang="en-GB" dirty="0"/>
        </a:p>
      </dgm:t>
    </dgm:pt>
    <dgm:pt modelId="{5635D744-DFEC-4BF4-9475-2447C15E7AE1}" type="parTrans" cxnId="{6B573423-95BF-4DC8-9CDE-B63DA9E8DC51}">
      <dgm:prSet/>
      <dgm:spPr/>
      <dgm:t>
        <a:bodyPr/>
        <a:lstStyle/>
        <a:p>
          <a:endParaRPr lang="en-GB"/>
        </a:p>
      </dgm:t>
    </dgm:pt>
    <dgm:pt modelId="{75F0E014-814D-4390-B606-95935AB841F5}" type="sibTrans" cxnId="{6B573423-95BF-4DC8-9CDE-B63DA9E8DC51}">
      <dgm:prSet/>
      <dgm:spPr/>
      <dgm:t>
        <a:bodyPr/>
        <a:lstStyle/>
        <a:p>
          <a:endParaRPr lang="en-GB"/>
        </a:p>
      </dgm:t>
    </dgm:pt>
    <dgm:pt modelId="{5B5EC8CB-865D-4C88-B613-6D87376E9F14}">
      <dgm:prSet/>
      <dgm:spPr/>
      <dgm:t>
        <a:bodyPr/>
        <a:lstStyle/>
        <a:p>
          <a:r>
            <a:rPr lang="en-GB" dirty="0" smtClean="0"/>
            <a:t>0</a:t>
          </a:r>
          <a:endParaRPr lang="en-GB" dirty="0"/>
        </a:p>
      </dgm:t>
    </dgm:pt>
    <dgm:pt modelId="{6ECC9BF8-D532-493E-B1B8-B19117582505}" type="sibTrans" cxnId="{54594D38-5E9A-44D1-AB4B-CC3E9BACB87C}">
      <dgm:prSet/>
      <dgm:spPr/>
      <dgm:t>
        <a:bodyPr/>
        <a:lstStyle/>
        <a:p>
          <a:endParaRPr lang="en-GB"/>
        </a:p>
      </dgm:t>
    </dgm:pt>
    <dgm:pt modelId="{C3BC5B3C-CD1C-4FF0-9A63-41BDD03B4974}" type="parTrans" cxnId="{54594D38-5E9A-44D1-AB4B-CC3E9BACB87C}">
      <dgm:prSet/>
      <dgm:spPr/>
      <dgm:t>
        <a:bodyPr/>
        <a:lstStyle/>
        <a:p>
          <a:endParaRPr lang="en-GB"/>
        </a:p>
      </dgm:t>
    </dgm:pt>
    <dgm:pt modelId="{75465661-15E3-4914-ABEC-D1FA6AD352BA}" type="pres">
      <dgm:prSet presAssocID="{1E03A7F9-D576-490C-A9C7-CA34FF27EA84}" presName="Name0" presStyleCnt="0">
        <dgm:presLayoutVars>
          <dgm:dir/>
          <dgm:resizeHandles val="exact"/>
        </dgm:presLayoutVars>
      </dgm:prSet>
      <dgm:spPr/>
    </dgm:pt>
    <dgm:pt modelId="{44F63105-E65E-4CFC-B693-0687C90581CE}" type="pres">
      <dgm:prSet presAssocID="{6045D48E-3602-480F-8B88-1DC76FF3D5BD}" presName="parTxOnly" presStyleLbl="node1" presStyleIdx="0" presStyleCnt="8">
        <dgm:presLayoutVars>
          <dgm:bulletEnabled val="1"/>
        </dgm:presLayoutVars>
      </dgm:prSet>
      <dgm:spPr/>
      <dgm:t>
        <a:bodyPr/>
        <a:lstStyle/>
        <a:p>
          <a:endParaRPr lang="en-GB"/>
        </a:p>
      </dgm:t>
    </dgm:pt>
    <dgm:pt modelId="{E463E92B-D542-4694-820C-9FED2CD31162}" type="pres">
      <dgm:prSet presAssocID="{754D3E0C-BD93-4FEA-B619-569EF9B131B0}" presName="parSpace" presStyleCnt="0"/>
      <dgm:spPr/>
    </dgm:pt>
    <dgm:pt modelId="{A120E7F8-AFAF-4279-B5BA-05982D1FA05A}" type="pres">
      <dgm:prSet presAssocID="{EACDE564-7432-4CE0-BA37-CC7BAB59B86A}" presName="parTxOnly" presStyleLbl="node1" presStyleIdx="1" presStyleCnt="8">
        <dgm:presLayoutVars>
          <dgm:bulletEnabled val="1"/>
        </dgm:presLayoutVars>
      </dgm:prSet>
      <dgm:spPr/>
      <dgm:t>
        <a:bodyPr/>
        <a:lstStyle/>
        <a:p>
          <a:endParaRPr lang="en-GB"/>
        </a:p>
      </dgm:t>
    </dgm:pt>
    <dgm:pt modelId="{35F89384-EE40-457E-9835-A7DE82DB791E}" type="pres">
      <dgm:prSet presAssocID="{DF198869-28D6-4AED-946B-15A0E0C9AE18}" presName="parSpace" presStyleCnt="0"/>
      <dgm:spPr/>
    </dgm:pt>
    <dgm:pt modelId="{6EA5CE9E-1F78-4498-8275-E35B5EBF74D3}" type="pres">
      <dgm:prSet presAssocID="{D20B8BFC-0410-4236-AF5C-50434DBB114C}" presName="parTxOnly" presStyleLbl="node1" presStyleIdx="2" presStyleCnt="8">
        <dgm:presLayoutVars>
          <dgm:bulletEnabled val="1"/>
        </dgm:presLayoutVars>
      </dgm:prSet>
      <dgm:spPr/>
      <dgm:t>
        <a:bodyPr/>
        <a:lstStyle/>
        <a:p>
          <a:endParaRPr lang="en-GB"/>
        </a:p>
      </dgm:t>
    </dgm:pt>
    <dgm:pt modelId="{AF23B352-41CC-49B3-AF5E-C84C0B2BAC71}" type="pres">
      <dgm:prSet presAssocID="{BDDAB004-809C-4D2C-A0AE-118ED55A4575}" presName="parSpace" presStyleCnt="0"/>
      <dgm:spPr/>
    </dgm:pt>
    <dgm:pt modelId="{B0B54C16-ED01-4C20-AFFC-1D260DA24D4F}" type="pres">
      <dgm:prSet presAssocID="{67F9F363-63CE-4E95-8E9C-B2C663FA3E0F}" presName="parTxOnly" presStyleLbl="node1" presStyleIdx="3" presStyleCnt="8">
        <dgm:presLayoutVars>
          <dgm:bulletEnabled val="1"/>
        </dgm:presLayoutVars>
      </dgm:prSet>
      <dgm:spPr/>
      <dgm:t>
        <a:bodyPr/>
        <a:lstStyle/>
        <a:p>
          <a:endParaRPr lang="en-GB"/>
        </a:p>
      </dgm:t>
    </dgm:pt>
    <dgm:pt modelId="{1A39E74A-18FC-4426-B1D9-9465DCD12656}" type="pres">
      <dgm:prSet presAssocID="{75F0E014-814D-4390-B606-95935AB841F5}" presName="parSpace" presStyleCnt="0"/>
      <dgm:spPr/>
    </dgm:pt>
    <dgm:pt modelId="{6E419A37-1EFF-434E-8E04-8AF92A874199}" type="pres">
      <dgm:prSet presAssocID="{90CCC52A-4725-47F7-8C56-4323B38E8CD6}" presName="parTxOnly" presStyleLbl="node1" presStyleIdx="4" presStyleCnt="8">
        <dgm:presLayoutVars>
          <dgm:bulletEnabled val="1"/>
        </dgm:presLayoutVars>
      </dgm:prSet>
      <dgm:spPr/>
      <dgm:t>
        <a:bodyPr/>
        <a:lstStyle/>
        <a:p>
          <a:endParaRPr lang="en-GB"/>
        </a:p>
      </dgm:t>
    </dgm:pt>
    <dgm:pt modelId="{7D4B6378-97C2-4DE2-A07D-03A000A5B116}" type="pres">
      <dgm:prSet presAssocID="{1198BDCA-7E10-40E2-BD85-C1B924F0D9CD}" presName="parSpace" presStyleCnt="0"/>
      <dgm:spPr/>
    </dgm:pt>
    <dgm:pt modelId="{CF389F20-8227-457D-92B0-789E512B7488}" type="pres">
      <dgm:prSet presAssocID="{846AC3AD-D0BB-43FB-A148-CD40EB943963}" presName="parTxOnly" presStyleLbl="node1" presStyleIdx="5" presStyleCnt="8">
        <dgm:presLayoutVars>
          <dgm:bulletEnabled val="1"/>
        </dgm:presLayoutVars>
      </dgm:prSet>
      <dgm:spPr/>
      <dgm:t>
        <a:bodyPr/>
        <a:lstStyle/>
        <a:p>
          <a:endParaRPr lang="en-GB"/>
        </a:p>
      </dgm:t>
    </dgm:pt>
    <dgm:pt modelId="{F2DCB9A6-F179-4781-B3E4-050B945FC023}" type="pres">
      <dgm:prSet presAssocID="{65071818-419C-4E1C-8B81-1FBA7DC5D5D5}" presName="parSpace" presStyleCnt="0"/>
      <dgm:spPr/>
    </dgm:pt>
    <dgm:pt modelId="{42ADD423-02A1-4B47-AA98-663FB5C0C8DF}" type="pres">
      <dgm:prSet presAssocID="{726C7465-A7FB-4325-87B0-72A3441EDF88}" presName="parTxOnly" presStyleLbl="node1" presStyleIdx="6" presStyleCnt="8">
        <dgm:presLayoutVars>
          <dgm:bulletEnabled val="1"/>
        </dgm:presLayoutVars>
      </dgm:prSet>
      <dgm:spPr/>
      <dgm:t>
        <a:bodyPr/>
        <a:lstStyle/>
        <a:p>
          <a:endParaRPr lang="en-GB"/>
        </a:p>
      </dgm:t>
    </dgm:pt>
    <dgm:pt modelId="{E7CDC96E-B638-4FFF-87D6-7BE24D522274}" type="pres">
      <dgm:prSet presAssocID="{B0147139-CD1B-4E5B-868C-7DF1337A2D1F}" presName="parSpace" presStyleCnt="0"/>
      <dgm:spPr/>
    </dgm:pt>
    <dgm:pt modelId="{C7D00844-EE47-41F8-979C-CB760ED28C8C}" type="pres">
      <dgm:prSet presAssocID="{5B5EC8CB-865D-4C88-B613-6D87376E9F14}" presName="parTxOnly" presStyleLbl="node1" presStyleIdx="7" presStyleCnt="8">
        <dgm:presLayoutVars>
          <dgm:bulletEnabled val="1"/>
        </dgm:presLayoutVars>
      </dgm:prSet>
      <dgm:spPr/>
      <dgm:t>
        <a:bodyPr/>
        <a:lstStyle/>
        <a:p>
          <a:endParaRPr lang="en-GB"/>
        </a:p>
      </dgm:t>
    </dgm:pt>
  </dgm:ptLst>
  <dgm:cxnLst>
    <dgm:cxn modelId="{05ECE318-BE07-4776-9F09-0A9A071CF596}" type="presOf" srcId="{90CCC52A-4725-47F7-8C56-4323B38E8CD6}" destId="{6E419A37-1EFF-434E-8E04-8AF92A874199}" srcOrd="0" destOrd="0" presId="urn:microsoft.com/office/officeart/2005/8/layout/hChevron3"/>
    <dgm:cxn modelId="{47AD1A69-1300-41D0-A9FE-1BA3EB1A75A0}" type="presOf" srcId="{1E03A7F9-D576-490C-A9C7-CA34FF27EA84}" destId="{75465661-15E3-4914-ABEC-D1FA6AD352BA}" srcOrd="0" destOrd="0" presId="urn:microsoft.com/office/officeart/2005/8/layout/hChevron3"/>
    <dgm:cxn modelId="{B3595735-9CC8-45EA-A576-0EA0A9379F04}" type="presOf" srcId="{5B5EC8CB-865D-4C88-B613-6D87376E9F14}" destId="{C7D00844-EE47-41F8-979C-CB760ED28C8C}" srcOrd="0" destOrd="0" presId="urn:microsoft.com/office/officeart/2005/8/layout/hChevron3"/>
    <dgm:cxn modelId="{E35733A2-4380-4535-A5B5-0A6C1072EAA3}" type="presOf" srcId="{67F9F363-63CE-4E95-8E9C-B2C663FA3E0F}" destId="{B0B54C16-ED01-4C20-AFFC-1D260DA24D4F}" srcOrd="0" destOrd="0" presId="urn:microsoft.com/office/officeart/2005/8/layout/hChevron3"/>
    <dgm:cxn modelId="{870F376F-5524-444D-9551-5FFD3E471C9E}" srcId="{1E03A7F9-D576-490C-A9C7-CA34FF27EA84}" destId="{D20B8BFC-0410-4236-AF5C-50434DBB114C}" srcOrd="2" destOrd="0" parTransId="{C84A9C13-2831-4E1A-B85D-E0D5E8F751BA}" sibTransId="{BDDAB004-809C-4D2C-A0AE-118ED55A4575}"/>
    <dgm:cxn modelId="{54594D38-5E9A-44D1-AB4B-CC3E9BACB87C}" srcId="{1E03A7F9-D576-490C-A9C7-CA34FF27EA84}" destId="{5B5EC8CB-865D-4C88-B613-6D87376E9F14}" srcOrd="7" destOrd="0" parTransId="{C3BC5B3C-CD1C-4FF0-9A63-41BDD03B4974}" sibTransId="{6ECC9BF8-D532-493E-B1B8-B19117582505}"/>
    <dgm:cxn modelId="{EED607B1-458C-438E-A49B-7CBE086A2B59}" type="presOf" srcId="{726C7465-A7FB-4325-87B0-72A3441EDF88}" destId="{42ADD423-02A1-4B47-AA98-663FB5C0C8DF}" srcOrd="0" destOrd="0" presId="urn:microsoft.com/office/officeart/2005/8/layout/hChevron3"/>
    <dgm:cxn modelId="{B1A1A259-F497-454F-B8EE-834DB768E7F7}" srcId="{1E03A7F9-D576-490C-A9C7-CA34FF27EA84}" destId="{EACDE564-7432-4CE0-BA37-CC7BAB59B86A}" srcOrd="1" destOrd="0" parTransId="{60CD6C64-F7A2-4C5F-82DE-E027764876BD}" sibTransId="{DF198869-28D6-4AED-946B-15A0E0C9AE18}"/>
    <dgm:cxn modelId="{B43C8196-E879-47F0-99A4-23824183B924}" type="presOf" srcId="{EACDE564-7432-4CE0-BA37-CC7BAB59B86A}" destId="{A120E7F8-AFAF-4279-B5BA-05982D1FA05A}" srcOrd="0" destOrd="0" presId="urn:microsoft.com/office/officeart/2005/8/layout/hChevron3"/>
    <dgm:cxn modelId="{6B573423-95BF-4DC8-9CDE-B63DA9E8DC51}" srcId="{1E03A7F9-D576-490C-A9C7-CA34FF27EA84}" destId="{67F9F363-63CE-4E95-8E9C-B2C663FA3E0F}" srcOrd="3" destOrd="0" parTransId="{5635D744-DFEC-4BF4-9475-2447C15E7AE1}" sibTransId="{75F0E014-814D-4390-B606-95935AB841F5}"/>
    <dgm:cxn modelId="{486315A2-CB1B-4969-99F8-E266D50686A6}" srcId="{1E03A7F9-D576-490C-A9C7-CA34FF27EA84}" destId="{6045D48E-3602-480F-8B88-1DC76FF3D5BD}" srcOrd="0" destOrd="0" parTransId="{E7EA914B-FDD5-47A8-9DD3-6BCEAFB76B1F}" sibTransId="{754D3E0C-BD93-4FEA-B619-569EF9B131B0}"/>
    <dgm:cxn modelId="{F9126DBE-E988-4800-BB01-49A2FCB84E14}" type="presOf" srcId="{846AC3AD-D0BB-43FB-A148-CD40EB943963}" destId="{CF389F20-8227-457D-92B0-789E512B7488}" srcOrd="0" destOrd="0" presId="urn:microsoft.com/office/officeart/2005/8/layout/hChevron3"/>
    <dgm:cxn modelId="{9B4527AB-4BE5-472E-94DC-ADBFCC9FC691}" srcId="{1E03A7F9-D576-490C-A9C7-CA34FF27EA84}" destId="{90CCC52A-4725-47F7-8C56-4323B38E8CD6}" srcOrd="4" destOrd="0" parTransId="{7446524C-AE16-4730-A89A-54392312447D}" sibTransId="{1198BDCA-7E10-40E2-BD85-C1B924F0D9CD}"/>
    <dgm:cxn modelId="{6B18AC3F-EAB6-43D1-9D8B-6721ECC280E0}" srcId="{1E03A7F9-D576-490C-A9C7-CA34FF27EA84}" destId="{726C7465-A7FB-4325-87B0-72A3441EDF88}" srcOrd="6" destOrd="0" parTransId="{3816ECAE-9683-400E-A50D-3A5BA86C8741}" sibTransId="{B0147139-CD1B-4E5B-868C-7DF1337A2D1F}"/>
    <dgm:cxn modelId="{BFE74BE9-92A6-4889-BCA0-6799128711EA}" srcId="{1E03A7F9-D576-490C-A9C7-CA34FF27EA84}" destId="{846AC3AD-D0BB-43FB-A148-CD40EB943963}" srcOrd="5" destOrd="0" parTransId="{862F6D50-4EF0-4E89-A6E5-32528867100A}" sibTransId="{65071818-419C-4E1C-8B81-1FBA7DC5D5D5}"/>
    <dgm:cxn modelId="{862EAC19-E581-47BF-B71E-CC0234CE0E99}" type="presOf" srcId="{6045D48E-3602-480F-8B88-1DC76FF3D5BD}" destId="{44F63105-E65E-4CFC-B693-0687C90581CE}" srcOrd="0" destOrd="0" presId="urn:microsoft.com/office/officeart/2005/8/layout/hChevron3"/>
    <dgm:cxn modelId="{F873A0D0-2412-4D2F-89B7-971E415CF731}" type="presOf" srcId="{D20B8BFC-0410-4236-AF5C-50434DBB114C}" destId="{6EA5CE9E-1F78-4498-8275-E35B5EBF74D3}" srcOrd="0" destOrd="0" presId="urn:microsoft.com/office/officeart/2005/8/layout/hChevron3"/>
    <dgm:cxn modelId="{83C40EFD-D6C8-4E00-854A-5F1E25A7ACDF}" type="presParOf" srcId="{75465661-15E3-4914-ABEC-D1FA6AD352BA}" destId="{44F63105-E65E-4CFC-B693-0687C90581CE}" srcOrd="0" destOrd="0" presId="urn:microsoft.com/office/officeart/2005/8/layout/hChevron3"/>
    <dgm:cxn modelId="{30815812-60F7-45B0-8C9F-92BF508561F2}" type="presParOf" srcId="{75465661-15E3-4914-ABEC-D1FA6AD352BA}" destId="{E463E92B-D542-4694-820C-9FED2CD31162}" srcOrd="1" destOrd="0" presId="urn:microsoft.com/office/officeart/2005/8/layout/hChevron3"/>
    <dgm:cxn modelId="{AE54B521-EBD2-4794-90E1-450093BABC6E}" type="presParOf" srcId="{75465661-15E3-4914-ABEC-D1FA6AD352BA}" destId="{A120E7F8-AFAF-4279-B5BA-05982D1FA05A}" srcOrd="2" destOrd="0" presId="urn:microsoft.com/office/officeart/2005/8/layout/hChevron3"/>
    <dgm:cxn modelId="{F570404A-92D3-4215-91F3-57328916CAFD}" type="presParOf" srcId="{75465661-15E3-4914-ABEC-D1FA6AD352BA}" destId="{35F89384-EE40-457E-9835-A7DE82DB791E}" srcOrd="3" destOrd="0" presId="urn:microsoft.com/office/officeart/2005/8/layout/hChevron3"/>
    <dgm:cxn modelId="{79CC928A-4759-4F77-BAA0-3CBEC67C9A55}" type="presParOf" srcId="{75465661-15E3-4914-ABEC-D1FA6AD352BA}" destId="{6EA5CE9E-1F78-4498-8275-E35B5EBF74D3}" srcOrd="4" destOrd="0" presId="urn:microsoft.com/office/officeart/2005/8/layout/hChevron3"/>
    <dgm:cxn modelId="{768215AB-6F6A-4B81-9713-BB0DEE6D8D9C}" type="presParOf" srcId="{75465661-15E3-4914-ABEC-D1FA6AD352BA}" destId="{AF23B352-41CC-49B3-AF5E-C84C0B2BAC71}" srcOrd="5" destOrd="0" presId="urn:microsoft.com/office/officeart/2005/8/layout/hChevron3"/>
    <dgm:cxn modelId="{D67B60A7-F634-40F0-A0B7-82099D5718F9}" type="presParOf" srcId="{75465661-15E3-4914-ABEC-D1FA6AD352BA}" destId="{B0B54C16-ED01-4C20-AFFC-1D260DA24D4F}" srcOrd="6" destOrd="0" presId="urn:microsoft.com/office/officeart/2005/8/layout/hChevron3"/>
    <dgm:cxn modelId="{1BAB315F-CFAA-4696-92B6-36D2AC3E9689}" type="presParOf" srcId="{75465661-15E3-4914-ABEC-D1FA6AD352BA}" destId="{1A39E74A-18FC-4426-B1D9-9465DCD12656}" srcOrd="7" destOrd="0" presId="urn:microsoft.com/office/officeart/2005/8/layout/hChevron3"/>
    <dgm:cxn modelId="{CC118B06-E4D0-4429-AFE1-3AEBD5DD4A03}" type="presParOf" srcId="{75465661-15E3-4914-ABEC-D1FA6AD352BA}" destId="{6E419A37-1EFF-434E-8E04-8AF92A874199}" srcOrd="8" destOrd="0" presId="urn:microsoft.com/office/officeart/2005/8/layout/hChevron3"/>
    <dgm:cxn modelId="{93FA7851-A8C9-42A5-9E63-3D5AFF07B85E}" type="presParOf" srcId="{75465661-15E3-4914-ABEC-D1FA6AD352BA}" destId="{7D4B6378-97C2-4DE2-A07D-03A000A5B116}" srcOrd="9" destOrd="0" presId="urn:microsoft.com/office/officeart/2005/8/layout/hChevron3"/>
    <dgm:cxn modelId="{F90A273E-B1F1-4D02-8D01-3B5E254F00F4}" type="presParOf" srcId="{75465661-15E3-4914-ABEC-D1FA6AD352BA}" destId="{CF389F20-8227-457D-92B0-789E512B7488}" srcOrd="10" destOrd="0" presId="urn:microsoft.com/office/officeart/2005/8/layout/hChevron3"/>
    <dgm:cxn modelId="{048263DA-F3A3-49E0-B092-A4D9CA91497C}" type="presParOf" srcId="{75465661-15E3-4914-ABEC-D1FA6AD352BA}" destId="{F2DCB9A6-F179-4781-B3E4-050B945FC023}" srcOrd="11" destOrd="0" presId="urn:microsoft.com/office/officeart/2005/8/layout/hChevron3"/>
    <dgm:cxn modelId="{7F2B6C5D-0819-46E2-9D06-933327F5FFA2}" type="presParOf" srcId="{75465661-15E3-4914-ABEC-D1FA6AD352BA}" destId="{42ADD423-02A1-4B47-AA98-663FB5C0C8DF}" srcOrd="12" destOrd="0" presId="urn:microsoft.com/office/officeart/2005/8/layout/hChevron3"/>
    <dgm:cxn modelId="{88D5F774-AEBC-4D18-B44E-F5CEAD4BBDAD}" type="presParOf" srcId="{75465661-15E3-4914-ABEC-D1FA6AD352BA}" destId="{E7CDC96E-B638-4FFF-87D6-7BE24D522274}" srcOrd="13" destOrd="0" presId="urn:microsoft.com/office/officeart/2005/8/layout/hChevron3"/>
    <dgm:cxn modelId="{A0A0B202-5865-4830-B904-3190A4DEDB94}" type="presParOf" srcId="{75465661-15E3-4914-ABEC-D1FA6AD352BA}" destId="{C7D00844-EE47-41F8-979C-CB760ED28C8C}" srcOrd="1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2EB4A-8F3A-4FEB-8CCB-17E26CF5A252}">
      <dsp:nvSpPr>
        <dsp:cNvPr id="0" name=""/>
        <dsp:cNvSpPr/>
      </dsp:nvSpPr>
      <dsp:spPr>
        <a:xfrm>
          <a:off x="2380505" y="2370"/>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Identify Problem</a:t>
          </a:r>
          <a:endParaRPr lang="en-GB" sz="1200" kern="1200" dirty="0"/>
        </a:p>
      </dsp:txBody>
      <dsp:txXfrm>
        <a:off x="2422865" y="44730"/>
        <a:ext cx="1250268" cy="783022"/>
      </dsp:txXfrm>
    </dsp:sp>
    <dsp:sp modelId="{E451A45B-F522-49EA-B62D-C7AF29ACBF74}">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56CD93F-FCF1-4C58-851B-EEAD540F2271}">
      <dsp:nvSpPr>
        <dsp:cNvPr id="0" name=""/>
        <dsp:cNvSpPr/>
      </dsp:nvSpPr>
      <dsp:spPr>
        <a:xfrm>
          <a:off x="4028301"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Trebuchet MS" pitchFamily="34" charset="0"/>
            </a:rPr>
            <a:t>Develop a Dynamic Hypothesis</a:t>
          </a:r>
          <a:endParaRPr lang="en-GB" sz="1200" kern="1200" dirty="0"/>
        </a:p>
      </dsp:txBody>
      <dsp:txXfrm>
        <a:off x="4070661" y="1241923"/>
        <a:ext cx="1250268" cy="783022"/>
      </dsp:txXfrm>
    </dsp:sp>
    <dsp:sp modelId="{D1E22F6E-F520-4836-A2BA-F7A215B1E576}">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547579-73A9-4A9C-970D-F0432101330D}">
      <dsp:nvSpPr>
        <dsp:cNvPr id="0" name=""/>
        <dsp:cNvSpPr/>
      </dsp:nvSpPr>
      <dsp:spPr>
        <a:xfrm>
          <a:off x="3398899"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Trebuchet MS" pitchFamily="34" charset="0"/>
            </a:rPr>
            <a:t>Build a computer simulation model</a:t>
          </a:r>
          <a:endParaRPr lang="en-GB" sz="1200" kern="1200" dirty="0"/>
        </a:p>
      </dsp:txBody>
      <dsp:txXfrm>
        <a:off x="3441259" y="3179023"/>
        <a:ext cx="1250268" cy="783022"/>
      </dsp:txXfrm>
    </dsp:sp>
    <dsp:sp modelId="{8FEAD94C-20D3-4264-A0E4-5242E44EE420}">
      <dsp:nvSpPr>
        <dsp:cNvPr id="0" name=""/>
        <dsp:cNvSpPr/>
      </dsp:nvSpPr>
      <dsp:spPr>
        <a:xfrm>
          <a:off x="1284702" y="442882"/>
          <a:ext cx="3465188" cy="3465188"/>
        </a:xfrm>
        <a:custGeom>
          <a:avLst/>
          <a:gdLst/>
          <a:ahLst/>
          <a:cxnLst/>
          <a:rect l="0" t="0" r="0" b="0"/>
          <a:pathLst>
            <a:path>
              <a:moveTo>
                <a:pt x="1989282" y="3446068"/>
              </a:moveTo>
              <a:arcTo wR="1732594" hR="1732594" stAng="4888807" swAng="7638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3DEB56-0392-4E80-9D6B-DC4771784AB2}">
      <dsp:nvSpPr>
        <dsp:cNvPr id="0" name=""/>
        <dsp:cNvSpPr/>
      </dsp:nvSpPr>
      <dsp:spPr>
        <a:xfrm>
          <a:off x="1428755" y="3196257"/>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Trebuchet MS" pitchFamily="34" charset="0"/>
            </a:rPr>
            <a:t>Validate the model</a:t>
          </a:r>
          <a:endParaRPr lang="en-GB" sz="1200" kern="1200" dirty="0"/>
        </a:p>
      </dsp:txBody>
      <dsp:txXfrm>
        <a:off x="1471115" y="3238617"/>
        <a:ext cx="1250268" cy="783022"/>
      </dsp:txXfrm>
    </dsp:sp>
    <dsp:sp modelId="{9F79F491-9D98-4DB8-9CD0-55EA1263E682}">
      <dsp:nvSpPr>
        <dsp:cNvPr id="0" name=""/>
        <dsp:cNvSpPr/>
      </dsp:nvSpPr>
      <dsp:spPr>
        <a:xfrm>
          <a:off x="1314273" y="453977"/>
          <a:ext cx="3465188" cy="3465188"/>
        </a:xfrm>
        <a:custGeom>
          <a:avLst/>
          <a:gdLst/>
          <a:ahLst/>
          <a:cxnLst/>
          <a:rect l="0" t="0" r="0" b="0"/>
          <a:pathLst>
            <a:path>
              <a:moveTo>
                <a:pt x="201147" y="2542873"/>
              </a:moveTo>
              <a:arcTo wR="1732594" hR="1732594" stAng="9127017" swAng="144410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36C3EA-E94D-4825-878F-5B2200A2D5F1}">
      <dsp:nvSpPr>
        <dsp:cNvPr id="0" name=""/>
        <dsp:cNvSpPr/>
      </dsp:nvSpPr>
      <dsp:spPr>
        <a:xfrm>
          <a:off x="732710"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New Problem Issues</a:t>
          </a:r>
          <a:endParaRPr lang="en-GB" sz="1200" kern="1200" dirty="0"/>
        </a:p>
      </dsp:txBody>
      <dsp:txXfrm>
        <a:off x="775070" y="1241923"/>
        <a:ext cx="1250268" cy="783022"/>
      </dsp:txXfrm>
    </dsp:sp>
    <dsp:sp modelId="{00EA8215-7BA5-4061-B407-C5A94C46B1AC}">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6827415" y="226665"/>
        <a:ext cx="705892" cy="470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3</a:t>
          </a:r>
          <a:endParaRPr lang="en-GB" sz="2400" kern="1200" dirty="0">
            <a:solidFill>
              <a:schemeClr val="tx1"/>
            </a:solidFill>
          </a:endParaRPr>
        </a:p>
      </dsp:txBody>
      <dsp:txXfrm>
        <a:off x="6827415" y="226665"/>
        <a:ext cx="705892" cy="470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3</a:t>
          </a:r>
          <a:endParaRPr lang="en-GB" sz="2400" kern="1200" dirty="0">
            <a:solidFill>
              <a:schemeClr val="tx1"/>
            </a:solidFill>
          </a:endParaRPr>
        </a:p>
      </dsp:txBody>
      <dsp:txXfrm>
        <a:off x="6827415" y="226665"/>
        <a:ext cx="705892" cy="470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solidFill>
                <a:schemeClr val="tx1"/>
              </a:solidFill>
            </a:rPr>
            <a:t>3</a:t>
          </a:r>
          <a:endParaRPr lang="en-GB" sz="2400" kern="1200" dirty="0">
            <a:solidFill>
              <a:schemeClr val="tx1"/>
            </a:solidFill>
          </a:endParaRPr>
        </a:p>
      </dsp:txBody>
      <dsp:txXfrm>
        <a:off x="6827415" y="226665"/>
        <a:ext cx="705892" cy="470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6827415" y="226665"/>
        <a:ext cx="705892" cy="470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0</a:t>
          </a: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0</a:t>
          </a:r>
          <a:endParaRPr lang="en-GB" sz="2400" kern="1200" dirty="0"/>
        </a:p>
      </dsp:txBody>
      <dsp:txXfrm>
        <a:off x="6827415" y="226665"/>
        <a:ext cx="705892" cy="470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GB" sz="2400" kern="1200" dirty="0"/>
        </a:p>
      </dsp:txBody>
      <dsp:txXfrm>
        <a:off x="6827415" y="226665"/>
        <a:ext cx="705892" cy="4705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6827415" y="226665"/>
        <a:ext cx="705892" cy="470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63105-E65E-4CFC-B693-0687C90581CE}">
      <dsp:nvSpPr>
        <dsp:cNvPr id="0" name=""/>
        <dsp:cNvSpPr/>
      </dsp:nvSpPr>
      <dsp:spPr>
        <a:xfrm>
          <a:off x="3795" y="226665"/>
          <a:ext cx="1176486" cy="4705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5</a:t>
          </a:r>
          <a:endParaRPr lang="en-GB" sz="2400" kern="1200" dirty="0"/>
        </a:p>
      </dsp:txBody>
      <dsp:txXfrm>
        <a:off x="3795" y="226665"/>
        <a:ext cx="1058838" cy="470594"/>
      </dsp:txXfrm>
    </dsp:sp>
    <dsp:sp modelId="{A120E7F8-AFAF-4279-B5BA-05982D1FA05A}">
      <dsp:nvSpPr>
        <dsp:cNvPr id="0" name=""/>
        <dsp:cNvSpPr/>
      </dsp:nvSpPr>
      <dsp:spPr>
        <a:xfrm>
          <a:off x="944984"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a:off x="1180281" y="226665"/>
        <a:ext cx="705892" cy="470594"/>
      </dsp:txXfrm>
    </dsp:sp>
    <dsp:sp modelId="{6EA5CE9E-1F78-4498-8275-E35B5EBF74D3}">
      <dsp:nvSpPr>
        <dsp:cNvPr id="0" name=""/>
        <dsp:cNvSpPr/>
      </dsp:nvSpPr>
      <dsp:spPr>
        <a:xfrm>
          <a:off x="1886173"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7</a:t>
          </a:r>
          <a:endParaRPr lang="en-GB" sz="2400" kern="1200" dirty="0"/>
        </a:p>
      </dsp:txBody>
      <dsp:txXfrm>
        <a:off x="2121470" y="226665"/>
        <a:ext cx="705892" cy="470594"/>
      </dsp:txXfrm>
    </dsp:sp>
    <dsp:sp modelId="{B0B54C16-ED01-4C20-AFFC-1D260DA24D4F}">
      <dsp:nvSpPr>
        <dsp:cNvPr id="0" name=""/>
        <dsp:cNvSpPr/>
      </dsp:nvSpPr>
      <dsp:spPr>
        <a:xfrm>
          <a:off x="2827362"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4</a:t>
          </a:r>
          <a:endParaRPr lang="en-GB" sz="2400" kern="1200" dirty="0"/>
        </a:p>
      </dsp:txBody>
      <dsp:txXfrm>
        <a:off x="3062659" y="226665"/>
        <a:ext cx="705892" cy="470594"/>
      </dsp:txXfrm>
    </dsp:sp>
    <dsp:sp modelId="{6E419A37-1EFF-434E-8E04-8AF92A874199}">
      <dsp:nvSpPr>
        <dsp:cNvPr id="0" name=""/>
        <dsp:cNvSpPr/>
      </dsp:nvSpPr>
      <dsp:spPr>
        <a:xfrm>
          <a:off x="3768551"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9</a:t>
          </a:r>
          <a:endParaRPr lang="en-GB" sz="2400" kern="1200" dirty="0"/>
        </a:p>
      </dsp:txBody>
      <dsp:txXfrm>
        <a:off x="4003848" y="226665"/>
        <a:ext cx="705892" cy="470594"/>
      </dsp:txXfrm>
    </dsp:sp>
    <dsp:sp modelId="{CF389F20-8227-457D-92B0-789E512B7488}">
      <dsp:nvSpPr>
        <dsp:cNvPr id="0" name=""/>
        <dsp:cNvSpPr/>
      </dsp:nvSpPr>
      <dsp:spPr>
        <a:xfrm>
          <a:off x="4709740"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a:off x="4945037" y="226665"/>
        <a:ext cx="705892" cy="470594"/>
      </dsp:txXfrm>
    </dsp:sp>
    <dsp:sp modelId="{42ADD423-02A1-4B47-AA98-663FB5C0C8DF}">
      <dsp:nvSpPr>
        <dsp:cNvPr id="0" name=""/>
        <dsp:cNvSpPr/>
      </dsp:nvSpPr>
      <dsp:spPr>
        <a:xfrm>
          <a:off x="5650929"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0</a:t>
          </a:r>
          <a:endParaRPr lang="en-GB" sz="2400" kern="1200" dirty="0"/>
        </a:p>
      </dsp:txBody>
      <dsp:txXfrm>
        <a:off x="5886226" y="226665"/>
        <a:ext cx="705892" cy="470594"/>
      </dsp:txXfrm>
    </dsp:sp>
    <dsp:sp modelId="{C7D00844-EE47-41F8-979C-CB760ED28C8C}">
      <dsp:nvSpPr>
        <dsp:cNvPr id="0" name=""/>
        <dsp:cNvSpPr/>
      </dsp:nvSpPr>
      <dsp:spPr>
        <a:xfrm>
          <a:off x="6592118" y="226665"/>
          <a:ext cx="1176486" cy="47059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GB" sz="2400" kern="1200" dirty="0" smtClean="0"/>
            <a:t>0</a:t>
          </a:r>
          <a:endParaRPr lang="en-GB" sz="2400" kern="1200" dirty="0"/>
        </a:p>
      </dsp:txBody>
      <dsp:txXfrm>
        <a:off x="6827415" y="226665"/>
        <a:ext cx="705892" cy="47059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algn="r" defTabSz="965200" eaLnBrk="0" hangingPunct="0">
              <a:defRPr sz="1300" b="0">
                <a:solidFill>
                  <a:srgbClr val="333399"/>
                </a:solidFill>
                <a:latin typeface="Tahoma" pitchFamily="34" charset="0"/>
                <a:cs typeface="+mn-cs"/>
              </a:defRPr>
            </a:lvl1pPr>
          </a:lstStyle>
          <a:p>
            <a:pPr>
              <a:defRPr/>
            </a:pPr>
            <a:fld id="{31CF5CE0-8F63-46F7-928F-5465280DCBC6}" type="slidenum">
              <a:rPr lang="en-GB"/>
              <a:pPr>
                <a:defRPr/>
              </a:pPr>
              <a:t>‹#›</a:t>
            </a:fld>
            <a:endParaRPr lang="en-GB"/>
          </a:p>
        </p:txBody>
      </p:sp>
      <p:sp>
        <p:nvSpPr>
          <p:cNvPr id="32776" name="Rectangle 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algn="l" defTabSz="965200" eaLnBrk="1" hangingPunct="1">
              <a:defRPr sz="1300" b="0">
                <a:solidFill>
                  <a:srgbClr val="333399"/>
                </a:solidFill>
                <a:latin typeface="Tahoma" pitchFamily="34" charset="0"/>
                <a:cs typeface="+mn-cs"/>
              </a:defRPr>
            </a:lvl1pPr>
          </a:lstStyle>
          <a:p>
            <a:pPr>
              <a:defRPr/>
            </a:pPr>
            <a:r>
              <a:rPr lang="en-GB"/>
              <a:t>1</a:t>
            </a:r>
          </a:p>
        </p:txBody>
      </p:sp>
      <p:pic>
        <p:nvPicPr>
          <p:cNvPr id="424964" name="Picture 12" descr="AbbrvLogo"/>
          <p:cNvPicPr>
            <a:picLocks noChangeAspect="1" noChangeArrowheads="1"/>
          </p:cNvPicPr>
          <p:nvPr/>
        </p:nvPicPr>
        <p:blipFill>
          <a:blip r:embed="rId2" cstate="print"/>
          <a:srcRect/>
          <a:stretch>
            <a:fillRect/>
          </a:stretch>
        </p:blipFill>
        <p:spPr bwMode="auto">
          <a:xfrm>
            <a:off x="19050" y="65088"/>
            <a:ext cx="1463675" cy="798512"/>
          </a:xfrm>
          <a:prstGeom prst="rect">
            <a:avLst/>
          </a:prstGeom>
          <a:noFill/>
          <a:ln w="9525">
            <a:noFill/>
            <a:miter lim="800000"/>
            <a:headEnd/>
            <a:tailEnd/>
          </a:ln>
        </p:spPr>
      </p:pic>
      <p:sp>
        <p:nvSpPr>
          <p:cNvPr id="32781" name="Rectangle 13"/>
          <p:cNvSpPr>
            <a:spLocks noChangeArrowheads="1"/>
          </p:cNvSpPr>
          <p:nvPr/>
        </p:nvSpPr>
        <p:spPr bwMode="auto">
          <a:xfrm>
            <a:off x="1468438" y="422275"/>
            <a:ext cx="5610225" cy="80963"/>
          </a:xfrm>
          <a:prstGeom prst="rect">
            <a:avLst/>
          </a:prstGeom>
          <a:gradFill rotWithShape="0">
            <a:gsLst>
              <a:gs pos="0">
                <a:srgbClr val="C9CFE1"/>
              </a:gs>
              <a:gs pos="100000">
                <a:schemeClr val="bg1"/>
              </a:gs>
            </a:gsLst>
            <a:lin ang="0" scaled="1"/>
          </a:gradFill>
          <a:ln w="9525">
            <a:noFill/>
            <a:miter lim="800000"/>
            <a:headEnd/>
            <a:tailEnd/>
          </a:ln>
          <a:effectLst/>
        </p:spPr>
        <p:txBody>
          <a:bodyPr wrap="none" anchor="ctr"/>
          <a:lstStyle/>
          <a:p>
            <a:pPr algn="ctr" eaLnBrk="0" hangingPunct="0">
              <a:defRPr/>
            </a:pPr>
            <a:endParaRPr lang="en-GB">
              <a:cs typeface="+mn-cs"/>
            </a:endParaRPr>
          </a:p>
        </p:txBody>
      </p:sp>
      <p:sp>
        <p:nvSpPr>
          <p:cNvPr id="32782" name="Rectangle 14"/>
          <p:cNvSpPr>
            <a:spLocks noChangeArrowheads="1"/>
          </p:cNvSpPr>
          <p:nvPr/>
        </p:nvSpPr>
        <p:spPr bwMode="auto">
          <a:xfrm>
            <a:off x="412750" y="8855075"/>
            <a:ext cx="6581775" cy="82550"/>
          </a:xfrm>
          <a:prstGeom prst="rect">
            <a:avLst/>
          </a:prstGeom>
          <a:gradFill rotWithShape="0">
            <a:gsLst>
              <a:gs pos="0">
                <a:schemeClr val="bg1"/>
              </a:gs>
              <a:gs pos="100000">
                <a:srgbClr val="C9CFE1"/>
              </a:gs>
            </a:gsLst>
            <a:lin ang="0" scaled="1"/>
          </a:gradFill>
          <a:ln w="9525">
            <a:noFill/>
            <a:miter lim="800000"/>
            <a:headEnd/>
            <a:tailEnd/>
          </a:ln>
          <a:effectLst/>
        </p:spPr>
        <p:txBody>
          <a:bodyPr wrap="none" anchor="ctr"/>
          <a:lstStyle/>
          <a:p>
            <a:pPr algn="ctr" eaLnBrk="0" hangingPunct="0">
              <a:defRPr/>
            </a:pPr>
            <a:endParaRPr lang="en-GB">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7794" name="Rectangle 4"/>
          <p:cNvSpPr>
            <a:spLocks noGrp="1" noRot="1" noChangeAspect="1" noChangeArrowheads="1" noTextEdit="1"/>
          </p:cNvSpPr>
          <p:nvPr>
            <p:ph type="sldImg" idx="2"/>
          </p:nvPr>
        </p:nvSpPr>
        <p:spPr bwMode="auto">
          <a:xfrm>
            <a:off x="1257300" y="1120775"/>
            <a:ext cx="4802188" cy="36004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74725" y="4960938"/>
            <a:ext cx="5365750" cy="3760787"/>
          </a:xfrm>
          <a:prstGeom prst="rect">
            <a:avLst/>
          </a:prstGeom>
          <a:noFill/>
          <a:ln w="9525">
            <a:noFill/>
            <a:miter lim="800000"/>
            <a:headEnd/>
            <a:tailEnd/>
          </a:ln>
          <a:effectLst/>
        </p:spPr>
        <p:txBody>
          <a:bodyPr vert="horz" wrap="square" lIns="96497" tIns="48248" rIns="96497" bIns="4824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17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algn="l" defTabSz="965200" eaLnBrk="0" hangingPunct="0">
              <a:defRPr sz="1300" b="0">
                <a:latin typeface="Times New Roman" pitchFamily="18" charset="0"/>
                <a:cs typeface="+mn-cs"/>
              </a:defRPr>
            </a:lvl1pPr>
          </a:lstStyle>
          <a:p>
            <a:pPr>
              <a:defRPr/>
            </a:pPr>
            <a:r>
              <a:rPr lang="en-GB"/>
              <a:t>1</a:t>
            </a:r>
          </a:p>
        </p:txBody>
      </p:sp>
      <p:sp>
        <p:nvSpPr>
          <p:cNvPr id="317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497" tIns="48248" rIns="96497" bIns="48248" numCol="1" anchor="b" anchorCtr="0" compatLnSpc="1">
            <a:prstTxWarp prst="textNoShape">
              <a:avLst/>
            </a:prstTxWarp>
          </a:bodyPr>
          <a:lstStyle>
            <a:lvl1pPr algn="r" defTabSz="965200" eaLnBrk="0" hangingPunct="0">
              <a:defRPr sz="1300" b="0">
                <a:latin typeface="Times New Roman" pitchFamily="18" charset="0"/>
                <a:cs typeface="+mn-cs"/>
              </a:defRPr>
            </a:lvl1pPr>
          </a:lstStyle>
          <a:p>
            <a:pPr>
              <a:defRPr/>
            </a:pPr>
            <a:fld id="{218382EB-9CC0-46A1-B765-41BD0D23A684}" type="slidenum">
              <a:rPr lang="en-GB"/>
              <a:pPr>
                <a:defRPr/>
              </a:pPr>
              <a:t>‹#›</a:t>
            </a:fld>
            <a:endParaRPr lang="en-GB"/>
          </a:p>
        </p:txBody>
      </p:sp>
      <p:pic>
        <p:nvPicPr>
          <p:cNvPr id="417798" name="Picture 12" descr="AbbrvLogo"/>
          <p:cNvPicPr>
            <a:picLocks noChangeAspect="1" noChangeArrowheads="1"/>
          </p:cNvPicPr>
          <p:nvPr/>
        </p:nvPicPr>
        <p:blipFill>
          <a:blip r:embed="rId2"/>
          <a:srcRect/>
          <a:stretch>
            <a:fillRect/>
          </a:stretch>
        </p:blipFill>
        <p:spPr bwMode="auto">
          <a:xfrm>
            <a:off x="6350" y="58738"/>
            <a:ext cx="1462088" cy="796925"/>
          </a:xfrm>
          <a:prstGeom prst="rect">
            <a:avLst/>
          </a:prstGeom>
          <a:noFill/>
          <a:ln w="9525">
            <a:noFill/>
            <a:miter lim="800000"/>
            <a:headEnd/>
            <a:tailEnd/>
          </a:ln>
        </p:spPr>
      </p:pic>
      <p:sp>
        <p:nvSpPr>
          <p:cNvPr id="31757" name="Rectangle 13"/>
          <p:cNvSpPr>
            <a:spLocks noChangeArrowheads="1"/>
          </p:cNvSpPr>
          <p:nvPr/>
        </p:nvSpPr>
        <p:spPr bwMode="auto">
          <a:xfrm>
            <a:off x="1400175" y="419100"/>
            <a:ext cx="5607050" cy="77788"/>
          </a:xfrm>
          <a:prstGeom prst="rect">
            <a:avLst/>
          </a:prstGeom>
          <a:gradFill rotWithShape="0">
            <a:gsLst>
              <a:gs pos="0">
                <a:srgbClr val="C9CFE1"/>
              </a:gs>
              <a:gs pos="100000">
                <a:schemeClr val="bg1"/>
              </a:gs>
            </a:gsLst>
            <a:lin ang="0" scaled="1"/>
          </a:gradFill>
          <a:ln w="9525">
            <a:noFill/>
            <a:miter lim="800000"/>
            <a:headEnd/>
            <a:tailEnd/>
          </a:ln>
          <a:effectLst/>
        </p:spPr>
        <p:txBody>
          <a:bodyPr wrap="none" anchor="ctr"/>
          <a:lstStyle/>
          <a:p>
            <a:pPr algn="ctr" eaLnBrk="0" hangingPunct="0">
              <a:defRPr/>
            </a:pPr>
            <a:endParaRPr lang="en-GB">
              <a:cs typeface="+mn-cs"/>
            </a:endParaRPr>
          </a:p>
        </p:txBody>
      </p:sp>
      <p:sp>
        <p:nvSpPr>
          <p:cNvPr id="31758" name="Rectangle 14"/>
          <p:cNvSpPr>
            <a:spLocks noChangeArrowheads="1"/>
          </p:cNvSpPr>
          <p:nvPr/>
        </p:nvSpPr>
        <p:spPr bwMode="auto">
          <a:xfrm>
            <a:off x="412750" y="8864600"/>
            <a:ext cx="6581775" cy="77788"/>
          </a:xfrm>
          <a:prstGeom prst="rect">
            <a:avLst/>
          </a:prstGeom>
          <a:gradFill rotWithShape="0">
            <a:gsLst>
              <a:gs pos="0">
                <a:schemeClr val="bg1"/>
              </a:gs>
              <a:gs pos="100000">
                <a:srgbClr val="C9CFE1"/>
              </a:gs>
            </a:gsLst>
            <a:lin ang="0" scaled="1"/>
          </a:gradFill>
          <a:ln w="9525">
            <a:noFill/>
            <a:miter lim="800000"/>
            <a:headEnd/>
            <a:tailEnd/>
          </a:ln>
          <a:effectLst/>
        </p:spPr>
        <p:txBody>
          <a:bodyPr wrap="none" anchor="ctr"/>
          <a:lstStyle/>
          <a:p>
            <a:pPr algn="ctr" eaLnBrk="0" hangingPunct="0">
              <a:defRPr/>
            </a:pPr>
            <a:endParaRPr lang="en-GB">
              <a:cs typeface="+mn-cs"/>
            </a:endParaRP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6"/>
          <p:cNvSpPr>
            <a:spLocks noGrp="1" noChangeArrowheads="1"/>
          </p:cNvSpPr>
          <p:nvPr>
            <p:ph type="ftr" sz="quarter" idx="4"/>
          </p:nvPr>
        </p:nvSpPr>
        <p:spPr/>
        <p:txBody>
          <a:bodyPr/>
          <a:lstStyle/>
          <a:p>
            <a:pPr>
              <a:defRPr/>
            </a:pPr>
            <a:r>
              <a:rPr lang="en-GB" smtClean="0"/>
              <a:t>1</a:t>
            </a:r>
          </a:p>
        </p:txBody>
      </p:sp>
      <p:sp>
        <p:nvSpPr>
          <p:cNvPr id="359427" name="Rectangle 7"/>
          <p:cNvSpPr>
            <a:spLocks noGrp="1" noChangeArrowheads="1"/>
          </p:cNvSpPr>
          <p:nvPr>
            <p:ph type="sldNum" sz="quarter" idx="5"/>
          </p:nvPr>
        </p:nvSpPr>
        <p:spPr/>
        <p:txBody>
          <a:bodyPr/>
          <a:lstStyle/>
          <a:p>
            <a:pPr>
              <a:defRPr/>
            </a:pPr>
            <a:fld id="{98BF7C5E-E6A8-4D25-9433-6C3257C4A481}" type="slidenum">
              <a:rPr lang="en-GB" smtClean="0"/>
              <a:pPr>
                <a:defRPr/>
              </a:pPr>
              <a:t>33</a:t>
            </a:fld>
            <a:endParaRPr lang="en-GB" smtClean="0"/>
          </a:p>
        </p:txBody>
      </p:sp>
      <p:sp>
        <p:nvSpPr>
          <p:cNvPr id="418820" name="Rectangle 2"/>
          <p:cNvSpPr>
            <a:spLocks noGrp="1" noRot="1" noChangeAspect="1" noChangeArrowheads="1" noTextEdit="1"/>
          </p:cNvSpPr>
          <p:nvPr>
            <p:ph type="sldImg"/>
          </p:nvPr>
        </p:nvSpPr>
        <p:spPr>
          <a:ln/>
        </p:spPr>
      </p:sp>
      <p:sp>
        <p:nvSpPr>
          <p:cNvPr id="4188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3"/>
          <p:cNvSpPr>
            <a:spLocks noChangeArrowheads="1"/>
          </p:cNvSpPr>
          <p:nvPr/>
        </p:nvSpPr>
        <p:spPr bwMode="auto">
          <a:xfrm>
            <a:off x="4495800" y="0"/>
            <a:ext cx="4648200" cy="6858000"/>
          </a:xfrm>
          <a:prstGeom prst="rect">
            <a:avLst/>
          </a:prstGeom>
          <a:gradFill rotWithShape="0">
            <a:gsLst>
              <a:gs pos="0">
                <a:schemeClr val="bg1"/>
              </a:gs>
              <a:gs pos="100000">
                <a:srgbClr val="B8C5DA"/>
              </a:gs>
            </a:gsLst>
            <a:lin ang="0" scaled="1"/>
          </a:gradFill>
          <a:ln w="9525">
            <a:noFill/>
            <a:miter lim="800000"/>
            <a:headEnd/>
            <a:tailEnd/>
          </a:ln>
          <a:effectLst/>
        </p:spPr>
        <p:txBody>
          <a:bodyPr wrap="none" anchor="ctr"/>
          <a:lstStyle/>
          <a:p>
            <a:pPr algn="ctr" eaLnBrk="0" hangingPunct="0">
              <a:defRPr/>
            </a:pPr>
            <a:endParaRPr lang="en-GB">
              <a:cs typeface="+mn-cs"/>
            </a:endParaRPr>
          </a:p>
        </p:txBody>
      </p:sp>
      <p:sp>
        <p:nvSpPr>
          <p:cNvPr id="5" name="Text Box 3"/>
          <p:cNvSpPr txBox="1">
            <a:spLocks noChangeArrowheads="1"/>
          </p:cNvSpPr>
          <p:nvPr/>
        </p:nvSpPr>
        <p:spPr bwMode="auto">
          <a:xfrm>
            <a:off x="533400" y="3962400"/>
            <a:ext cx="7772400"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0">
              <a:latin typeface="Times New Roman" pitchFamily="18" charset="0"/>
              <a:cs typeface="+mn-cs"/>
            </a:endParaRPr>
          </a:p>
        </p:txBody>
      </p:sp>
      <p:sp>
        <p:nvSpPr>
          <p:cNvPr id="6" name="Line 19"/>
          <p:cNvSpPr>
            <a:spLocks noChangeShapeType="1"/>
          </p:cNvSpPr>
          <p:nvPr/>
        </p:nvSpPr>
        <p:spPr bwMode="auto">
          <a:xfrm>
            <a:off x="0" y="2336800"/>
            <a:ext cx="7239000" cy="0"/>
          </a:xfrm>
          <a:prstGeom prst="line">
            <a:avLst/>
          </a:prstGeom>
          <a:noFill/>
          <a:ln w="31750">
            <a:solidFill>
              <a:srgbClr val="8B0E1D"/>
            </a:solidFill>
            <a:round/>
            <a:headEnd/>
            <a:tailEnd/>
          </a:ln>
          <a:effectLst/>
        </p:spPr>
        <p:txBody>
          <a:bodyPr wrap="none" anchor="ctr"/>
          <a:lstStyle/>
          <a:p>
            <a:pPr algn="ctr" eaLnBrk="0" hangingPunct="0">
              <a:defRPr/>
            </a:pPr>
            <a:endParaRPr lang="en-GB">
              <a:cs typeface="+mn-cs"/>
            </a:endParaRPr>
          </a:p>
        </p:txBody>
      </p:sp>
      <p:sp>
        <p:nvSpPr>
          <p:cNvPr id="7" name="Line 21"/>
          <p:cNvSpPr>
            <a:spLocks noChangeShapeType="1"/>
          </p:cNvSpPr>
          <p:nvPr/>
        </p:nvSpPr>
        <p:spPr bwMode="auto">
          <a:xfrm>
            <a:off x="0" y="2336800"/>
            <a:ext cx="7239000" cy="0"/>
          </a:xfrm>
          <a:prstGeom prst="line">
            <a:avLst/>
          </a:prstGeom>
          <a:noFill/>
          <a:ln w="31750">
            <a:solidFill>
              <a:srgbClr val="8B0E1D"/>
            </a:solidFill>
            <a:round/>
            <a:headEnd/>
            <a:tailEnd/>
          </a:ln>
          <a:effectLst/>
        </p:spPr>
        <p:txBody>
          <a:bodyPr wrap="none" anchor="ctr"/>
          <a:lstStyle/>
          <a:p>
            <a:pPr algn="ctr" eaLnBrk="0" hangingPunct="0">
              <a:defRPr/>
            </a:pPr>
            <a:endParaRPr lang="en-GB">
              <a:cs typeface="+mn-cs"/>
            </a:endParaRPr>
          </a:p>
        </p:txBody>
      </p:sp>
      <p:pic>
        <p:nvPicPr>
          <p:cNvPr id="8" name="Picture 25" descr="LogoLrge"/>
          <p:cNvPicPr>
            <a:picLocks noChangeAspect="1" noChangeArrowheads="1"/>
          </p:cNvPicPr>
          <p:nvPr userDrawn="1"/>
        </p:nvPicPr>
        <p:blipFill>
          <a:blip r:embed="rId2" cstate="print"/>
          <a:srcRect/>
          <a:stretch>
            <a:fillRect/>
          </a:stretch>
        </p:blipFill>
        <p:spPr bwMode="auto">
          <a:xfrm>
            <a:off x="0" y="685800"/>
            <a:ext cx="2971800" cy="1574800"/>
          </a:xfrm>
          <a:prstGeom prst="rect">
            <a:avLst/>
          </a:prstGeom>
          <a:noFill/>
          <a:ln w="9525">
            <a:noFill/>
            <a:miter lim="800000"/>
            <a:headEnd/>
            <a:tailEnd/>
          </a:ln>
        </p:spPr>
      </p:pic>
      <p:sp>
        <p:nvSpPr>
          <p:cNvPr id="35849" name="Rectangle 9"/>
          <p:cNvSpPr>
            <a:spLocks noGrp="1" noChangeArrowheads="1"/>
          </p:cNvSpPr>
          <p:nvPr>
            <p:ph type="ctrTitle" sz="quarter"/>
          </p:nvPr>
        </p:nvSpPr>
        <p:spPr>
          <a:xfrm>
            <a:off x="609600" y="3733800"/>
            <a:ext cx="7848600" cy="1219200"/>
          </a:xfrm>
        </p:spPr>
        <p:txBody>
          <a:bodyPr/>
          <a:lstStyle>
            <a:lvl1pPr>
              <a:defRPr sz="3200" b="0">
                <a:solidFill>
                  <a:srgbClr val="000066"/>
                </a:solidFill>
              </a:defRPr>
            </a:lvl1pPr>
          </a:lstStyle>
          <a:p>
            <a:r>
              <a:rPr lang="en-GB"/>
              <a:t>Click to edit Master title style</a:t>
            </a:r>
          </a:p>
        </p:txBody>
      </p:sp>
      <p:sp>
        <p:nvSpPr>
          <p:cNvPr id="35850" name="Rectangle 10"/>
          <p:cNvSpPr>
            <a:spLocks noGrp="1" noChangeArrowheads="1"/>
          </p:cNvSpPr>
          <p:nvPr>
            <p:ph type="subTitle" sz="quarter" idx="1"/>
          </p:nvPr>
        </p:nvSpPr>
        <p:spPr>
          <a:xfrm>
            <a:off x="609600" y="5334000"/>
            <a:ext cx="6400800" cy="1371600"/>
          </a:xfrm>
        </p:spPr>
        <p:txBody>
          <a:bodyPr/>
          <a:lstStyle>
            <a:lvl1pPr marL="0" indent="0">
              <a:buFontTx/>
              <a:buNone/>
              <a:defRPr sz="14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8200"/>
            <a:ext cx="56769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685800" y="20955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20955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2095500"/>
            <a:ext cx="3810000" cy="4114800"/>
          </a:xfrm>
        </p:spPr>
        <p:txBody>
          <a:bodyPr/>
          <a:lstStyle/>
          <a:p>
            <a:pPr lvl="0"/>
            <a:endParaRPr lang="en-GB"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955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2291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2095500"/>
            <a:ext cx="7772400" cy="4114800"/>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2095500"/>
            <a:ext cx="7772400" cy="4114800"/>
          </a:xfrm>
        </p:spPr>
        <p:txBody>
          <a:bodyPr/>
          <a:lstStyle/>
          <a:p>
            <a:pPr lvl="0"/>
            <a:endParaRPr lang="en-GB"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20955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0955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229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955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955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533400" y="3962400"/>
            <a:ext cx="7772400"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0">
              <a:latin typeface="Times New Roman" pitchFamily="18" charset="0"/>
              <a:cs typeface="+mn-cs"/>
            </a:endParaRPr>
          </a:p>
        </p:txBody>
      </p:sp>
      <p:sp>
        <p:nvSpPr>
          <p:cNvPr id="1042" name="Text Box 18"/>
          <p:cNvSpPr txBox="1">
            <a:spLocks noChangeArrowheads="1"/>
          </p:cNvSpPr>
          <p:nvPr/>
        </p:nvSpPr>
        <p:spPr bwMode="auto">
          <a:xfrm>
            <a:off x="228600" y="6629400"/>
            <a:ext cx="2174875" cy="228600"/>
          </a:xfrm>
          <a:prstGeom prst="rect">
            <a:avLst/>
          </a:prstGeom>
          <a:noFill/>
          <a:ln w="9525">
            <a:noFill/>
            <a:miter lim="800000"/>
            <a:headEnd/>
            <a:tailEnd/>
          </a:ln>
          <a:effectLst/>
        </p:spPr>
        <p:txBody>
          <a:bodyPr wrap="none">
            <a:spAutoFit/>
          </a:bodyPr>
          <a:lstStyle/>
          <a:p>
            <a:pPr eaLnBrk="0" hangingPunct="0">
              <a:defRPr/>
            </a:pPr>
            <a:r>
              <a:rPr lang="en-GB" sz="900" b="0">
                <a:latin typeface="Tahoma" pitchFamily="34" charset="0"/>
                <a:cs typeface="+mn-cs"/>
              </a:rPr>
              <a:t>Copyright © 2008 Ventana Systems UK</a:t>
            </a:r>
          </a:p>
        </p:txBody>
      </p:sp>
      <p:sp>
        <p:nvSpPr>
          <p:cNvPr id="1059" name="Text Box 35"/>
          <p:cNvSpPr txBox="1">
            <a:spLocks noChangeArrowheads="1"/>
          </p:cNvSpPr>
          <p:nvPr/>
        </p:nvSpPr>
        <p:spPr bwMode="auto">
          <a:xfrm>
            <a:off x="8134350" y="6381750"/>
            <a:ext cx="685800" cy="336550"/>
          </a:xfrm>
          <a:prstGeom prst="rect">
            <a:avLst/>
          </a:prstGeom>
          <a:noFill/>
          <a:ln w="9525">
            <a:noFill/>
            <a:miter lim="800000"/>
            <a:headEnd/>
            <a:tailEnd/>
          </a:ln>
          <a:effectLst/>
        </p:spPr>
        <p:txBody>
          <a:bodyPr>
            <a:spAutoFit/>
          </a:bodyPr>
          <a:lstStyle/>
          <a:p>
            <a:pPr algn="r" eaLnBrk="0" hangingPunct="0">
              <a:spcBef>
                <a:spcPct val="50000"/>
              </a:spcBef>
              <a:defRPr/>
            </a:pPr>
            <a:fld id="{E0330C08-4D73-4F1E-A084-7A2346909254}" type="slidenum">
              <a:rPr lang="en-GB" sz="1600" b="0">
                <a:solidFill>
                  <a:srgbClr val="333399"/>
                </a:solidFill>
                <a:latin typeface="Tahoma" pitchFamily="34" charset="0"/>
                <a:cs typeface="+mn-cs"/>
              </a:rPr>
              <a:pPr algn="r" eaLnBrk="0" hangingPunct="0">
                <a:spcBef>
                  <a:spcPct val="50000"/>
                </a:spcBef>
                <a:defRPr/>
              </a:pPr>
              <a:t>‹#›</a:t>
            </a:fld>
            <a:endParaRPr lang="en-GB" sz="1600" b="0">
              <a:solidFill>
                <a:srgbClr val="333399"/>
              </a:solidFill>
              <a:latin typeface="Tahoma" pitchFamily="34" charset="0"/>
              <a:cs typeface="+mn-cs"/>
            </a:endParaRPr>
          </a:p>
        </p:txBody>
      </p:sp>
      <p:sp>
        <p:nvSpPr>
          <p:cNvPr id="2053" name="Rectangle 39"/>
          <p:cNvSpPr>
            <a:spLocks noGrp="1" noChangeArrowheads="1"/>
          </p:cNvSpPr>
          <p:nvPr>
            <p:ph type="body" idx="1"/>
          </p:nvPr>
        </p:nvSpPr>
        <p:spPr bwMode="auto">
          <a:xfrm>
            <a:off x="685800" y="20955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 Fourth level</a:t>
            </a:r>
          </a:p>
          <a:p>
            <a:pPr lvl="4"/>
            <a:r>
              <a:rPr lang="en-GB" smtClean="0"/>
              <a:t>Fifth level</a:t>
            </a:r>
          </a:p>
        </p:txBody>
      </p:sp>
      <p:pic>
        <p:nvPicPr>
          <p:cNvPr id="2054" name="Picture 44" descr="AbbrvLogo"/>
          <p:cNvPicPr>
            <a:picLocks noChangeAspect="1" noChangeArrowheads="1"/>
          </p:cNvPicPr>
          <p:nvPr/>
        </p:nvPicPr>
        <p:blipFill>
          <a:blip r:embed="rId22" cstate="print"/>
          <a:srcRect/>
          <a:stretch>
            <a:fillRect/>
          </a:stretch>
        </p:blipFill>
        <p:spPr bwMode="auto">
          <a:xfrm>
            <a:off x="0" y="0"/>
            <a:ext cx="1676400" cy="928688"/>
          </a:xfrm>
          <a:prstGeom prst="rect">
            <a:avLst/>
          </a:prstGeom>
          <a:noFill/>
          <a:ln w="9525">
            <a:noFill/>
            <a:miter lim="800000"/>
            <a:headEnd/>
            <a:tailEnd/>
          </a:ln>
        </p:spPr>
      </p:pic>
      <p:sp>
        <p:nvSpPr>
          <p:cNvPr id="1069" name="Rectangle 45"/>
          <p:cNvSpPr>
            <a:spLocks noChangeArrowheads="1"/>
          </p:cNvSpPr>
          <p:nvPr/>
        </p:nvSpPr>
        <p:spPr bwMode="auto">
          <a:xfrm>
            <a:off x="1676400" y="444500"/>
            <a:ext cx="6992938" cy="63500"/>
          </a:xfrm>
          <a:prstGeom prst="rect">
            <a:avLst/>
          </a:prstGeom>
          <a:gradFill rotWithShape="0">
            <a:gsLst>
              <a:gs pos="0">
                <a:srgbClr val="C9CFE1"/>
              </a:gs>
              <a:gs pos="100000">
                <a:schemeClr val="bg1"/>
              </a:gs>
            </a:gsLst>
            <a:lin ang="0" scaled="1"/>
          </a:gradFill>
          <a:ln w="9525">
            <a:noFill/>
            <a:miter lim="800000"/>
            <a:headEnd/>
            <a:tailEnd/>
          </a:ln>
          <a:effectLst/>
        </p:spPr>
        <p:txBody>
          <a:bodyPr wrap="none" anchor="ctr"/>
          <a:lstStyle/>
          <a:p>
            <a:pPr algn="ctr" eaLnBrk="0" hangingPunct="0">
              <a:defRPr/>
            </a:pPr>
            <a:endParaRPr lang="en-GB">
              <a:cs typeface="+mn-cs"/>
            </a:endParaRPr>
          </a:p>
        </p:txBody>
      </p:sp>
      <p:sp>
        <p:nvSpPr>
          <p:cNvPr id="1070" name="Rectangle 46"/>
          <p:cNvSpPr>
            <a:spLocks noChangeArrowheads="1"/>
          </p:cNvSpPr>
          <p:nvPr/>
        </p:nvSpPr>
        <p:spPr bwMode="auto">
          <a:xfrm>
            <a:off x="228600" y="6529388"/>
            <a:ext cx="7983538" cy="63500"/>
          </a:xfrm>
          <a:prstGeom prst="rect">
            <a:avLst/>
          </a:prstGeom>
          <a:gradFill rotWithShape="0">
            <a:gsLst>
              <a:gs pos="0">
                <a:schemeClr val="bg1"/>
              </a:gs>
              <a:gs pos="100000">
                <a:srgbClr val="C9CFE1"/>
              </a:gs>
            </a:gsLst>
            <a:lin ang="0" scaled="1"/>
          </a:gradFill>
          <a:ln w="9525">
            <a:noFill/>
            <a:miter lim="800000"/>
            <a:headEnd/>
            <a:tailEnd/>
          </a:ln>
          <a:effectLst/>
        </p:spPr>
        <p:txBody>
          <a:bodyPr wrap="none" anchor="ctr"/>
          <a:lstStyle/>
          <a:p>
            <a:pPr algn="ctr" eaLnBrk="0" hangingPunct="0">
              <a:defRPr/>
            </a:pPr>
            <a:endParaRPr lang="en-GB">
              <a:cs typeface="+mn-cs"/>
            </a:endParaRPr>
          </a:p>
        </p:txBody>
      </p:sp>
      <p:sp>
        <p:nvSpPr>
          <p:cNvPr id="2057" name="Rectangle 38"/>
          <p:cNvSpPr>
            <a:spLocks noGrp="1" noChangeArrowheads="1"/>
          </p:cNvSpPr>
          <p:nvPr>
            <p:ph type="title"/>
          </p:nvPr>
        </p:nvSpPr>
        <p:spPr bwMode="auto">
          <a:xfrm>
            <a:off x="685800" y="8382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98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ahoma" pitchFamily="34" charset="0"/>
        </a:defRPr>
      </a:lvl2pPr>
      <a:lvl3pPr algn="ctr" rtl="0" eaLnBrk="0" fontAlgn="base" hangingPunct="0">
        <a:spcBef>
          <a:spcPct val="0"/>
        </a:spcBef>
        <a:spcAft>
          <a:spcPct val="0"/>
        </a:spcAft>
        <a:defRPr sz="2400" b="1">
          <a:solidFill>
            <a:schemeClr val="tx2"/>
          </a:solidFill>
          <a:latin typeface="Tahoma" pitchFamily="34" charset="0"/>
        </a:defRPr>
      </a:lvl3pPr>
      <a:lvl4pPr algn="ctr" rtl="0" eaLnBrk="0" fontAlgn="base" hangingPunct="0">
        <a:spcBef>
          <a:spcPct val="0"/>
        </a:spcBef>
        <a:spcAft>
          <a:spcPct val="0"/>
        </a:spcAft>
        <a:defRPr sz="2400" b="1">
          <a:solidFill>
            <a:schemeClr val="tx2"/>
          </a:solidFill>
          <a:latin typeface="Tahoma" pitchFamily="34" charset="0"/>
        </a:defRPr>
      </a:lvl4pPr>
      <a:lvl5pPr algn="ctr" rtl="0" eaLnBrk="0" fontAlgn="base" hangingPunct="0">
        <a:spcBef>
          <a:spcPct val="0"/>
        </a:spcBef>
        <a:spcAft>
          <a:spcPct val="0"/>
        </a:spcAft>
        <a:defRPr sz="2400" b="1">
          <a:solidFill>
            <a:schemeClr val="tx2"/>
          </a:solidFill>
          <a:latin typeface="Tahoma" pitchFamily="34" charset="0"/>
        </a:defRPr>
      </a:lvl5pPr>
      <a:lvl6pPr marL="457200" algn="ctr" rtl="0" eaLnBrk="0" fontAlgn="base" hangingPunct="0">
        <a:spcBef>
          <a:spcPct val="0"/>
        </a:spcBef>
        <a:spcAft>
          <a:spcPct val="0"/>
        </a:spcAft>
        <a:defRPr sz="2400" b="1">
          <a:solidFill>
            <a:schemeClr val="tx2"/>
          </a:solidFill>
          <a:latin typeface="Tahoma" pitchFamily="34" charset="0"/>
        </a:defRPr>
      </a:lvl6pPr>
      <a:lvl7pPr marL="914400" algn="ctr" rtl="0" eaLnBrk="0" fontAlgn="base" hangingPunct="0">
        <a:spcBef>
          <a:spcPct val="0"/>
        </a:spcBef>
        <a:spcAft>
          <a:spcPct val="0"/>
        </a:spcAft>
        <a:defRPr sz="2400" b="1">
          <a:solidFill>
            <a:schemeClr val="tx2"/>
          </a:solidFill>
          <a:latin typeface="Tahoma" pitchFamily="34" charset="0"/>
        </a:defRPr>
      </a:lvl7pPr>
      <a:lvl8pPr marL="1371600" algn="ctr" rtl="0" eaLnBrk="0" fontAlgn="base" hangingPunct="0">
        <a:spcBef>
          <a:spcPct val="0"/>
        </a:spcBef>
        <a:spcAft>
          <a:spcPct val="0"/>
        </a:spcAft>
        <a:defRPr sz="2400" b="1">
          <a:solidFill>
            <a:schemeClr val="tx2"/>
          </a:solidFill>
          <a:latin typeface="Tahoma" pitchFamily="34" charset="0"/>
        </a:defRPr>
      </a:lvl8pPr>
      <a:lvl9pPr marL="1828800" algn="ctr" rtl="0" eaLnBrk="0" fontAlgn="base" hangingPunct="0">
        <a:spcBef>
          <a:spcPct val="0"/>
        </a:spcBef>
        <a:spcAft>
          <a:spcPct val="0"/>
        </a:spcAft>
        <a:defRPr sz="2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Font typeface="MT Extra" pitchFamily="18" charset="2"/>
        <a:buChar char="o"/>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Font typeface="Symbol" pitchFamily="18" charset="2"/>
        <a:buChar char="-"/>
        <a:defRPr sz="2000">
          <a:solidFill>
            <a:schemeClr val="tx1"/>
          </a:solidFill>
          <a:latin typeface="+mn-lt"/>
        </a:defRPr>
      </a:lvl5pPr>
      <a:lvl6pPr marL="2514600" indent="-228600" algn="l" rtl="0" eaLnBrk="0" fontAlgn="base" hangingPunct="0">
        <a:spcBef>
          <a:spcPct val="20000"/>
        </a:spcBef>
        <a:spcAft>
          <a:spcPct val="0"/>
        </a:spcAft>
        <a:buFont typeface="Symbol" pitchFamily="18" charset="2"/>
        <a:buChar char="-"/>
        <a:defRPr sz="2000">
          <a:solidFill>
            <a:schemeClr val="tx1"/>
          </a:solidFill>
          <a:latin typeface="+mn-lt"/>
        </a:defRPr>
      </a:lvl6pPr>
      <a:lvl7pPr marL="2971800" indent="-228600" algn="l" rtl="0" eaLnBrk="0" fontAlgn="base" hangingPunct="0">
        <a:spcBef>
          <a:spcPct val="20000"/>
        </a:spcBef>
        <a:spcAft>
          <a:spcPct val="0"/>
        </a:spcAft>
        <a:buFont typeface="Symbol" pitchFamily="18" charset="2"/>
        <a:buChar char="-"/>
        <a:defRPr sz="2000">
          <a:solidFill>
            <a:schemeClr val="tx1"/>
          </a:solidFill>
          <a:latin typeface="+mn-lt"/>
        </a:defRPr>
      </a:lvl7pPr>
      <a:lvl8pPr marL="3429000" indent="-228600" algn="l" rtl="0" eaLnBrk="0" fontAlgn="base" hangingPunct="0">
        <a:spcBef>
          <a:spcPct val="20000"/>
        </a:spcBef>
        <a:spcAft>
          <a:spcPct val="0"/>
        </a:spcAft>
        <a:buFont typeface="Symbol" pitchFamily="18" charset="2"/>
        <a:buChar char="-"/>
        <a:defRPr sz="2000">
          <a:solidFill>
            <a:schemeClr val="tx1"/>
          </a:solidFill>
          <a:latin typeface="+mn-lt"/>
        </a:defRPr>
      </a:lvl8pPr>
      <a:lvl9pPr marL="3886200" indent="-228600" algn="l" rtl="0" eaLnBrk="0" fontAlgn="base" hangingPunct="0">
        <a:spcBef>
          <a:spcPct val="20000"/>
        </a:spcBef>
        <a:spcAft>
          <a:spcPct val="0"/>
        </a:spcAft>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3.png"/><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11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3.png"/><Relationship Id="rId1" Type="http://schemas.openxmlformats.org/officeDocument/2006/relationships/slideLayout" Target="../slideLayouts/slideLayout6.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1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9.wmf"/><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7.wmf"/><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17.wmf"/><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0.x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0.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0.xml.rels><?xml version="1.0" encoding="UTF-8" standalone="yes"?>
<Relationships xmlns="http://schemas.openxmlformats.org/package/2006/relationships"><Relationship Id="rId2" Type="http://schemas.openxmlformats.org/officeDocument/2006/relationships/image" Target="../media/image158.emf"/><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0.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67.emf"/><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image" Target="../media/image169.emf"/><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1.emf"/><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74.emf"/><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7.wmf"/><Relationship Id="rId5" Type="http://schemas.openxmlformats.org/officeDocument/2006/relationships/image" Target="../media/image178.emf"/><Relationship Id="rId4" Type="http://schemas.openxmlformats.org/officeDocument/2006/relationships/oleObject" Target="../embeddings/oleObject1.bin"/></Relationships>
</file>

<file path=ppt/slides/_rels/slide229.x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81.wmf"/><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0.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183.wmf"/><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2.xml"/><Relationship Id="rId4" Type="http://schemas.openxmlformats.org/officeDocument/2006/relationships/image" Target="../media/image187.png"/></Relationships>
</file>

<file path=ppt/slides/_rels/slide26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191.emf"/><Relationship Id="rId1" Type="http://schemas.openxmlformats.org/officeDocument/2006/relationships/slideLayout" Target="../slideLayouts/slideLayout2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enerationaldynamics.com/cgi-bin/D.PL?redir=http://web.mit.edu/jsterman/www/All_Models.html"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5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www.swbic.org/products/clipart/images/computer.jpg" TargetMode="Externa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8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smtClean="0"/>
              <a:t>System Dynamics using Vensim</a:t>
            </a:r>
          </a:p>
        </p:txBody>
      </p:sp>
      <p:sp>
        <p:nvSpPr>
          <p:cNvPr id="4099" name="Rectangle 4"/>
          <p:cNvSpPr>
            <a:spLocks noGrp="1" noChangeArrowheads="1"/>
          </p:cNvSpPr>
          <p:nvPr>
            <p:ph type="subTitle" idx="1"/>
          </p:nvPr>
        </p:nvSpPr>
        <p:spPr/>
        <p:txBody>
          <a:bodyPr/>
          <a:lstStyle/>
          <a:p>
            <a:r>
              <a:rPr lang="en-US" dirty="0" smtClean="0"/>
              <a:t>Andrew Hill – Ventana Systems UK Ltd</a:t>
            </a:r>
          </a:p>
          <a:p>
            <a:r>
              <a:rPr lang="en-US" dirty="0" smtClean="0"/>
              <a:t>15th-16th September 2011</a:t>
            </a:r>
          </a:p>
          <a:p>
            <a:r>
              <a:rPr lang="en-US" dirty="0" smtClean="0"/>
              <a:t>DSTL</a:t>
            </a:r>
          </a:p>
        </p:txBody>
      </p:sp>
    </p:spTree>
  </p:cSld>
  <p:clrMapOvr>
    <a:masterClrMapping/>
  </p:clrMapOvr>
  <p:transition advTm="711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Type of Effect</a:t>
            </a:r>
          </a:p>
        </p:txBody>
      </p:sp>
      <p:sp>
        <p:nvSpPr>
          <p:cNvPr id="10243" name="Content Placeholder 2"/>
          <p:cNvSpPr>
            <a:spLocks noGrp="1"/>
          </p:cNvSpPr>
          <p:nvPr>
            <p:ph idx="1"/>
          </p:nvPr>
        </p:nvSpPr>
        <p:spPr>
          <a:xfrm>
            <a:off x="685800" y="2095500"/>
            <a:ext cx="7772400" cy="2619375"/>
          </a:xfrm>
        </p:spPr>
        <p:txBody>
          <a:bodyPr/>
          <a:lstStyle/>
          <a:p>
            <a:r>
              <a:rPr lang="en-GB" smtClean="0"/>
              <a:t>What happens if the price is higher ?</a:t>
            </a:r>
          </a:p>
        </p:txBody>
      </p:sp>
      <p:graphicFrame>
        <p:nvGraphicFramePr>
          <p:cNvPr id="4" name="Content Placeholder 3"/>
          <p:cNvGraphicFramePr>
            <a:graphicFrameLocks/>
          </p:cNvGraphicFramePr>
          <p:nvPr/>
        </p:nvGraphicFramePr>
        <p:xfrm>
          <a:off x="3000375" y="2643188"/>
          <a:ext cx="2914650" cy="195072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158908">
                <a:tc>
                  <a:txBody>
                    <a:bodyPr/>
                    <a:lstStyle/>
                    <a:p>
                      <a:pPr algn="ctr"/>
                      <a:r>
                        <a:rPr lang="en-GB" sz="900" dirty="0" smtClean="0"/>
                        <a:t>Item Sales</a:t>
                      </a:r>
                      <a:endParaRPr lang="en-GB" sz="900" dirty="0"/>
                    </a:p>
                  </a:txBody>
                  <a:tcPr/>
                </a:tc>
                <a:tc>
                  <a:txBody>
                    <a:bodyPr/>
                    <a:lstStyle/>
                    <a:p>
                      <a:pPr algn="ctr"/>
                      <a:r>
                        <a:rPr lang="en-GB" sz="900" dirty="0" smtClean="0"/>
                        <a:t>Item Price</a:t>
                      </a:r>
                      <a:endParaRPr lang="en-GB" sz="900" dirty="0"/>
                    </a:p>
                  </a:txBody>
                  <a:tcPr/>
                </a:tc>
                <a:tc>
                  <a:txBody>
                    <a:bodyPr/>
                    <a:lstStyle/>
                    <a:p>
                      <a:pPr algn="ctr"/>
                      <a:r>
                        <a:rPr lang="en-GB" sz="900" dirty="0" smtClean="0"/>
                        <a:t>Revenue</a:t>
                      </a:r>
                      <a:endParaRPr lang="en-GB" sz="900" dirty="0"/>
                    </a:p>
                  </a:txBody>
                  <a:tcPr/>
                </a:tc>
                <a:extLst>
                  <a:ext uri="{0D108BD9-81ED-4DB2-BD59-A6C34878D82A}">
                    <a16:rowId xmlns:a16="http://schemas.microsoft.com/office/drawing/2014/main" val="10000"/>
                  </a:ext>
                </a:extLst>
              </a:tr>
              <a:tr h="158908">
                <a:tc>
                  <a:txBody>
                    <a:bodyPr/>
                    <a:lstStyle/>
                    <a:p>
                      <a:pPr algn="ctr"/>
                      <a:r>
                        <a:rPr lang="en-GB" sz="900" dirty="0" smtClean="0"/>
                        <a:t>1</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£10</a:t>
                      </a:r>
                      <a:endParaRPr lang="en-GB" sz="900" dirty="0"/>
                    </a:p>
                  </a:txBody>
                  <a:tcPr/>
                </a:tc>
                <a:extLst>
                  <a:ext uri="{0D108BD9-81ED-4DB2-BD59-A6C34878D82A}">
                    <a16:rowId xmlns:a16="http://schemas.microsoft.com/office/drawing/2014/main" val="10001"/>
                  </a:ext>
                </a:extLst>
              </a:tr>
              <a:tr h="158908">
                <a:tc>
                  <a:txBody>
                    <a:bodyPr/>
                    <a:lstStyle/>
                    <a:p>
                      <a:pPr algn="ctr"/>
                      <a:r>
                        <a:rPr lang="en-GB" sz="900" dirty="0" smtClean="0"/>
                        <a:t>3</a:t>
                      </a:r>
                      <a:endParaRPr lang="en-GB"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t>£10</a:t>
                      </a:r>
                    </a:p>
                  </a:txBody>
                  <a:tcPr/>
                </a:tc>
                <a:tc>
                  <a:txBody>
                    <a:bodyPr/>
                    <a:lstStyle/>
                    <a:p>
                      <a:pPr algn="ctr"/>
                      <a:r>
                        <a:rPr lang="en-GB" sz="900" dirty="0" smtClean="0"/>
                        <a:t>£30</a:t>
                      </a:r>
                      <a:endParaRPr lang="en-GB" sz="900" dirty="0"/>
                    </a:p>
                  </a:txBody>
                  <a:tcPr/>
                </a:tc>
                <a:extLst>
                  <a:ext uri="{0D108BD9-81ED-4DB2-BD59-A6C34878D82A}">
                    <a16:rowId xmlns:a16="http://schemas.microsoft.com/office/drawing/2014/main" val="10002"/>
                  </a:ext>
                </a:extLst>
              </a:tr>
              <a:tr h="158908">
                <a:tc>
                  <a:txBody>
                    <a:bodyPr/>
                    <a:lstStyle/>
                    <a:p>
                      <a:pPr algn="ctr"/>
                      <a:r>
                        <a:rPr lang="en-GB" sz="900" dirty="0" smtClean="0"/>
                        <a:t>2</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£20</a:t>
                      </a:r>
                      <a:endParaRPr lang="en-GB" sz="900" dirty="0"/>
                    </a:p>
                  </a:txBody>
                  <a:tcPr/>
                </a:tc>
                <a:extLst>
                  <a:ext uri="{0D108BD9-81ED-4DB2-BD59-A6C34878D82A}">
                    <a16:rowId xmlns:a16="http://schemas.microsoft.com/office/drawing/2014/main" val="10003"/>
                  </a:ext>
                </a:extLst>
              </a:tr>
              <a:tr h="158908">
                <a:tc>
                  <a:txBody>
                    <a:bodyPr/>
                    <a:lstStyle/>
                    <a:p>
                      <a:pPr algn="ctr"/>
                      <a:r>
                        <a:rPr lang="en-GB" sz="900" dirty="0" smtClean="0"/>
                        <a:t>5</a:t>
                      </a:r>
                      <a:endParaRPr lang="en-GB" sz="900" dirty="0"/>
                    </a:p>
                  </a:txBody>
                  <a:tcPr/>
                </a:tc>
                <a:tc>
                  <a:txBody>
                    <a:bodyPr/>
                    <a:lstStyle/>
                    <a:p>
                      <a:pPr algn="ctr"/>
                      <a:r>
                        <a:rPr lang="en-GB" sz="1100" dirty="0" smtClean="0">
                          <a:solidFill>
                            <a:srgbClr val="FF0000"/>
                          </a:solidFill>
                        </a:rPr>
                        <a:t>£20</a:t>
                      </a:r>
                      <a:endParaRPr lang="en-GB" sz="1100" dirty="0">
                        <a:solidFill>
                          <a:srgbClr val="FF0000"/>
                        </a:solidFill>
                      </a:endParaRPr>
                    </a:p>
                  </a:txBody>
                  <a:tcPr/>
                </a:tc>
                <a:tc>
                  <a:txBody>
                    <a:bodyPr/>
                    <a:lstStyle/>
                    <a:p>
                      <a:pPr algn="ctr"/>
                      <a:r>
                        <a:rPr lang="en-GB" sz="1100" dirty="0" smtClean="0">
                          <a:solidFill>
                            <a:srgbClr val="FF0000"/>
                          </a:solidFill>
                        </a:rPr>
                        <a:t>£100</a:t>
                      </a:r>
                      <a:endParaRPr lang="en-GB" sz="1100" dirty="0">
                        <a:solidFill>
                          <a:srgbClr val="FF0000"/>
                        </a:solidFill>
                      </a:endParaRPr>
                    </a:p>
                  </a:txBody>
                  <a:tcPr/>
                </a:tc>
                <a:extLst>
                  <a:ext uri="{0D108BD9-81ED-4DB2-BD59-A6C34878D82A}">
                    <a16:rowId xmlns:a16="http://schemas.microsoft.com/office/drawing/2014/main" val="10004"/>
                  </a:ext>
                </a:extLst>
              </a:tr>
              <a:tr h="158908">
                <a:tc>
                  <a:txBody>
                    <a:bodyPr/>
                    <a:lstStyle/>
                    <a:p>
                      <a:pPr algn="ctr"/>
                      <a:r>
                        <a:rPr lang="en-GB" sz="900" dirty="0" smtClean="0"/>
                        <a:t>3</a:t>
                      </a:r>
                      <a:endParaRPr lang="en-GB" sz="900" dirty="0"/>
                    </a:p>
                  </a:txBody>
                  <a:tcPr/>
                </a:tc>
                <a:tc>
                  <a:txBody>
                    <a:bodyPr/>
                    <a:lstStyle/>
                    <a:p>
                      <a:pPr algn="ctr"/>
                      <a:r>
                        <a:rPr lang="en-GB" sz="1100" dirty="0" smtClean="0">
                          <a:solidFill>
                            <a:srgbClr val="FF0000"/>
                          </a:solidFill>
                        </a:rPr>
                        <a:t>£20</a:t>
                      </a:r>
                      <a:endParaRPr lang="en-GB" sz="1100" dirty="0">
                        <a:solidFill>
                          <a:srgbClr val="FF0000"/>
                        </a:solidFill>
                      </a:endParaRPr>
                    </a:p>
                  </a:txBody>
                  <a:tcPr/>
                </a:tc>
                <a:tc>
                  <a:txBody>
                    <a:bodyPr/>
                    <a:lstStyle/>
                    <a:p>
                      <a:pPr algn="ctr"/>
                      <a:r>
                        <a:rPr lang="en-GB" sz="1100" dirty="0" smtClean="0">
                          <a:solidFill>
                            <a:srgbClr val="FF0000"/>
                          </a:solidFill>
                        </a:rPr>
                        <a:t>£60</a:t>
                      </a:r>
                      <a:endParaRPr lang="en-GB" sz="1100" dirty="0">
                        <a:solidFill>
                          <a:srgbClr val="FF0000"/>
                        </a:solidFill>
                      </a:endParaRPr>
                    </a:p>
                  </a:txBody>
                  <a:tcPr/>
                </a:tc>
                <a:extLst>
                  <a:ext uri="{0D108BD9-81ED-4DB2-BD59-A6C34878D82A}">
                    <a16:rowId xmlns:a16="http://schemas.microsoft.com/office/drawing/2014/main" val="10005"/>
                  </a:ext>
                </a:extLst>
              </a:tr>
              <a:tr h="158908">
                <a:tc>
                  <a:txBody>
                    <a:bodyPr/>
                    <a:lstStyle/>
                    <a:p>
                      <a:pPr algn="ctr"/>
                      <a:r>
                        <a:rPr lang="en-GB" sz="900" dirty="0" smtClean="0"/>
                        <a:t>2</a:t>
                      </a:r>
                      <a:endParaRPr lang="en-GB" sz="900" dirty="0"/>
                    </a:p>
                  </a:txBody>
                  <a:tcPr/>
                </a:tc>
                <a:tc>
                  <a:txBody>
                    <a:bodyPr/>
                    <a:lstStyle/>
                    <a:p>
                      <a:pPr algn="ctr"/>
                      <a:r>
                        <a:rPr lang="en-GB" sz="1100" dirty="0" smtClean="0">
                          <a:solidFill>
                            <a:srgbClr val="FF0000"/>
                          </a:solidFill>
                        </a:rPr>
                        <a:t>£20</a:t>
                      </a:r>
                      <a:endParaRPr lang="en-GB" sz="1100" dirty="0">
                        <a:solidFill>
                          <a:srgbClr val="FF0000"/>
                        </a:solidFill>
                      </a:endParaRPr>
                    </a:p>
                  </a:txBody>
                  <a:tcPr/>
                </a:tc>
                <a:tc>
                  <a:txBody>
                    <a:bodyPr/>
                    <a:lstStyle/>
                    <a:p>
                      <a:pPr algn="ctr"/>
                      <a:r>
                        <a:rPr lang="en-GB" sz="1100" dirty="0" smtClean="0">
                          <a:solidFill>
                            <a:srgbClr val="FF0000"/>
                          </a:solidFill>
                        </a:rPr>
                        <a:t>£40</a:t>
                      </a:r>
                      <a:endParaRPr lang="en-GB" sz="1100" dirty="0">
                        <a:solidFill>
                          <a:srgbClr val="FF0000"/>
                        </a:solidFill>
                      </a:endParaRPr>
                    </a:p>
                  </a:txBody>
                  <a:tcPr/>
                </a:tc>
                <a:extLst>
                  <a:ext uri="{0D108BD9-81ED-4DB2-BD59-A6C34878D82A}">
                    <a16:rowId xmlns:a16="http://schemas.microsoft.com/office/drawing/2014/main" val="10006"/>
                  </a:ext>
                </a:extLst>
              </a:tr>
              <a:tr h="158908">
                <a:tc>
                  <a:txBody>
                    <a:bodyPr/>
                    <a:lstStyle/>
                    <a:p>
                      <a:pPr algn="ctr"/>
                      <a:r>
                        <a:rPr lang="en-GB" sz="900" dirty="0" smtClean="0"/>
                        <a:t>1</a:t>
                      </a:r>
                      <a:endParaRPr lang="en-GB" sz="900" dirty="0"/>
                    </a:p>
                  </a:txBody>
                  <a:tcPr/>
                </a:tc>
                <a:tc>
                  <a:txBody>
                    <a:bodyPr/>
                    <a:lstStyle/>
                    <a:p>
                      <a:pPr algn="ctr"/>
                      <a:r>
                        <a:rPr lang="en-GB" sz="1100" dirty="0" smtClean="0">
                          <a:solidFill>
                            <a:srgbClr val="FF0000"/>
                          </a:solidFill>
                        </a:rPr>
                        <a:t>£20</a:t>
                      </a:r>
                      <a:endParaRPr lang="en-GB" sz="1100" dirty="0">
                        <a:solidFill>
                          <a:srgbClr val="FF0000"/>
                        </a:solidFill>
                      </a:endParaRPr>
                    </a:p>
                  </a:txBody>
                  <a:tcPr/>
                </a:tc>
                <a:tc>
                  <a:txBody>
                    <a:bodyPr/>
                    <a:lstStyle/>
                    <a:p>
                      <a:pPr algn="ctr"/>
                      <a:r>
                        <a:rPr lang="en-GB" sz="1100" dirty="0" smtClean="0">
                          <a:solidFill>
                            <a:srgbClr val="FF0000"/>
                          </a:solidFill>
                        </a:rPr>
                        <a:t>£20</a:t>
                      </a:r>
                      <a:endParaRPr lang="en-GB" sz="1100" dirty="0">
                        <a:solidFill>
                          <a:srgbClr val="FF0000"/>
                        </a:solidFill>
                      </a:endParaRPr>
                    </a:p>
                  </a:txBody>
                  <a:tcPr/>
                </a:tc>
                <a:extLst>
                  <a:ext uri="{0D108BD9-81ED-4DB2-BD59-A6C34878D82A}">
                    <a16:rowId xmlns:a16="http://schemas.microsoft.com/office/drawing/2014/main" val="10007"/>
                  </a:ext>
                </a:extLst>
              </a:tr>
            </a:tbl>
          </a:graphicData>
        </a:graphic>
      </p:graphicFrame>
      <p:pic>
        <p:nvPicPr>
          <p:cNvPr id="10282" name="Picture 2"/>
          <p:cNvPicPr>
            <a:picLocks noChangeAspect="1" noChangeArrowheads="1"/>
          </p:cNvPicPr>
          <p:nvPr/>
        </p:nvPicPr>
        <p:blipFill>
          <a:blip r:embed="rId2" cstate="print"/>
          <a:srcRect/>
          <a:stretch>
            <a:fillRect/>
          </a:stretch>
        </p:blipFill>
        <p:spPr bwMode="auto">
          <a:xfrm>
            <a:off x="3071813" y="4286250"/>
            <a:ext cx="3103562" cy="2286000"/>
          </a:xfrm>
          <a:prstGeom prst="rect">
            <a:avLst/>
          </a:prstGeom>
          <a:noFill/>
          <a:ln w="28575">
            <a:noFill/>
            <a:miter lim="800000"/>
            <a:headEnd/>
            <a:tailEnd/>
          </a:ln>
        </p:spPr>
      </p:pic>
    </p:spTree>
  </p:cSld>
  <p:clrMapOvr>
    <a:masterClrMapping/>
  </p:clrMapOvr>
  <p:transition advTm="6412"/>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smtClean="0"/>
              <a:t>Vensim Inbuilt Constants</a:t>
            </a:r>
          </a:p>
        </p:txBody>
      </p:sp>
      <p:pic>
        <p:nvPicPr>
          <p:cNvPr id="102403" name="Picture 4"/>
          <p:cNvPicPr>
            <a:picLocks noChangeAspect="1" noChangeArrowheads="1"/>
          </p:cNvPicPr>
          <p:nvPr/>
        </p:nvPicPr>
        <p:blipFill>
          <a:blip r:embed="rId2" cstate="print"/>
          <a:srcRect/>
          <a:stretch>
            <a:fillRect/>
          </a:stretch>
        </p:blipFill>
        <p:spPr bwMode="auto">
          <a:xfrm>
            <a:off x="468313" y="2781300"/>
            <a:ext cx="8205787" cy="17621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smtClean="0"/>
              <a:t>Vensim Modelling Tutorial</a:t>
            </a:r>
          </a:p>
        </p:txBody>
      </p:sp>
      <p:sp>
        <p:nvSpPr>
          <p:cNvPr id="103427" name="Rectangle 3"/>
          <p:cNvSpPr>
            <a:spLocks noGrp="1" noChangeArrowheads="1"/>
          </p:cNvSpPr>
          <p:nvPr>
            <p:ph type="body" idx="1"/>
          </p:nvPr>
        </p:nvSpPr>
        <p:spPr/>
        <p:txBody>
          <a:bodyPr/>
          <a:lstStyle/>
          <a:p>
            <a:r>
              <a:rPr lang="en-GB" smtClean="0"/>
              <a:t>Putting System Dynamics Methodology together with Vensim</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smtClean="0"/>
              <a:t>Exercise 1</a:t>
            </a:r>
          </a:p>
        </p:txBody>
      </p:sp>
      <p:sp>
        <p:nvSpPr>
          <p:cNvPr id="104451" name="Rectangle 3"/>
          <p:cNvSpPr>
            <a:spLocks noGrp="1" noChangeArrowheads="1"/>
          </p:cNvSpPr>
          <p:nvPr>
            <p:ph type="body" idx="1"/>
          </p:nvPr>
        </p:nvSpPr>
        <p:spPr/>
        <p:txBody>
          <a:bodyPr/>
          <a:lstStyle/>
          <a:p>
            <a:r>
              <a:rPr lang="en-GB" smtClean="0"/>
              <a:t>Consider a simple bank account where 10 Swiss Francs are deposited each year.  Sketch the expected behaviour of the balance over time.</a:t>
            </a:r>
          </a:p>
          <a:p>
            <a:endParaRPr lang="en-GB" smtClean="0"/>
          </a:p>
          <a:p>
            <a:pPr lvl="1"/>
            <a:r>
              <a:rPr lang="en-GB" smtClean="0"/>
              <a:t>Initial bank balance = 0</a:t>
            </a:r>
          </a:p>
          <a:p>
            <a:pPr lvl="1"/>
            <a:r>
              <a:rPr lang="en-GB" smtClean="0"/>
              <a:t>Amount of money deposited each year = 10 </a:t>
            </a:r>
          </a:p>
          <a:p>
            <a:pPr lvl="1"/>
            <a:r>
              <a:rPr lang="en-GB" smtClean="0"/>
              <a:t>NO spending or interest</a:t>
            </a:r>
          </a:p>
          <a:p>
            <a:endParaRPr lang="en-GB" smtClean="0"/>
          </a:p>
          <a:p>
            <a:r>
              <a:rPr lang="en-GB" smtClean="0"/>
              <a:t>How much money will there be after 10 years in the account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smtClean="0"/>
              <a:t>Exercise 1 – Sketch Reference Mode</a:t>
            </a:r>
          </a:p>
        </p:txBody>
      </p:sp>
      <p:pic>
        <p:nvPicPr>
          <p:cNvPr id="105475" name="Picture 4"/>
          <p:cNvPicPr>
            <a:picLocks noChangeAspect="1" noChangeArrowheads="1"/>
          </p:cNvPicPr>
          <p:nvPr/>
        </p:nvPicPr>
        <p:blipFill>
          <a:blip r:embed="rId2" cstate="print"/>
          <a:srcRect/>
          <a:stretch>
            <a:fillRect/>
          </a:stretch>
        </p:blipFill>
        <p:spPr bwMode="auto">
          <a:xfrm>
            <a:off x="1524000" y="2116138"/>
            <a:ext cx="5537200" cy="3538537"/>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smtClean="0"/>
              <a:t>Creating New Vensim Model</a:t>
            </a:r>
          </a:p>
        </p:txBody>
      </p:sp>
      <p:sp>
        <p:nvSpPr>
          <p:cNvPr id="106499" name="Rectangle 3"/>
          <p:cNvSpPr>
            <a:spLocks noGrp="1" noChangeArrowheads="1"/>
          </p:cNvSpPr>
          <p:nvPr>
            <p:ph type="body" idx="1"/>
          </p:nvPr>
        </p:nvSpPr>
        <p:spPr/>
        <p:txBody>
          <a:bodyPr/>
          <a:lstStyle/>
          <a:p>
            <a:r>
              <a:rPr lang="en-GB" smtClean="0"/>
              <a:t>Open Vensim</a:t>
            </a:r>
          </a:p>
          <a:p>
            <a:r>
              <a:rPr lang="en-GB" smtClean="0"/>
              <a:t>File &gt; New Model</a:t>
            </a:r>
          </a:p>
          <a:p>
            <a:endParaRPr lang="en-GB" smtClean="0"/>
          </a:p>
          <a:p>
            <a:endParaRPr lang="en-GB" smtClean="0"/>
          </a:p>
          <a:p>
            <a:endParaRPr lang="en-GB" smtClean="0"/>
          </a:p>
          <a:p>
            <a:endParaRPr lang="en-GB" smtClean="0"/>
          </a:p>
          <a:p>
            <a:endParaRPr lang="en-GB" smtClean="0"/>
          </a:p>
          <a:p>
            <a:endParaRPr lang="en-GB" smtClean="0"/>
          </a:p>
          <a:p>
            <a:endParaRPr lang="en-GB" smtClean="0"/>
          </a:p>
          <a:p>
            <a:r>
              <a:rPr lang="en-GB" smtClean="0"/>
              <a:t>Click OK</a:t>
            </a:r>
          </a:p>
          <a:p>
            <a:endParaRPr lang="en-GB" smtClean="0"/>
          </a:p>
        </p:txBody>
      </p:sp>
      <p:pic>
        <p:nvPicPr>
          <p:cNvPr id="106500" name="Picture 5"/>
          <p:cNvPicPr>
            <a:picLocks noChangeAspect="1" noChangeArrowheads="1"/>
          </p:cNvPicPr>
          <p:nvPr/>
        </p:nvPicPr>
        <p:blipFill>
          <a:blip r:embed="rId2" cstate="print"/>
          <a:srcRect/>
          <a:stretch>
            <a:fillRect/>
          </a:stretch>
        </p:blipFill>
        <p:spPr bwMode="auto">
          <a:xfrm>
            <a:off x="1143000" y="2895600"/>
            <a:ext cx="2819400" cy="217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smtClean="0"/>
              <a:t>Time Step</a:t>
            </a:r>
          </a:p>
        </p:txBody>
      </p:sp>
      <p:sp>
        <p:nvSpPr>
          <p:cNvPr id="169987" name="Rectangle 3"/>
          <p:cNvSpPr>
            <a:spLocks noGrp="1" noChangeArrowheads="1"/>
          </p:cNvSpPr>
          <p:nvPr>
            <p:ph type="body" idx="1"/>
          </p:nvPr>
        </p:nvSpPr>
        <p:spPr>
          <a:xfrm>
            <a:off x="685800" y="1752600"/>
            <a:ext cx="7772400" cy="2438400"/>
          </a:xfrm>
        </p:spPr>
        <p:txBody>
          <a:bodyPr/>
          <a:lstStyle/>
          <a:p>
            <a:r>
              <a:rPr lang="en-GB" smtClean="0"/>
              <a:t>The interval between calculations</a:t>
            </a:r>
          </a:p>
          <a:p>
            <a:endParaRPr lang="en-GB" smtClean="0"/>
          </a:p>
          <a:p>
            <a:r>
              <a:rPr lang="en-GB" smtClean="0"/>
              <a:t>Must be equivalent to a binary fraction</a:t>
            </a:r>
          </a:p>
          <a:p>
            <a:pPr lvl="1"/>
            <a:r>
              <a:rPr lang="en-GB" smtClean="0"/>
              <a:t>1, 0.5, 0.25, 0.125, 0.0625… (</a:t>
            </a:r>
            <a:r>
              <a:rPr lang="en-GB" smtClean="0">
                <a:solidFill>
                  <a:schemeClr val="folHlink"/>
                </a:solidFill>
              </a:rPr>
              <a:t>1, ½ , ¼ , …)</a:t>
            </a:r>
          </a:p>
          <a:p>
            <a:endParaRPr lang="en-GB" smtClean="0"/>
          </a:p>
          <a:p>
            <a:r>
              <a:rPr lang="en-GB" smtClean="0"/>
              <a:t>Small enough to capture smallest delay of significance</a:t>
            </a:r>
          </a:p>
          <a:p>
            <a:endParaRPr lang="en-GB" smtClean="0"/>
          </a:p>
        </p:txBody>
      </p:sp>
      <p:grpSp>
        <p:nvGrpSpPr>
          <p:cNvPr id="2" name="Group 22"/>
          <p:cNvGrpSpPr>
            <a:grpSpLocks/>
          </p:cNvGrpSpPr>
          <p:nvPr/>
        </p:nvGrpSpPr>
        <p:grpSpPr bwMode="auto">
          <a:xfrm>
            <a:off x="1066800" y="4116388"/>
            <a:ext cx="7642225" cy="2290762"/>
            <a:chOff x="672" y="2593"/>
            <a:chExt cx="4814" cy="1443"/>
          </a:xfrm>
        </p:grpSpPr>
        <p:sp>
          <p:nvSpPr>
            <p:cNvPr id="107525" name="Line 4"/>
            <p:cNvSpPr>
              <a:spLocks noChangeShapeType="1"/>
            </p:cNvSpPr>
            <p:nvPr/>
          </p:nvSpPr>
          <p:spPr bwMode="auto">
            <a:xfrm>
              <a:off x="672" y="3744"/>
              <a:ext cx="4416" cy="0"/>
            </a:xfrm>
            <a:prstGeom prst="line">
              <a:avLst/>
            </a:prstGeom>
            <a:noFill/>
            <a:ln w="28575">
              <a:solidFill>
                <a:schemeClr val="tx1"/>
              </a:solidFill>
              <a:round/>
              <a:headEnd/>
              <a:tailEnd type="triangle" w="med" len="med"/>
            </a:ln>
          </p:spPr>
          <p:txBody>
            <a:bodyPr>
              <a:spAutoFit/>
            </a:bodyPr>
            <a:lstStyle/>
            <a:p>
              <a:endParaRPr lang="en-GB"/>
            </a:p>
          </p:txBody>
        </p:sp>
        <p:sp>
          <p:nvSpPr>
            <p:cNvPr id="107526" name="Text Box 5"/>
            <p:cNvSpPr txBox="1">
              <a:spLocks noChangeArrowheads="1"/>
            </p:cNvSpPr>
            <p:nvPr/>
          </p:nvSpPr>
          <p:spPr bwMode="auto">
            <a:xfrm>
              <a:off x="1261" y="3844"/>
              <a:ext cx="167" cy="192"/>
            </a:xfrm>
            <a:prstGeom prst="rect">
              <a:avLst/>
            </a:prstGeom>
            <a:noFill/>
            <a:ln w="28575">
              <a:noFill/>
              <a:miter lim="800000"/>
              <a:headEnd/>
              <a:tailEnd/>
            </a:ln>
          </p:spPr>
          <p:txBody>
            <a:bodyPr wrap="none">
              <a:spAutoFit/>
            </a:bodyPr>
            <a:lstStyle/>
            <a:p>
              <a:pPr algn="ctr" eaLnBrk="0" hangingPunct="0"/>
              <a:r>
                <a:rPr lang="en-GB"/>
                <a:t>t</a:t>
              </a:r>
            </a:p>
          </p:txBody>
        </p:sp>
        <p:sp>
          <p:nvSpPr>
            <p:cNvPr id="107527" name="Text Box 6"/>
            <p:cNvSpPr txBox="1">
              <a:spLocks noChangeArrowheads="1"/>
            </p:cNvSpPr>
            <p:nvPr/>
          </p:nvSpPr>
          <p:spPr bwMode="auto">
            <a:xfrm>
              <a:off x="3455" y="3841"/>
              <a:ext cx="460" cy="192"/>
            </a:xfrm>
            <a:prstGeom prst="rect">
              <a:avLst/>
            </a:prstGeom>
            <a:noFill/>
            <a:ln w="28575">
              <a:noFill/>
              <a:miter lim="800000"/>
              <a:headEnd/>
              <a:tailEnd/>
            </a:ln>
          </p:spPr>
          <p:txBody>
            <a:bodyPr wrap="none">
              <a:spAutoFit/>
            </a:bodyPr>
            <a:lstStyle/>
            <a:p>
              <a:pPr algn="ctr" eaLnBrk="0" hangingPunct="0"/>
              <a:r>
                <a:rPr lang="en-GB"/>
                <a:t>t + </a:t>
              </a:r>
              <a:r>
                <a:rPr lang="en-GB">
                  <a:sym typeface="Symbol" pitchFamily="18" charset="2"/>
                </a:rPr>
                <a:t>t</a:t>
              </a:r>
              <a:endParaRPr lang="en-GB"/>
            </a:p>
          </p:txBody>
        </p:sp>
        <p:sp>
          <p:nvSpPr>
            <p:cNvPr id="107528" name="Rectangle 7"/>
            <p:cNvSpPr>
              <a:spLocks noChangeArrowheads="1"/>
            </p:cNvSpPr>
            <p:nvPr/>
          </p:nvSpPr>
          <p:spPr bwMode="auto">
            <a:xfrm>
              <a:off x="1200" y="3120"/>
              <a:ext cx="288" cy="624"/>
            </a:xfrm>
            <a:prstGeom prst="rect">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sp>
          <p:nvSpPr>
            <p:cNvPr id="107529" name="Rectangle 8"/>
            <p:cNvSpPr>
              <a:spLocks noChangeArrowheads="1"/>
            </p:cNvSpPr>
            <p:nvPr/>
          </p:nvSpPr>
          <p:spPr bwMode="auto">
            <a:xfrm>
              <a:off x="3504" y="2832"/>
              <a:ext cx="288" cy="912"/>
            </a:xfrm>
            <a:prstGeom prst="rect">
              <a:avLst/>
            </a:prstGeom>
            <a:solidFill>
              <a:srgbClr val="FFFF99"/>
            </a:solidFill>
            <a:ln w="28575">
              <a:solidFill>
                <a:schemeClr val="tx1"/>
              </a:solidFill>
              <a:miter lim="800000"/>
              <a:headEnd/>
              <a:tailEnd/>
            </a:ln>
          </p:spPr>
          <p:txBody>
            <a:bodyPr anchor="ctr">
              <a:spAutoFit/>
            </a:bodyPr>
            <a:lstStyle/>
            <a:p>
              <a:pPr algn="ctr" eaLnBrk="0" hangingPunct="0"/>
              <a:endParaRPr lang="en-US"/>
            </a:p>
          </p:txBody>
        </p:sp>
        <p:sp>
          <p:nvSpPr>
            <p:cNvPr id="107530" name="Line 9"/>
            <p:cNvSpPr>
              <a:spLocks noChangeShapeType="1"/>
            </p:cNvSpPr>
            <p:nvPr/>
          </p:nvSpPr>
          <p:spPr bwMode="auto">
            <a:xfrm>
              <a:off x="3648" y="3744"/>
              <a:ext cx="0" cy="96"/>
            </a:xfrm>
            <a:prstGeom prst="line">
              <a:avLst/>
            </a:prstGeom>
            <a:noFill/>
            <a:ln w="28575">
              <a:solidFill>
                <a:schemeClr val="tx1"/>
              </a:solidFill>
              <a:round/>
              <a:headEnd/>
              <a:tailEnd/>
            </a:ln>
          </p:spPr>
          <p:txBody>
            <a:bodyPr>
              <a:spAutoFit/>
            </a:bodyPr>
            <a:lstStyle/>
            <a:p>
              <a:endParaRPr lang="en-GB"/>
            </a:p>
          </p:txBody>
        </p:sp>
        <p:sp>
          <p:nvSpPr>
            <p:cNvPr id="107531" name="Line 10"/>
            <p:cNvSpPr>
              <a:spLocks noChangeShapeType="1"/>
            </p:cNvSpPr>
            <p:nvPr/>
          </p:nvSpPr>
          <p:spPr bwMode="auto">
            <a:xfrm>
              <a:off x="1344" y="3744"/>
              <a:ext cx="0" cy="96"/>
            </a:xfrm>
            <a:prstGeom prst="line">
              <a:avLst/>
            </a:prstGeom>
            <a:noFill/>
            <a:ln w="28575">
              <a:solidFill>
                <a:schemeClr val="tx1"/>
              </a:solidFill>
              <a:round/>
              <a:headEnd/>
              <a:tailEnd/>
            </a:ln>
          </p:spPr>
          <p:txBody>
            <a:bodyPr>
              <a:spAutoFit/>
            </a:bodyPr>
            <a:lstStyle/>
            <a:p>
              <a:endParaRPr lang="en-GB"/>
            </a:p>
          </p:txBody>
        </p:sp>
        <p:sp>
          <p:nvSpPr>
            <p:cNvPr id="107532" name="Line 11"/>
            <p:cNvSpPr>
              <a:spLocks noChangeShapeType="1"/>
            </p:cNvSpPr>
            <p:nvPr/>
          </p:nvSpPr>
          <p:spPr bwMode="auto">
            <a:xfrm>
              <a:off x="2880" y="3840"/>
              <a:ext cx="768" cy="0"/>
            </a:xfrm>
            <a:prstGeom prst="line">
              <a:avLst/>
            </a:prstGeom>
            <a:noFill/>
            <a:ln w="28575">
              <a:solidFill>
                <a:srgbClr val="0066FF"/>
              </a:solidFill>
              <a:round/>
              <a:headEnd/>
              <a:tailEnd type="triangle" w="med" len="med"/>
            </a:ln>
          </p:spPr>
          <p:txBody>
            <a:bodyPr>
              <a:spAutoFit/>
            </a:bodyPr>
            <a:lstStyle/>
            <a:p>
              <a:endParaRPr lang="en-GB"/>
            </a:p>
          </p:txBody>
        </p:sp>
        <p:sp>
          <p:nvSpPr>
            <p:cNvPr id="107533" name="Line 12"/>
            <p:cNvSpPr>
              <a:spLocks noChangeShapeType="1"/>
            </p:cNvSpPr>
            <p:nvPr/>
          </p:nvSpPr>
          <p:spPr bwMode="auto">
            <a:xfrm flipH="1">
              <a:off x="1344" y="3840"/>
              <a:ext cx="768" cy="0"/>
            </a:xfrm>
            <a:prstGeom prst="line">
              <a:avLst/>
            </a:prstGeom>
            <a:noFill/>
            <a:ln w="28575">
              <a:solidFill>
                <a:srgbClr val="0066FF"/>
              </a:solidFill>
              <a:round/>
              <a:headEnd/>
              <a:tailEnd type="triangle" w="med" len="med"/>
            </a:ln>
          </p:spPr>
          <p:txBody>
            <a:bodyPr>
              <a:spAutoFit/>
            </a:bodyPr>
            <a:lstStyle/>
            <a:p>
              <a:endParaRPr lang="en-GB"/>
            </a:p>
          </p:txBody>
        </p:sp>
        <p:sp>
          <p:nvSpPr>
            <p:cNvPr id="107534" name="Text Box 13"/>
            <p:cNvSpPr txBox="1">
              <a:spLocks noChangeArrowheads="1"/>
            </p:cNvSpPr>
            <p:nvPr/>
          </p:nvSpPr>
          <p:spPr bwMode="auto">
            <a:xfrm>
              <a:off x="2136" y="3752"/>
              <a:ext cx="744" cy="192"/>
            </a:xfrm>
            <a:prstGeom prst="rect">
              <a:avLst/>
            </a:prstGeom>
            <a:noFill/>
            <a:ln w="28575">
              <a:noFill/>
              <a:miter lim="800000"/>
              <a:headEnd/>
              <a:tailEnd/>
            </a:ln>
          </p:spPr>
          <p:txBody>
            <a:bodyPr wrap="none">
              <a:spAutoFit/>
            </a:bodyPr>
            <a:lstStyle/>
            <a:p>
              <a:pPr algn="ctr" eaLnBrk="0" hangingPunct="0"/>
              <a:r>
                <a:rPr lang="en-GB"/>
                <a:t>Time Step</a:t>
              </a:r>
            </a:p>
          </p:txBody>
        </p:sp>
        <p:sp>
          <p:nvSpPr>
            <p:cNvPr id="107535" name="Text Box 14"/>
            <p:cNvSpPr txBox="1">
              <a:spLocks noChangeArrowheads="1"/>
            </p:cNvSpPr>
            <p:nvPr/>
          </p:nvSpPr>
          <p:spPr bwMode="auto">
            <a:xfrm>
              <a:off x="1008" y="2880"/>
              <a:ext cx="638" cy="192"/>
            </a:xfrm>
            <a:prstGeom prst="rect">
              <a:avLst/>
            </a:prstGeom>
            <a:noFill/>
            <a:ln w="28575">
              <a:noFill/>
              <a:miter lim="800000"/>
              <a:headEnd/>
              <a:tailEnd/>
            </a:ln>
          </p:spPr>
          <p:txBody>
            <a:bodyPr wrap="none">
              <a:spAutoFit/>
            </a:bodyPr>
            <a:lstStyle/>
            <a:p>
              <a:pPr algn="ctr" eaLnBrk="0" hangingPunct="0"/>
              <a:r>
                <a:rPr lang="en-GB"/>
                <a:t>Stock(t)</a:t>
              </a:r>
            </a:p>
          </p:txBody>
        </p:sp>
        <p:sp>
          <p:nvSpPr>
            <p:cNvPr id="107536" name="Text Box 15"/>
            <p:cNvSpPr txBox="1">
              <a:spLocks noChangeArrowheads="1"/>
            </p:cNvSpPr>
            <p:nvPr/>
          </p:nvSpPr>
          <p:spPr bwMode="auto">
            <a:xfrm>
              <a:off x="3118" y="2593"/>
              <a:ext cx="931" cy="192"/>
            </a:xfrm>
            <a:prstGeom prst="rect">
              <a:avLst/>
            </a:prstGeom>
            <a:noFill/>
            <a:ln w="28575">
              <a:noFill/>
              <a:miter lim="800000"/>
              <a:headEnd/>
              <a:tailEnd/>
            </a:ln>
          </p:spPr>
          <p:txBody>
            <a:bodyPr wrap="none">
              <a:spAutoFit/>
            </a:bodyPr>
            <a:lstStyle/>
            <a:p>
              <a:pPr algn="ctr" eaLnBrk="0" hangingPunct="0"/>
              <a:r>
                <a:rPr lang="en-GB"/>
                <a:t>Stock(t + </a:t>
              </a:r>
              <a:r>
                <a:rPr lang="en-GB">
                  <a:sym typeface="Symbol" pitchFamily="18" charset="2"/>
                </a:rPr>
                <a:t>t</a:t>
              </a:r>
              <a:r>
                <a:rPr lang="en-GB"/>
                <a:t>)</a:t>
              </a:r>
            </a:p>
          </p:txBody>
        </p:sp>
        <p:sp>
          <p:nvSpPr>
            <p:cNvPr id="107537" name="Line 16"/>
            <p:cNvSpPr>
              <a:spLocks noChangeShapeType="1"/>
            </p:cNvSpPr>
            <p:nvPr/>
          </p:nvSpPr>
          <p:spPr bwMode="auto">
            <a:xfrm>
              <a:off x="2880" y="3120"/>
              <a:ext cx="624" cy="0"/>
            </a:xfrm>
            <a:prstGeom prst="line">
              <a:avLst/>
            </a:prstGeom>
            <a:noFill/>
            <a:ln w="28575">
              <a:solidFill>
                <a:schemeClr val="tx1"/>
              </a:solidFill>
              <a:round/>
              <a:headEnd/>
              <a:tailEnd type="triangle" w="med" len="med"/>
            </a:ln>
          </p:spPr>
          <p:txBody>
            <a:bodyPr>
              <a:spAutoFit/>
            </a:bodyPr>
            <a:lstStyle/>
            <a:p>
              <a:endParaRPr lang="en-GB"/>
            </a:p>
          </p:txBody>
        </p:sp>
        <p:sp>
          <p:nvSpPr>
            <p:cNvPr id="107538" name="Line 17"/>
            <p:cNvSpPr>
              <a:spLocks noChangeShapeType="1"/>
            </p:cNvSpPr>
            <p:nvPr/>
          </p:nvSpPr>
          <p:spPr bwMode="auto">
            <a:xfrm>
              <a:off x="2880" y="3456"/>
              <a:ext cx="624" cy="0"/>
            </a:xfrm>
            <a:prstGeom prst="line">
              <a:avLst/>
            </a:prstGeom>
            <a:noFill/>
            <a:ln w="28575">
              <a:solidFill>
                <a:schemeClr val="tx1"/>
              </a:solidFill>
              <a:round/>
              <a:headEnd/>
              <a:tailEnd type="triangle" w="med" len="med"/>
            </a:ln>
          </p:spPr>
          <p:txBody>
            <a:bodyPr>
              <a:spAutoFit/>
            </a:bodyPr>
            <a:lstStyle/>
            <a:p>
              <a:endParaRPr lang="en-GB"/>
            </a:p>
          </p:txBody>
        </p:sp>
        <p:sp>
          <p:nvSpPr>
            <p:cNvPr id="107539" name="Text Box 18"/>
            <p:cNvSpPr txBox="1">
              <a:spLocks noChangeArrowheads="1"/>
            </p:cNvSpPr>
            <p:nvPr/>
          </p:nvSpPr>
          <p:spPr bwMode="auto">
            <a:xfrm>
              <a:off x="1933" y="3024"/>
              <a:ext cx="947" cy="192"/>
            </a:xfrm>
            <a:prstGeom prst="rect">
              <a:avLst/>
            </a:prstGeom>
            <a:noFill/>
            <a:ln w="28575">
              <a:noFill/>
              <a:miter lim="800000"/>
              <a:headEnd/>
              <a:tailEnd/>
            </a:ln>
          </p:spPr>
          <p:txBody>
            <a:bodyPr wrap="none">
              <a:spAutoFit/>
            </a:bodyPr>
            <a:lstStyle/>
            <a:p>
              <a:pPr algn="ctr" eaLnBrk="0" hangingPunct="0"/>
              <a:r>
                <a:rPr lang="en-GB"/>
                <a:t>Inflows in </a:t>
              </a:r>
              <a:r>
                <a:rPr lang="en-GB">
                  <a:sym typeface="Symbol" pitchFamily="18" charset="2"/>
                </a:rPr>
                <a:t>t</a:t>
              </a:r>
              <a:r>
                <a:rPr lang="en-GB"/>
                <a:t> </a:t>
              </a:r>
            </a:p>
          </p:txBody>
        </p:sp>
        <p:sp>
          <p:nvSpPr>
            <p:cNvPr id="107540" name="Text Box 19"/>
            <p:cNvSpPr txBox="1">
              <a:spLocks noChangeArrowheads="1"/>
            </p:cNvSpPr>
            <p:nvPr/>
          </p:nvSpPr>
          <p:spPr bwMode="auto">
            <a:xfrm>
              <a:off x="1848" y="3360"/>
              <a:ext cx="1032" cy="192"/>
            </a:xfrm>
            <a:prstGeom prst="rect">
              <a:avLst/>
            </a:prstGeom>
            <a:noFill/>
            <a:ln w="28575">
              <a:noFill/>
              <a:miter lim="800000"/>
              <a:headEnd/>
              <a:tailEnd/>
            </a:ln>
          </p:spPr>
          <p:txBody>
            <a:bodyPr wrap="none">
              <a:spAutoFit/>
            </a:bodyPr>
            <a:lstStyle/>
            <a:p>
              <a:pPr algn="ctr" eaLnBrk="0" hangingPunct="0"/>
              <a:r>
                <a:rPr lang="en-GB"/>
                <a:t>Outflows in </a:t>
              </a:r>
              <a:r>
                <a:rPr lang="en-GB">
                  <a:sym typeface="Symbol" pitchFamily="18" charset="2"/>
                </a:rPr>
                <a:t>t</a:t>
              </a:r>
              <a:r>
                <a:rPr lang="en-GB"/>
                <a:t> </a:t>
              </a:r>
            </a:p>
          </p:txBody>
        </p:sp>
        <p:sp>
          <p:nvSpPr>
            <p:cNvPr id="107541" name="AutoShape 20"/>
            <p:cNvSpPr>
              <a:spLocks/>
            </p:cNvSpPr>
            <p:nvPr/>
          </p:nvSpPr>
          <p:spPr bwMode="auto">
            <a:xfrm rot="5400000">
              <a:off x="2424" y="2664"/>
              <a:ext cx="144" cy="1920"/>
            </a:xfrm>
            <a:prstGeom prst="leftBrace">
              <a:avLst>
                <a:gd name="adj1" fmla="val 111111"/>
                <a:gd name="adj2" fmla="val 51301"/>
              </a:avLst>
            </a:prstGeom>
            <a:noFill/>
            <a:ln w="28575">
              <a:solidFill>
                <a:schemeClr val="tx1"/>
              </a:solidFill>
              <a:round/>
              <a:headEnd/>
              <a:tailEnd/>
            </a:ln>
          </p:spPr>
          <p:txBody>
            <a:bodyPr anchor="ctr">
              <a:spAutoFit/>
            </a:bodyPr>
            <a:lstStyle/>
            <a:p>
              <a:pPr algn="ctr" eaLnBrk="0" hangingPunct="0"/>
              <a:endParaRPr lang="en-US"/>
            </a:p>
          </p:txBody>
        </p:sp>
        <p:sp>
          <p:nvSpPr>
            <p:cNvPr id="107542" name="Text Box 21"/>
            <p:cNvSpPr txBox="1">
              <a:spLocks noChangeArrowheads="1"/>
            </p:cNvSpPr>
            <p:nvPr/>
          </p:nvSpPr>
          <p:spPr bwMode="auto">
            <a:xfrm>
              <a:off x="5088" y="3648"/>
              <a:ext cx="398" cy="192"/>
            </a:xfrm>
            <a:prstGeom prst="rect">
              <a:avLst/>
            </a:prstGeom>
            <a:noFill/>
            <a:ln w="28575">
              <a:noFill/>
              <a:miter lim="800000"/>
              <a:headEnd/>
              <a:tailEnd/>
            </a:ln>
          </p:spPr>
          <p:txBody>
            <a:bodyPr wrap="none">
              <a:spAutoFit/>
            </a:bodyPr>
            <a:lstStyle/>
            <a:p>
              <a:pPr algn="ctr" eaLnBrk="0" hangingPunct="0"/>
              <a:r>
                <a:rPr lang="en-GB"/>
                <a:t>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dissolve">
                                      <p:cBhvr>
                                        <p:cTn id="7" dur="500"/>
                                        <p:tgtEl>
                                          <p:spTgt spid="169987">
                                            <p:txEl>
                                              <p:pRg st="0" end="0"/>
                                            </p:txEl>
                                          </p:spTgt>
                                        </p:tgtEl>
                                      </p:cBhvr>
                                    </p:animEffect>
                                  </p:childTnLst>
                                  <p:subTnLst>
                                    <p:animClr clrSpc="rgb" dir="cw">
                                      <p:cBhvr override="childStyle">
                                        <p:cTn dur="1" fill="hold" display="0" masterRel="nextClick" afterEffect="1"/>
                                        <p:tgtEl>
                                          <p:spTgt spid="16998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9987">
                                            <p:txEl>
                                              <p:pRg st="2" end="2"/>
                                            </p:txEl>
                                          </p:spTgt>
                                        </p:tgtEl>
                                        <p:attrNameLst>
                                          <p:attrName>style.visibility</p:attrName>
                                        </p:attrNameLst>
                                      </p:cBhvr>
                                      <p:to>
                                        <p:strVal val="visible"/>
                                      </p:to>
                                    </p:set>
                                    <p:animEffect transition="in" filter="dissolve">
                                      <p:cBhvr>
                                        <p:cTn id="12" dur="500"/>
                                        <p:tgtEl>
                                          <p:spTgt spid="169987">
                                            <p:txEl>
                                              <p:pRg st="2" end="2"/>
                                            </p:txEl>
                                          </p:spTgt>
                                        </p:tgtEl>
                                      </p:cBhvr>
                                    </p:animEffect>
                                  </p:childTnLst>
                                  <p:subTnLst>
                                    <p:animClr clrSpc="rgb" dir="cw">
                                      <p:cBhvr override="childStyle">
                                        <p:cTn dur="1" fill="hold" display="0" masterRel="nextClick" afterEffect="1"/>
                                        <p:tgtEl>
                                          <p:spTgt spid="169987">
                                            <p:txEl>
                                              <p:pRg st="2" end="2"/>
                                            </p:txEl>
                                          </p:spTgt>
                                        </p:tgtEl>
                                        <p:attrNameLst>
                                          <p:attrName>ppt_c</p:attrName>
                                        </p:attrNameLst>
                                      </p:cBhvr>
                                      <p:to>
                                        <a:schemeClr val="folHlink"/>
                                      </p:to>
                                    </p:animClr>
                                  </p:subTnLst>
                                </p:cTn>
                              </p:par>
                              <p:par>
                                <p:cTn id="13" presetID="9" presetClass="entr" presetSubtype="0" fill="hold" grpId="0" nodeType="with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animEffect transition="in" filter="dissolve">
                                      <p:cBhvr>
                                        <p:cTn id="15" dur="500"/>
                                        <p:tgtEl>
                                          <p:spTgt spid="169987">
                                            <p:txEl>
                                              <p:pRg st="3" end="3"/>
                                            </p:txEl>
                                          </p:spTgt>
                                        </p:tgtEl>
                                      </p:cBhvr>
                                    </p:animEffect>
                                  </p:childTnLst>
                                  <p:subTnLst>
                                    <p:animClr clrSpc="rgb" dir="cw">
                                      <p:cBhvr override="childStyle">
                                        <p:cTn dur="1" fill="hold" display="0" masterRel="nextClick" afterEffect="1"/>
                                        <p:tgtEl>
                                          <p:spTgt spid="169987">
                                            <p:txEl>
                                              <p:pRg st="3" end="3"/>
                                            </p:txEl>
                                          </p:spTgt>
                                        </p:tgtEl>
                                        <p:attrNameLst>
                                          <p:attrName>ppt_c</p:attrName>
                                        </p:attrNameLst>
                                      </p:cBhvr>
                                      <p:to>
                                        <a:schemeClr val="folHlink"/>
                                      </p:to>
                                    </p:animClr>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9987">
                                            <p:txEl>
                                              <p:pRg st="5" end="5"/>
                                            </p:txEl>
                                          </p:spTgt>
                                        </p:tgtEl>
                                        <p:attrNameLst>
                                          <p:attrName>style.visibility</p:attrName>
                                        </p:attrNameLst>
                                      </p:cBhvr>
                                      <p:to>
                                        <p:strVal val="visible"/>
                                      </p:to>
                                    </p:set>
                                    <p:animEffect transition="in" filter="dissolve">
                                      <p:cBhvr>
                                        <p:cTn id="20" dur="500"/>
                                        <p:tgtEl>
                                          <p:spTgt spid="169987">
                                            <p:txEl>
                                              <p:pRg st="5" end="5"/>
                                            </p:txEl>
                                          </p:spTgt>
                                        </p:tgtEl>
                                      </p:cBhvr>
                                    </p:animEffect>
                                  </p:childTnLst>
                                  <p:subTnLst>
                                    <p:animClr clrSpc="rgb" dir="cw">
                                      <p:cBhvr override="childStyle">
                                        <p:cTn dur="1" fill="hold" display="0" masterRel="nextClick" afterEffect="1"/>
                                        <p:tgtEl>
                                          <p:spTgt spid="169987">
                                            <p:txEl>
                                              <p:pRg st="5" end="5"/>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smtClean="0"/>
              <a:t>Calculation Sequence</a:t>
            </a:r>
          </a:p>
        </p:txBody>
      </p:sp>
      <p:grpSp>
        <p:nvGrpSpPr>
          <p:cNvPr id="2" name="Group 17"/>
          <p:cNvGrpSpPr>
            <a:grpSpLocks/>
          </p:cNvGrpSpPr>
          <p:nvPr/>
        </p:nvGrpSpPr>
        <p:grpSpPr bwMode="auto">
          <a:xfrm>
            <a:off x="3186113" y="3733800"/>
            <a:ext cx="2833687" cy="1019175"/>
            <a:chOff x="2007" y="2352"/>
            <a:chExt cx="1785" cy="642"/>
          </a:xfrm>
        </p:grpSpPr>
        <p:sp>
          <p:nvSpPr>
            <p:cNvPr id="108565" name="Text Box 6"/>
            <p:cNvSpPr txBox="1">
              <a:spLocks noChangeArrowheads="1"/>
            </p:cNvSpPr>
            <p:nvPr/>
          </p:nvSpPr>
          <p:spPr bwMode="auto">
            <a:xfrm>
              <a:off x="2007" y="2784"/>
              <a:ext cx="1482" cy="210"/>
            </a:xfrm>
            <a:prstGeom prst="rect">
              <a:avLst/>
            </a:prstGeom>
            <a:noFill/>
            <a:ln w="28575">
              <a:solidFill>
                <a:schemeClr val="tx1"/>
              </a:solidFill>
              <a:miter lim="800000"/>
              <a:headEnd/>
              <a:tailEnd/>
            </a:ln>
          </p:spPr>
          <p:txBody>
            <a:bodyPr wrap="none">
              <a:spAutoFit/>
            </a:bodyPr>
            <a:lstStyle/>
            <a:p>
              <a:pPr algn="ctr" eaLnBrk="0" hangingPunct="0"/>
              <a:r>
                <a:rPr lang="en-GB"/>
                <a:t>Stock Values (t + </a:t>
              </a:r>
              <a:r>
                <a:rPr lang="en-GB">
                  <a:sym typeface="Symbol" pitchFamily="18" charset="2"/>
                </a:rPr>
                <a:t>t</a:t>
              </a:r>
              <a:r>
                <a:rPr lang="en-GB"/>
                <a:t> )</a:t>
              </a:r>
            </a:p>
          </p:txBody>
        </p:sp>
        <p:cxnSp>
          <p:nvCxnSpPr>
            <p:cNvPr id="108566" name="AutoShape 8"/>
            <p:cNvCxnSpPr>
              <a:cxnSpLocks noChangeShapeType="1"/>
              <a:endCxn id="108565" idx="3"/>
            </p:cNvCxnSpPr>
            <p:nvPr/>
          </p:nvCxnSpPr>
          <p:spPr bwMode="auto">
            <a:xfrm rot="5400000">
              <a:off x="3376" y="2474"/>
              <a:ext cx="537" cy="294"/>
            </a:xfrm>
            <a:prstGeom prst="curvedConnector2">
              <a:avLst/>
            </a:prstGeom>
            <a:noFill/>
            <a:ln w="28575">
              <a:solidFill>
                <a:schemeClr val="tx1"/>
              </a:solidFill>
              <a:round/>
              <a:headEnd/>
              <a:tailEnd type="triangle" w="med" len="med"/>
            </a:ln>
          </p:spPr>
        </p:cxnSp>
      </p:grpSp>
      <p:grpSp>
        <p:nvGrpSpPr>
          <p:cNvPr id="3" name="Group 18"/>
          <p:cNvGrpSpPr>
            <a:grpSpLocks/>
          </p:cNvGrpSpPr>
          <p:nvPr/>
        </p:nvGrpSpPr>
        <p:grpSpPr bwMode="auto">
          <a:xfrm>
            <a:off x="879475" y="3354388"/>
            <a:ext cx="2792413" cy="1231900"/>
            <a:chOff x="554" y="2113"/>
            <a:chExt cx="1759" cy="776"/>
          </a:xfrm>
        </p:grpSpPr>
        <p:sp>
          <p:nvSpPr>
            <p:cNvPr id="108563" name="Text Box 7"/>
            <p:cNvSpPr txBox="1">
              <a:spLocks noChangeArrowheads="1"/>
            </p:cNvSpPr>
            <p:nvPr/>
          </p:nvSpPr>
          <p:spPr bwMode="auto">
            <a:xfrm>
              <a:off x="554" y="2113"/>
              <a:ext cx="1759" cy="210"/>
            </a:xfrm>
            <a:prstGeom prst="rect">
              <a:avLst/>
            </a:prstGeom>
            <a:noFill/>
            <a:ln w="28575">
              <a:solidFill>
                <a:schemeClr val="tx1"/>
              </a:solidFill>
              <a:miter lim="800000"/>
              <a:headEnd/>
              <a:tailEnd/>
            </a:ln>
          </p:spPr>
          <p:txBody>
            <a:bodyPr wrap="none">
              <a:spAutoFit/>
            </a:bodyPr>
            <a:lstStyle/>
            <a:p>
              <a:pPr algn="ctr" eaLnBrk="0" hangingPunct="0"/>
              <a:r>
                <a:rPr lang="en-GB"/>
                <a:t>Increment time t = t + </a:t>
              </a:r>
              <a:r>
                <a:rPr lang="en-GB">
                  <a:sym typeface="Symbol" pitchFamily="18" charset="2"/>
                </a:rPr>
                <a:t>t</a:t>
              </a:r>
              <a:r>
                <a:rPr lang="en-GB"/>
                <a:t> </a:t>
              </a:r>
            </a:p>
          </p:txBody>
        </p:sp>
        <p:cxnSp>
          <p:nvCxnSpPr>
            <p:cNvPr id="108564" name="AutoShape 9"/>
            <p:cNvCxnSpPr>
              <a:cxnSpLocks noChangeShapeType="1"/>
              <a:stCxn id="108565" idx="1"/>
              <a:endCxn id="108563" idx="2"/>
            </p:cNvCxnSpPr>
            <p:nvPr/>
          </p:nvCxnSpPr>
          <p:spPr bwMode="auto">
            <a:xfrm rot="10800000">
              <a:off x="1434" y="2332"/>
              <a:ext cx="564" cy="557"/>
            </a:xfrm>
            <a:prstGeom prst="curvedConnector2">
              <a:avLst/>
            </a:prstGeom>
            <a:noFill/>
            <a:ln w="28575">
              <a:solidFill>
                <a:schemeClr val="tx1"/>
              </a:solidFill>
              <a:round/>
              <a:headEnd/>
              <a:tailEnd type="triangle" w="med" len="med"/>
            </a:ln>
          </p:spPr>
        </p:cxnSp>
      </p:grpSp>
      <p:grpSp>
        <p:nvGrpSpPr>
          <p:cNvPr id="4" name="Group 16"/>
          <p:cNvGrpSpPr>
            <a:grpSpLocks/>
          </p:cNvGrpSpPr>
          <p:nvPr/>
        </p:nvGrpSpPr>
        <p:grpSpPr bwMode="auto">
          <a:xfrm>
            <a:off x="4241800" y="2528888"/>
            <a:ext cx="3665538" cy="1157287"/>
            <a:chOff x="2672" y="1593"/>
            <a:chExt cx="2309" cy="729"/>
          </a:xfrm>
        </p:grpSpPr>
        <p:sp>
          <p:nvSpPr>
            <p:cNvPr id="108561" name="Text Box 5"/>
            <p:cNvSpPr txBox="1">
              <a:spLocks noChangeArrowheads="1"/>
            </p:cNvSpPr>
            <p:nvPr/>
          </p:nvSpPr>
          <p:spPr bwMode="auto">
            <a:xfrm>
              <a:off x="2672" y="2112"/>
              <a:ext cx="2309" cy="210"/>
            </a:xfrm>
            <a:prstGeom prst="rect">
              <a:avLst/>
            </a:prstGeom>
            <a:noFill/>
            <a:ln w="28575">
              <a:solidFill>
                <a:schemeClr val="tx1"/>
              </a:solidFill>
              <a:miter lim="800000"/>
              <a:headEnd/>
              <a:tailEnd/>
            </a:ln>
          </p:spPr>
          <p:txBody>
            <a:bodyPr wrap="none">
              <a:spAutoFit/>
            </a:bodyPr>
            <a:lstStyle/>
            <a:p>
              <a:pPr algn="ctr" eaLnBrk="0" hangingPunct="0"/>
              <a:r>
                <a:rPr lang="en-GB"/>
                <a:t>Calculate Flows for within (t + </a:t>
              </a:r>
              <a:r>
                <a:rPr lang="en-GB">
                  <a:sym typeface="Symbol" pitchFamily="18" charset="2"/>
                </a:rPr>
                <a:t>t)</a:t>
              </a:r>
              <a:r>
                <a:rPr lang="en-GB"/>
                <a:t> </a:t>
              </a:r>
            </a:p>
          </p:txBody>
        </p:sp>
        <p:cxnSp>
          <p:nvCxnSpPr>
            <p:cNvPr id="108562" name="AutoShape 11"/>
            <p:cNvCxnSpPr>
              <a:cxnSpLocks noChangeShapeType="1"/>
              <a:stCxn id="108559" idx="3"/>
              <a:endCxn id="108561" idx="0"/>
            </p:cNvCxnSpPr>
            <p:nvPr/>
          </p:nvCxnSpPr>
          <p:spPr bwMode="auto">
            <a:xfrm>
              <a:off x="3224" y="1593"/>
              <a:ext cx="603" cy="510"/>
            </a:xfrm>
            <a:prstGeom prst="curvedConnector2">
              <a:avLst/>
            </a:prstGeom>
            <a:noFill/>
            <a:ln w="28575">
              <a:solidFill>
                <a:schemeClr val="tx1"/>
              </a:solidFill>
              <a:round/>
              <a:headEnd/>
              <a:tailEnd type="triangle" w="med" len="med"/>
            </a:ln>
          </p:spPr>
        </p:cxnSp>
      </p:grpSp>
      <p:grpSp>
        <p:nvGrpSpPr>
          <p:cNvPr id="5" name="Group 15"/>
          <p:cNvGrpSpPr>
            <a:grpSpLocks/>
          </p:cNvGrpSpPr>
          <p:nvPr/>
        </p:nvGrpSpPr>
        <p:grpSpPr bwMode="auto">
          <a:xfrm>
            <a:off x="3124200" y="1676400"/>
            <a:ext cx="2128838" cy="1019175"/>
            <a:chOff x="1968" y="1056"/>
            <a:chExt cx="1341" cy="642"/>
          </a:xfrm>
        </p:grpSpPr>
        <p:sp>
          <p:nvSpPr>
            <p:cNvPr id="108558" name="Text Box 3"/>
            <p:cNvSpPr txBox="1">
              <a:spLocks noChangeArrowheads="1"/>
            </p:cNvSpPr>
            <p:nvPr/>
          </p:nvSpPr>
          <p:spPr bwMode="auto">
            <a:xfrm>
              <a:off x="1968" y="1056"/>
              <a:ext cx="1341" cy="192"/>
            </a:xfrm>
            <a:prstGeom prst="rect">
              <a:avLst/>
            </a:prstGeom>
            <a:noFill/>
            <a:ln w="28575">
              <a:noFill/>
              <a:miter lim="800000"/>
              <a:headEnd/>
              <a:tailEnd/>
            </a:ln>
          </p:spPr>
          <p:txBody>
            <a:bodyPr wrap="none">
              <a:spAutoFit/>
            </a:bodyPr>
            <a:lstStyle/>
            <a:p>
              <a:pPr algn="ctr" eaLnBrk="0" hangingPunct="0"/>
              <a:r>
                <a:rPr lang="en-GB">
                  <a:solidFill>
                    <a:schemeClr val="folHlink"/>
                  </a:solidFill>
                </a:rPr>
                <a:t>Initial Stock Values</a:t>
              </a:r>
            </a:p>
          </p:txBody>
        </p:sp>
        <p:sp>
          <p:nvSpPr>
            <p:cNvPr id="108559" name="Text Box 4"/>
            <p:cNvSpPr txBox="1">
              <a:spLocks noChangeArrowheads="1"/>
            </p:cNvSpPr>
            <p:nvPr/>
          </p:nvSpPr>
          <p:spPr bwMode="auto">
            <a:xfrm>
              <a:off x="2064" y="1488"/>
              <a:ext cx="1151" cy="210"/>
            </a:xfrm>
            <a:prstGeom prst="rect">
              <a:avLst/>
            </a:prstGeom>
            <a:noFill/>
            <a:ln w="28575">
              <a:solidFill>
                <a:schemeClr val="tx1"/>
              </a:solidFill>
              <a:miter lim="800000"/>
              <a:headEnd/>
              <a:tailEnd/>
            </a:ln>
          </p:spPr>
          <p:txBody>
            <a:bodyPr wrap="none">
              <a:spAutoFit/>
            </a:bodyPr>
            <a:lstStyle/>
            <a:p>
              <a:pPr algn="ctr" eaLnBrk="0" hangingPunct="0"/>
              <a:r>
                <a:rPr lang="en-GB"/>
                <a:t>Stock Values (t)</a:t>
              </a:r>
            </a:p>
          </p:txBody>
        </p:sp>
        <p:sp>
          <p:nvSpPr>
            <p:cNvPr id="108560" name="Line 13"/>
            <p:cNvSpPr>
              <a:spLocks noChangeShapeType="1"/>
            </p:cNvSpPr>
            <p:nvPr/>
          </p:nvSpPr>
          <p:spPr bwMode="auto">
            <a:xfrm>
              <a:off x="2640" y="1200"/>
              <a:ext cx="0" cy="288"/>
            </a:xfrm>
            <a:prstGeom prst="line">
              <a:avLst/>
            </a:prstGeom>
            <a:noFill/>
            <a:ln w="28575">
              <a:solidFill>
                <a:schemeClr val="folHlink"/>
              </a:solidFill>
              <a:round/>
              <a:headEnd/>
              <a:tailEnd type="triangle" w="med" len="med"/>
            </a:ln>
          </p:spPr>
          <p:txBody>
            <a:bodyPr>
              <a:spAutoFit/>
            </a:bodyPr>
            <a:lstStyle/>
            <a:p>
              <a:endParaRPr lang="en-GB"/>
            </a:p>
          </p:txBody>
        </p:sp>
      </p:grpSp>
      <p:sp>
        <p:nvSpPr>
          <p:cNvPr id="315406" name="Text Box 14"/>
          <p:cNvSpPr txBox="1">
            <a:spLocks noChangeArrowheads="1"/>
          </p:cNvSpPr>
          <p:nvPr/>
        </p:nvSpPr>
        <p:spPr bwMode="auto">
          <a:xfrm>
            <a:off x="485775" y="5105400"/>
            <a:ext cx="7280275" cy="1368425"/>
          </a:xfrm>
          <a:prstGeom prst="rect">
            <a:avLst/>
          </a:prstGeom>
          <a:noFill/>
          <a:ln w="28575">
            <a:noFill/>
            <a:miter lim="800000"/>
            <a:headEnd/>
            <a:tailEnd/>
          </a:ln>
        </p:spPr>
        <p:txBody>
          <a:bodyPr wrap="none">
            <a:spAutoFit/>
          </a:bodyPr>
          <a:lstStyle/>
          <a:p>
            <a:pPr lvl="1" eaLnBrk="0" hangingPunct="0">
              <a:buFontTx/>
              <a:buChar char="•"/>
            </a:pPr>
            <a:r>
              <a:rPr lang="en-GB"/>
              <a:t>Vensim calculations based on 3 time points : Previous, Now, Next</a:t>
            </a:r>
          </a:p>
          <a:p>
            <a:pPr lvl="1" eaLnBrk="0" hangingPunct="0">
              <a:buFontTx/>
              <a:buChar char="•"/>
            </a:pPr>
            <a:r>
              <a:rPr lang="en-GB"/>
              <a:t>After each </a:t>
            </a:r>
            <a:r>
              <a:rPr lang="en-GB">
                <a:sym typeface="Symbol" pitchFamily="18" charset="2"/>
              </a:rPr>
              <a:t>t</a:t>
            </a:r>
            <a:r>
              <a:rPr lang="en-GB"/>
              <a:t> :</a:t>
            </a:r>
          </a:p>
          <a:p>
            <a:pPr lvl="2" eaLnBrk="0" hangingPunct="0">
              <a:buFont typeface="Wingdings" pitchFamily="2" charset="2"/>
              <a:buChar char="Ø"/>
            </a:pPr>
            <a:r>
              <a:rPr lang="en-GB" i="1">
                <a:solidFill>
                  <a:schemeClr val="tx2"/>
                </a:solidFill>
              </a:rPr>
              <a:t>Now</a:t>
            </a:r>
            <a:r>
              <a:rPr lang="en-GB"/>
              <a:t> becomes </a:t>
            </a:r>
            <a:r>
              <a:rPr lang="en-GB" i="1">
                <a:solidFill>
                  <a:schemeClr val="tx2"/>
                </a:solidFill>
              </a:rPr>
              <a:t>Previous</a:t>
            </a:r>
          </a:p>
          <a:p>
            <a:pPr lvl="2" eaLnBrk="0" hangingPunct="0">
              <a:buFont typeface="Wingdings" pitchFamily="2" charset="2"/>
              <a:buChar char="Ø"/>
            </a:pPr>
            <a:r>
              <a:rPr lang="en-GB" i="1">
                <a:solidFill>
                  <a:schemeClr val="tx2"/>
                </a:solidFill>
              </a:rPr>
              <a:t>Next</a:t>
            </a:r>
            <a:r>
              <a:rPr lang="en-GB">
                <a:solidFill>
                  <a:schemeClr val="tx2"/>
                </a:solidFill>
              </a:rPr>
              <a:t> </a:t>
            </a:r>
            <a:r>
              <a:rPr lang="en-GB"/>
              <a:t>becomes </a:t>
            </a:r>
            <a:r>
              <a:rPr lang="en-GB" i="1">
                <a:solidFill>
                  <a:schemeClr val="tx2"/>
                </a:solidFill>
              </a:rPr>
              <a:t>Now</a:t>
            </a:r>
          </a:p>
          <a:p>
            <a:pPr lvl="2" eaLnBrk="0" hangingPunct="0">
              <a:buFont typeface="Wingdings" pitchFamily="2" charset="2"/>
              <a:buChar char="Ø"/>
            </a:pPr>
            <a:r>
              <a:rPr lang="en-GB"/>
              <a:t>New </a:t>
            </a:r>
            <a:r>
              <a:rPr lang="en-GB" i="1">
                <a:solidFill>
                  <a:schemeClr val="tx2"/>
                </a:solidFill>
              </a:rPr>
              <a:t>Next </a:t>
            </a:r>
            <a:r>
              <a:rPr lang="en-GB"/>
              <a:t>assigned</a:t>
            </a:r>
          </a:p>
          <a:p>
            <a:pPr lvl="1" eaLnBrk="0" hangingPunct="0">
              <a:buFontTx/>
              <a:buChar char="•"/>
            </a:pPr>
            <a:endParaRPr lang="en-GB"/>
          </a:p>
        </p:txBody>
      </p:sp>
      <p:grpSp>
        <p:nvGrpSpPr>
          <p:cNvPr id="6" name="Group 20"/>
          <p:cNvGrpSpPr>
            <a:grpSpLocks/>
          </p:cNvGrpSpPr>
          <p:nvPr/>
        </p:nvGrpSpPr>
        <p:grpSpPr bwMode="auto">
          <a:xfrm>
            <a:off x="2276475" y="2362200"/>
            <a:ext cx="2828925" cy="977900"/>
            <a:chOff x="1434" y="1488"/>
            <a:chExt cx="1782" cy="616"/>
          </a:xfrm>
        </p:grpSpPr>
        <p:cxnSp>
          <p:nvCxnSpPr>
            <p:cNvPr id="108556" name="AutoShape 10"/>
            <p:cNvCxnSpPr>
              <a:cxnSpLocks noChangeShapeType="1"/>
              <a:stCxn id="108563" idx="0"/>
              <a:endCxn id="108559" idx="1"/>
            </p:cNvCxnSpPr>
            <p:nvPr/>
          </p:nvCxnSpPr>
          <p:spPr bwMode="auto">
            <a:xfrm rot="-5400000">
              <a:off x="1489" y="1538"/>
              <a:ext cx="511" cy="621"/>
            </a:xfrm>
            <a:prstGeom prst="curvedConnector2">
              <a:avLst/>
            </a:prstGeom>
            <a:noFill/>
            <a:ln w="28575">
              <a:solidFill>
                <a:schemeClr val="tx1"/>
              </a:solidFill>
              <a:round/>
              <a:headEnd/>
              <a:tailEnd type="triangle" w="med" len="med"/>
            </a:ln>
          </p:spPr>
        </p:cxnSp>
        <p:sp>
          <p:nvSpPr>
            <p:cNvPr id="108557" name="Rectangle 19"/>
            <p:cNvSpPr>
              <a:spLocks noChangeArrowheads="1"/>
            </p:cNvSpPr>
            <p:nvPr/>
          </p:nvSpPr>
          <p:spPr bwMode="auto">
            <a:xfrm>
              <a:off x="2064" y="1488"/>
              <a:ext cx="1152" cy="192"/>
            </a:xfrm>
            <a:prstGeom prst="rect">
              <a:avLst/>
            </a:prstGeom>
            <a:solidFill>
              <a:srgbClr val="FFFF99">
                <a:alpha val="50195"/>
              </a:srgbClr>
            </a:solidFill>
            <a:ln w="28575">
              <a:solidFill>
                <a:schemeClr val="tx1"/>
              </a:solidFill>
              <a:miter lim="800000"/>
              <a:headEnd/>
              <a:tailEnd/>
            </a:ln>
          </p:spPr>
          <p:txBody>
            <a:bodyPr wrap="none" anchor="ctr">
              <a:spAutoFit/>
            </a:bodyPr>
            <a:lstStyle/>
            <a:p>
              <a:pPr algn="ctr" eaLnBrk="0" hangingPunct="0"/>
              <a:endParaRPr lang="en-US"/>
            </a:p>
          </p:txBody>
        </p:sp>
      </p:grpSp>
      <p:sp>
        <p:nvSpPr>
          <p:cNvPr id="315413" name="Rectangle 21"/>
          <p:cNvSpPr>
            <a:spLocks noChangeArrowheads="1"/>
          </p:cNvSpPr>
          <p:nvPr/>
        </p:nvSpPr>
        <p:spPr bwMode="auto">
          <a:xfrm>
            <a:off x="4267200" y="3352800"/>
            <a:ext cx="3657600" cy="304800"/>
          </a:xfrm>
          <a:prstGeom prst="rect">
            <a:avLst/>
          </a:prstGeom>
          <a:solidFill>
            <a:srgbClr val="FFFF99">
              <a:alpha val="50195"/>
            </a:srgbClr>
          </a:solidFill>
          <a:ln w="28575">
            <a:solidFill>
              <a:schemeClr val="tx1"/>
            </a:solidFill>
            <a:miter lim="800000"/>
            <a:headEnd/>
            <a:tailEnd/>
          </a:ln>
        </p:spPr>
        <p:txBody>
          <a:bodyPr anchor="ctr">
            <a:spAutoFit/>
          </a:bodyPr>
          <a:lstStyle/>
          <a:p>
            <a:pPr algn="ctr" eaLnBrk="0" hangingPunct="0"/>
            <a:endParaRPr lang="en-US"/>
          </a:p>
        </p:txBody>
      </p:sp>
      <p:sp>
        <p:nvSpPr>
          <p:cNvPr id="315414" name="Rectangle 22"/>
          <p:cNvSpPr>
            <a:spLocks noChangeArrowheads="1"/>
          </p:cNvSpPr>
          <p:nvPr/>
        </p:nvSpPr>
        <p:spPr bwMode="auto">
          <a:xfrm>
            <a:off x="3200400" y="4419600"/>
            <a:ext cx="2362200" cy="304800"/>
          </a:xfrm>
          <a:prstGeom prst="rect">
            <a:avLst/>
          </a:prstGeom>
          <a:solidFill>
            <a:srgbClr val="FFFF99">
              <a:alpha val="50195"/>
            </a:srgbClr>
          </a:solidFill>
          <a:ln w="28575">
            <a:solidFill>
              <a:schemeClr val="tx1"/>
            </a:solidFill>
            <a:miter lim="800000"/>
            <a:headEnd/>
            <a:tailEnd/>
          </a:ln>
        </p:spPr>
        <p:txBody>
          <a:bodyPr wrap="none" anchor="ctr">
            <a:spAutoFit/>
          </a:bodyPr>
          <a:lstStyle/>
          <a:p>
            <a:pPr algn="ctr" eaLnBrk="0" hangingPunct="0"/>
            <a:endParaRPr lang="en-US"/>
          </a:p>
        </p:txBody>
      </p:sp>
      <p:sp>
        <p:nvSpPr>
          <p:cNvPr id="315415" name="Rectangle 23"/>
          <p:cNvSpPr>
            <a:spLocks noChangeArrowheads="1"/>
          </p:cNvSpPr>
          <p:nvPr/>
        </p:nvSpPr>
        <p:spPr bwMode="auto">
          <a:xfrm>
            <a:off x="838200" y="3352800"/>
            <a:ext cx="2819400" cy="304800"/>
          </a:xfrm>
          <a:prstGeom prst="rect">
            <a:avLst/>
          </a:prstGeom>
          <a:solidFill>
            <a:srgbClr val="FFFF99">
              <a:alpha val="50195"/>
            </a:srgbClr>
          </a:solidFill>
          <a:ln w="28575">
            <a:solidFill>
              <a:schemeClr val="tx1"/>
            </a:solidFill>
            <a:miter lim="800000"/>
            <a:headEnd/>
            <a:tailEnd/>
          </a:ln>
        </p:spPr>
        <p:txBody>
          <a:bodyPr wrap="none" anchor="ctr">
            <a:spAutoFit/>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413"/>
                                        </p:tgtEl>
                                        <p:attrNameLst>
                                          <p:attrName>style.visibility</p:attrName>
                                        </p:attrNameLst>
                                      </p:cBhvr>
                                      <p:to>
                                        <p:strVal val="visible"/>
                                      </p:to>
                                    </p:set>
                                    <p:animEffect transition="in" filter="dissolve">
                                      <p:cBhvr>
                                        <p:cTn id="32" dur="500"/>
                                        <p:tgtEl>
                                          <p:spTgt spid="3154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5414"/>
                                        </p:tgtEl>
                                        <p:attrNameLst>
                                          <p:attrName>style.visibility</p:attrName>
                                        </p:attrNameLst>
                                      </p:cBhvr>
                                      <p:to>
                                        <p:strVal val="visible"/>
                                      </p:to>
                                    </p:set>
                                    <p:animEffect transition="in" filter="dissolve">
                                      <p:cBhvr>
                                        <p:cTn id="37" dur="500"/>
                                        <p:tgtEl>
                                          <p:spTgt spid="3154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5415"/>
                                        </p:tgtEl>
                                        <p:attrNameLst>
                                          <p:attrName>style.visibility</p:attrName>
                                        </p:attrNameLst>
                                      </p:cBhvr>
                                      <p:to>
                                        <p:strVal val="visible"/>
                                      </p:to>
                                    </p:set>
                                    <p:animEffect transition="in" filter="dissolve">
                                      <p:cBhvr>
                                        <p:cTn id="42" dur="500"/>
                                        <p:tgtEl>
                                          <p:spTgt spid="3154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5406"/>
                                        </p:tgtEl>
                                        <p:attrNameLst>
                                          <p:attrName>style.visibility</p:attrName>
                                        </p:attrNameLst>
                                      </p:cBhvr>
                                      <p:to>
                                        <p:strVal val="visible"/>
                                      </p:to>
                                    </p:set>
                                    <p:animEffect transition="in" filter="dissolve">
                                      <p:cBhvr>
                                        <p:cTn id="47" dur="500"/>
                                        <p:tgtEl>
                                          <p:spTgt spid="315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6" grpId="0" autoUpdateAnimBg="0"/>
      <p:bldP spid="315413" grpId="0" animBg="1"/>
      <p:bldP spid="315414" grpId="0" animBg="1"/>
      <p:bldP spid="31541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r>
              <a:rPr lang="en-GB" smtClean="0"/>
              <a:t>Vensim Starting Conditions</a:t>
            </a:r>
          </a:p>
        </p:txBody>
      </p:sp>
      <p:sp>
        <p:nvSpPr>
          <p:cNvPr id="109571" name="Rectangle 1027"/>
          <p:cNvSpPr>
            <a:spLocks noGrp="1" noChangeArrowheads="1"/>
          </p:cNvSpPr>
          <p:nvPr>
            <p:ph type="body" idx="1"/>
          </p:nvPr>
        </p:nvSpPr>
        <p:spPr/>
        <p:txBody>
          <a:bodyPr/>
          <a:lstStyle/>
          <a:p>
            <a:r>
              <a:rPr lang="en-GB" smtClean="0"/>
              <a:t>Model&gt;Settings&gt;Sketch</a:t>
            </a:r>
          </a:p>
          <a:p>
            <a:endParaRPr lang="en-GB" smtClean="0"/>
          </a:p>
          <a:p>
            <a:endParaRPr lang="en-GB" smtClean="0"/>
          </a:p>
          <a:p>
            <a:endParaRPr lang="en-GB" smtClean="0"/>
          </a:p>
          <a:p>
            <a:r>
              <a:rPr lang="en-GB" smtClean="0"/>
              <a:t>Tools&gt;Options&gt;Sketch</a:t>
            </a:r>
          </a:p>
          <a:p>
            <a:endParaRPr lang="en-GB" smtClean="0"/>
          </a:p>
        </p:txBody>
      </p:sp>
      <p:pic>
        <p:nvPicPr>
          <p:cNvPr id="109572" name="Picture 1028"/>
          <p:cNvPicPr>
            <a:picLocks noChangeAspect="1" noChangeArrowheads="1"/>
          </p:cNvPicPr>
          <p:nvPr/>
        </p:nvPicPr>
        <p:blipFill>
          <a:blip r:embed="rId2" cstate="print"/>
          <a:srcRect/>
          <a:stretch>
            <a:fillRect/>
          </a:stretch>
        </p:blipFill>
        <p:spPr bwMode="auto">
          <a:xfrm>
            <a:off x="4572000" y="1957388"/>
            <a:ext cx="1909763" cy="1471612"/>
          </a:xfrm>
          <a:prstGeom prst="rect">
            <a:avLst/>
          </a:prstGeom>
          <a:noFill/>
          <a:ln w="9525">
            <a:noFill/>
            <a:miter lim="800000"/>
            <a:headEnd/>
            <a:tailEnd/>
          </a:ln>
        </p:spPr>
      </p:pic>
      <p:pic>
        <p:nvPicPr>
          <p:cNvPr id="109573" name="Picture 1029"/>
          <p:cNvPicPr>
            <a:picLocks noChangeAspect="1" noChangeArrowheads="1"/>
          </p:cNvPicPr>
          <p:nvPr/>
        </p:nvPicPr>
        <p:blipFill>
          <a:blip r:embed="rId3" cstate="print"/>
          <a:srcRect/>
          <a:stretch>
            <a:fillRect/>
          </a:stretch>
        </p:blipFill>
        <p:spPr bwMode="auto">
          <a:xfrm>
            <a:off x="4572000" y="3733800"/>
            <a:ext cx="2195513" cy="1624013"/>
          </a:xfrm>
          <a:prstGeom prst="rect">
            <a:avLst/>
          </a:prstGeom>
          <a:noFill/>
          <a:ln w="9525">
            <a:noFill/>
            <a:miter lim="800000"/>
            <a:headEnd/>
            <a:tailEnd/>
          </a:ln>
        </p:spPr>
      </p:pic>
      <p:sp>
        <p:nvSpPr>
          <p:cNvPr id="109574" name="AutoShape 1030"/>
          <p:cNvSpPr>
            <a:spLocks noChangeArrowheads="1"/>
          </p:cNvSpPr>
          <p:nvPr/>
        </p:nvSpPr>
        <p:spPr bwMode="auto">
          <a:xfrm>
            <a:off x="4572000" y="2286000"/>
            <a:ext cx="381000" cy="304800"/>
          </a:xfrm>
          <a:prstGeom prst="flowChartAlternateProcess">
            <a:avLst/>
          </a:prstGeom>
          <a:noFill/>
          <a:ln w="19050">
            <a:solidFill>
              <a:srgbClr val="FF0000"/>
            </a:solidFill>
            <a:miter lim="800000"/>
            <a:headEnd/>
            <a:tailEnd/>
          </a:ln>
        </p:spPr>
        <p:txBody>
          <a:bodyPr wrap="none" anchor="ctr"/>
          <a:lstStyle/>
          <a:p>
            <a:pPr algn="ctr" eaLnBrk="0" hangingPunct="0"/>
            <a:endParaRPr lang="en-US"/>
          </a:p>
        </p:txBody>
      </p:sp>
      <p:sp>
        <p:nvSpPr>
          <p:cNvPr id="109575" name="AutoShape 1031"/>
          <p:cNvSpPr>
            <a:spLocks noChangeArrowheads="1"/>
          </p:cNvSpPr>
          <p:nvPr/>
        </p:nvSpPr>
        <p:spPr bwMode="auto">
          <a:xfrm>
            <a:off x="5867400" y="4038600"/>
            <a:ext cx="381000" cy="304800"/>
          </a:xfrm>
          <a:prstGeom prst="flowChartAlternateProcess">
            <a:avLst/>
          </a:prstGeom>
          <a:noFill/>
          <a:ln w="19050">
            <a:solidFill>
              <a:srgbClr val="FF0000"/>
            </a:solidFill>
            <a:miter lim="800000"/>
            <a:headEnd/>
            <a:tailEnd/>
          </a:ln>
        </p:spPr>
        <p:txBody>
          <a:bodyPr wrap="none" anchor="ctr"/>
          <a:lstStyle/>
          <a:p>
            <a:pPr algn="ctr" eaLnBrk="0" hangingPunct="0"/>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GB" smtClean="0"/>
              <a:t>Blank Model</a:t>
            </a:r>
          </a:p>
        </p:txBody>
      </p:sp>
      <p:sp>
        <p:nvSpPr>
          <p:cNvPr id="110595" name="Text Box 4"/>
          <p:cNvSpPr txBox="1">
            <a:spLocks noChangeArrowheads="1"/>
          </p:cNvSpPr>
          <p:nvPr/>
        </p:nvSpPr>
        <p:spPr bwMode="auto">
          <a:xfrm>
            <a:off x="4114800" y="3429000"/>
            <a:ext cx="1157288"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Sketch Tools</a:t>
            </a:r>
          </a:p>
        </p:txBody>
      </p:sp>
      <p:sp>
        <p:nvSpPr>
          <p:cNvPr id="110596" name="AutoShape 6"/>
          <p:cNvSpPr>
            <a:spLocks/>
          </p:cNvSpPr>
          <p:nvPr/>
        </p:nvSpPr>
        <p:spPr bwMode="auto">
          <a:xfrm>
            <a:off x="1663700" y="2260600"/>
            <a:ext cx="2908300" cy="330200"/>
          </a:xfrm>
          <a:prstGeom prst="borderCallout1">
            <a:avLst>
              <a:gd name="adj1" fmla="val 34616"/>
              <a:gd name="adj2" fmla="val 102620"/>
              <a:gd name="adj3" fmla="val 372597"/>
              <a:gd name="adj4" fmla="val 106116"/>
            </a:avLst>
          </a:prstGeom>
          <a:noFill/>
          <a:ln w="9525">
            <a:solidFill>
              <a:srgbClr val="FF0000"/>
            </a:solidFill>
            <a:miter lim="800000"/>
            <a:headEnd/>
            <a:tailEnd/>
          </a:ln>
        </p:spPr>
        <p:txBody>
          <a:bodyPr/>
          <a:lstStyle/>
          <a:p>
            <a:pPr algn="ctr" eaLnBrk="0" hangingPunct="0"/>
            <a:endParaRPr lang="en-US" sz="2400">
              <a:latin typeface="Times New Roman" pitchFamily="18" charset="0"/>
            </a:endParaRPr>
          </a:p>
        </p:txBody>
      </p:sp>
      <p:sp>
        <p:nvSpPr>
          <p:cNvPr id="110597" name="Text Box 7"/>
          <p:cNvSpPr txBox="1">
            <a:spLocks noChangeArrowheads="1"/>
          </p:cNvSpPr>
          <p:nvPr/>
        </p:nvSpPr>
        <p:spPr bwMode="auto">
          <a:xfrm>
            <a:off x="2590800" y="4191000"/>
            <a:ext cx="1287463"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Analysis Tools</a:t>
            </a:r>
          </a:p>
        </p:txBody>
      </p:sp>
      <p:sp>
        <p:nvSpPr>
          <p:cNvPr id="110598" name="Rectangle 10"/>
          <p:cNvSpPr>
            <a:spLocks noChangeArrowheads="1"/>
          </p:cNvSpPr>
          <p:nvPr/>
        </p:nvSpPr>
        <p:spPr bwMode="auto">
          <a:xfrm>
            <a:off x="1447800" y="2209800"/>
            <a:ext cx="228600" cy="2362200"/>
          </a:xfrm>
          <a:prstGeom prst="rect">
            <a:avLst/>
          </a:prstGeom>
          <a:noFill/>
          <a:ln w="9525">
            <a:solidFill>
              <a:srgbClr val="FF0000"/>
            </a:solidFill>
            <a:miter lim="800000"/>
            <a:headEnd/>
            <a:tailEnd/>
          </a:ln>
        </p:spPr>
        <p:txBody>
          <a:bodyPr wrap="none" anchor="ctr"/>
          <a:lstStyle/>
          <a:p>
            <a:pPr algn="ctr" eaLnBrk="0" hangingPunct="0"/>
            <a:endParaRPr lang="en-US"/>
          </a:p>
        </p:txBody>
      </p:sp>
      <p:sp>
        <p:nvSpPr>
          <p:cNvPr id="110599" name="Line 11"/>
          <p:cNvSpPr>
            <a:spLocks noChangeShapeType="1"/>
          </p:cNvSpPr>
          <p:nvPr/>
        </p:nvSpPr>
        <p:spPr bwMode="auto">
          <a:xfrm>
            <a:off x="1676400" y="4191000"/>
            <a:ext cx="990600" cy="152400"/>
          </a:xfrm>
          <a:prstGeom prst="line">
            <a:avLst/>
          </a:prstGeom>
          <a:noFill/>
          <a:ln w="9525">
            <a:solidFill>
              <a:srgbClr val="FF0000"/>
            </a:solidFill>
            <a:round/>
            <a:headEnd/>
            <a:tailEnd/>
          </a:ln>
        </p:spPr>
        <p:txBody>
          <a:bodyPr/>
          <a:lstStyle/>
          <a:p>
            <a:endParaRPr lang="en-GB"/>
          </a:p>
        </p:txBody>
      </p:sp>
      <p:pic>
        <p:nvPicPr>
          <p:cNvPr id="110600" name="Picture 12"/>
          <p:cNvPicPr>
            <a:picLocks noChangeAspect="1" noChangeArrowheads="1"/>
          </p:cNvPicPr>
          <p:nvPr/>
        </p:nvPicPr>
        <p:blipFill>
          <a:blip r:embed="rId2" cstate="print"/>
          <a:srcRect/>
          <a:stretch>
            <a:fillRect/>
          </a:stretch>
        </p:blipFill>
        <p:spPr bwMode="auto">
          <a:xfrm>
            <a:off x="1257300" y="1727200"/>
            <a:ext cx="6629400" cy="4673600"/>
          </a:xfrm>
          <a:prstGeom prst="rect">
            <a:avLst/>
          </a:prstGeom>
          <a:noFill/>
          <a:ln w="28575">
            <a:noFill/>
            <a:miter lim="800000"/>
            <a:headEnd/>
            <a:tailEnd/>
          </a:ln>
        </p:spPr>
      </p:pic>
      <p:sp>
        <p:nvSpPr>
          <p:cNvPr id="110601" name="Rectangle 13"/>
          <p:cNvSpPr>
            <a:spLocks noChangeArrowheads="1"/>
          </p:cNvSpPr>
          <p:nvPr/>
        </p:nvSpPr>
        <p:spPr bwMode="auto">
          <a:xfrm>
            <a:off x="2286000" y="2743200"/>
            <a:ext cx="2971800" cy="1752600"/>
          </a:xfrm>
          <a:prstGeom prst="rect">
            <a:avLst/>
          </a:prstGeom>
          <a:solidFill>
            <a:schemeClr val="bg1"/>
          </a:solidFill>
          <a:ln w="28575">
            <a:solidFill>
              <a:schemeClr val="bg1"/>
            </a:solidFill>
            <a:miter lim="800000"/>
            <a:headEnd/>
            <a:tailEnd/>
          </a:ln>
        </p:spPr>
        <p:txBody>
          <a:bodyPr wrap="none" anchor="ctr">
            <a:spAutoFit/>
          </a:bodyPr>
          <a:lstStyle/>
          <a:p>
            <a:pPr algn="ctr" eaLnBrk="0" hangingPunct="0"/>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smtClean="0"/>
              <a:t>Blank Model</a:t>
            </a:r>
          </a:p>
        </p:txBody>
      </p:sp>
      <p:sp>
        <p:nvSpPr>
          <p:cNvPr id="111619" name="Text Box 3"/>
          <p:cNvSpPr txBox="1">
            <a:spLocks noChangeArrowheads="1"/>
          </p:cNvSpPr>
          <p:nvPr/>
        </p:nvSpPr>
        <p:spPr bwMode="auto">
          <a:xfrm>
            <a:off x="4114800" y="3429000"/>
            <a:ext cx="1157288"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Sketch Tools</a:t>
            </a:r>
          </a:p>
        </p:txBody>
      </p:sp>
      <p:sp>
        <p:nvSpPr>
          <p:cNvPr id="111620" name="AutoShape 4"/>
          <p:cNvSpPr>
            <a:spLocks/>
          </p:cNvSpPr>
          <p:nvPr/>
        </p:nvSpPr>
        <p:spPr bwMode="auto">
          <a:xfrm>
            <a:off x="1663700" y="2260600"/>
            <a:ext cx="2908300" cy="330200"/>
          </a:xfrm>
          <a:prstGeom prst="borderCallout1">
            <a:avLst>
              <a:gd name="adj1" fmla="val 34616"/>
              <a:gd name="adj2" fmla="val 102620"/>
              <a:gd name="adj3" fmla="val 372597"/>
              <a:gd name="adj4" fmla="val 106116"/>
            </a:avLst>
          </a:prstGeom>
          <a:noFill/>
          <a:ln w="9525">
            <a:solidFill>
              <a:srgbClr val="FF0000"/>
            </a:solidFill>
            <a:miter lim="800000"/>
            <a:headEnd/>
            <a:tailEnd/>
          </a:ln>
        </p:spPr>
        <p:txBody>
          <a:bodyPr/>
          <a:lstStyle/>
          <a:p>
            <a:pPr algn="ctr" eaLnBrk="0" hangingPunct="0"/>
            <a:endParaRPr lang="en-US" sz="2400">
              <a:latin typeface="Times New Roman" pitchFamily="18" charset="0"/>
            </a:endParaRPr>
          </a:p>
        </p:txBody>
      </p:sp>
      <p:sp>
        <p:nvSpPr>
          <p:cNvPr id="111621" name="Text Box 5"/>
          <p:cNvSpPr txBox="1">
            <a:spLocks noChangeArrowheads="1"/>
          </p:cNvSpPr>
          <p:nvPr/>
        </p:nvSpPr>
        <p:spPr bwMode="auto">
          <a:xfrm>
            <a:off x="2590800" y="4191000"/>
            <a:ext cx="1287463"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Analysis Tools</a:t>
            </a:r>
          </a:p>
        </p:txBody>
      </p:sp>
      <p:sp>
        <p:nvSpPr>
          <p:cNvPr id="111622" name="Rectangle 6"/>
          <p:cNvSpPr>
            <a:spLocks noChangeArrowheads="1"/>
          </p:cNvSpPr>
          <p:nvPr/>
        </p:nvSpPr>
        <p:spPr bwMode="auto">
          <a:xfrm>
            <a:off x="1447800" y="2209800"/>
            <a:ext cx="228600" cy="2362200"/>
          </a:xfrm>
          <a:prstGeom prst="rect">
            <a:avLst/>
          </a:prstGeom>
          <a:noFill/>
          <a:ln w="9525">
            <a:solidFill>
              <a:srgbClr val="FF0000"/>
            </a:solidFill>
            <a:miter lim="800000"/>
            <a:headEnd/>
            <a:tailEnd/>
          </a:ln>
        </p:spPr>
        <p:txBody>
          <a:bodyPr wrap="none" anchor="ctr"/>
          <a:lstStyle/>
          <a:p>
            <a:pPr algn="ctr" eaLnBrk="0" hangingPunct="0"/>
            <a:endParaRPr lang="en-US"/>
          </a:p>
        </p:txBody>
      </p:sp>
      <p:sp>
        <p:nvSpPr>
          <p:cNvPr id="111623" name="Line 7"/>
          <p:cNvSpPr>
            <a:spLocks noChangeShapeType="1"/>
          </p:cNvSpPr>
          <p:nvPr/>
        </p:nvSpPr>
        <p:spPr bwMode="auto">
          <a:xfrm>
            <a:off x="1676400" y="4191000"/>
            <a:ext cx="990600" cy="152400"/>
          </a:xfrm>
          <a:prstGeom prst="line">
            <a:avLst/>
          </a:prstGeom>
          <a:noFill/>
          <a:ln w="9525">
            <a:solidFill>
              <a:srgbClr val="FF0000"/>
            </a:solidFill>
            <a:round/>
            <a:headEnd/>
            <a:tailEnd/>
          </a:ln>
        </p:spPr>
        <p:txBody>
          <a:bodyPr/>
          <a:lstStyle/>
          <a:p>
            <a:endParaRPr lang="en-GB"/>
          </a:p>
        </p:txBody>
      </p:sp>
      <p:pic>
        <p:nvPicPr>
          <p:cNvPr id="111624" name="Picture 8"/>
          <p:cNvPicPr>
            <a:picLocks noChangeAspect="1" noChangeArrowheads="1"/>
          </p:cNvPicPr>
          <p:nvPr/>
        </p:nvPicPr>
        <p:blipFill>
          <a:blip r:embed="rId2" cstate="print"/>
          <a:srcRect/>
          <a:stretch>
            <a:fillRect/>
          </a:stretch>
        </p:blipFill>
        <p:spPr bwMode="auto">
          <a:xfrm>
            <a:off x="1257300" y="1727200"/>
            <a:ext cx="6629400" cy="4673600"/>
          </a:xfrm>
          <a:prstGeom prst="rect">
            <a:avLst/>
          </a:prstGeom>
          <a:noFill/>
          <a:ln w="28575">
            <a:noFill/>
            <a:miter lim="800000"/>
            <a:headEnd/>
            <a:tailEnd/>
          </a:ln>
        </p:spPr>
      </p:pic>
      <p:sp>
        <p:nvSpPr>
          <p:cNvPr id="111625" name="Rectangle 10"/>
          <p:cNvSpPr>
            <a:spLocks noChangeArrowheads="1"/>
          </p:cNvSpPr>
          <p:nvPr/>
        </p:nvSpPr>
        <p:spPr bwMode="auto">
          <a:xfrm>
            <a:off x="4038600" y="2895600"/>
            <a:ext cx="533400" cy="457200"/>
          </a:xfrm>
          <a:prstGeom prst="rect">
            <a:avLst/>
          </a:prstGeom>
          <a:solidFill>
            <a:schemeClr val="bg1"/>
          </a:solidFill>
          <a:ln w="28575">
            <a:solidFill>
              <a:schemeClr val="bg1"/>
            </a:solidFill>
            <a:miter lim="800000"/>
            <a:headEnd/>
            <a:tailEnd/>
          </a:ln>
        </p:spPr>
        <p:txBody>
          <a:bodyPr wrap="none" anchor="ctr">
            <a:spAutoFit/>
          </a:bodyPr>
          <a:lstStyle/>
          <a:p>
            <a:pPr algn="ctr" eaLnBrk="0" hangingPunct="0"/>
            <a:endParaRPr lang="en-US"/>
          </a:p>
        </p:txBody>
      </p:sp>
      <p:sp>
        <p:nvSpPr>
          <p:cNvPr id="111626" name="Rectangle 11"/>
          <p:cNvSpPr>
            <a:spLocks noChangeArrowheads="1"/>
          </p:cNvSpPr>
          <p:nvPr/>
        </p:nvSpPr>
        <p:spPr bwMode="auto">
          <a:xfrm>
            <a:off x="2654300" y="3505200"/>
            <a:ext cx="1371600" cy="685800"/>
          </a:xfrm>
          <a:prstGeom prst="rect">
            <a:avLst/>
          </a:prstGeom>
          <a:solidFill>
            <a:schemeClr val="bg1"/>
          </a:solidFill>
          <a:ln w="28575">
            <a:solidFill>
              <a:schemeClr val="bg1"/>
            </a:solidFill>
            <a:miter lim="800000"/>
            <a:headEnd/>
            <a:tailEnd/>
          </a:ln>
        </p:spPr>
        <p:txBody>
          <a:bodyPr wrap="none" anchor="ctr">
            <a:spAutoFit/>
          </a:bodyPr>
          <a:lstStyle/>
          <a:p>
            <a:pPr algn="ctr" eaLnBrk="0" hangingPunct="0"/>
            <a:endParaRPr lang="en-US"/>
          </a:p>
        </p:txBody>
      </p:sp>
      <p:sp>
        <p:nvSpPr>
          <p:cNvPr id="111627" name="Line 12"/>
          <p:cNvSpPr>
            <a:spLocks noChangeShapeType="1"/>
          </p:cNvSpPr>
          <p:nvPr/>
        </p:nvSpPr>
        <p:spPr bwMode="auto">
          <a:xfrm flipV="1">
            <a:off x="2057400" y="23622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1628" name="Oval 13"/>
          <p:cNvSpPr>
            <a:spLocks noChangeArrowheads="1"/>
          </p:cNvSpPr>
          <p:nvPr/>
        </p:nvSpPr>
        <p:spPr bwMode="auto">
          <a:xfrm>
            <a:off x="3810000" y="3505200"/>
            <a:ext cx="914400" cy="685800"/>
          </a:xfrm>
          <a:prstGeom prst="ellipse">
            <a:avLst/>
          </a:prstGeom>
          <a:noFill/>
          <a:ln w="28575">
            <a:solidFill>
              <a:srgbClr val="FF0000"/>
            </a:solidFill>
            <a:round/>
            <a:headEnd/>
            <a:tailEnd/>
          </a:ln>
        </p:spPr>
        <p:txBody>
          <a:bodyPr wrap="none" anchor="ctr">
            <a:spAutoFit/>
          </a:bodyPr>
          <a:lstStyle/>
          <a:p>
            <a:pPr algn="ctr" eaLnBrk="0" hangingPunct="0"/>
            <a:endParaRPr lang="en-US"/>
          </a:p>
        </p:txBody>
      </p:sp>
      <p:sp>
        <p:nvSpPr>
          <p:cNvPr id="111629" name="Text Box 14"/>
          <p:cNvSpPr txBox="1">
            <a:spLocks noChangeArrowheads="1"/>
          </p:cNvSpPr>
          <p:nvPr/>
        </p:nvSpPr>
        <p:spPr bwMode="auto">
          <a:xfrm>
            <a:off x="3581400" y="5308600"/>
            <a:ext cx="3978275" cy="7016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tool</a:t>
            </a:r>
          </a:p>
          <a:p>
            <a:pPr marL="457200" indent="-457200" eaLnBrk="0" hangingPunct="0">
              <a:buFontTx/>
              <a:buAutoNum type="arabicPeriod"/>
            </a:pPr>
            <a:r>
              <a:rPr lang="en-GB" sz="1000">
                <a:solidFill>
                  <a:srgbClr val="FF0000"/>
                </a:solidFill>
              </a:rPr>
              <a:t>Click in middle of window</a:t>
            </a:r>
          </a:p>
          <a:p>
            <a:pPr marL="457200" indent="-457200" eaLnBrk="0" hangingPunct="0">
              <a:buFontTx/>
              <a:buAutoNum type="arabicPeriod"/>
            </a:pPr>
            <a:r>
              <a:rPr lang="en-GB" sz="1000">
                <a:solidFill>
                  <a:srgbClr val="FF0000"/>
                </a:solidFill>
              </a:rPr>
              <a:t>Click One</a:t>
            </a:r>
          </a:p>
          <a:p>
            <a:pPr marL="457200" indent="-457200" eaLnBrk="0" hangingPunct="0">
              <a:buFontTx/>
              <a:buAutoNum type="arabicPeriod"/>
            </a:pPr>
            <a:r>
              <a:rPr lang="en-GB" sz="1000">
                <a:solidFill>
                  <a:srgbClr val="FF0000"/>
                </a:solidFill>
              </a:rPr>
              <a:t>When prompted, enter ‘Bank Balance’ as name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Type of Effect</a:t>
            </a:r>
          </a:p>
        </p:txBody>
      </p:sp>
      <p:sp>
        <p:nvSpPr>
          <p:cNvPr id="11267" name="Content Placeholder 2"/>
          <p:cNvSpPr>
            <a:spLocks noGrp="1"/>
          </p:cNvSpPr>
          <p:nvPr>
            <p:ph idx="1"/>
          </p:nvPr>
        </p:nvSpPr>
        <p:spPr>
          <a:xfrm>
            <a:off x="685800" y="2095500"/>
            <a:ext cx="7772400" cy="2619375"/>
          </a:xfrm>
        </p:spPr>
        <p:txBody>
          <a:bodyPr/>
          <a:lstStyle/>
          <a:p>
            <a:r>
              <a:rPr lang="en-GB" smtClean="0"/>
              <a:t>What happens if the price is lower ?</a:t>
            </a:r>
          </a:p>
        </p:txBody>
      </p:sp>
      <p:graphicFrame>
        <p:nvGraphicFramePr>
          <p:cNvPr id="4" name="Content Placeholder 3"/>
          <p:cNvGraphicFramePr>
            <a:graphicFrameLocks/>
          </p:cNvGraphicFramePr>
          <p:nvPr/>
        </p:nvGraphicFramePr>
        <p:xfrm>
          <a:off x="3143250" y="2643188"/>
          <a:ext cx="2914650" cy="195072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158908">
                <a:tc>
                  <a:txBody>
                    <a:bodyPr/>
                    <a:lstStyle/>
                    <a:p>
                      <a:pPr algn="ctr"/>
                      <a:r>
                        <a:rPr lang="en-GB" sz="900" dirty="0" smtClean="0"/>
                        <a:t>Item Sales</a:t>
                      </a:r>
                      <a:endParaRPr lang="en-GB" sz="900" dirty="0"/>
                    </a:p>
                  </a:txBody>
                  <a:tcPr/>
                </a:tc>
                <a:tc>
                  <a:txBody>
                    <a:bodyPr/>
                    <a:lstStyle/>
                    <a:p>
                      <a:pPr algn="ctr"/>
                      <a:r>
                        <a:rPr lang="en-GB" sz="900" dirty="0" smtClean="0"/>
                        <a:t>Item Price</a:t>
                      </a:r>
                      <a:endParaRPr lang="en-GB" sz="900" dirty="0"/>
                    </a:p>
                  </a:txBody>
                  <a:tcPr/>
                </a:tc>
                <a:tc>
                  <a:txBody>
                    <a:bodyPr/>
                    <a:lstStyle/>
                    <a:p>
                      <a:pPr algn="ctr"/>
                      <a:r>
                        <a:rPr lang="en-GB" sz="900" dirty="0" smtClean="0"/>
                        <a:t>Revenue</a:t>
                      </a:r>
                      <a:endParaRPr lang="en-GB" sz="900" dirty="0"/>
                    </a:p>
                  </a:txBody>
                  <a:tcPr/>
                </a:tc>
                <a:extLst>
                  <a:ext uri="{0D108BD9-81ED-4DB2-BD59-A6C34878D82A}">
                    <a16:rowId xmlns:a16="http://schemas.microsoft.com/office/drawing/2014/main" val="10000"/>
                  </a:ext>
                </a:extLst>
              </a:tr>
              <a:tr h="158908">
                <a:tc>
                  <a:txBody>
                    <a:bodyPr/>
                    <a:lstStyle/>
                    <a:p>
                      <a:pPr algn="ctr"/>
                      <a:r>
                        <a:rPr lang="en-GB" sz="900" dirty="0" smtClean="0"/>
                        <a:t>1</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£10</a:t>
                      </a:r>
                      <a:endParaRPr lang="en-GB" sz="900" dirty="0"/>
                    </a:p>
                  </a:txBody>
                  <a:tcPr/>
                </a:tc>
                <a:extLst>
                  <a:ext uri="{0D108BD9-81ED-4DB2-BD59-A6C34878D82A}">
                    <a16:rowId xmlns:a16="http://schemas.microsoft.com/office/drawing/2014/main" val="10001"/>
                  </a:ext>
                </a:extLst>
              </a:tr>
              <a:tr h="158908">
                <a:tc>
                  <a:txBody>
                    <a:bodyPr/>
                    <a:lstStyle/>
                    <a:p>
                      <a:pPr algn="ctr"/>
                      <a:r>
                        <a:rPr lang="en-GB" sz="900" dirty="0" smtClean="0"/>
                        <a:t>3</a:t>
                      </a:r>
                      <a:endParaRPr lang="en-GB"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t>£10</a:t>
                      </a:r>
                    </a:p>
                  </a:txBody>
                  <a:tcPr/>
                </a:tc>
                <a:tc>
                  <a:txBody>
                    <a:bodyPr/>
                    <a:lstStyle/>
                    <a:p>
                      <a:pPr algn="ctr"/>
                      <a:r>
                        <a:rPr lang="en-GB" sz="900" dirty="0" smtClean="0"/>
                        <a:t>£30</a:t>
                      </a:r>
                      <a:endParaRPr lang="en-GB" sz="900" dirty="0"/>
                    </a:p>
                  </a:txBody>
                  <a:tcPr/>
                </a:tc>
                <a:extLst>
                  <a:ext uri="{0D108BD9-81ED-4DB2-BD59-A6C34878D82A}">
                    <a16:rowId xmlns:a16="http://schemas.microsoft.com/office/drawing/2014/main" val="10002"/>
                  </a:ext>
                </a:extLst>
              </a:tr>
              <a:tr h="158908">
                <a:tc>
                  <a:txBody>
                    <a:bodyPr/>
                    <a:lstStyle/>
                    <a:p>
                      <a:pPr algn="ctr"/>
                      <a:r>
                        <a:rPr lang="en-GB" sz="900" dirty="0" smtClean="0"/>
                        <a:t>2</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£20</a:t>
                      </a:r>
                      <a:endParaRPr lang="en-GB" sz="900" dirty="0"/>
                    </a:p>
                  </a:txBody>
                  <a:tcPr/>
                </a:tc>
                <a:extLst>
                  <a:ext uri="{0D108BD9-81ED-4DB2-BD59-A6C34878D82A}">
                    <a16:rowId xmlns:a16="http://schemas.microsoft.com/office/drawing/2014/main" val="10003"/>
                  </a:ext>
                </a:extLst>
              </a:tr>
              <a:tr h="158908">
                <a:tc>
                  <a:txBody>
                    <a:bodyPr/>
                    <a:lstStyle/>
                    <a:p>
                      <a:pPr algn="ctr"/>
                      <a:r>
                        <a:rPr lang="en-GB" sz="900" dirty="0" smtClean="0"/>
                        <a:t>5</a:t>
                      </a:r>
                      <a:endParaRPr lang="en-GB" sz="900" dirty="0"/>
                    </a:p>
                  </a:txBody>
                  <a:tcPr/>
                </a:tc>
                <a:tc>
                  <a:txBody>
                    <a:bodyPr/>
                    <a:lstStyle/>
                    <a:p>
                      <a:pPr algn="ctr"/>
                      <a:r>
                        <a:rPr lang="en-GB" sz="1100" dirty="0" smtClean="0">
                          <a:solidFill>
                            <a:srgbClr val="FF0000"/>
                          </a:solidFill>
                        </a:rPr>
                        <a:t>£1</a:t>
                      </a:r>
                      <a:endParaRPr lang="en-GB" sz="1100" dirty="0">
                        <a:solidFill>
                          <a:srgbClr val="FF0000"/>
                        </a:solidFill>
                      </a:endParaRPr>
                    </a:p>
                  </a:txBody>
                  <a:tcPr/>
                </a:tc>
                <a:tc>
                  <a:txBody>
                    <a:bodyPr/>
                    <a:lstStyle/>
                    <a:p>
                      <a:pPr algn="ctr"/>
                      <a:r>
                        <a:rPr lang="en-GB" sz="1100" dirty="0" smtClean="0">
                          <a:solidFill>
                            <a:srgbClr val="FF0000"/>
                          </a:solidFill>
                        </a:rPr>
                        <a:t>£5</a:t>
                      </a:r>
                      <a:endParaRPr lang="en-GB" sz="1100" dirty="0">
                        <a:solidFill>
                          <a:srgbClr val="FF0000"/>
                        </a:solidFill>
                      </a:endParaRPr>
                    </a:p>
                  </a:txBody>
                  <a:tcPr/>
                </a:tc>
                <a:extLst>
                  <a:ext uri="{0D108BD9-81ED-4DB2-BD59-A6C34878D82A}">
                    <a16:rowId xmlns:a16="http://schemas.microsoft.com/office/drawing/2014/main" val="10004"/>
                  </a:ext>
                </a:extLst>
              </a:tr>
              <a:tr h="158908">
                <a:tc>
                  <a:txBody>
                    <a:bodyPr/>
                    <a:lstStyle/>
                    <a:p>
                      <a:pPr algn="ctr"/>
                      <a:r>
                        <a:rPr lang="en-GB" sz="900" dirty="0" smtClean="0"/>
                        <a:t>3</a:t>
                      </a:r>
                      <a:endParaRPr lang="en-GB" sz="900" dirty="0"/>
                    </a:p>
                  </a:txBody>
                  <a:tcPr/>
                </a:tc>
                <a:tc>
                  <a:txBody>
                    <a:bodyPr/>
                    <a:lstStyle/>
                    <a:p>
                      <a:pPr algn="ctr"/>
                      <a:r>
                        <a:rPr lang="en-GB" sz="1100" dirty="0" smtClean="0">
                          <a:solidFill>
                            <a:srgbClr val="FF0000"/>
                          </a:solidFill>
                        </a:rPr>
                        <a:t>£1</a:t>
                      </a:r>
                      <a:endParaRPr lang="en-GB" sz="1100" dirty="0">
                        <a:solidFill>
                          <a:srgbClr val="FF0000"/>
                        </a:solidFill>
                      </a:endParaRPr>
                    </a:p>
                  </a:txBody>
                  <a:tcPr/>
                </a:tc>
                <a:tc>
                  <a:txBody>
                    <a:bodyPr/>
                    <a:lstStyle/>
                    <a:p>
                      <a:pPr algn="ctr"/>
                      <a:r>
                        <a:rPr lang="en-GB" sz="1100" dirty="0" smtClean="0">
                          <a:solidFill>
                            <a:srgbClr val="FF0000"/>
                          </a:solidFill>
                        </a:rPr>
                        <a:t>£3</a:t>
                      </a:r>
                      <a:endParaRPr lang="en-GB" sz="1100" dirty="0">
                        <a:solidFill>
                          <a:srgbClr val="FF0000"/>
                        </a:solidFill>
                      </a:endParaRPr>
                    </a:p>
                  </a:txBody>
                  <a:tcPr/>
                </a:tc>
                <a:extLst>
                  <a:ext uri="{0D108BD9-81ED-4DB2-BD59-A6C34878D82A}">
                    <a16:rowId xmlns:a16="http://schemas.microsoft.com/office/drawing/2014/main" val="10005"/>
                  </a:ext>
                </a:extLst>
              </a:tr>
              <a:tr h="158908">
                <a:tc>
                  <a:txBody>
                    <a:bodyPr/>
                    <a:lstStyle/>
                    <a:p>
                      <a:pPr algn="ctr"/>
                      <a:r>
                        <a:rPr lang="en-GB" sz="900" dirty="0" smtClean="0"/>
                        <a:t>2</a:t>
                      </a:r>
                      <a:endParaRPr lang="en-GB" sz="900" dirty="0"/>
                    </a:p>
                  </a:txBody>
                  <a:tcPr/>
                </a:tc>
                <a:tc>
                  <a:txBody>
                    <a:bodyPr/>
                    <a:lstStyle/>
                    <a:p>
                      <a:pPr algn="ctr"/>
                      <a:r>
                        <a:rPr lang="en-GB" sz="1100" dirty="0" smtClean="0">
                          <a:solidFill>
                            <a:srgbClr val="FF0000"/>
                          </a:solidFill>
                        </a:rPr>
                        <a:t>£1</a:t>
                      </a:r>
                      <a:endParaRPr lang="en-GB" sz="1100" dirty="0">
                        <a:solidFill>
                          <a:srgbClr val="FF0000"/>
                        </a:solidFill>
                      </a:endParaRPr>
                    </a:p>
                  </a:txBody>
                  <a:tcPr/>
                </a:tc>
                <a:tc>
                  <a:txBody>
                    <a:bodyPr/>
                    <a:lstStyle/>
                    <a:p>
                      <a:pPr algn="ctr"/>
                      <a:r>
                        <a:rPr lang="en-GB" sz="1100" dirty="0" smtClean="0">
                          <a:solidFill>
                            <a:srgbClr val="FF0000"/>
                          </a:solidFill>
                        </a:rPr>
                        <a:t>£2</a:t>
                      </a:r>
                      <a:endParaRPr lang="en-GB" sz="1100" dirty="0">
                        <a:solidFill>
                          <a:srgbClr val="FF0000"/>
                        </a:solidFill>
                      </a:endParaRPr>
                    </a:p>
                  </a:txBody>
                  <a:tcPr/>
                </a:tc>
                <a:extLst>
                  <a:ext uri="{0D108BD9-81ED-4DB2-BD59-A6C34878D82A}">
                    <a16:rowId xmlns:a16="http://schemas.microsoft.com/office/drawing/2014/main" val="10006"/>
                  </a:ext>
                </a:extLst>
              </a:tr>
              <a:tr h="158908">
                <a:tc>
                  <a:txBody>
                    <a:bodyPr/>
                    <a:lstStyle/>
                    <a:p>
                      <a:pPr algn="ctr"/>
                      <a:r>
                        <a:rPr lang="en-GB" sz="900" dirty="0" smtClean="0"/>
                        <a:t>1</a:t>
                      </a:r>
                      <a:endParaRPr lang="en-GB" sz="900" dirty="0"/>
                    </a:p>
                  </a:txBody>
                  <a:tcPr/>
                </a:tc>
                <a:tc>
                  <a:txBody>
                    <a:bodyPr/>
                    <a:lstStyle/>
                    <a:p>
                      <a:pPr algn="ctr"/>
                      <a:r>
                        <a:rPr lang="en-GB" sz="1100" dirty="0" smtClean="0">
                          <a:solidFill>
                            <a:srgbClr val="FF0000"/>
                          </a:solidFill>
                        </a:rPr>
                        <a:t>£1</a:t>
                      </a:r>
                      <a:endParaRPr lang="en-GB" sz="1100" dirty="0">
                        <a:solidFill>
                          <a:srgbClr val="FF0000"/>
                        </a:solidFill>
                      </a:endParaRPr>
                    </a:p>
                  </a:txBody>
                  <a:tcPr/>
                </a:tc>
                <a:tc>
                  <a:txBody>
                    <a:bodyPr/>
                    <a:lstStyle/>
                    <a:p>
                      <a:pPr algn="ctr"/>
                      <a:r>
                        <a:rPr lang="en-GB" sz="1100" dirty="0" smtClean="0">
                          <a:solidFill>
                            <a:srgbClr val="FF0000"/>
                          </a:solidFill>
                        </a:rPr>
                        <a:t>£1</a:t>
                      </a:r>
                      <a:endParaRPr lang="en-GB" sz="1100" dirty="0">
                        <a:solidFill>
                          <a:srgbClr val="FF0000"/>
                        </a:solidFill>
                      </a:endParaRPr>
                    </a:p>
                  </a:txBody>
                  <a:tcPr/>
                </a:tc>
                <a:extLst>
                  <a:ext uri="{0D108BD9-81ED-4DB2-BD59-A6C34878D82A}">
                    <a16:rowId xmlns:a16="http://schemas.microsoft.com/office/drawing/2014/main" val="10007"/>
                  </a:ext>
                </a:extLst>
              </a:tr>
            </a:tbl>
          </a:graphicData>
        </a:graphic>
      </p:graphicFrame>
      <p:grpSp>
        <p:nvGrpSpPr>
          <p:cNvPr id="2" name="Group 6"/>
          <p:cNvGrpSpPr>
            <a:grpSpLocks/>
          </p:cNvGrpSpPr>
          <p:nvPr/>
        </p:nvGrpSpPr>
        <p:grpSpPr bwMode="auto">
          <a:xfrm>
            <a:off x="3071813" y="4286250"/>
            <a:ext cx="5295900" cy="2286000"/>
            <a:chOff x="3071802" y="4286256"/>
            <a:chExt cx="5295534" cy="2286016"/>
          </a:xfrm>
        </p:grpSpPr>
        <p:pic>
          <p:nvPicPr>
            <p:cNvPr id="11307" name="Picture 2"/>
            <p:cNvPicPr>
              <a:picLocks noChangeAspect="1" noChangeArrowheads="1"/>
            </p:cNvPicPr>
            <p:nvPr/>
          </p:nvPicPr>
          <p:blipFill>
            <a:blip r:embed="rId3" cstate="print"/>
            <a:srcRect/>
            <a:stretch>
              <a:fillRect/>
            </a:stretch>
          </p:blipFill>
          <p:spPr bwMode="auto">
            <a:xfrm>
              <a:off x="3071802" y="4286256"/>
              <a:ext cx="3103363" cy="2286016"/>
            </a:xfrm>
            <a:prstGeom prst="rect">
              <a:avLst/>
            </a:prstGeom>
            <a:noFill/>
            <a:ln w="28575">
              <a:noFill/>
              <a:miter lim="800000"/>
              <a:headEnd/>
              <a:tailEnd/>
            </a:ln>
          </p:spPr>
        </p:pic>
        <p:sp>
          <p:nvSpPr>
            <p:cNvPr id="11308" name="TextBox 5"/>
            <p:cNvSpPr txBox="1">
              <a:spLocks noChangeArrowheads="1"/>
            </p:cNvSpPr>
            <p:nvPr/>
          </p:nvSpPr>
          <p:spPr bwMode="auto">
            <a:xfrm>
              <a:off x="6215075" y="5214949"/>
              <a:ext cx="2152261" cy="277001"/>
            </a:xfrm>
            <a:prstGeom prst="rect">
              <a:avLst/>
            </a:prstGeom>
            <a:noFill/>
            <a:ln w="9525">
              <a:noFill/>
              <a:miter lim="800000"/>
              <a:headEnd/>
              <a:tailEnd/>
            </a:ln>
          </p:spPr>
          <p:txBody>
            <a:bodyPr wrap="none">
              <a:spAutoFit/>
            </a:bodyPr>
            <a:lstStyle/>
            <a:p>
              <a:pPr algn="ctr" eaLnBrk="0" hangingPunct="0"/>
              <a:r>
                <a:rPr lang="en-GB" sz="1200" b="0" i="1">
                  <a:solidFill>
                    <a:srgbClr val="FF0000"/>
                  </a:solidFill>
                </a:rPr>
                <a:t>Same type “+” of change</a:t>
              </a:r>
            </a:p>
          </p:txBody>
        </p:sp>
      </p:grpSp>
    </p:spTree>
    <p:custDataLst>
      <p:tags r:id="rId1"/>
    </p:custDataLst>
  </p:cSld>
  <p:clrMapOvr>
    <a:masterClrMapping/>
  </p:clrMapOvr>
  <p:transition advTm="87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GB" smtClean="0"/>
              <a:t>Blank Model</a:t>
            </a:r>
          </a:p>
        </p:txBody>
      </p:sp>
      <p:sp>
        <p:nvSpPr>
          <p:cNvPr id="112643" name="Text Box 3"/>
          <p:cNvSpPr txBox="1">
            <a:spLocks noChangeArrowheads="1"/>
          </p:cNvSpPr>
          <p:nvPr/>
        </p:nvSpPr>
        <p:spPr bwMode="auto">
          <a:xfrm>
            <a:off x="4114800" y="3429000"/>
            <a:ext cx="1157288"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Sketch Tools</a:t>
            </a:r>
          </a:p>
        </p:txBody>
      </p:sp>
      <p:sp>
        <p:nvSpPr>
          <p:cNvPr id="112644" name="AutoShape 4"/>
          <p:cNvSpPr>
            <a:spLocks/>
          </p:cNvSpPr>
          <p:nvPr/>
        </p:nvSpPr>
        <p:spPr bwMode="auto">
          <a:xfrm>
            <a:off x="1663700" y="2260600"/>
            <a:ext cx="2908300" cy="330200"/>
          </a:xfrm>
          <a:prstGeom prst="borderCallout1">
            <a:avLst>
              <a:gd name="adj1" fmla="val 34616"/>
              <a:gd name="adj2" fmla="val 102620"/>
              <a:gd name="adj3" fmla="val 372597"/>
              <a:gd name="adj4" fmla="val 106116"/>
            </a:avLst>
          </a:prstGeom>
          <a:noFill/>
          <a:ln w="9525">
            <a:solidFill>
              <a:srgbClr val="FF0000"/>
            </a:solidFill>
            <a:miter lim="800000"/>
            <a:headEnd/>
            <a:tailEnd/>
          </a:ln>
        </p:spPr>
        <p:txBody>
          <a:bodyPr/>
          <a:lstStyle/>
          <a:p>
            <a:pPr algn="ctr" eaLnBrk="0" hangingPunct="0"/>
            <a:endParaRPr lang="en-US" sz="2400">
              <a:latin typeface="Times New Roman" pitchFamily="18" charset="0"/>
            </a:endParaRPr>
          </a:p>
        </p:txBody>
      </p:sp>
      <p:sp>
        <p:nvSpPr>
          <p:cNvPr id="112645" name="Text Box 5"/>
          <p:cNvSpPr txBox="1">
            <a:spLocks noChangeArrowheads="1"/>
          </p:cNvSpPr>
          <p:nvPr/>
        </p:nvSpPr>
        <p:spPr bwMode="auto">
          <a:xfrm>
            <a:off x="2590800" y="4191000"/>
            <a:ext cx="1287463"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Analysis Tools</a:t>
            </a:r>
          </a:p>
        </p:txBody>
      </p:sp>
      <p:sp>
        <p:nvSpPr>
          <p:cNvPr id="112646" name="Rectangle 6"/>
          <p:cNvSpPr>
            <a:spLocks noChangeArrowheads="1"/>
          </p:cNvSpPr>
          <p:nvPr/>
        </p:nvSpPr>
        <p:spPr bwMode="auto">
          <a:xfrm>
            <a:off x="1447800" y="2209800"/>
            <a:ext cx="228600" cy="2362200"/>
          </a:xfrm>
          <a:prstGeom prst="rect">
            <a:avLst/>
          </a:prstGeom>
          <a:noFill/>
          <a:ln w="9525">
            <a:solidFill>
              <a:srgbClr val="FF0000"/>
            </a:solidFill>
            <a:miter lim="800000"/>
            <a:headEnd/>
            <a:tailEnd/>
          </a:ln>
        </p:spPr>
        <p:txBody>
          <a:bodyPr wrap="none" anchor="ctr"/>
          <a:lstStyle/>
          <a:p>
            <a:pPr algn="ctr" eaLnBrk="0" hangingPunct="0"/>
            <a:endParaRPr lang="en-US"/>
          </a:p>
        </p:txBody>
      </p:sp>
      <p:sp>
        <p:nvSpPr>
          <p:cNvPr id="112647" name="Line 7"/>
          <p:cNvSpPr>
            <a:spLocks noChangeShapeType="1"/>
          </p:cNvSpPr>
          <p:nvPr/>
        </p:nvSpPr>
        <p:spPr bwMode="auto">
          <a:xfrm>
            <a:off x="1676400" y="4191000"/>
            <a:ext cx="990600" cy="152400"/>
          </a:xfrm>
          <a:prstGeom prst="line">
            <a:avLst/>
          </a:prstGeom>
          <a:noFill/>
          <a:ln w="9525">
            <a:solidFill>
              <a:srgbClr val="FF0000"/>
            </a:solidFill>
            <a:round/>
            <a:headEnd/>
            <a:tailEnd/>
          </a:ln>
        </p:spPr>
        <p:txBody>
          <a:bodyPr/>
          <a:lstStyle/>
          <a:p>
            <a:endParaRPr lang="en-GB"/>
          </a:p>
        </p:txBody>
      </p:sp>
      <p:pic>
        <p:nvPicPr>
          <p:cNvPr id="112648" name="Picture 8"/>
          <p:cNvPicPr>
            <a:picLocks noChangeAspect="1" noChangeArrowheads="1"/>
          </p:cNvPicPr>
          <p:nvPr/>
        </p:nvPicPr>
        <p:blipFill>
          <a:blip r:embed="rId2" cstate="print"/>
          <a:srcRect/>
          <a:stretch>
            <a:fillRect/>
          </a:stretch>
        </p:blipFill>
        <p:spPr bwMode="auto">
          <a:xfrm>
            <a:off x="1257300" y="1651000"/>
            <a:ext cx="6629400" cy="4673600"/>
          </a:xfrm>
          <a:prstGeom prst="rect">
            <a:avLst/>
          </a:prstGeom>
          <a:noFill/>
          <a:ln w="28575">
            <a:noFill/>
            <a:miter lim="800000"/>
            <a:headEnd/>
            <a:tailEnd/>
          </a:ln>
        </p:spPr>
      </p:pic>
      <p:sp>
        <p:nvSpPr>
          <p:cNvPr id="112649" name="Rectangle 10"/>
          <p:cNvSpPr>
            <a:spLocks noChangeArrowheads="1"/>
          </p:cNvSpPr>
          <p:nvPr/>
        </p:nvSpPr>
        <p:spPr bwMode="auto">
          <a:xfrm>
            <a:off x="3962400" y="2971800"/>
            <a:ext cx="609600" cy="381000"/>
          </a:xfrm>
          <a:prstGeom prst="rect">
            <a:avLst/>
          </a:prstGeom>
          <a:solidFill>
            <a:schemeClr val="bg1"/>
          </a:solidFill>
          <a:ln w="28575">
            <a:solidFill>
              <a:schemeClr val="bg1"/>
            </a:solidFill>
            <a:miter lim="800000"/>
            <a:headEnd/>
            <a:tailEnd/>
          </a:ln>
        </p:spPr>
        <p:txBody>
          <a:bodyPr wrap="none" anchor="ctr">
            <a:spAutoFit/>
          </a:bodyPr>
          <a:lstStyle/>
          <a:p>
            <a:pPr algn="ctr" eaLnBrk="0" hangingPunct="0"/>
            <a:endParaRPr lang="en-US"/>
          </a:p>
        </p:txBody>
      </p:sp>
      <p:sp>
        <p:nvSpPr>
          <p:cNvPr id="112650" name="Line 11"/>
          <p:cNvSpPr>
            <a:spLocks noChangeShapeType="1"/>
          </p:cNvSpPr>
          <p:nvPr/>
        </p:nvSpPr>
        <p:spPr bwMode="auto">
          <a:xfrm flipV="1">
            <a:off x="2362200" y="22860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2651" name="Text Box 12"/>
          <p:cNvSpPr txBox="1">
            <a:spLocks noChangeArrowheads="1"/>
          </p:cNvSpPr>
          <p:nvPr/>
        </p:nvSpPr>
        <p:spPr bwMode="auto">
          <a:xfrm>
            <a:off x="3657600" y="4876800"/>
            <a:ext cx="3833813" cy="8540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tool</a:t>
            </a:r>
          </a:p>
          <a:p>
            <a:pPr marL="457200" indent="-457200" eaLnBrk="0" hangingPunct="0">
              <a:buFontTx/>
              <a:buAutoNum type="arabicPeriod"/>
            </a:pPr>
            <a:r>
              <a:rPr lang="en-GB" sz="1000">
                <a:solidFill>
                  <a:srgbClr val="FF0000"/>
                </a:solidFill>
              </a:rPr>
              <a:t>Click once to left of Bank Balance</a:t>
            </a:r>
          </a:p>
          <a:p>
            <a:pPr marL="457200" indent="-457200" eaLnBrk="0" hangingPunct="0">
              <a:buFontTx/>
              <a:buAutoNum type="arabicPeriod"/>
            </a:pPr>
            <a:r>
              <a:rPr lang="en-GB" sz="1000">
                <a:solidFill>
                  <a:srgbClr val="FF0000"/>
                </a:solidFill>
              </a:rPr>
              <a:t>Click One inside Bank Balance</a:t>
            </a:r>
          </a:p>
          <a:p>
            <a:pPr marL="457200" indent="-457200" eaLnBrk="0" hangingPunct="0">
              <a:buFontTx/>
              <a:buAutoNum type="arabicPeriod"/>
            </a:pPr>
            <a:r>
              <a:rPr lang="en-GB" sz="1000">
                <a:solidFill>
                  <a:srgbClr val="FF0000"/>
                </a:solidFill>
              </a:rPr>
              <a:t>When prompted, enter ‘Income’ as name</a:t>
            </a:r>
          </a:p>
          <a:p>
            <a:pPr marL="457200" indent="-457200" eaLnBrk="0" hangingPunct="0">
              <a:buFontTx/>
              <a:buAutoNum type="arabicPeriod"/>
            </a:pPr>
            <a:r>
              <a:rPr lang="en-GB" sz="1000">
                <a:solidFill>
                  <a:srgbClr val="FF0000"/>
                </a:solidFill>
              </a:rPr>
              <a:t>If you make a mistake, use PacMan to delete</a:t>
            </a:r>
          </a:p>
        </p:txBody>
      </p:sp>
      <p:sp>
        <p:nvSpPr>
          <p:cNvPr id="112652" name="Oval 13"/>
          <p:cNvSpPr>
            <a:spLocks noChangeArrowheads="1"/>
          </p:cNvSpPr>
          <p:nvPr/>
        </p:nvSpPr>
        <p:spPr bwMode="auto">
          <a:xfrm>
            <a:off x="2667000" y="3429000"/>
            <a:ext cx="1447800" cy="685800"/>
          </a:xfrm>
          <a:prstGeom prst="ellipse">
            <a:avLst/>
          </a:prstGeom>
          <a:noFill/>
          <a:ln w="28575">
            <a:solidFill>
              <a:srgbClr val="FF0000"/>
            </a:solidFill>
            <a:round/>
            <a:headEnd/>
            <a:tailEnd/>
          </a:ln>
        </p:spPr>
        <p:txBody>
          <a:bodyPr anchor="ctr">
            <a:spAutoFit/>
          </a:bodyPr>
          <a:lstStyle/>
          <a:p>
            <a:pPr algn="ctr" eaLnBrk="0" hangingPunct="0"/>
            <a:endParaRPr lang="en-US"/>
          </a:p>
        </p:txBody>
      </p:sp>
      <p:pic>
        <p:nvPicPr>
          <p:cNvPr id="112653" name="Picture 14"/>
          <p:cNvPicPr>
            <a:picLocks noChangeAspect="1" noChangeArrowheads="1"/>
          </p:cNvPicPr>
          <p:nvPr/>
        </p:nvPicPr>
        <p:blipFill>
          <a:blip r:embed="rId3" cstate="print"/>
          <a:srcRect/>
          <a:stretch>
            <a:fillRect/>
          </a:stretch>
        </p:blipFill>
        <p:spPr bwMode="auto">
          <a:xfrm>
            <a:off x="7467600" y="5486400"/>
            <a:ext cx="190500" cy="1905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GB" smtClean="0"/>
              <a:t>Blank Model</a:t>
            </a:r>
          </a:p>
        </p:txBody>
      </p:sp>
      <p:sp>
        <p:nvSpPr>
          <p:cNvPr id="113667" name="Text Box 3"/>
          <p:cNvSpPr txBox="1">
            <a:spLocks noChangeArrowheads="1"/>
          </p:cNvSpPr>
          <p:nvPr/>
        </p:nvSpPr>
        <p:spPr bwMode="auto">
          <a:xfrm>
            <a:off x="4114800" y="3429000"/>
            <a:ext cx="1157288"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Sketch Tools</a:t>
            </a:r>
          </a:p>
        </p:txBody>
      </p:sp>
      <p:sp>
        <p:nvSpPr>
          <p:cNvPr id="113668" name="AutoShape 4"/>
          <p:cNvSpPr>
            <a:spLocks/>
          </p:cNvSpPr>
          <p:nvPr/>
        </p:nvSpPr>
        <p:spPr bwMode="auto">
          <a:xfrm>
            <a:off x="1663700" y="2260600"/>
            <a:ext cx="2908300" cy="330200"/>
          </a:xfrm>
          <a:prstGeom prst="borderCallout1">
            <a:avLst>
              <a:gd name="adj1" fmla="val 34616"/>
              <a:gd name="adj2" fmla="val 102620"/>
              <a:gd name="adj3" fmla="val 372597"/>
              <a:gd name="adj4" fmla="val 106116"/>
            </a:avLst>
          </a:prstGeom>
          <a:noFill/>
          <a:ln w="9525">
            <a:solidFill>
              <a:srgbClr val="FF0000"/>
            </a:solidFill>
            <a:miter lim="800000"/>
            <a:headEnd/>
            <a:tailEnd/>
          </a:ln>
        </p:spPr>
        <p:txBody>
          <a:bodyPr/>
          <a:lstStyle/>
          <a:p>
            <a:pPr algn="ctr" eaLnBrk="0" hangingPunct="0"/>
            <a:endParaRPr lang="en-US" sz="2400">
              <a:latin typeface="Times New Roman" pitchFamily="18" charset="0"/>
            </a:endParaRPr>
          </a:p>
        </p:txBody>
      </p:sp>
      <p:sp>
        <p:nvSpPr>
          <p:cNvPr id="113669" name="Text Box 5"/>
          <p:cNvSpPr txBox="1">
            <a:spLocks noChangeArrowheads="1"/>
          </p:cNvSpPr>
          <p:nvPr/>
        </p:nvSpPr>
        <p:spPr bwMode="auto">
          <a:xfrm>
            <a:off x="2590800" y="4191000"/>
            <a:ext cx="1287463"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Analysis Tools</a:t>
            </a:r>
          </a:p>
        </p:txBody>
      </p:sp>
      <p:sp>
        <p:nvSpPr>
          <p:cNvPr id="113670" name="Rectangle 6"/>
          <p:cNvSpPr>
            <a:spLocks noChangeArrowheads="1"/>
          </p:cNvSpPr>
          <p:nvPr/>
        </p:nvSpPr>
        <p:spPr bwMode="auto">
          <a:xfrm>
            <a:off x="1447800" y="2209800"/>
            <a:ext cx="228600" cy="2362200"/>
          </a:xfrm>
          <a:prstGeom prst="rect">
            <a:avLst/>
          </a:prstGeom>
          <a:noFill/>
          <a:ln w="9525">
            <a:solidFill>
              <a:srgbClr val="FF0000"/>
            </a:solidFill>
            <a:miter lim="800000"/>
            <a:headEnd/>
            <a:tailEnd/>
          </a:ln>
        </p:spPr>
        <p:txBody>
          <a:bodyPr wrap="none" anchor="ctr"/>
          <a:lstStyle/>
          <a:p>
            <a:pPr algn="ctr" eaLnBrk="0" hangingPunct="0"/>
            <a:endParaRPr lang="en-US"/>
          </a:p>
        </p:txBody>
      </p:sp>
      <p:sp>
        <p:nvSpPr>
          <p:cNvPr id="113671" name="Line 7"/>
          <p:cNvSpPr>
            <a:spLocks noChangeShapeType="1"/>
          </p:cNvSpPr>
          <p:nvPr/>
        </p:nvSpPr>
        <p:spPr bwMode="auto">
          <a:xfrm>
            <a:off x="1676400" y="4191000"/>
            <a:ext cx="990600" cy="152400"/>
          </a:xfrm>
          <a:prstGeom prst="line">
            <a:avLst/>
          </a:prstGeom>
          <a:noFill/>
          <a:ln w="9525">
            <a:solidFill>
              <a:srgbClr val="FF0000"/>
            </a:solidFill>
            <a:round/>
            <a:headEnd/>
            <a:tailEnd/>
          </a:ln>
        </p:spPr>
        <p:txBody>
          <a:bodyPr/>
          <a:lstStyle/>
          <a:p>
            <a:endParaRPr lang="en-GB"/>
          </a:p>
        </p:txBody>
      </p:sp>
      <p:pic>
        <p:nvPicPr>
          <p:cNvPr id="113672" name="Picture 8"/>
          <p:cNvPicPr>
            <a:picLocks noChangeAspect="1" noChangeArrowheads="1"/>
          </p:cNvPicPr>
          <p:nvPr/>
        </p:nvPicPr>
        <p:blipFill>
          <a:blip r:embed="rId2" cstate="print"/>
          <a:srcRect/>
          <a:stretch>
            <a:fillRect/>
          </a:stretch>
        </p:blipFill>
        <p:spPr bwMode="auto">
          <a:xfrm>
            <a:off x="1257300" y="1727200"/>
            <a:ext cx="6629400" cy="4673600"/>
          </a:xfrm>
          <a:prstGeom prst="rect">
            <a:avLst/>
          </a:prstGeom>
          <a:noFill/>
          <a:ln w="28575">
            <a:noFill/>
            <a:miter lim="800000"/>
            <a:headEnd/>
            <a:tailEnd/>
          </a:ln>
        </p:spPr>
      </p:pic>
      <p:sp>
        <p:nvSpPr>
          <p:cNvPr id="113673" name="Line 10"/>
          <p:cNvSpPr>
            <a:spLocks noChangeShapeType="1"/>
          </p:cNvSpPr>
          <p:nvPr/>
        </p:nvSpPr>
        <p:spPr bwMode="auto">
          <a:xfrm flipV="1">
            <a:off x="1905000" y="22860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3674" name="Oval 11"/>
          <p:cNvSpPr>
            <a:spLocks noChangeArrowheads="1"/>
          </p:cNvSpPr>
          <p:nvPr/>
        </p:nvSpPr>
        <p:spPr bwMode="auto">
          <a:xfrm>
            <a:off x="3886200" y="2743200"/>
            <a:ext cx="914400" cy="685800"/>
          </a:xfrm>
          <a:prstGeom prst="ellipse">
            <a:avLst/>
          </a:prstGeom>
          <a:noFill/>
          <a:ln w="28575">
            <a:solidFill>
              <a:srgbClr val="FF0000"/>
            </a:solidFill>
            <a:round/>
            <a:headEnd/>
            <a:tailEnd/>
          </a:ln>
        </p:spPr>
        <p:txBody>
          <a:bodyPr wrap="none" anchor="ctr">
            <a:spAutoFit/>
          </a:bodyPr>
          <a:lstStyle/>
          <a:p>
            <a:pPr algn="ctr" eaLnBrk="0" hangingPunct="0"/>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smtClean="0"/>
              <a:t>Bank Model</a:t>
            </a:r>
          </a:p>
        </p:txBody>
      </p:sp>
      <p:pic>
        <p:nvPicPr>
          <p:cNvPr id="114691" name="Picture 3"/>
          <p:cNvPicPr>
            <a:picLocks noChangeAspect="1" noChangeArrowheads="1"/>
          </p:cNvPicPr>
          <p:nvPr/>
        </p:nvPicPr>
        <p:blipFill>
          <a:blip r:embed="rId2" cstate="print"/>
          <a:srcRect/>
          <a:stretch>
            <a:fillRect/>
          </a:stretch>
        </p:blipFill>
        <p:spPr bwMode="auto">
          <a:xfrm>
            <a:off x="1295400" y="1816100"/>
            <a:ext cx="6553200" cy="4621213"/>
          </a:xfrm>
          <a:prstGeom prst="rect">
            <a:avLst/>
          </a:prstGeom>
          <a:noFill/>
          <a:ln w="28575">
            <a:noFill/>
            <a:miter lim="800000"/>
            <a:headEnd/>
            <a:tailEnd/>
          </a:ln>
        </p:spPr>
      </p:pic>
      <p:sp>
        <p:nvSpPr>
          <p:cNvPr id="114692" name="Line 4"/>
          <p:cNvSpPr>
            <a:spLocks noChangeShapeType="1"/>
          </p:cNvSpPr>
          <p:nvPr/>
        </p:nvSpPr>
        <p:spPr bwMode="auto">
          <a:xfrm flipV="1">
            <a:off x="4038600" y="23622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4693" name="Text Box 5"/>
          <p:cNvSpPr txBox="1">
            <a:spLocks noChangeArrowheads="1"/>
          </p:cNvSpPr>
          <p:nvPr/>
        </p:nvSpPr>
        <p:spPr bwMode="auto">
          <a:xfrm>
            <a:off x="3657600" y="4876800"/>
            <a:ext cx="3779838" cy="8540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Undefined variables are highlighted in </a:t>
            </a:r>
            <a:r>
              <a:rPr lang="en-GB" sz="1000"/>
              <a:t>black</a:t>
            </a:r>
          </a:p>
          <a:p>
            <a:pPr marL="457200" indent="-457200" eaLnBrk="0" hangingPunct="0">
              <a:buFontTx/>
              <a:buAutoNum type="arabicPeriod"/>
            </a:pPr>
            <a:r>
              <a:rPr lang="en-GB" sz="1000">
                <a:solidFill>
                  <a:srgbClr val="FF0000"/>
                </a:solidFill>
              </a:rPr>
              <a:t>Once equations have been written, black </a:t>
            </a:r>
          </a:p>
          <a:p>
            <a:pPr marL="457200" indent="-457200" eaLnBrk="0" hangingPunct="0">
              <a:buFontTx/>
              <a:buAutoNum type="arabicPeriod"/>
            </a:pPr>
            <a:r>
              <a:rPr lang="en-GB" sz="1000">
                <a:solidFill>
                  <a:srgbClr val="FF0000"/>
                </a:solidFill>
              </a:rPr>
              <a:t>highlight will disappear</a:t>
            </a:r>
          </a:p>
          <a:p>
            <a:pPr marL="457200" indent="-457200" eaLnBrk="0" hangingPunct="0">
              <a:buFontTx/>
              <a:buAutoNum type="arabicPeriod"/>
            </a:pPr>
            <a:r>
              <a:rPr lang="en-GB" sz="1000">
                <a:solidFill>
                  <a:srgbClr val="FF0000"/>
                </a:solidFill>
              </a:rPr>
              <a:t>Click on ‘Initial Bank Balance’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GB" smtClean="0"/>
              <a:t>Bank Model</a:t>
            </a:r>
          </a:p>
        </p:txBody>
      </p:sp>
      <p:pic>
        <p:nvPicPr>
          <p:cNvPr id="115715" name="Picture 3"/>
          <p:cNvPicPr>
            <a:picLocks noChangeAspect="1" noChangeArrowheads="1"/>
          </p:cNvPicPr>
          <p:nvPr/>
        </p:nvPicPr>
        <p:blipFill>
          <a:blip r:embed="rId2" cstate="print"/>
          <a:srcRect/>
          <a:stretch>
            <a:fillRect/>
          </a:stretch>
        </p:blipFill>
        <p:spPr bwMode="auto">
          <a:xfrm>
            <a:off x="1295400" y="1816100"/>
            <a:ext cx="6553200" cy="4621213"/>
          </a:xfrm>
          <a:prstGeom prst="rect">
            <a:avLst/>
          </a:prstGeom>
          <a:noFill/>
          <a:ln w="28575">
            <a:noFill/>
            <a:miter lim="800000"/>
            <a:headEnd/>
            <a:tailEnd/>
          </a:ln>
        </p:spPr>
      </p:pic>
      <p:sp>
        <p:nvSpPr>
          <p:cNvPr id="115716" name="Line 4"/>
          <p:cNvSpPr>
            <a:spLocks noChangeShapeType="1"/>
          </p:cNvSpPr>
          <p:nvPr/>
        </p:nvSpPr>
        <p:spPr bwMode="auto">
          <a:xfrm flipV="1">
            <a:off x="4038600" y="23622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5717" name="Text Box 5"/>
          <p:cNvSpPr txBox="1">
            <a:spLocks noChangeArrowheads="1"/>
          </p:cNvSpPr>
          <p:nvPr/>
        </p:nvSpPr>
        <p:spPr bwMode="auto">
          <a:xfrm>
            <a:off x="3657600" y="4876800"/>
            <a:ext cx="3779838" cy="8540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Undefined variables are highlighted in </a:t>
            </a:r>
            <a:r>
              <a:rPr lang="en-GB" sz="1000"/>
              <a:t>black</a:t>
            </a:r>
          </a:p>
          <a:p>
            <a:pPr marL="457200" indent="-457200" eaLnBrk="0" hangingPunct="0">
              <a:buFontTx/>
              <a:buAutoNum type="arabicPeriod"/>
            </a:pPr>
            <a:r>
              <a:rPr lang="en-GB" sz="1000">
                <a:solidFill>
                  <a:srgbClr val="FF0000"/>
                </a:solidFill>
              </a:rPr>
              <a:t>Once equations have been written, black </a:t>
            </a:r>
          </a:p>
          <a:p>
            <a:pPr marL="457200" indent="-457200" eaLnBrk="0" hangingPunct="0">
              <a:buFontTx/>
              <a:buAutoNum type="arabicPeriod"/>
            </a:pPr>
            <a:r>
              <a:rPr lang="en-GB" sz="1000">
                <a:solidFill>
                  <a:srgbClr val="FF0000"/>
                </a:solidFill>
              </a:rPr>
              <a:t>highlight will disappear</a:t>
            </a:r>
          </a:p>
          <a:p>
            <a:pPr marL="457200" indent="-457200" eaLnBrk="0" hangingPunct="0">
              <a:buFontTx/>
              <a:buAutoNum type="arabicPeriod"/>
            </a:pPr>
            <a:r>
              <a:rPr lang="en-GB" sz="1000">
                <a:solidFill>
                  <a:srgbClr val="FF0000"/>
                </a:solidFill>
              </a:rPr>
              <a:t>Click on ‘Initial Bank Balance’</a:t>
            </a:r>
          </a:p>
        </p:txBody>
      </p:sp>
      <p:pic>
        <p:nvPicPr>
          <p:cNvPr id="115718" name="Picture 6"/>
          <p:cNvPicPr>
            <a:picLocks noChangeAspect="1" noChangeArrowheads="1"/>
          </p:cNvPicPr>
          <p:nvPr/>
        </p:nvPicPr>
        <p:blipFill>
          <a:blip r:embed="rId3" cstate="print"/>
          <a:srcRect/>
          <a:stretch>
            <a:fillRect/>
          </a:stretch>
        </p:blipFill>
        <p:spPr bwMode="auto">
          <a:xfrm>
            <a:off x="3124200" y="2867025"/>
            <a:ext cx="5143500" cy="3457575"/>
          </a:xfrm>
          <a:prstGeom prst="rect">
            <a:avLst/>
          </a:prstGeom>
          <a:noFill/>
          <a:ln w="28575">
            <a:noFill/>
            <a:miter lim="800000"/>
            <a:headEnd/>
            <a:tailEnd/>
          </a:ln>
        </p:spPr>
      </p:pic>
      <p:sp>
        <p:nvSpPr>
          <p:cNvPr id="115719" name="Oval 7"/>
          <p:cNvSpPr>
            <a:spLocks noChangeArrowheads="1"/>
          </p:cNvSpPr>
          <p:nvPr/>
        </p:nvSpPr>
        <p:spPr bwMode="auto">
          <a:xfrm>
            <a:off x="3124200" y="4953000"/>
            <a:ext cx="1981200" cy="228600"/>
          </a:xfrm>
          <a:prstGeom prst="ellipse">
            <a:avLst/>
          </a:prstGeom>
          <a:noFill/>
          <a:ln w="28575">
            <a:solidFill>
              <a:srgbClr val="FF0000"/>
            </a:solidFill>
            <a:round/>
            <a:headEnd/>
            <a:tailEnd/>
          </a:ln>
        </p:spPr>
        <p:txBody>
          <a:bodyPr anchor="ctr">
            <a:spAutoFit/>
          </a:bodyPr>
          <a:lstStyle/>
          <a:p>
            <a:pPr algn="ctr" eaLnBrk="0" hangingPunct="0"/>
            <a:endParaRPr lang="en-US"/>
          </a:p>
        </p:txBody>
      </p:sp>
      <p:sp>
        <p:nvSpPr>
          <p:cNvPr id="115720" name="Oval 8"/>
          <p:cNvSpPr>
            <a:spLocks noChangeArrowheads="1"/>
          </p:cNvSpPr>
          <p:nvPr/>
        </p:nvSpPr>
        <p:spPr bwMode="auto">
          <a:xfrm>
            <a:off x="3429000" y="3167063"/>
            <a:ext cx="571500" cy="433387"/>
          </a:xfrm>
          <a:prstGeom prst="ellipse">
            <a:avLst/>
          </a:prstGeom>
          <a:noFill/>
          <a:ln w="28575">
            <a:solidFill>
              <a:srgbClr val="FF0000"/>
            </a:solidFill>
            <a:round/>
            <a:headEnd/>
            <a:tailEnd/>
          </a:ln>
        </p:spPr>
        <p:txBody>
          <a:bodyPr anchor="ctr">
            <a:spAutoFit/>
          </a:bodyPr>
          <a:lstStyle/>
          <a:p>
            <a:pPr algn="ctr" eaLnBrk="0" hangingPunct="0"/>
            <a:endParaRPr lang="en-US"/>
          </a:p>
        </p:txBody>
      </p:sp>
      <p:sp>
        <p:nvSpPr>
          <p:cNvPr id="115721" name="Oval 9"/>
          <p:cNvSpPr>
            <a:spLocks noChangeArrowheads="1"/>
          </p:cNvSpPr>
          <p:nvPr/>
        </p:nvSpPr>
        <p:spPr bwMode="auto">
          <a:xfrm>
            <a:off x="3200400" y="5194300"/>
            <a:ext cx="1676400" cy="381000"/>
          </a:xfrm>
          <a:prstGeom prst="ellipse">
            <a:avLst/>
          </a:prstGeom>
          <a:noFill/>
          <a:ln w="28575">
            <a:solidFill>
              <a:srgbClr val="FF0000"/>
            </a:solidFill>
            <a:round/>
            <a:headEnd/>
            <a:tailEnd/>
          </a:ln>
        </p:spPr>
        <p:txBody>
          <a:bodyPr anchor="ctr">
            <a:spAutoFit/>
          </a:bodyPr>
          <a:lstStyle/>
          <a:p>
            <a:pPr algn="ctr" eaLnBrk="0" hangingPunct="0"/>
            <a:endParaRPr lang="en-US"/>
          </a:p>
        </p:txBody>
      </p:sp>
      <p:sp>
        <p:nvSpPr>
          <p:cNvPr id="115722" name="TextBox 9"/>
          <p:cNvSpPr txBox="1">
            <a:spLocks noChangeArrowheads="1"/>
          </p:cNvSpPr>
          <p:nvPr/>
        </p:nvSpPr>
        <p:spPr bwMode="auto">
          <a:xfrm>
            <a:off x="3571875" y="3214688"/>
            <a:ext cx="312738" cy="307975"/>
          </a:xfrm>
          <a:prstGeom prst="rect">
            <a:avLst/>
          </a:prstGeom>
          <a:solidFill>
            <a:schemeClr val="bg1"/>
          </a:solidFill>
          <a:ln w="9525">
            <a:noFill/>
            <a:miter lim="800000"/>
            <a:headEnd/>
            <a:tailEnd/>
          </a:ln>
        </p:spPr>
        <p:txBody>
          <a:bodyPr wrap="none">
            <a:spAutoFit/>
          </a:bodyPr>
          <a:lstStyle/>
          <a:p>
            <a:r>
              <a:rPr lang="en-GB"/>
              <a:t>0</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smtClean="0"/>
              <a:t>Bank Model</a:t>
            </a:r>
          </a:p>
        </p:txBody>
      </p:sp>
      <p:pic>
        <p:nvPicPr>
          <p:cNvPr id="116739" name="Picture 3"/>
          <p:cNvPicPr>
            <a:picLocks noChangeAspect="1" noChangeArrowheads="1"/>
          </p:cNvPicPr>
          <p:nvPr/>
        </p:nvPicPr>
        <p:blipFill>
          <a:blip r:embed="rId2" cstate="print"/>
          <a:srcRect/>
          <a:stretch>
            <a:fillRect/>
          </a:stretch>
        </p:blipFill>
        <p:spPr bwMode="auto">
          <a:xfrm>
            <a:off x="1295400" y="1816100"/>
            <a:ext cx="6553200" cy="4621213"/>
          </a:xfrm>
          <a:prstGeom prst="rect">
            <a:avLst/>
          </a:prstGeom>
          <a:noFill/>
          <a:ln w="28575">
            <a:noFill/>
            <a:miter lim="800000"/>
            <a:headEnd/>
            <a:tailEnd/>
          </a:ln>
        </p:spPr>
      </p:pic>
      <p:sp>
        <p:nvSpPr>
          <p:cNvPr id="116740" name="Line 4"/>
          <p:cNvSpPr>
            <a:spLocks noChangeShapeType="1"/>
          </p:cNvSpPr>
          <p:nvPr/>
        </p:nvSpPr>
        <p:spPr bwMode="auto">
          <a:xfrm flipV="1">
            <a:off x="4038600" y="23622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6741" name="Text Box 5"/>
          <p:cNvSpPr txBox="1">
            <a:spLocks noChangeArrowheads="1"/>
          </p:cNvSpPr>
          <p:nvPr/>
        </p:nvSpPr>
        <p:spPr bwMode="auto">
          <a:xfrm>
            <a:off x="3657600" y="4876800"/>
            <a:ext cx="3779838" cy="8540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Undefined variables are highlighted in </a:t>
            </a:r>
            <a:r>
              <a:rPr lang="en-GB" sz="1000"/>
              <a:t>black</a:t>
            </a:r>
          </a:p>
          <a:p>
            <a:pPr marL="457200" indent="-457200" eaLnBrk="0" hangingPunct="0">
              <a:buFontTx/>
              <a:buAutoNum type="arabicPeriod"/>
            </a:pPr>
            <a:r>
              <a:rPr lang="en-GB" sz="1000">
                <a:solidFill>
                  <a:srgbClr val="FF0000"/>
                </a:solidFill>
              </a:rPr>
              <a:t>Once equations have been written, black </a:t>
            </a:r>
          </a:p>
          <a:p>
            <a:pPr marL="457200" indent="-457200" eaLnBrk="0" hangingPunct="0">
              <a:buFontTx/>
              <a:buAutoNum type="arabicPeriod"/>
            </a:pPr>
            <a:r>
              <a:rPr lang="en-GB" sz="1000">
                <a:solidFill>
                  <a:srgbClr val="FF0000"/>
                </a:solidFill>
              </a:rPr>
              <a:t>highlight will disappear</a:t>
            </a:r>
          </a:p>
          <a:p>
            <a:pPr marL="457200" indent="-457200" eaLnBrk="0" hangingPunct="0">
              <a:buFontTx/>
              <a:buAutoNum type="arabicPeriod"/>
            </a:pPr>
            <a:r>
              <a:rPr lang="en-GB" sz="1000">
                <a:solidFill>
                  <a:srgbClr val="FF0000"/>
                </a:solidFill>
              </a:rPr>
              <a:t>Click on ‘Initial Bank Balance’</a:t>
            </a:r>
          </a:p>
        </p:txBody>
      </p:sp>
      <p:pic>
        <p:nvPicPr>
          <p:cNvPr id="116742" name="Picture 6"/>
          <p:cNvPicPr>
            <a:picLocks noChangeAspect="1" noChangeArrowheads="1"/>
          </p:cNvPicPr>
          <p:nvPr/>
        </p:nvPicPr>
        <p:blipFill>
          <a:blip r:embed="rId3" cstate="print"/>
          <a:srcRect/>
          <a:stretch>
            <a:fillRect/>
          </a:stretch>
        </p:blipFill>
        <p:spPr bwMode="auto">
          <a:xfrm>
            <a:off x="1308100" y="1817688"/>
            <a:ext cx="6553200" cy="4619625"/>
          </a:xfrm>
          <a:prstGeom prst="rect">
            <a:avLst/>
          </a:prstGeom>
          <a:noFill/>
          <a:ln w="28575">
            <a:noFill/>
            <a:miter lim="800000"/>
            <a:headEnd/>
            <a:tailEnd/>
          </a:ln>
        </p:spPr>
      </p:pic>
      <p:sp>
        <p:nvSpPr>
          <p:cNvPr id="116743" name="Line 7"/>
          <p:cNvSpPr>
            <a:spLocks noChangeShapeType="1"/>
          </p:cNvSpPr>
          <p:nvPr/>
        </p:nvSpPr>
        <p:spPr bwMode="auto">
          <a:xfrm flipV="1">
            <a:off x="4114800" y="24384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6744" name="Text Box 8"/>
          <p:cNvSpPr txBox="1">
            <a:spLocks noChangeArrowheads="1"/>
          </p:cNvSpPr>
          <p:nvPr/>
        </p:nvSpPr>
        <p:spPr bwMode="auto">
          <a:xfrm>
            <a:off x="4572000" y="2438400"/>
            <a:ext cx="3387725" cy="7016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Initial Bank Balance un-highlighted</a:t>
            </a:r>
          </a:p>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Click on ‘Income’</a:t>
            </a:r>
          </a:p>
          <a:p>
            <a:pPr marL="457200" indent="-457200" eaLnBrk="0" hangingPunct="0">
              <a:buFontTx/>
              <a:buAutoNum type="arabicPeriod"/>
            </a:pPr>
            <a:r>
              <a:rPr lang="en-GB" sz="1000">
                <a:solidFill>
                  <a:srgbClr val="FF0000"/>
                </a:solidFill>
              </a:rPr>
              <a:t>Enter Value, Dimensions &amp; Description</a:t>
            </a:r>
          </a:p>
        </p:txBody>
      </p:sp>
      <p:pic>
        <p:nvPicPr>
          <p:cNvPr id="322569" name="Picture 9"/>
          <p:cNvPicPr>
            <a:picLocks noChangeAspect="1" noChangeArrowheads="1"/>
          </p:cNvPicPr>
          <p:nvPr/>
        </p:nvPicPr>
        <p:blipFill>
          <a:blip r:embed="rId4" cstate="print"/>
          <a:srcRect/>
          <a:stretch>
            <a:fillRect/>
          </a:stretch>
        </p:blipFill>
        <p:spPr bwMode="auto">
          <a:xfrm>
            <a:off x="3429000" y="3124200"/>
            <a:ext cx="5124450" cy="3419475"/>
          </a:xfrm>
          <a:prstGeom prst="rect">
            <a:avLst/>
          </a:prstGeom>
          <a:noFill/>
          <a:ln w="28575">
            <a:noFill/>
            <a:miter lim="800000"/>
            <a:headEnd/>
            <a:tailEnd/>
          </a:ln>
        </p:spPr>
      </p:pic>
      <p:sp>
        <p:nvSpPr>
          <p:cNvPr id="116746" name="Rectangle 10"/>
          <p:cNvSpPr>
            <a:spLocks noChangeArrowheads="1"/>
          </p:cNvSpPr>
          <p:nvPr/>
        </p:nvSpPr>
        <p:spPr bwMode="auto">
          <a:xfrm>
            <a:off x="3848100" y="5435600"/>
            <a:ext cx="1447800" cy="228600"/>
          </a:xfrm>
          <a:prstGeom prst="rect">
            <a:avLst/>
          </a:prstGeom>
          <a:noFill/>
          <a:ln w="25400">
            <a:solidFill>
              <a:srgbClr val="FF0000"/>
            </a:solidFill>
            <a:miter lim="800000"/>
            <a:headEnd/>
            <a:tailEnd/>
          </a:ln>
        </p:spPr>
        <p:txBody>
          <a:bodyPr wrap="none" anchor="ctr">
            <a:spAutoFit/>
          </a:bodyPr>
          <a:lstStyle/>
          <a:p>
            <a:pPr algn="ctr" eaLnBrk="0" hangingPunct="0"/>
            <a:endParaRPr lang="en-US"/>
          </a:p>
        </p:txBody>
      </p:sp>
      <p:sp>
        <p:nvSpPr>
          <p:cNvPr id="116747" name="Rectangle 11"/>
          <p:cNvSpPr>
            <a:spLocks noChangeArrowheads="1"/>
          </p:cNvSpPr>
          <p:nvPr/>
        </p:nvSpPr>
        <p:spPr bwMode="auto">
          <a:xfrm>
            <a:off x="3581400" y="5232400"/>
            <a:ext cx="1447800" cy="228600"/>
          </a:xfrm>
          <a:prstGeom prst="rect">
            <a:avLst/>
          </a:prstGeom>
          <a:noFill/>
          <a:ln w="25400">
            <a:solidFill>
              <a:srgbClr val="FF0000"/>
            </a:solidFill>
            <a:miter lim="800000"/>
            <a:headEnd/>
            <a:tailEnd/>
          </a:ln>
        </p:spPr>
        <p:txBody>
          <a:bodyPr wrap="none" anchor="ctr">
            <a:spAutoFit/>
          </a:bodyPr>
          <a:lstStyle/>
          <a:p>
            <a:pPr algn="ctr" eaLnBrk="0" hangingPunct="0"/>
            <a:endParaRPr lang="en-US"/>
          </a:p>
        </p:txBody>
      </p:sp>
      <p:sp>
        <p:nvSpPr>
          <p:cNvPr id="116748" name="Rectangle 12"/>
          <p:cNvSpPr>
            <a:spLocks noChangeArrowheads="1"/>
          </p:cNvSpPr>
          <p:nvPr/>
        </p:nvSpPr>
        <p:spPr bwMode="auto">
          <a:xfrm>
            <a:off x="3657600" y="3429000"/>
            <a:ext cx="685800" cy="228600"/>
          </a:xfrm>
          <a:prstGeom prst="rect">
            <a:avLst/>
          </a:prstGeom>
          <a:noFill/>
          <a:ln w="25400">
            <a:solidFill>
              <a:srgbClr val="FF0000"/>
            </a:solidFill>
            <a:miter lim="800000"/>
            <a:headEnd/>
            <a:tailEnd/>
          </a:ln>
        </p:spPr>
        <p:txBody>
          <a:bodyPr anchor="ctr">
            <a:spAutoFit/>
          </a:bodyP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2569"/>
                                        </p:tgtEl>
                                        <p:attrNameLst>
                                          <p:attrName>style.visibility</p:attrName>
                                        </p:attrNameLst>
                                      </p:cBhvr>
                                      <p:to>
                                        <p:strVal val="visible"/>
                                      </p:to>
                                    </p:set>
                                    <p:animEffect transition="in" filter="dissolve">
                                      <p:cBhvr>
                                        <p:cTn id="7" dur="500"/>
                                        <p:tgtEl>
                                          <p:spTgt spid="322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GB" smtClean="0"/>
              <a:t>Bank Model</a:t>
            </a:r>
          </a:p>
        </p:txBody>
      </p:sp>
      <p:pic>
        <p:nvPicPr>
          <p:cNvPr id="117763" name="Picture 3"/>
          <p:cNvPicPr>
            <a:picLocks noChangeAspect="1" noChangeArrowheads="1"/>
          </p:cNvPicPr>
          <p:nvPr/>
        </p:nvPicPr>
        <p:blipFill>
          <a:blip r:embed="rId2" cstate="print"/>
          <a:srcRect/>
          <a:stretch>
            <a:fillRect/>
          </a:stretch>
        </p:blipFill>
        <p:spPr bwMode="auto">
          <a:xfrm>
            <a:off x="1295400" y="1816100"/>
            <a:ext cx="6553200" cy="4621213"/>
          </a:xfrm>
          <a:prstGeom prst="rect">
            <a:avLst/>
          </a:prstGeom>
          <a:noFill/>
          <a:ln w="28575">
            <a:noFill/>
            <a:miter lim="800000"/>
            <a:headEnd/>
            <a:tailEnd/>
          </a:ln>
        </p:spPr>
      </p:pic>
      <p:sp>
        <p:nvSpPr>
          <p:cNvPr id="117764" name="Line 4"/>
          <p:cNvSpPr>
            <a:spLocks noChangeShapeType="1"/>
          </p:cNvSpPr>
          <p:nvPr/>
        </p:nvSpPr>
        <p:spPr bwMode="auto">
          <a:xfrm flipV="1">
            <a:off x="4038600" y="23622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7765" name="Text Box 5"/>
          <p:cNvSpPr txBox="1">
            <a:spLocks noChangeArrowheads="1"/>
          </p:cNvSpPr>
          <p:nvPr/>
        </p:nvSpPr>
        <p:spPr bwMode="auto">
          <a:xfrm>
            <a:off x="3657600" y="4876800"/>
            <a:ext cx="3779838" cy="8540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Undefined variables are highlighted in </a:t>
            </a:r>
            <a:r>
              <a:rPr lang="en-GB" sz="1000"/>
              <a:t>black</a:t>
            </a:r>
          </a:p>
          <a:p>
            <a:pPr marL="457200" indent="-457200" eaLnBrk="0" hangingPunct="0">
              <a:buFontTx/>
              <a:buAutoNum type="arabicPeriod"/>
            </a:pPr>
            <a:r>
              <a:rPr lang="en-GB" sz="1000">
                <a:solidFill>
                  <a:srgbClr val="FF0000"/>
                </a:solidFill>
              </a:rPr>
              <a:t>Once equations have been written, black </a:t>
            </a:r>
          </a:p>
          <a:p>
            <a:pPr marL="457200" indent="-457200" eaLnBrk="0" hangingPunct="0">
              <a:buFontTx/>
              <a:buAutoNum type="arabicPeriod"/>
            </a:pPr>
            <a:r>
              <a:rPr lang="en-GB" sz="1000">
                <a:solidFill>
                  <a:srgbClr val="FF0000"/>
                </a:solidFill>
              </a:rPr>
              <a:t>highlight will disappear</a:t>
            </a:r>
          </a:p>
          <a:p>
            <a:pPr marL="457200" indent="-457200" eaLnBrk="0" hangingPunct="0">
              <a:buFontTx/>
              <a:buAutoNum type="arabicPeriod"/>
            </a:pPr>
            <a:r>
              <a:rPr lang="en-GB" sz="1000">
                <a:solidFill>
                  <a:srgbClr val="FF0000"/>
                </a:solidFill>
              </a:rPr>
              <a:t>Click on ‘Initial Bank Balance’</a:t>
            </a:r>
          </a:p>
        </p:txBody>
      </p:sp>
      <p:sp>
        <p:nvSpPr>
          <p:cNvPr id="117766" name="Line 7"/>
          <p:cNvSpPr>
            <a:spLocks noChangeShapeType="1"/>
          </p:cNvSpPr>
          <p:nvPr/>
        </p:nvSpPr>
        <p:spPr bwMode="auto">
          <a:xfrm flipV="1">
            <a:off x="4191000" y="25146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7767" name="Text Box 8"/>
          <p:cNvSpPr txBox="1">
            <a:spLocks noChangeArrowheads="1"/>
          </p:cNvSpPr>
          <p:nvPr/>
        </p:nvSpPr>
        <p:spPr bwMode="auto">
          <a:xfrm>
            <a:off x="4572000" y="2438400"/>
            <a:ext cx="3387725" cy="701675"/>
          </a:xfrm>
          <a:prstGeom prst="rect">
            <a:avLst/>
          </a:prstGeom>
          <a:no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Initial Bank Balance un-highlighted</a:t>
            </a:r>
          </a:p>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Click on ‘Income’</a:t>
            </a:r>
          </a:p>
          <a:p>
            <a:pPr marL="457200" indent="-457200" eaLnBrk="0" hangingPunct="0">
              <a:buFontTx/>
              <a:buAutoNum type="arabicPeriod"/>
            </a:pPr>
            <a:r>
              <a:rPr lang="en-GB" sz="1000">
                <a:solidFill>
                  <a:srgbClr val="FF0000"/>
                </a:solidFill>
              </a:rPr>
              <a:t>Enter Value, Dimensions &amp; Description</a:t>
            </a:r>
          </a:p>
        </p:txBody>
      </p:sp>
      <p:sp>
        <p:nvSpPr>
          <p:cNvPr id="117768" name="Rectangle 10"/>
          <p:cNvSpPr>
            <a:spLocks noChangeArrowheads="1"/>
          </p:cNvSpPr>
          <p:nvPr/>
        </p:nvSpPr>
        <p:spPr bwMode="auto">
          <a:xfrm>
            <a:off x="3848100" y="5435600"/>
            <a:ext cx="1447800" cy="228600"/>
          </a:xfrm>
          <a:prstGeom prst="rect">
            <a:avLst/>
          </a:prstGeom>
          <a:noFill/>
          <a:ln w="25400">
            <a:solidFill>
              <a:srgbClr val="FF0000"/>
            </a:solidFill>
            <a:miter lim="800000"/>
            <a:headEnd/>
            <a:tailEnd/>
          </a:ln>
        </p:spPr>
        <p:txBody>
          <a:bodyPr wrap="none" anchor="ctr">
            <a:spAutoFit/>
          </a:bodyPr>
          <a:lstStyle/>
          <a:p>
            <a:pPr algn="ctr" eaLnBrk="0" hangingPunct="0"/>
            <a:endParaRPr lang="en-US"/>
          </a:p>
        </p:txBody>
      </p:sp>
      <p:sp>
        <p:nvSpPr>
          <p:cNvPr id="117769" name="Rectangle 11"/>
          <p:cNvSpPr>
            <a:spLocks noChangeArrowheads="1"/>
          </p:cNvSpPr>
          <p:nvPr/>
        </p:nvSpPr>
        <p:spPr bwMode="auto">
          <a:xfrm>
            <a:off x="3581400" y="5232400"/>
            <a:ext cx="1447800" cy="228600"/>
          </a:xfrm>
          <a:prstGeom prst="rect">
            <a:avLst/>
          </a:prstGeom>
          <a:noFill/>
          <a:ln w="25400">
            <a:solidFill>
              <a:srgbClr val="FF0000"/>
            </a:solidFill>
            <a:miter lim="800000"/>
            <a:headEnd/>
            <a:tailEnd/>
          </a:ln>
        </p:spPr>
        <p:txBody>
          <a:bodyPr wrap="none" anchor="ctr">
            <a:spAutoFit/>
          </a:bodyPr>
          <a:lstStyle/>
          <a:p>
            <a:pPr algn="ctr" eaLnBrk="0" hangingPunct="0"/>
            <a:endParaRPr lang="en-US"/>
          </a:p>
        </p:txBody>
      </p:sp>
      <p:sp>
        <p:nvSpPr>
          <p:cNvPr id="117770" name="Rectangle 12"/>
          <p:cNvSpPr>
            <a:spLocks noChangeArrowheads="1"/>
          </p:cNvSpPr>
          <p:nvPr/>
        </p:nvSpPr>
        <p:spPr bwMode="auto">
          <a:xfrm>
            <a:off x="3657600" y="3429000"/>
            <a:ext cx="685800" cy="228600"/>
          </a:xfrm>
          <a:prstGeom prst="rect">
            <a:avLst/>
          </a:prstGeom>
          <a:noFill/>
          <a:ln w="25400">
            <a:solidFill>
              <a:srgbClr val="FF0000"/>
            </a:solidFill>
            <a:miter lim="800000"/>
            <a:headEnd/>
            <a:tailEnd/>
          </a:ln>
        </p:spPr>
        <p:txBody>
          <a:bodyPr anchor="ctr">
            <a:spAutoFit/>
          </a:bodyPr>
          <a:lstStyle/>
          <a:p>
            <a:pPr algn="ctr" eaLnBrk="0" hangingPunct="0"/>
            <a:endParaRPr lang="en-US"/>
          </a:p>
        </p:txBody>
      </p:sp>
      <p:pic>
        <p:nvPicPr>
          <p:cNvPr id="117771" name="Picture 13"/>
          <p:cNvPicPr>
            <a:picLocks noChangeAspect="1" noChangeArrowheads="1"/>
          </p:cNvPicPr>
          <p:nvPr/>
        </p:nvPicPr>
        <p:blipFill>
          <a:blip r:embed="rId3" cstate="print"/>
          <a:srcRect/>
          <a:stretch>
            <a:fillRect/>
          </a:stretch>
        </p:blipFill>
        <p:spPr bwMode="auto">
          <a:xfrm>
            <a:off x="1295400" y="1828800"/>
            <a:ext cx="6553200" cy="4619625"/>
          </a:xfrm>
          <a:prstGeom prst="rect">
            <a:avLst/>
          </a:prstGeom>
          <a:noFill/>
          <a:ln w="28575">
            <a:noFill/>
            <a:miter lim="800000"/>
            <a:headEnd/>
            <a:tailEnd/>
          </a:ln>
        </p:spPr>
      </p:pic>
      <p:pic>
        <p:nvPicPr>
          <p:cNvPr id="323598" name="Picture 14"/>
          <p:cNvPicPr>
            <a:picLocks noChangeAspect="1" noChangeArrowheads="1"/>
          </p:cNvPicPr>
          <p:nvPr/>
        </p:nvPicPr>
        <p:blipFill>
          <a:blip r:embed="rId4" cstate="print"/>
          <a:srcRect/>
          <a:stretch>
            <a:fillRect/>
          </a:stretch>
        </p:blipFill>
        <p:spPr bwMode="auto">
          <a:xfrm>
            <a:off x="3962400" y="2971800"/>
            <a:ext cx="5133975" cy="3476625"/>
          </a:xfrm>
          <a:prstGeom prst="rect">
            <a:avLst/>
          </a:prstGeom>
          <a:noFill/>
          <a:ln w="28575">
            <a:noFill/>
            <a:miter lim="800000"/>
            <a:headEnd/>
            <a:tailEnd/>
          </a:ln>
        </p:spPr>
      </p:pic>
      <p:sp>
        <p:nvSpPr>
          <p:cNvPr id="117773" name="Text Box 15"/>
          <p:cNvSpPr txBox="1">
            <a:spLocks noChangeArrowheads="1"/>
          </p:cNvSpPr>
          <p:nvPr/>
        </p:nvSpPr>
        <p:spPr bwMode="auto">
          <a:xfrm>
            <a:off x="0" y="4572000"/>
            <a:ext cx="3660775" cy="1463675"/>
          </a:xfrm>
          <a:prstGeom prst="rect">
            <a:avLst/>
          </a:prstGeom>
          <a:solidFill>
            <a:schemeClr val="bg1"/>
          </a:solidFill>
          <a:ln w="28575">
            <a:noFill/>
            <a:miter lim="800000"/>
            <a:headEnd/>
            <a:tailEnd/>
          </a:ln>
        </p:spPr>
        <p:txBody>
          <a:bodyPr wrap="none">
            <a:spAutoFit/>
          </a:bodyPr>
          <a:lstStyle/>
          <a:p>
            <a:pPr marL="457200" indent="-457200" eaLnBrk="0" hangingPunct="0">
              <a:buFontTx/>
              <a:buAutoNum type="arabicPeriod"/>
            </a:pPr>
            <a:r>
              <a:rPr lang="en-GB" sz="1000">
                <a:solidFill>
                  <a:srgbClr val="FF0000"/>
                </a:solidFill>
              </a:rPr>
              <a:t>Select Equation Editor tool</a:t>
            </a:r>
          </a:p>
          <a:p>
            <a:pPr marL="457200" indent="-457200" eaLnBrk="0" hangingPunct="0">
              <a:buFontTx/>
              <a:buAutoNum type="arabicPeriod"/>
            </a:pPr>
            <a:r>
              <a:rPr lang="en-GB" sz="1000">
                <a:solidFill>
                  <a:srgbClr val="FF0000"/>
                </a:solidFill>
              </a:rPr>
              <a:t>Click on ‘Bank Balance’</a:t>
            </a:r>
          </a:p>
          <a:p>
            <a:pPr marL="457200" indent="-457200" eaLnBrk="0" hangingPunct="0">
              <a:buFontTx/>
              <a:buAutoNum type="arabicPeriod"/>
            </a:pPr>
            <a:r>
              <a:rPr lang="en-GB" sz="1000">
                <a:solidFill>
                  <a:srgbClr val="FF0000"/>
                </a:solidFill>
              </a:rPr>
              <a:t>Different “style” editor box : two windows</a:t>
            </a:r>
          </a:p>
          <a:p>
            <a:pPr marL="457200" indent="-457200" eaLnBrk="0" hangingPunct="0">
              <a:buFontTx/>
              <a:buAutoNum type="arabicPeriod"/>
            </a:pPr>
            <a:r>
              <a:rPr lang="en-GB" sz="1000">
                <a:solidFill>
                  <a:srgbClr val="FF0000"/>
                </a:solidFill>
              </a:rPr>
              <a:t>Upper window already has ‘income’</a:t>
            </a:r>
          </a:p>
          <a:p>
            <a:pPr marL="457200" indent="-457200" eaLnBrk="0" hangingPunct="0">
              <a:buFontTx/>
              <a:buAutoNum type="arabicPeriod"/>
            </a:pPr>
            <a:r>
              <a:rPr lang="en-GB" sz="1000">
                <a:solidFill>
                  <a:srgbClr val="FF0000"/>
                </a:solidFill>
              </a:rPr>
              <a:t>Lower window is for Initial Value</a:t>
            </a:r>
          </a:p>
          <a:p>
            <a:pPr marL="457200" indent="-457200" eaLnBrk="0" hangingPunct="0">
              <a:buFontTx/>
              <a:buAutoNum type="arabicPeriod"/>
            </a:pPr>
            <a:r>
              <a:rPr lang="en-GB" sz="1000">
                <a:solidFill>
                  <a:srgbClr val="FF0000"/>
                </a:solidFill>
              </a:rPr>
              <a:t>Click in lower window</a:t>
            </a:r>
          </a:p>
          <a:p>
            <a:pPr marL="457200" indent="-457200" eaLnBrk="0" hangingPunct="0">
              <a:buFontTx/>
              <a:buAutoNum type="arabicPeriod"/>
            </a:pPr>
            <a:r>
              <a:rPr lang="en-GB" sz="1000">
                <a:solidFill>
                  <a:srgbClr val="FF0000"/>
                </a:solidFill>
              </a:rPr>
              <a:t>Click on Choose Variable</a:t>
            </a:r>
          </a:p>
          <a:p>
            <a:pPr marL="457200" indent="-457200" eaLnBrk="0" hangingPunct="0">
              <a:buFontTx/>
              <a:buAutoNum type="arabicPeriod"/>
            </a:pPr>
            <a:r>
              <a:rPr lang="en-GB" sz="1000">
                <a:solidFill>
                  <a:srgbClr val="FF0000"/>
                </a:solidFill>
              </a:rPr>
              <a:t>Select ‘Initial Bank Balance’</a:t>
            </a:r>
          </a:p>
          <a:p>
            <a:pPr marL="457200" indent="-457200" eaLnBrk="0" hangingPunct="0">
              <a:buFontTx/>
              <a:buAutoNum type="arabicPeriod"/>
            </a:pPr>
            <a:r>
              <a:rPr lang="en-GB" sz="1000">
                <a:solidFill>
                  <a:srgbClr val="FF0000"/>
                </a:solidFill>
              </a:rPr>
              <a:t>Enter Dimensions and Description</a:t>
            </a:r>
          </a:p>
        </p:txBody>
      </p:sp>
      <p:pic>
        <p:nvPicPr>
          <p:cNvPr id="323601" name="Picture 17"/>
          <p:cNvPicPr>
            <a:picLocks noChangeAspect="1" noChangeArrowheads="1"/>
          </p:cNvPicPr>
          <p:nvPr/>
        </p:nvPicPr>
        <p:blipFill>
          <a:blip r:embed="rId5" cstate="print"/>
          <a:srcRect/>
          <a:stretch>
            <a:fillRect/>
          </a:stretch>
        </p:blipFill>
        <p:spPr bwMode="auto">
          <a:xfrm>
            <a:off x="3971925" y="2997200"/>
            <a:ext cx="5172075" cy="3514725"/>
          </a:xfrm>
          <a:prstGeom prst="rect">
            <a:avLst/>
          </a:prstGeom>
          <a:noFill/>
          <a:ln w="28575">
            <a:noFill/>
            <a:miter lim="800000"/>
            <a:headEnd/>
            <a:tailEnd/>
          </a:ln>
        </p:spPr>
      </p:pic>
      <p:grpSp>
        <p:nvGrpSpPr>
          <p:cNvPr id="2" name="Group 19"/>
          <p:cNvGrpSpPr>
            <a:grpSpLocks/>
          </p:cNvGrpSpPr>
          <p:nvPr/>
        </p:nvGrpSpPr>
        <p:grpSpPr bwMode="auto">
          <a:xfrm>
            <a:off x="6210300" y="1219200"/>
            <a:ext cx="2686050" cy="3378200"/>
            <a:chOff x="3912" y="768"/>
            <a:chExt cx="1692" cy="2128"/>
          </a:xfrm>
        </p:grpSpPr>
        <p:pic>
          <p:nvPicPr>
            <p:cNvPr id="117776" name="Picture 16"/>
            <p:cNvPicPr>
              <a:picLocks noChangeAspect="1" noChangeArrowheads="1"/>
            </p:cNvPicPr>
            <p:nvPr/>
          </p:nvPicPr>
          <p:blipFill>
            <a:blip r:embed="rId6" cstate="print"/>
            <a:srcRect/>
            <a:stretch>
              <a:fillRect/>
            </a:stretch>
          </p:blipFill>
          <p:spPr bwMode="auto">
            <a:xfrm>
              <a:off x="4176" y="768"/>
              <a:ext cx="1428" cy="1602"/>
            </a:xfrm>
            <a:prstGeom prst="rect">
              <a:avLst/>
            </a:prstGeom>
            <a:noFill/>
            <a:ln w="28575">
              <a:noFill/>
              <a:miter lim="800000"/>
              <a:headEnd/>
              <a:tailEnd/>
            </a:ln>
          </p:spPr>
        </p:pic>
        <p:sp>
          <p:nvSpPr>
            <p:cNvPr id="117777" name="AutoShape 18"/>
            <p:cNvSpPr>
              <a:spLocks/>
            </p:cNvSpPr>
            <p:nvPr/>
          </p:nvSpPr>
          <p:spPr bwMode="auto">
            <a:xfrm>
              <a:off x="3912" y="2736"/>
              <a:ext cx="812" cy="160"/>
            </a:xfrm>
            <a:prstGeom prst="borderCallout1">
              <a:avLst>
                <a:gd name="adj1" fmla="val 45000"/>
                <a:gd name="adj2" fmla="val 105912"/>
                <a:gd name="adj3" fmla="val -531875"/>
                <a:gd name="adj4" fmla="val 145199"/>
              </a:avLst>
            </a:prstGeom>
            <a:noFill/>
            <a:ln w="28575">
              <a:solidFill>
                <a:srgbClr val="FF0000"/>
              </a:solidFill>
              <a:miter lim="800000"/>
              <a:headEnd/>
              <a:tailEnd/>
            </a:ln>
          </p:spPr>
          <p:txBody>
            <a:bodyPr anchor="ctr"/>
            <a:lstStyle/>
            <a:p>
              <a:pPr algn="ct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3598"/>
                                        </p:tgtEl>
                                        <p:attrNameLst>
                                          <p:attrName>style.visibility</p:attrName>
                                        </p:attrNameLst>
                                      </p:cBhvr>
                                      <p:to>
                                        <p:strVal val="visible"/>
                                      </p:to>
                                    </p:set>
                                    <p:animEffect transition="in" filter="dissolve">
                                      <p:cBhvr>
                                        <p:cTn id="7" dur="500"/>
                                        <p:tgtEl>
                                          <p:spTgt spid="3235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3601"/>
                                        </p:tgtEl>
                                        <p:attrNameLst>
                                          <p:attrName>style.visibility</p:attrName>
                                        </p:attrNameLst>
                                      </p:cBhvr>
                                      <p:to>
                                        <p:strVal val="visible"/>
                                      </p:to>
                                    </p:set>
                                    <p:animEffect transition="in" filter="dissolve">
                                      <p:cBhvr>
                                        <p:cTn id="17" dur="500"/>
                                        <p:tgtEl>
                                          <p:spTgt spid="323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GB" smtClean="0"/>
              <a:t>Bank Model</a:t>
            </a:r>
          </a:p>
        </p:txBody>
      </p:sp>
      <p:pic>
        <p:nvPicPr>
          <p:cNvPr id="118787" name="Picture 3"/>
          <p:cNvPicPr>
            <a:picLocks noChangeAspect="1" noChangeArrowheads="1"/>
          </p:cNvPicPr>
          <p:nvPr/>
        </p:nvPicPr>
        <p:blipFill>
          <a:blip r:embed="rId2" cstate="print"/>
          <a:srcRect/>
          <a:stretch>
            <a:fillRect/>
          </a:stretch>
        </p:blipFill>
        <p:spPr bwMode="auto">
          <a:xfrm>
            <a:off x="1295400" y="1803400"/>
            <a:ext cx="6553200" cy="4621213"/>
          </a:xfrm>
          <a:prstGeom prst="rect">
            <a:avLst/>
          </a:prstGeom>
          <a:noFill/>
          <a:ln w="28575">
            <a:noFill/>
            <a:miter lim="800000"/>
            <a:headEnd/>
            <a:tailEnd/>
          </a:ln>
        </p:spPr>
      </p:pic>
      <p:sp>
        <p:nvSpPr>
          <p:cNvPr id="118788" name="Line 4"/>
          <p:cNvSpPr>
            <a:spLocks noChangeShapeType="1"/>
          </p:cNvSpPr>
          <p:nvPr/>
        </p:nvSpPr>
        <p:spPr bwMode="auto">
          <a:xfrm flipV="1">
            <a:off x="4876800" y="2209800"/>
            <a:ext cx="0" cy="381000"/>
          </a:xfrm>
          <a:prstGeom prst="line">
            <a:avLst/>
          </a:prstGeom>
          <a:noFill/>
          <a:ln w="28575">
            <a:solidFill>
              <a:srgbClr val="FF0000"/>
            </a:solidFill>
            <a:round/>
            <a:headEnd/>
            <a:tailEnd type="triangle" w="med" len="med"/>
          </a:ln>
        </p:spPr>
        <p:txBody>
          <a:bodyPr anchor="ctr">
            <a:spAutoFit/>
          </a:bodyPr>
          <a:lstStyle/>
          <a:p>
            <a:endParaRPr lang="en-GB"/>
          </a:p>
        </p:txBody>
      </p:sp>
      <p:sp>
        <p:nvSpPr>
          <p:cNvPr id="118789" name="Text Box 5"/>
          <p:cNvSpPr txBox="1">
            <a:spLocks noChangeArrowheads="1"/>
          </p:cNvSpPr>
          <p:nvPr/>
        </p:nvSpPr>
        <p:spPr bwMode="auto">
          <a:xfrm>
            <a:off x="0" y="4572000"/>
            <a:ext cx="3505200" cy="1006475"/>
          </a:xfrm>
          <a:prstGeom prst="rect">
            <a:avLst/>
          </a:prstGeom>
          <a:solidFill>
            <a:schemeClr val="bg1"/>
          </a:solidFill>
          <a:ln w="28575">
            <a:noFill/>
            <a:miter lim="800000"/>
            <a:headEnd/>
            <a:tailEnd/>
          </a:ln>
        </p:spPr>
        <p:txBody>
          <a:bodyPr>
            <a:spAutoFit/>
          </a:bodyPr>
          <a:lstStyle/>
          <a:p>
            <a:pPr marL="457200" indent="-457200" eaLnBrk="0" hangingPunct="0">
              <a:buFontTx/>
              <a:buAutoNum type="arabicPeriod"/>
            </a:pPr>
            <a:r>
              <a:rPr lang="en-GB" sz="1000">
                <a:solidFill>
                  <a:srgbClr val="FF0000"/>
                </a:solidFill>
              </a:rPr>
              <a:t>Select ‘Run Simulation’ Button</a:t>
            </a:r>
          </a:p>
          <a:p>
            <a:pPr marL="457200" indent="-457200" eaLnBrk="0" hangingPunct="0">
              <a:buFontTx/>
              <a:buAutoNum type="arabicPeriod"/>
            </a:pPr>
            <a:r>
              <a:rPr lang="en-GB" sz="1000">
                <a:solidFill>
                  <a:srgbClr val="FF0000"/>
                </a:solidFill>
              </a:rPr>
              <a:t>If prompted to over-write Current.VDF, say Yes</a:t>
            </a:r>
          </a:p>
          <a:p>
            <a:pPr marL="457200" indent="-457200" eaLnBrk="0" hangingPunct="0">
              <a:buFontTx/>
              <a:buAutoNum type="arabicPeriod"/>
            </a:pPr>
            <a:r>
              <a:rPr lang="en-GB" sz="1000">
                <a:solidFill>
                  <a:srgbClr val="FF0000"/>
                </a:solidFill>
              </a:rPr>
              <a:t>Click on Bank Balance to make it the workbench parameter</a:t>
            </a:r>
          </a:p>
          <a:p>
            <a:pPr marL="457200" indent="-457200" eaLnBrk="0" hangingPunct="0">
              <a:buFontTx/>
              <a:buAutoNum type="arabicPeriod"/>
            </a:pPr>
            <a:r>
              <a:rPr lang="en-GB" sz="1000">
                <a:solidFill>
                  <a:srgbClr val="FF0000"/>
                </a:solidFill>
              </a:rPr>
              <a:t>Select Graph Tool</a:t>
            </a:r>
          </a:p>
        </p:txBody>
      </p:sp>
      <p:pic>
        <p:nvPicPr>
          <p:cNvPr id="324614" name="Picture 6"/>
          <p:cNvPicPr>
            <a:picLocks noChangeAspect="1" noChangeArrowheads="1"/>
          </p:cNvPicPr>
          <p:nvPr/>
        </p:nvPicPr>
        <p:blipFill>
          <a:blip r:embed="rId3" cstate="print"/>
          <a:srcRect/>
          <a:stretch>
            <a:fillRect/>
          </a:stretch>
        </p:blipFill>
        <p:spPr bwMode="auto">
          <a:xfrm>
            <a:off x="4800600" y="3200400"/>
            <a:ext cx="3590925" cy="2619375"/>
          </a:xfrm>
          <a:prstGeom prst="rect">
            <a:avLst/>
          </a:prstGeom>
          <a:noFill/>
          <a:ln w="2857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4614"/>
                                        </p:tgtEl>
                                        <p:attrNameLst>
                                          <p:attrName>style.visibility</p:attrName>
                                        </p:attrNameLst>
                                      </p:cBhvr>
                                      <p:to>
                                        <p:strVal val="visible"/>
                                      </p:to>
                                    </p:set>
                                    <p:animEffect transition="in" filter="dissolve">
                                      <p:cBhvr>
                                        <p:cTn id="7" dur="500"/>
                                        <p:tgtEl>
                                          <p:spTgt spid="32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GB" smtClean="0"/>
              <a:t>Bank Model</a:t>
            </a:r>
          </a:p>
        </p:txBody>
      </p:sp>
      <p:pic>
        <p:nvPicPr>
          <p:cNvPr id="119811" name="Picture 3"/>
          <p:cNvPicPr>
            <a:picLocks noChangeAspect="1" noChangeArrowheads="1"/>
          </p:cNvPicPr>
          <p:nvPr/>
        </p:nvPicPr>
        <p:blipFill>
          <a:blip r:embed="rId2" cstate="print"/>
          <a:srcRect/>
          <a:stretch>
            <a:fillRect/>
          </a:stretch>
        </p:blipFill>
        <p:spPr bwMode="auto">
          <a:xfrm>
            <a:off x="1352550" y="1981200"/>
            <a:ext cx="6438900" cy="4538663"/>
          </a:xfrm>
          <a:prstGeom prst="rect">
            <a:avLst/>
          </a:prstGeom>
          <a:noFill/>
          <a:ln w="28575">
            <a:noFill/>
            <a:miter lim="800000"/>
            <a:headEnd/>
            <a:tailEnd/>
          </a:ln>
        </p:spPr>
      </p:pic>
      <p:sp>
        <p:nvSpPr>
          <p:cNvPr id="119812" name="Text Box 4"/>
          <p:cNvSpPr txBox="1">
            <a:spLocks noChangeArrowheads="1"/>
          </p:cNvSpPr>
          <p:nvPr/>
        </p:nvSpPr>
        <p:spPr bwMode="auto">
          <a:xfrm>
            <a:off x="685800" y="5181600"/>
            <a:ext cx="3505200" cy="854075"/>
          </a:xfrm>
          <a:prstGeom prst="rect">
            <a:avLst/>
          </a:prstGeom>
          <a:solidFill>
            <a:schemeClr val="bg1"/>
          </a:solidFill>
          <a:ln w="28575">
            <a:noFill/>
            <a:miter lim="800000"/>
            <a:headEnd/>
            <a:tailEnd/>
          </a:ln>
        </p:spPr>
        <p:txBody>
          <a:bodyPr>
            <a:spAutoFit/>
          </a:bodyPr>
          <a:lstStyle/>
          <a:p>
            <a:pPr marL="457200" indent="-457200" eaLnBrk="0" hangingPunct="0">
              <a:buFontTx/>
              <a:buAutoNum type="arabicPeriod"/>
            </a:pPr>
            <a:r>
              <a:rPr lang="en-GB" sz="1000">
                <a:solidFill>
                  <a:srgbClr val="FF0000"/>
                </a:solidFill>
              </a:rPr>
              <a:t>Add new blue structure</a:t>
            </a:r>
          </a:p>
          <a:p>
            <a:pPr marL="457200" indent="-457200" eaLnBrk="0" hangingPunct="0">
              <a:buFontTx/>
              <a:buAutoNum type="arabicPeriod"/>
            </a:pPr>
            <a:r>
              <a:rPr lang="en-GB" sz="1000">
                <a:solidFill>
                  <a:srgbClr val="FF0000"/>
                </a:solidFill>
              </a:rPr>
              <a:t>Interest 4%</a:t>
            </a:r>
          </a:p>
          <a:p>
            <a:pPr marL="457200" indent="-457200" eaLnBrk="0" hangingPunct="0">
              <a:buFontTx/>
              <a:buAutoNum type="arabicPeriod"/>
            </a:pPr>
            <a:r>
              <a:rPr lang="en-GB" sz="1000">
                <a:solidFill>
                  <a:srgbClr val="FF0000"/>
                </a:solidFill>
              </a:rPr>
              <a:t>Salary 10 SwissFrancs</a:t>
            </a:r>
          </a:p>
          <a:p>
            <a:pPr marL="457200" indent="-457200" eaLnBrk="0" hangingPunct="0">
              <a:buFontTx/>
              <a:buAutoNum type="arabicPeriod"/>
            </a:pPr>
            <a:r>
              <a:rPr lang="en-GB" sz="1000">
                <a:solidFill>
                  <a:srgbClr val="FF0000"/>
                </a:solidFill>
              </a:rPr>
              <a:t>Formulate new equations </a:t>
            </a:r>
          </a:p>
          <a:p>
            <a:pPr marL="457200" indent="-457200" eaLnBrk="0" hangingPunct="0">
              <a:buFontTx/>
              <a:buAutoNum type="arabicPeriod"/>
            </a:pPr>
            <a:r>
              <a:rPr lang="en-GB" sz="1000">
                <a:solidFill>
                  <a:srgbClr val="FF0000"/>
                </a:solidFill>
              </a:rPr>
              <a:t>What if bank balance is negative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GB" smtClean="0"/>
              <a:t>Documented Equations</a:t>
            </a:r>
          </a:p>
        </p:txBody>
      </p:sp>
      <p:pic>
        <p:nvPicPr>
          <p:cNvPr id="120835" name="Picture 3"/>
          <p:cNvPicPr>
            <a:picLocks noChangeAspect="1" noChangeArrowheads="1"/>
          </p:cNvPicPr>
          <p:nvPr/>
        </p:nvPicPr>
        <p:blipFill>
          <a:blip r:embed="rId2" cstate="print"/>
          <a:srcRect/>
          <a:stretch>
            <a:fillRect/>
          </a:stretch>
        </p:blipFill>
        <p:spPr bwMode="auto">
          <a:xfrm>
            <a:off x="1104900" y="1752600"/>
            <a:ext cx="6934200" cy="48895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smtClean="0"/>
              <a:t>Synthesim</a:t>
            </a:r>
          </a:p>
        </p:txBody>
      </p:sp>
      <p:grpSp>
        <p:nvGrpSpPr>
          <p:cNvPr id="121859" name="Group 5"/>
          <p:cNvGrpSpPr>
            <a:grpSpLocks/>
          </p:cNvGrpSpPr>
          <p:nvPr/>
        </p:nvGrpSpPr>
        <p:grpSpPr bwMode="auto">
          <a:xfrm>
            <a:off x="2667000" y="1865313"/>
            <a:ext cx="6324600" cy="4459287"/>
            <a:chOff x="888" y="1175"/>
            <a:chExt cx="3984" cy="2809"/>
          </a:xfrm>
        </p:grpSpPr>
        <p:pic>
          <p:nvPicPr>
            <p:cNvPr id="121862" name="Picture 3"/>
            <p:cNvPicPr>
              <a:picLocks noChangeAspect="1" noChangeArrowheads="1"/>
            </p:cNvPicPr>
            <p:nvPr/>
          </p:nvPicPr>
          <p:blipFill>
            <a:blip r:embed="rId2" cstate="print"/>
            <a:srcRect/>
            <a:stretch>
              <a:fillRect/>
            </a:stretch>
          </p:blipFill>
          <p:spPr bwMode="auto">
            <a:xfrm>
              <a:off x="888" y="1175"/>
              <a:ext cx="3984" cy="2809"/>
            </a:xfrm>
            <a:prstGeom prst="rect">
              <a:avLst/>
            </a:prstGeom>
            <a:noFill/>
            <a:ln w="28575">
              <a:noFill/>
              <a:miter lim="800000"/>
              <a:headEnd/>
              <a:tailEnd/>
            </a:ln>
          </p:spPr>
        </p:pic>
        <p:sp>
          <p:nvSpPr>
            <p:cNvPr id="121863" name="Line 4"/>
            <p:cNvSpPr>
              <a:spLocks noChangeShapeType="1"/>
            </p:cNvSpPr>
            <p:nvPr/>
          </p:nvSpPr>
          <p:spPr bwMode="auto">
            <a:xfrm flipV="1">
              <a:off x="3168" y="1440"/>
              <a:ext cx="0" cy="192"/>
            </a:xfrm>
            <a:prstGeom prst="line">
              <a:avLst/>
            </a:prstGeom>
            <a:noFill/>
            <a:ln w="28575">
              <a:solidFill>
                <a:srgbClr val="FF0000"/>
              </a:solidFill>
              <a:round/>
              <a:headEnd/>
              <a:tailEnd type="triangle" w="med" len="med"/>
            </a:ln>
          </p:spPr>
          <p:txBody>
            <a:bodyPr wrap="none" anchor="ctr">
              <a:spAutoFit/>
            </a:bodyPr>
            <a:lstStyle/>
            <a:p>
              <a:endParaRPr lang="en-GB"/>
            </a:p>
          </p:txBody>
        </p:sp>
      </p:grpSp>
      <p:pic>
        <p:nvPicPr>
          <p:cNvPr id="326662" name="Picture 6"/>
          <p:cNvPicPr>
            <a:picLocks noChangeAspect="1" noChangeArrowheads="1"/>
          </p:cNvPicPr>
          <p:nvPr/>
        </p:nvPicPr>
        <p:blipFill>
          <a:blip r:embed="rId3" cstate="print"/>
          <a:srcRect/>
          <a:stretch>
            <a:fillRect/>
          </a:stretch>
        </p:blipFill>
        <p:spPr bwMode="auto">
          <a:xfrm>
            <a:off x="2667000" y="1871663"/>
            <a:ext cx="6324600" cy="4459287"/>
          </a:xfrm>
          <a:prstGeom prst="rect">
            <a:avLst/>
          </a:prstGeom>
          <a:noFill/>
          <a:ln w="28575">
            <a:noFill/>
            <a:miter lim="800000"/>
            <a:headEnd/>
            <a:tailEnd/>
          </a:ln>
        </p:spPr>
      </p:pic>
      <p:sp>
        <p:nvSpPr>
          <p:cNvPr id="121861" name="Text Box 7"/>
          <p:cNvSpPr txBox="1">
            <a:spLocks noChangeArrowheads="1"/>
          </p:cNvSpPr>
          <p:nvPr/>
        </p:nvSpPr>
        <p:spPr bwMode="auto">
          <a:xfrm>
            <a:off x="0" y="1828800"/>
            <a:ext cx="2514600" cy="1311275"/>
          </a:xfrm>
          <a:prstGeom prst="rect">
            <a:avLst/>
          </a:prstGeom>
          <a:solidFill>
            <a:schemeClr val="bg1"/>
          </a:solidFill>
          <a:ln w="28575">
            <a:noFill/>
            <a:miter lim="800000"/>
            <a:headEnd/>
            <a:tailEnd/>
          </a:ln>
        </p:spPr>
        <p:txBody>
          <a:bodyPr>
            <a:spAutoFit/>
          </a:bodyPr>
          <a:lstStyle/>
          <a:p>
            <a:pPr marL="457200" indent="-457200" eaLnBrk="0" hangingPunct="0">
              <a:buFontTx/>
              <a:buAutoNum type="arabicPeriod"/>
            </a:pPr>
            <a:r>
              <a:rPr lang="en-GB" sz="1000">
                <a:solidFill>
                  <a:srgbClr val="FF0000"/>
                </a:solidFill>
              </a:rPr>
              <a:t>Click on Synthesim button</a:t>
            </a:r>
          </a:p>
          <a:p>
            <a:pPr marL="457200" indent="-457200" eaLnBrk="0" hangingPunct="0">
              <a:buFontTx/>
              <a:buAutoNum type="arabicPeriod"/>
            </a:pPr>
            <a:r>
              <a:rPr lang="en-GB" sz="1000">
                <a:solidFill>
                  <a:srgbClr val="FF0000"/>
                </a:solidFill>
              </a:rPr>
              <a:t>Sliders appear next to constants</a:t>
            </a:r>
          </a:p>
          <a:p>
            <a:pPr marL="457200" indent="-457200" eaLnBrk="0" hangingPunct="0">
              <a:buFontTx/>
              <a:buAutoNum type="arabicPeriod"/>
            </a:pPr>
            <a:r>
              <a:rPr lang="en-GB" sz="1000">
                <a:solidFill>
                  <a:srgbClr val="FF0000"/>
                </a:solidFill>
              </a:rPr>
              <a:t>Mini graphs appear on other variables when you hover over them</a:t>
            </a:r>
          </a:p>
          <a:p>
            <a:pPr marL="457200" indent="-457200" eaLnBrk="0" hangingPunct="0">
              <a:buFontTx/>
              <a:buAutoNum type="arabicPeriod"/>
            </a:pPr>
            <a:r>
              <a:rPr lang="en-GB" sz="1000">
                <a:solidFill>
                  <a:srgbClr val="FF0000"/>
                </a:solidFill>
              </a:rPr>
              <a:t>Move sliders to see changes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6662"/>
                                        </p:tgtEl>
                                        <p:attrNameLst>
                                          <p:attrName>style.visibility</p:attrName>
                                        </p:attrNameLst>
                                      </p:cBhvr>
                                      <p:to>
                                        <p:strVal val="visible"/>
                                      </p:to>
                                    </p:set>
                                    <p:animEffect transition="in" filter="dissolve">
                                      <p:cBhvr>
                                        <p:cTn id="7"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Opposite Type of Change</a:t>
            </a:r>
          </a:p>
        </p:txBody>
      </p:sp>
      <p:sp>
        <p:nvSpPr>
          <p:cNvPr id="12291" name="Content Placeholder 2"/>
          <p:cNvSpPr>
            <a:spLocks noGrp="1"/>
          </p:cNvSpPr>
          <p:nvPr>
            <p:ph idx="1"/>
          </p:nvPr>
        </p:nvSpPr>
        <p:spPr/>
        <p:txBody>
          <a:bodyPr/>
          <a:lstStyle/>
          <a:p>
            <a:r>
              <a:rPr lang="en-GB" smtClean="0"/>
              <a:t>What if coupons are available for 10% Discount ?</a:t>
            </a:r>
          </a:p>
        </p:txBody>
      </p:sp>
      <p:pic>
        <p:nvPicPr>
          <p:cNvPr id="365570" name="Picture 2"/>
          <p:cNvPicPr>
            <a:picLocks noChangeAspect="1" noChangeArrowheads="1"/>
          </p:cNvPicPr>
          <p:nvPr/>
        </p:nvPicPr>
        <p:blipFill>
          <a:blip r:embed="rId3" cstate="print"/>
          <a:srcRect/>
          <a:stretch>
            <a:fillRect/>
          </a:stretch>
        </p:blipFill>
        <p:spPr bwMode="auto">
          <a:xfrm>
            <a:off x="1428750" y="2857500"/>
            <a:ext cx="5965825" cy="2786063"/>
          </a:xfrm>
          <a:prstGeom prst="rect">
            <a:avLst/>
          </a:prstGeom>
          <a:noFill/>
          <a:ln w="28575">
            <a:noFill/>
            <a:miter lim="800000"/>
            <a:headEnd/>
            <a:tailEnd/>
          </a:ln>
        </p:spPr>
      </p:pic>
      <p:sp>
        <p:nvSpPr>
          <p:cNvPr id="5" name="TextBox 5"/>
          <p:cNvSpPr txBox="1">
            <a:spLocks noChangeArrowheads="1"/>
          </p:cNvSpPr>
          <p:nvPr/>
        </p:nvSpPr>
        <p:spPr bwMode="auto">
          <a:xfrm>
            <a:off x="3071813" y="2928938"/>
            <a:ext cx="2365375" cy="307975"/>
          </a:xfrm>
          <a:prstGeom prst="rect">
            <a:avLst/>
          </a:prstGeom>
          <a:noFill/>
          <a:ln w="9525">
            <a:noFill/>
            <a:miter lim="800000"/>
            <a:headEnd/>
            <a:tailEnd/>
          </a:ln>
        </p:spPr>
        <p:txBody>
          <a:bodyPr wrap="none">
            <a:spAutoFit/>
          </a:bodyPr>
          <a:lstStyle/>
          <a:p>
            <a:pPr algn="ctr" eaLnBrk="0" hangingPunct="0"/>
            <a:r>
              <a:rPr lang="en-GB" sz="1200" b="0" i="1">
                <a:solidFill>
                  <a:srgbClr val="FF0000"/>
                </a:solidFill>
              </a:rPr>
              <a:t>Opposite type “-” of chang</a:t>
            </a:r>
            <a:r>
              <a:rPr lang="en-GB">
                <a:solidFill>
                  <a:srgbClr val="FF0000"/>
                </a:solidFill>
              </a:rPr>
              <a:t>e</a:t>
            </a:r>
          </a:p>
        </p:txBody>
      </p:sp>
    </p:spTree>
    <p:custDataLst>
      <p:tags r:id="rId1"/>
    </p:custDataLst>
  </p:cSld>
  <p:clrMapOvr>
    <a:masterClrMapping/>
  </p:clrMapOvr>
  <p:transition advTm="129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570"/>
                                        </p:tgtEl>
                                        <p:attrNameLst>
                                          <p:attrName>style.visibility</p:attrName>
                                        </p:attrNameLst>
                                      </p:cBhvr>
                                      <p:to>
                                        <p:strVal val="visible"/>
                                      </p:to>
                                    </p:set>
                                    <p:animEffect transition="in" filter="fade">
                                      <p:cBhvr>
                                        <p:cTn id="7" dur="2000"/>
                                        <p:tgtEl>
                                          <p:spTgt spid="3655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GB" smtClean="0"/>
              <a:t>Common Functions</a:t>
            </a:r>
          </a:p>
        </p:txBody>
      </p:sp>
      <p:sp>
        <p:nvSpPr>
          <p:cNvPr id="122883" name="Rectangle 3"/>
          <p:cNvSpPr>
            <a:spLocks noGrp="1" noChangeArrowheads="1"/>
          </p:cNvSpPr>
          <p:nvPr>
            <p:ph type="body" idx="1"/>
          </p:nvPr>
        </p:nvSpPr>
        <p:spPr/>
        <p:txBody>
          <a:bodyPr/>
          <a:lstStyle/>
          <a:p>
            <a:r>
              <a:rPr lang="en-GB" smtClean="0"/>
              <a:t>Min / Max</a:t>
            </a:r>
          </a:p>
          <a:p>
            <a:r>
              <a:rPr lang="en-GB" smtClean="0"/>
              <a:t>If then else</a:t>
            </a:r>
          </a:p>
          <a:p>
            <a:r>
              <a:rPr lang="en-GB" smtClean="0"/>
              <a:t>Zero if divide by Zero</a:t>
            </a:r>
          </a:p>
          <a:p>
            <a:r>
              <a:rPr lang="en-GB" smtClean="0"/>
              <a:t>STEP</a:t>
            </a:r>
          </a:p>
          <a:p>
            <a:r>
              <a:rPr lang="en-GB" smtClean="0"/>
              <a:t>PULSE</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smtClean="0"/>
              <a:t>Minimum &amp; Maximum</a:t>
            </a:r>
          </a:p>
        </p:txBody>
      </p:sp>
      <p:pic>
        <p:nvPicPr>
          <p:cNvPr id="123907" name="Picture 6"/>
          <p:cNvPicPr>
            <a:picLocks noChangeAspect="1" noChangeArrowheads="1"/>
          </p:cNvPicPr>
          <p:nvPr/>
        </p:nvPicPr>
        <p:blipFill>
          <a:blip r:embed="rId2" cstate="print"/>
          <a:srcRect/>
          <a:stretch>
            <a:fillRect/>
          </a:stretch>
        </p:blipFill>
        <p:spPr bwMode="auto">
          <a:xfrm>
            <a:off x="1600200" y="2438400"/>
            <a:ext cx="1787525" cy="1260475"/>
          </a:xfrm>
          <a:prstGeom prst="rect">
            <a:avLst/>
          </a:prstGeom>
          <a:noFill/>
          <a:ln w="28575">
            <a:noFill/>
            <a:miter lim="800000"/>
            <a:headEnd/>
            <a:tailEnd/>
          </a:ln>
        </p:spPr>
      </p:pic>
      <p:sp>
        <p:nvSpPr>
          <p:cNvPr id="123908" name="Text Box 7"/>
          <p:cNvSpPr txBox="1">
            <a:spLocks noChangeArrowheads="1"/>
          </p:cNvSpPr>
          <p:nvPr/>
        </p:nvSpPr>
        <p:spPr bwMode="auto">
          <a:xfrm>
            <a:off x="1752600" y="4800600"/>
            <a:ext cx="1538288" cy="304800"/>
          </a:xfrm>
          <a:prstGeom prst="rect">
            <a:avLst/>
          </a:prstGeom>
          <a:noFill/>
          <a:ln w="28575">
            <a:noFill/>
            <a:miter lim="800000"/>
            <a:headEnd/>
            <a:tailEnd/>
          </a:ln>
        </p:spPr>
        <p:txBody>
          <a:bodyPr wrap="none">
            <a:spAutoFit/>
          </a:bodyPr>
          <a:lstStyle/>
          <a:p>
            <a:pPr algn="ctr" eaLnBrk="0" hangingPunct="0"/>
            <a:r>
              <a:rPr lang="en-GB"/>
              <a:t>X = MAX(a,b)</a:t>
            </a:r>
          </a:p>
        </p:txBody>
      </p:sp>
      <p:pic>
        <p:nvPicPr>
          <p:cNvPr id="123909" name="Picture 8"/>
          <p:cNvPicPr>
            <a:picLocks noChangeAspect="1" noChangeArrowheads="1"/>
          </p:cNvPicPr>
          <p:nvPr/>
        </p:nvPicPr>
        <p:blipFill>
          <a:blip r:embed="rId3" cstate="print"/>
          <a:srcRect/>
          <a:stretch>
            <a:fillRect/>
          </a:stretch>
        </p:blipFill>
        <p:spPr bwMode="auto">
          <a:xfrm>
            <a:off x="6400800" y="1676400"/>
            <a:ext cx="2322513" cy="4800600"/>
          </a:xfrm>
          <a:prstGeom prst="rect">
            <a:avLst/>
          </a:prstGeom>
          <a:noFill/>
          <a:ln w="28575">
            <a:noFill/>
            <a:miter lim="800000"/>
            <a:headEnd/>
            <a:tailEnd/>
          </a:ln>
        </p:spPr>
      </p:pic>
      <p:sp>
        <p:nvSpPr>
          <p:cNvPr id="123910" name="Text Box 9"/>
          <p:cNvSpPr txBox="1">
            <a:spLocks noChangeArrowheads="1"/>
          </p:cNvSpPr>
          <p:nvPr/>
        </p:nvSpPr>
        <p:spPr bwMode="auto">
          <a:xfrm>
            <a:off x="1752600" y="5334000"/>
            <a:ext cx="1511300" cy="304800"/>
          </a:xfrm>
          <a:prstGeom prst="rect">
            <a:avLst/>
          </a:prstGeom>
          <a:noFill/>
          <a:ln w="28575">
            <a:noFill/>
            <a:miter lim="800000"/>
            <a:headEnd/>
            <a:tailEnd/>
          </a:ln>
        </p:spPr>
        <p:txBody>
          <a:bodyPr wrap="none">
            <a:spAutoFit/>
          </a:bodyPr>
          <a:lstStyle/>
          <a:p>
            <a:pPr algn="ctr" eaLnBrk="0" hangingPunct="0"/>
            <a:r>
              <a:rPr lang="en-GB"/>
              <a:t>X = MIN(a,b)</a:t>
            </a:r>
          </a:p>
        </p:txBody>
      </p:sp>
      <p:sp>
        <p:nvSpPr>
          <p:cNvPr id="123911" name="Text Box 10"/>
          <p:cNvSpPr txBox="1">
            <a:spLocks noChangeArrowheads="1"/>
          </p:cNvSpPr>
          <p:nvPr/>
        </p:nvSpPr>
        <p:spPr bwMode="auto">
          <a:xfrm>
            <a:off x="1731963" y="4191000"/>
            <a:ext cx="1852612" cy="333375"/>
          </a:xfrm>
          <a:prstGeom prst="rect">
            <a:avLst/>
          </a:prstGeom>
          <a:noFill/>
          <a:ln w="28575">
            <a:solidFill>
              <a:schemeClr val="tx1"/>
            </a:solidFill>
            <a:miter lim="800000"/>
            <a:headEnd/>
            <a:tailEnd/>
          </a:ln>
        </p:spPr>
        <p:txBody>
          <a:bodyPr wrap="none">
            <a:spAutoFit/>
          </a:bodyPr>
          <a:lstStyle/>
          <a:p>
            <a:pPr algn="ctr" eaLnBrk="0" hangingPunct="0"/>
            <a:r>
              <a:rPr lang="en-GB"/>
              <a:t>Model Equations</a:t>
            </a:r>
          </a:p>
        </p:txBody>
      </p:sp>
      <p:sp>
        <p:nvSpPr>
          <p:cNvPr id="123912" name="Text Box 11"/>
          <p:cNvSpPr txBox="1">
            <a:spLocks noChangeArrowheads="1"/>
          </p:cNvSpPr>
          <p:nvPr/>
        </p:nvSpPr>
        <p:spPr bwMode="auto">
          <a:xfrm>
            <a:off x="1752600" y="2133600"/>
            <a:ext cx="1808163" cy="333375"/>
          </a:xfrm>
          <a:prstGeom prst="rect">
            <a:avLst/>
          </a:prstGeom>
          <a:noFill/>
          <a:ln w="28575">
            <a:solidFill>
              <a:schemeClr val="tx1"/>
            </a:solidFill>
            <a:miter lim="800000"/>
            <a:headEnd/>
            <a:tailEnd/>
          </a:ln>
        </p:spPr>
        <p:txBody>
          <a:bodyPr wrap="none">
            <a:spAutoFit/>
          </a:bodyPr>
          <a:lstStyle/>
          <a:p>
            <a:pPr algn="ctr" eaLnBrk="0" hangingPunct="0"/>
            <a:r>
              <a:rPr lang="en-GB"/>
              <a:t>Model Structure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smtClean="0"/>
              <a:t>If Then Else</a:t>
            </a:r>
          </a:p>
        </p:txBody>
      </p:sp>
      <p:pic>
        <p:nvPicPr>
          <p:cNvPr id="124931" name="Picture 3"/>
          <p:cNvPicPr>
            <a:picLocks noChangeAspect="1" noChangeArrowheads="1"/>
          </p:cNvPicPr>
          <p:nvPr/>
        </p:nvPicPr>
        <p:blipFill>
          <a:blip r:embed="rId2" cstate="print"/>
          <a:srcRect/>
          <a:stretch>
            <a:fillRect/>
          </a:stretch>
        </p:blipFill>
        <p:spPr bwMode="auto">
          <a:xfrm>
            <a:off x="6019800" y="1593850"/>
            <a:ext cx="2462213" cy="4883150"/>
          </a:xfrm>
          <a:prstGeom prst="rect">
            <a:avLst/>
          </a:prstGeom>
          <a:noFill/>
          <a:ln w="28575">
            <a:noFill/>
            <a:miter lim="800000"/>
            <a:headEnd/>
            <a:tailEnd/>
          </a:ln>
        </p:spPr>
      </p:pic>
      <p:pic>
        <p:nvPicPr>
          <p:cNvPr id="124932" name="Picture 4"/>
          <p:cNvPicPr>
            <a:picLocks noChangeAspect="1" noChangeArrowheads="1"/>
          </p:cNvPicPr>
          <p:nvPr/>
        </p:nvPicPr>
        <p:blipFill>
          <a:blip r:embed="rId3" cstate="print"/>
          <a:srcRect/>
          <a:stretch>
            <a:fillRect/>
          </a:stretch>
        </p:blipFill>
        <p:spPr bwMode="auto">
          <a:xfrm>
            <a:off x="1600200" y="2438400"/>
            <a:ext cx="1787525" cy="1260475"/>
          </a:xfrm>
          <a:prstGeom prst="rect">
            <a:avLst/>
          </a:prstGeom>
          <a:noFill/>
          <a:ln w="28575">
            <a:noFill/>
            <a:miter lim="800000"/>
            <a:headEnd/>
            <a:tailEnd/>
          </a:ln>
        </p:spPr>
      </p:pic>
      <p:sp>
        <p:nvSpPr>
          <p:cNvPr id="124933" name="Text Box 5"/>
          <p:cNvSpPr txBox="1">
            <a:spLocks noChangeArrowheads="1"/>
          </p:cNvSpPr>
          <p:nvPr/>
        </p:nvSpPr>
        <p:spPr bwMode="auto">
          <a:xfrm>
            <a:off x="1752600" y="2133600"/>
            <a:ext cx="1808163" cy="333375"/>
          </a:xfrm>
          <a:prstGeom prst="rect">
            <a:avLst/>
          </a:prstGeom>
          <a:noFill/>
          <a:ln w="28575">
            <a:solidFill>
              <a:schemeClr val="tx1"/>
            </a:solidFill>
            <a:miter lim="800000"/>
            <a:headEnd/>
            <a:tailEnd/>
          </a:ln>
        </p:spPr>
        <p:txBody>
          <a:bodyPr wrap="none">
            <a:spAutoFit/>
          </a:bodyPr>
          <a:lstStyle/>
          <a:p>
            <a:pPr algn="ctr" eaLnBrk="0" hangingPunct="0"/>
            <a:r>
              <a:rPr lang="en-GB"/>
              <a:t>Model Structure</a:t>
            </a:r>
          </a:p>
        </p:txBody>
      </p:sp>
      <p:sp>
        <p:nvSpPr>
          <p:cNvPr id="124934" name="Text Box 6"/>
          <p:cNvSpPr txBox="1">
            <a:spLocks noChangeArrowheads="1"/>
          </p:cNvSpPr>
          <p:nvPr/>
        </p:nvSpPr>
        <p:spPr bwMode="auto">
          <a:xfrm>
            <a:off x="990600" y="5715000"/>
            <a:ext cx="2916238" cy="304800"/>
          </a:xfrm>
          <a:prstGeom prst="rect">
            <a:avLst/>
          </a:prstGeom>
          <a:noFill/>
          <a:ln w="28575">
            <a:noFill/>
            <a:miter lim="800000"/>
            <a:headEnd/>
            <a:tailEnd/>
          </a:ln>
        </p:spPr>
        <p:txBody>
          <a:bodyPr wrap="none">
            <a:spAutoFit/>
          </a:bodyPr>
          <a:lstStyle/>
          <a:p>
            <a:pPr algn="ctr" eaLnBrk="0" hangingPunct="0"/>
            <a:r>
              <a:rPr lang="en-GB"/>
              <a:t>X = IF THEN ELSE(a&gt;b,a,b)</a:t>
            </a:r>
          </a:p>
        </p:txBody>
      </p:sp>
      <p:sp>
        <p:nvSpPr>
          <p:cNvPr id="124935" name="Text Box 8"/>
          <p:cNvSpPr txBox="1">
            <a:spLocks noChangeArrowheads="1"/>
          </p:cNvSpPr>
          <p:nvPr/>
        </p:nvSpPr>
        <p:spPr bwMode="auto">
          <a:xfrm>
            <a:off x="1651000" y="5105400"/>
            <a:ext cx="1852613" cy="333375"/>
          </a:xfrm>
          <a:prstGeom prst="rect">
            <a:avLst/>
          </a:prstGeom>
          <a:noFill/>
          <a:ln w="28575">
            <a:solidFill>
              <a:schemeClr val="tx1"/>
            </a:solidFill>
            <a:miter lim="800000"/>
            <a:headEnd/>
            <a:tailEnd/>
          </a:ln>
        </p:spPr>
        <p:txBody>
          <a:bodyPr wrap="none">
            <a:spAutoFit/>
          </a:bodyPr>
          <a:lstStyle/>
          <a:p>
            <a:pPr algn="ctr" eaLnBrk="0" hangingPunct="0"/>
            <a:r>
              <a:rPr lang="en-GB"/>
              <a:t>Model Equations</a:t>
            </a:r>
          </a:p>
        </p:txBody>
      </p:sp>
      <p:sp>
        <p:nvSpPr>
          <p:cNvPr id="124936" name="Text Box 9"/>
          <p:cNvSpPr txBox="1">
            <a:spLocks noChangeArrowheads="1"/>
          </p:cNvSpPr>
          <p:nvPr/>
        </p:nvSpPr>
        <p:spPr bwMode="auto">
          <a:xfrm>
            <a:off x="211138" y="4419600"/>
            <a:ext cx="4486275" cy="304800"/>
          </a:xfrm>
          <a:prstGeom prst="rect">
            <a:avLst/>
          </a:prstGeom>
          <a:noFill/>
          <a:ln w="28575">
            <a:noFill/>
            <a:miter lim="800000"/>
            <a:headEnd/>
            <a:tailEnd/>
          </a:ln>
        </p:spPr>
        <p:txBody>
          <a:bodyPr wrap="none">
            <a:spAutoFit/>
          </a:bodyPr>
          <a:lstStyle/>
          <a:p>
            <a:pPr algn="ctr" eaLnBrk="0" hangingPunct="0"/>
            <a:r>
              <a:rPr lang="en-GB"/>
              <a:t>X = IF THEN ELSE(</a:t>
            </a:r>
            <a:r>
              <a:rPr lang="en-GB" i="1"/>
              <a:t>condition,if true,if false</a:t>
            </a:r>
            <a:r>
              <a:rPr lang="en-GB"/>
              <a:t>)</a:t>
            </a:r>
          </a:p>
        </p:txBody>
      </p:sp>
      <p:sp>
        <p:nvSpPr>
          <p:cNvPr id="124937" name="Text Box 10"/>
          <p:cNvSpPr txBox="1">
            <a:spLocks noChangeArrowheads="1"/>
          </p:cNvSpPr>
          <p:nvPr/>
        </p:nvSpPr>
        <p:spPr bwMode="auto">
          <a:xfrm>
            <a:off x="2039938" y="3810000"/>
            <a:ext cx="1077912" cy="333375"/>
          </a:xfrm>
          <a:prstGeom prst="rect">
            <a:avLst/>
          </a:prstGeom>
          <a:noFill/>
          <a:ln w="28575">
            <a:solidFill>
              <a:schemeClr val="tx1"/>
            </a:solidFill>
            <a:miter lim="800000"/>
            <a:headEnd/>
            <a:tailEnd/>
          </a:ln>
        </p:spPr>
        <p:txBody>
          <a:bodyPr wrap="none">
            <a:spAutoFit/>
          </a:bodyPr>
          <a:lstStyle/>
          <a:p>
            <a:pPr algn="ctr" eaLnBrk="0" hangingPunct="0"/>
            <a:r>
              <a:rPr lang="en-GB"/>
              <a:t>Function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smtClean="0"/>
              <a:t>ZIDZ – Zero if Divide By Zero</a:t>
            </a:r>
          </a:p>
        </p:txBody>
      </p:sp>
      <p:pic>
        <p:nvPicPr>
          <p:cNvPr id="125955" name="Picture 3"/>
          <p:cNvPicPr>
            <a:picLocks noChangeAspect="1" noChangeArrowheads="1"/>
          </p:cNvPicPr>
          <p:nvPr/>
        </p:nvPicPr>
        <p:blipFill>
          <a:blip r:embed="rId2" cstate="print"/>
          <a:srcRect/>
          <a:stretch>
            <a:fillRect/>
          </a:stretch>
        </p:blipFill>
        <p:spPr bwMode="auto">
          <a:xfrm>
            <a:off x="1600200" y="2438400"/>
            <a:ext cx="1787525" cy="1260475"/>
          </a:xfrm>
          <a:prstGeom prst="rect">
            <a:avLst/>
          </a:prstGeom>
          <a:noFill/>
          <a:ln w="28575">
            <a:noFill/>
            <a:miter lim="800000"/>
            <a:headEnd/>
            <a:tailEnd/>
          </a:ln>
        </p:spPr>
      </p:pic>
      <p:sp>
        <p:nvSpPr>
          <p:cNvPr id="125956" name="Text Box 4"/>
          <p:cNvSpPr txBox="1">
            <a:spLocks noChangeArrowheads="1"/>
          </p:cNvSpPr>
          <p:nvPr/>
        </p:nvSpPr>
        <p:spPr bwMode="auto">
          <a:xfrm>
            <a:off x="1752600" y="2133600"/>
            <a:ext cx="1808163" cy="333375"/>
          </a:xfrm>
          <a:prstGeom prst="rect">
            <a:avLst/>
          </a:prstGeom>
          <a:noFill/>
          <a:ln w="28575">
            <a:solidFill>
              <a:schemeClr val="tx1"/>
            </a:solidFill>
            <a:miter lim="800000"/>
            <a:headEnd/>
            <a:tailEnd/>
          </a:ln>
        </p:spPr>
        <p:txBody>
          <a:bodyPr wrap="none">
            <a:spAutoFit/>
          </a:bodyPr>
          <a:lstStyle/>
          <a:p>
            <a:pPr algn="ctr" eaLnBrk="0" hangingPunct="0"/>
            <a:r>
              <a:rPr lang="en-GB"/>
              <a:t>Model Structure</a:t>
            </a:r>
          </a:p>
        </p:txBody>
      </p:sp>
      <p:sp>
        <p:nvSpPr>
          <p:cNvPr id="125957" name="Text Box 5"/>
          <p:cNvSpPr txBox="1">
            <a:spLocks noChangeArrowheads="1"/>
          </p:cNvSpPr>
          <p:nvPr/>
        </p:nvSpPr>
        <p:spPr bwMode="auto">
          <a:xfrm>
            <a:off x="1660525" y="5715000"/>
            <a:ext cx="1584325" cy="304800"/>
          </a:xfrm>
          <a:prstGeom prst="rect">
            <a:avLst/>
          </a:prstGeom>
          <a:noFill/>
          <a:ln w="28575">
            <a:noFill/>
            <a:miter lim="800000"/>
            <a:headEnd/>
            <a:tailEnd/>
          </a:ln>
        </p:spPr>
        <p:txBody>
          <a:bodyPr wrap="none">
            <a:spAutoFit/>
          </a:bodyPr>
          <a:lstStyle/>
          <a:p>
            <a:pPr algn="ctr" eaLnBrk="0" hangingPunct="0"/>
            <a:r>
              <a:rPr lang="en-GB"/>
              <a:t>X = ZIDZ(a,b)</a:t>
            </a:r>
          </a:p>
        </p:txBody>
      </p:sp>
      <p:sp>
        <p:nvSpPr>
          <p:cNvPr id="125958" name="Text Box 6"/>
          <p:cNvSpPr txBox="1">
            <a:spLocks noChangeArrowheads="1"/>
          </p:cNvSpPr>
          <p:nvPr/>
        </p:nvSpPr>
        <p:spPr bwMode="auto">
          <a:xfrm>
            <a:off x="1651000" y="5105400"/>
            <a:ext cx="1852613" cy="333375"/>
          </a:xfrm>
          <a:prstGeom prst="rect">
            <a:avLst/>
          </a:prstGeom>
          <a:noFill/>
          <a:ln w="28575">
            <a:solidFill>
              <a:schemeClr val="tx1"/>
            </a:solidFill>
            <a:miter lim="800000"/>
            <a:headEnd/>
            <a:tailEnd/>
          </a:ln>
        </p:spPr>
        <p:txBody>
          <a:bodyPr wrap="none">
            <a:spAutoFit/>
          </a:bodyPr>
          <a:lstStyle/>
          <a:p>
            <a:pPr algn="ctr" eaLnBrk="0" hangingPunct="0"/>
            <a:r>
              <a:rPr lang="en-GB"/>
              <a:t>Model Equations</a:t>
            </a:r>
          </a:p>
        </p:txBody>
      </p:sp>
      <p:sp>
        <p:nvSpPr>
          <p:cNvPr id="125959" name="Text Box 7"/>
          <p:cNvSpPr txBox="1">
            <a:spLocks noChangeArrowheads="1"/>
          </p:cNvSpPr>
          <p:nvPr/>
        </p:nvSpPr>
        <p:spPr bwMode="auto">
          <a:xfrm>
            <a:off x="700088" y="4419600"/>
            <a:ext cx="3529012" cy="304800"/>
          </a:xfrm>
          <a:prstGeom prst="rect">
            <a:avLst/>
          </a:prstGeom>
          <a:noFill/>
          <a:ln w="28575">
            <a:noFill/>
            <a:miter lim="800000"/>
            <a:headEnd/>
            <a:tailEnd/>
          </a:ln>
        </p:spPr>
        <p:txBody>
          <a:bodyPr wrap="none">
            <a:spAutoFit/>
          </a:bodyPr>
          <a:lstStyle/>
          <a:p>
            <a:pPr algn="ctr" eaLnBrk="0" hangingPunct="0"/>
            <a:r>
              <a:rPr lang="en-GB"/>
              <a:t>X = ZIDZ(</a:t>
            </a:r>
            <a:r>
              <a:rPr lang="en-GB" i="1"/>
              <a:t>nomiator,denominator</a:t>
            </a:r>
            <a:r>
              <a:rPr lang="en-GB"/>
              <a:t>)</a:t>
            </a:r>
          </a:p>
        </p:txBody>
      </p:sp>
      <p:sp>
        <p:nvSpPr>
          <p:cNvPr id="125960" name="Text Box 8"/>
          <p:cNvSpPr txBox="1">
            <a:spLocks noChangeArrowheads="1"/>
          </p:cNvSpPr>
          <p:nvPr/>
        </p:nvSpPr>
        <p:spPr bwMode="auto">
          <a:xfrm>
            <a:off x="2039938" y="3810000"/>
            <a:ext cx="1077912" cy="333375"/>
          </a:xfrm>
          <a:prstGeom prst="rect">
            <a:avLst/>
          </a:prstGeom>
          <a:noFill/>
          <a:ln w="28575">
            <a:solidFill>
              <a:schemeClr val="tx1"/>
            </a:solidFill>
            <a:miter lim="800000"/>
            <a:headEnd/>
            <a:tailEnd/>
          </a:ln>
        </p:spPr>
        <p:txBody>
          <a:bodyPr wrap="none">
            <a:spAutoFit/>
          </a:bodyPr>
          <a:lstStyle/>
          <a:p>
            <a:pPr algn="ctr" eaLnBrk="0" hangingPunct="0"/>
            <a:r>
              <a:rPr lang="en-GB"/>
              <a:t>Function</a:t>
            </a:r>
          </a:p>
        </p:txBody>
      </p:sp>
      <p:pic>
        <p:nvPicPr>
          <p:cNvPr id="125961" name="Picture 10"/>
          <p:cNvPicPr>
            <a:picLocks noChangeAspect="1" noChangeArrowheads="1"/>
          </p:cNvPicPr>
          <p:nvPr/>
        </p:nvPicPr>
        <p:blipFill>
          <a:blip r:embed="rId3" cstate="print"/>
          <a:srcRect/>
          <a:stretch>
            <a:fillRect/>
          </a:stretch>
        </p:blipFill>
        <p:spPr bwMode="auto">
          <a:xfrm>
            <a:off x="5791200" y="1593850"/>
            <a:ext cx="2462213" cy="488315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p:txBody>
          <a:bodyPr/>
          <a:lstStyle/>
          <a:p>
            <a:r>
              <a:rPr lang="en-GB" smtClean="0"/>
              <a:t>STEP</a:t>
            </a:r>
          </a:p>
        </p:txBody>
      </p:sp>
      <p:pic>
        <p:nvPicPr>
          <p:cNvPr id="126979" name="Picture 1027"/>
          <p:cNvPicPr>
            <a:picLocks noChangeAspect="1" noChangeArrowheads="1"/>
          </p:cNvPicPr>
          <p:nvPr/>
        </p:nvPicPr>
        <p:blipFill>
          <a:blip r:embed="rId2" cstate="print"/>
          <a:srcRect/>
          <a:stretch>
            <a:fillRect/>
          </a:stretch>
        </p:blipFill>
        <p:spPr bwMode="auto">
          <a:xfrm>
            <a:off x="1600200" y="2438400"/>
            <a:ext cx="1787525" cy="1260475"/>
          </a:xfrm>
          <a:prstGeom prst="rect">
            <a:avLst/>
          </a:prstGeom>
          <a:noFill/>
          <a:ln w="28575">
            <a:noFill/>
            <a:miter lim="800000"/>
            <a:headEnd/>
            <a:tailEnd/>
          </a:ln>
        </p:spPr>
      </p:pic>
      <p:sp>
        <p:nvSpPr>
          <p:cNvPr id="126980" name="Text Box 1028"/>
          <p:cNvSpPr txBox="1">
            <a:spLocks noChangeArrowheads="1"/>
          </p:cNvSpPr>
          <p:nvPr/>
        </p:nvSpPr>
        <p:spPr bwMode="auto">
          <a:xfrm>
            <a:off x="1752600" y="2133600"/>
            <a:ext cx="1808163" cy="333375"/>
          </a:xfrm>
          <a:prstGeom prst="rect">
            <a:avLst/>
          </a:prstGeom>
          <a:noFill/>
          <a:ln w="28575">
            <a:solidFill>
              <a:schemeClr val="tx1"/>
            </a:solidFill>
            <a:miter lim="800000"/>
            <a:headEnd/>
            <a:tailEnd/>
          </a:ln>
        </p:spPr>
        <p:txBody>
          <a:bodyPr wrap="none">
            <a:spAutoFit/>
          </a:bodyPr>
          <a:lstStyle/>
          <a:p>
            <a:pPr algn="ctr" eaLnBrk="0" hangingPunct="0"/>
            <a:r>
              <a:rPr lang="en-GB"/>
              <a:t>Model Structure</a:t>
            </a:r>
          </a:p>
        </p:txBody>
      </p:sp>
      <p:sp>
        <p:nvSpPr>
          <p:cNvPr id="126981" name="Text Box 1029"/>
          <p:cNvSpPr txBox="1">
            <a:spLocks noChangeArrowheads="1"/>
          </p:cNvSpPr>
          <p:nvPr/>
        </p:nvSpPr>
        <p:spPr bwMode="auto">
          <a:xfrm>
            <a:off x="1655763" y="5715000"/>
            <a:ext cx="1595437" cy="730250"/>
          </a:xfrm>
          <a:prstGeom prst="rect">
            <a:avLst/>
          </a:prstGeom>
          <a:noFill/>
          <a:ln w="28575">
            <a:noFill/>
            <a:miter lim="800000"/>
            <a:headEnd/>
            <a:tailEnd/>
          </a:ln>
        </p:spPr>
        <p:txBody>
          <a:bodyPr wrap="none">
            <a:spAutoFit/>
          </a:bodyPr>
          <a:lstStyle/>
          <a:p>
            <a:pPr eaLnBrk="0" hangingPunct="0"/>
            <a:r>
              <a:rPr lang="en-GB"/>
              <a:t>X = STEP(a,b)</a:t>
            </a:r>
          </a:p>
          <a:p>
            <a:pPr eaLnBrk="0" hangingPunct="0"/>
            <a:r>
              <a:rPr lang="en-GB"/>
              <a:t>A=10</a:t>
            </a:r>
          </a:p>
          <a:p>
            <a:pPr eaLnBrk="0" hangingPunct="0"/>
            <a:r>
              <a:rPr lang="en-GB"/>
              <a:t>B =20</a:t>
            </a:r>
          </a:p>
        </p:txBody>
      </p:sp>
      <p:sp>
        <p:nvSpPr>
          <p:cNvPr id="126982" name="Text Box 1030"/>
          <p:cNvSpPr txBox="1">
            <a:spLocks noChangeArrowheads="1"/>
          </p:cNvSpPr>
          <p:nvPr/>
        </p:nvSpPr>
        <p:spPr bwMode="auto">
          <a:xfrm>
            <a:off x="1651000" y="5105400"/>
            <a:ext cx="1852613" cy="333375"/>
          </a:xfrm>
          <a:prstGeom prst="rect">
            <a:avLst/>
          </a:prstGeom>
          <a:noFill/>
          <a:ln w="28575">
            <a:solidFill>
              <a:schemeClr val="tx1"/>
            </a:solidFill>
            <a:miter lim="800000"/>
            <a:headEnd/>
            <a:tailEnd/>
          </a:ln>
        </p:spPr>
        <p:txBody>
          <a:bodyPr wrap="none">
            <a:spAutoFit/>
          </a:bodyPr>
          <a:lstStyle/>
          <a:p>
            <a:pPr algn="ctr" eaLnBrk="0" hangingPunct="0"/>
            <a:r>
              <a:rPr lang="en-GB"/>
              <a:t>Model Equations</a:t>
            </a:r>
          </a:p>
        </p:txBody>
      </p:sp>
      <p:sp>
        <p:nvSpPr>
          <p:cNvPr id="126983" name="Text Box 1031"/>
          <p:cNvSpPr txBox="1">
            <a:spLocks noChangeArrowheads="1"/>
          </p:cNvSpPr>
          <p:nvPr/>
        </p:nvSpPr>
        <p:spPr bwMode="auto">
          <a:xfrm>
            <a:off x="755650" y="4419600"/>
            <a:ext cx="3411538" cy="304800"/>
          </a:xfrm>
          <a:prstGeom prst="rect">
            <a:avLst/>
          </a:prstGeom>
          <a:noFill/>
          <a:ln w="28575">
            <a:noFill/>
            <a:miter lim="800000"/>
            <a:headEnd/>
            <a:tailEnd/>
          </a:ln>
        </p:spPr>
        <p:txBody>
          <a:bodyPr wrap="none">
            <a:spAutoFit/>
          </a:bodyPr>
          <a:lstStyle/>
          <a:p>
            <a:pPr algn="ctr" eaLnBrk="0" hangingPunct="0"/>
            <a:r>
              <a:rPr lang="en-GB"/>
              <a:t>X = STEP(step height,step time)</a:t>
            </a:r>
          </a:p>
        </p:txBody>
      </p:sp>
      <p:sp>
        <p:nvSpPr>
          <p:cNvPr id="126984" name="Text Box 1032"/>
          <p:cNvSpPr txBox="1">
            <a:spLocks noChangeArrowheads="1"/>
          </p:cNvSpPr>
          <p:nvPr/>
        </p:nvSpPr>
        <p:spPr bwMode="auto">
          <a:xfrm>
            <a:off x="2039938" y="3810000"/>
            <a:ext cx="1077912" cy="333375"/>
          </a:xfrm>
          <a:prstGeom prst="rect">
            <a:avLst/>
          </a:prstGeom>
          <a:noFill/>
          <a:ln w="28575">
            <a:solidFill>
              <a:schemeClr val="tx1"/>
            </a:solidFill>
            <a:miter lim="800000"/>
            <a:headEnd/>
            <a:tailEnd/>
          </a:ln>
        </p:spPr>
        <p:txBody>
          <a:bodyPr wrap="none">
            <a:spAutoFit/>
          </a:bodyPr>
          <a:lstStyle/>
          <a:p>
            <a:pPr algn="ctr" eaLnBrk="0" hangingPunct="0"/>
            <a:r>
              <a:rPr lang="en-GB"/>
              <a:t>Function</a:t>
            </a:r>
          </a:p>
        </p:txBody>
      </p:sp>
      <p:pic>
        <p:nvPicPr>
          <p:cNvPr id="126985" name="Picture 1034"/>
          <p:cNvPicPr>
            <a:picLocks noChangeAspect="1" noChangeArrowheads="1"/>
          </p:cNvPicPr>
          <p:nvPr/>
        </p:nvPicPr>
        <p:blipFill>
          <a:blip r:embed="rId3" cstate="print"/>
          <a:srcRect/>
          <a:stretch>
            <a:fillRect/>
          </a:stretch>
        </p:blipFill>
        <p:spPr bwMode="auto">
          <a:xfrm>
            <a:off x="5638800" y="1524000"/>
            <a:ext cx="2614613" cy="472281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p:txBody>
          <a:bodyPr/>
          <a:lstStyle/>
          <a:p>
            <a:r>
              <a:rPr lang="en-GB" smtClean="0"/>
              <a:t>PULSE (creates pulse of value 1)</a:t>
            </a:r>
          </a:p>
        </p:txBody>
      </p:sp>
      <p:pic>
        <p:nvPicPr>
          <p:cNvPr id="128003" name="Picture 1027"/>
          <p:cNvPicPr>
            <a:picLocks noChangeAspect="1" noChangeArrowheads="1"/>
          </p:cNvPicPr>
          <p:nvPr/>
        </p:nvPicPr>
        <p:blipFill>
          <a:blip r:embed="rId2" cstate="print"/>
          <a:srcRect/>
          <a:stretch>
            <a:fillRect/>
          </a:stretch>
        </p:blipFill>
        <p:spPr bwMode="auto">
          <a:xfrm>
            <a:off x="1600200" y="2438400"/>
            <a:ext cx="1787525" cy="1260475"/>
          </a:xfrm>
          <a:prstGeom prst="rect">
            <a:avLst/>
          </a:prstGeom>
          <a:noFill/>
          <a:ln w="28575">
            <a:noFill/>
            <a:miter lim="800000"/>
            <a:headEnd/>
            <a:tailEnd/>
          </a:ln>
        </p:spPr>
      </p:pic>
      <p:sp>
        <p:nvSpPr>
          <p:cNvPr id="128004" name="Text Box 1028"/>
          <p:cNvSpPr txBox="1">
            <a:spLocks noChangeArrowheads="1"/>
          </p:cNvSpPr>
          <p:nvPr/>
        </p:nvSpPr>
        <p:spPr bwMode="auto">
          <a:xfrm>
            <a:off x="1752600" y="2133600"/>
            <a:ext cx="1808163" cy="333375"/>
          </a:xfrm>
          <a:prstGeom prst="rect">
            <a:avLst/>
          </a:prstGeom>
          <a:noFill/>
          <a:ln w="28575">
            <a:solidFill>
              <a:schemeClr val="tx1"/>
            </a:solidFill>
            <a:miter lim="800000"/>
            <a:headEnd/>
            <a:tailEnd/>
          </a:ln>
        </p:spPr>
        <p:txBody>
          <a:bodyPr wrap="none">
            <a:spAutoFit/>
          </a:bodyPr>
          <a:lstStyle/>
          <a:p>
            <a:pPr algn="ctr" eaLnBrk="0" hangingPunct="0"/>
            <a:r>
              <a:rPr lang="en-GB"/>
              <a:t>Model Structure</a:t>
            </a:r>
          </a:p>
        </p:txBody>
      </p:sp>
      <p:sp>
        <p:nvSpPr>
          <p:cNvPr id="128005" name="Text Box 1029"/>
          <p:cNvSpPr txBox="1">
            <a:spLocks noChangeArrowheads="1"/>
          </p:cNvSpPr>
          <p:nvPr/>
        </p:nvSpPr>
        <p:spPr bwMode="auto">
          <a:xfrm>
            <a:off x="1655763" y="5715000"/>
            <a:ext cx="1731962" cy="730250"/>
          </a:xfrm>
          <a:prstGeom prst="rect">
            <a:avLst/>
          </a:prstGeom>
          <a:noFill/>
          <a:ln w="28575">
            <a:noFill/>
            <a:miter lim="800000"/>
            <a:headEnd/>
            <a:tailEnd/>
          </a:ln>
        </p:spPr>
        <p:txBody>
          <a:bodyPr wrap="none">
            <a:spAutoFit/>
          </a:bodyPr>
          <a:lstStyle/>
          <a:p>
            <a:pPr eaLnBrk="0" hangingPunct="0"/>
            <a:r>
              <a:rPr lang="en-GB"/>
              <a:t>X = PULSE(a,b)</a:t>
            </a:r>
          </a:p>
          <a:p>
            <a:pPr eaLnBrk="0" hangingPunct="0"/>
            <a:r>
              <a:rPr lang="en-GB"/>
              <a:t>A=10</a:t>
            </a:r>
          </a:p>
          <a:p>
            <a:pPr eaLnBrk="0" hangingPunct="0"/>
            <a:r>
              <a:rPr lang="en-GB"/>
              <a:t>B =20</a:t>
            </a:r>
          </a:p>
        </p:txBody>
      </p:sp>
      <p:sp>
        <p:nvSpPr>
          <p:cNvPr id="128006" name="Text Box 1030"/>
          <p:cNvSpPr txBox="1">
            <a:spLocks noChangeArrowheads="1"/>
          </p:cNvSpPr>
          <p:nvPr/>
        </p:nvSpPr>
        <p:spPr bwMode="auto">
          <a:xfrm>
            <a:off x="1651000" y="5105400"/>
            <a:ext cx="1852613" cy="333375"/>
          </a:xfrm>
          <a:prstGeom prst="rect">
            <a:avLst/>
          </a:prstGeom>
          <a:noFill/>
          <a:ln w="28575">
            <a:solidFill>
              <a:schemeClr val="tx1"/>
            </a:solidFill>
            <a:miter lim="800000"/>
            <a:headEnd/>
            <a:tailEnd/>
          </a:ln>
        </p:spPr>
        <p:txBody>
          <a:bodyPr wrap="none">
            <a:spAutoFit/>
          </a:bodyPr>
          <a:lstStyle/>
          <a:p>
            <a:pPr algn="ctr" eaLnBrk="0" hangingPunct="0"/>
            <a:r>
              <a:rPr lang="en-GB"/>
              <a:t>Model Equations</a:t>
            </a:r>
          </a:p>
        </p:txBody>
      </p:sp>
      <p:sp>
        <p:nvSpPr>
          <p:cNvPr id="128007" name="Text Box 1031"/>
          <p:cNvSpPr txBox="1">
            <a:spLocks noChangeArrowheads="1"/>
          </p:cNvSpPr>
          <p:nvPr/>
        </p:nvSpPr>
        <p:spPr bwMode="auto">
          <a:xfrm>
            <a:off x="965200" y="4419600"/>
            <a:ext cx="2994025" cy="304800"/>
          </a:xfrm>
          <a:prstGeom prst="rect">
            <a:avLst/>
          </a:prstGeom>
          <a:noFill/>
          <a:ln w="28575">
            <a:noFill/>
            <a:miter lim="800000"/>
            <a:headEnd/>
            <a:tailEnd/>
          </a:ln>
        </p:spPr>
        <p:txBody>
          <a:bodyPr wrap="none">
            <a:spAutoFit/>
          </a:bodyPr>
          <a:lstStyle/>
          <a:p>
            <a:pPr algn="ctr" eaLnBrk="0" hangingPunct="0"/>
            <a:r>
              <a:rPr lang="en-GB"/>
              <a:t>X = PULSE(</a:t>
            </a:r>
            <a:r>
              <a:rPr lang="en-GB" i="1"/>
              <a:t>start , duration</a:t>
            </a:r>
            <a:r>
              <a:rPr lang="en-GB"/>
              <a:t> )</a:t>
            </a:r>
          </a:p>
        </p:txBody>
      </p:sp>
      <p:sp>
        <p:nvSpPr>
          <p:cNvPr id="128008" name="Text Box 1032"/>
          <p:cNvSpPr txBox="1">
            <a:spLocks noChangeArrowheads="1"/>
          </p:cNvSpPr>
          <p:nvPr/>
        </p:nvSpPr>
        <p:spPr bwMode="auto">
          <a:xfrm>
            <a:off x="2039938" y="3810000"/>
            <a:ext cx="1077912" cy="333375"/>
          </a:xfrm>
          <a:prstGeom prst="rect">
            <a:avLst/>
          </a:prstGeom>
          <a:noFill/>
          <a:ln w="28575">
            <a:solidFill>
              <a:schemeClr val="tx1"/>
            </a:solidFill>
            <a:miter lim="800000"/>
            <a:headEnd/>
            <a:tailEnd/>
          </a:ln>
        </p:spPr>
        <p:txBody>
          <a:bodyPr wrap="none">
            <a:spAutoFit/>
          </a:bodyPr>
          <a:lstStyle/>
          <a:p>
            <a:pPr algn="ctr" eaLnBrk="0" hangingPunct="0"/>
            <a:r>
              <a:rPr lang="en-GB"/>
              <a:t>Function</a:t>
            </a:r>
          </a:p>
        </p:txBody>
      </p:sp>
      <p:pic>
        <p:nvPicPr>
          <p:cNvPr id="128009" name="Picture 1034"/>
          <p:cNvPicPr>
            <a:picLocks noChangeAspect="1" noChangeArrowheads="1"/>
          </p:cNvPicPr>
          <p:nvPr/>
        </p:nvPicPr>
        <p:blipFill>
          <a:blip r:embed="rId3" cstate="print"/>
          <a:srcRect/>
          <a:stretch>
            <a:fillRect/>
          </a:stretch>
        </p:blipFill>
        <p:spPr bwMode="auto">
          <a:xfrm>
            <a:off x="5562600" y="1752600"/>
            <a:ext cx="2549525" cy="42037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1026"/>
          <p:cNvSpPr>
            <a:spLocks noGrp="1" noChangeArrowheads="1"/>
          </p:cNvSpPr>
          <p:nvPr>
            <p:ph type="title"/>
          </p:nvPr>
        </p:nvSpPr>
        <p:spPr/>
        <p:txBody>
          <a:bodyPr/>
          <a:lstStyle/>
          <a:p>
            <a:r>
              <a:rPr lang="en-GB" smtClean="0"/>
              <a:t>Available Function Libraries</a:t>
            </a:r>
          </a:p>
        </p:txBody>
      </p:sp>
      <p:sp>
        <p:nvSpPr>
          <p:cNvPr id="458755" name="Rectangle 1027"/>
          <p:cNvSpPr>
            <a:spLocks noGrp="1" noChangeArrowheads="1"/>
          </p:cNvSpPr>
          <p:nvPr>
            <p:ph type="body" idx="1"/>
          </p:nvPr>
        </p:nvSpPr>
        <p:spPr>
          <a:xfrm>
            <a:off x="304800" y="1752600"/>
            <a:ext cx="8610600" cy="4724400"/>
          </a:xfrm>
        </p:spPr>
        <p:txBody>
          <a:bodyPr/>
          <a:lstStyle/>
          <a:p>
            <a:pPr>
              <a:lnSpc>
                <a:spcPct val="90000"/>
              </a:lnSpc>
            </a:pPr>
            <a:r>
              <a:rPr lang="en-GB" sz="1400" smtClean="0">
                <a:solidFill>
                  <a:schemeClr val="tx2"/>
                </a:solidFill>
              </a:rPr>
              <a:t>Common</a:t>
            </a:r>
            <a:r>
              <a:rPr lang="en-GB" sz="1400" b="0" smtClean="0"/>
              <a:t> functions are the most often used and this is the default list the Equation Editor presents.</a:t>
            </a:r>
          </a:p>
          <a:p>
            <a:pPr>
              <a:lnSpc>
                <a:spcPct val="90000"/>
              </a:lnSpc>
            </a:pPr>
            <a:r>
              <a:rPr lang="en-GB" sz="1400" smtClean="0">
                <a:solidFill>
                  <a:schemeClr val="tx2"/>
                </a:solidFill>
              </a:rPr>
              <a:t>Simple</a:t>
            </a:r>
            <a:r>
              <a:rPr lang="en-GB" sz="1400" b="0" smtClean="0"/>
              <a:t> functions have no inherent dynamics.  They determine the value of output based solely on the current values of inputs.  A function, in mathematical usage, usually refers toa simple function.</a:t>
            </a:r>
          </a:p>
          <a:p>
            <a:pPr>
              <a:lnSpc>
                <a:spcPct val="90000"/>
              </a:lnSpc>
            </a:pPr>
            <a:r>
              <a:rPr lang="en-GB" sz="1400" smtClean="0">
                <a:solidFill>
                  <a:schemeClr val="tx2"/>
                </a:solidFill>
              </a:rPr>
              <a:t>All</a:t>
            </a:r>
            <a:r>
              <a:rPr lang="en-GB" sz="1400" b="0" smtClean="0"/>
              <a:t> lists all the built-in and external functions - essentially everything in this chapter plus any external function that might have been created.  It does not list Lookups or User Macros.</a:t>
            </a:r>
          </a:p>
          <a:p>
            <a:pPr>
              <a:lnSpc>
                <a:spcPct val="90000"/>
              </a:lnSpc>
            </a:pPr>
            <a:r>
              <a:rPr lang="en-GB" sz="1400" smtClean="0">
                <a:solidFill>
                  <a:schemeClr val="tx2"/>
                </a:solidFill>
              </a:rPr>
              <a:t>Dynamic</a:t>
            </a:r>
            <a:r>
              <a:rPr lang="en-GB" sz="1400" b="0" smtClean="0"/>
              <a:t> functions impart some dynamics, so that the output depends on more than the current value of inputs.  Dynamic functions in Vensim are implemented as Macros to enable complete causal tracing. </a:t>
            </a:r>
          </a:p>
          <a:p>
            <a:pPr>
              <a:lnSpc>
                <a:spcPct val="90000"/>
              </a:lnSpc>
            </a:pPr>
            <a:r>
              <a:rPr lang="en-GB" sz="1400" smtClean="0">
                <a:solidFill>
                  <a:schemeClr val="tx2"/>
                </a:solidFill>
              </a:rPr>
              <a:t>Discrete/Delay</a:t>
            </a:r>
            <a:r>
              <a:rPr lang="en-GB" sz="1400" b="0" smtClean="0"/>
              <a:t> functions are functions that introduce delays and are useful for tracking discrete elements including attributes in queues.</a:t>
            </a:r>
          </a:p>
          <a:p>
            <a:pPr>
              <a:lnSpc>
                <a:spcPct val="90000"/>
              </a:lnSpc>
            </a:pPr>
            <a:r>
              <a:rPr lang="en-GB" sz="1400" smtClean="0">
                <a:solidFill>
                  <a:schemeClr val="tx2"/>
                </a:solidFill>
              </a:rPr>
              <a:t>Financial functions</a:t>
            </a:r>
            <a:r>
              <a:rPr lang="en-GB" sz="1400" b="0" smtClean="0"/>
              <a:t> are functions that allow the adding up and manipulation of things within a fiscal period that might be different from the Time Step of the model.  These functions operate like both Dynamic and Simple functions at the same time.</a:t>
            </a:r>
          </a:p>
          <a:p>
            <a:pPr>
              <a:lnSpc>
                <a:spcPct val="90000"/>
              </a:lnSpc>
            </a:pPr>
            <a:r>
              <a:rPr lang="en-GB" sz="1400" smtClean="0">
                <a:solidFill>
                  <a:schemeClr val="tx2"/>
                </a:solidFill>
              </a:rPr>
              <a:t>Lookup</a:t>
            </a:r>
            <a:r>
              <a:rPr lang="en-GB" sz="1400" b="0" smtClean="0"/>
              <a:t> functions are those that have been defined for the model.</a:t>
            </a:r>
          </a:p>
          <a:p>
            <a:pPr>
              <a:lnSpc>
                <a:spcPct val="90000"/>
              </a:lnSpc>
            </a:pPr>
            <a:r>
              <a:rPr lang="en-GB" sz="1400" smtClean="0">
                <a:solidFill>
                  <a:schemeClr val="tx2"/>
                </a:solidFill>
              </a:rPr>
              <a:t>Reality Check</a:t>
            </a:r>
            <a:r>
              <a:rPr lang="en-GB" sz="1400" b="0" smtClean="0"/>
              <a:t> functions are those that relate to writing Reality Check Equations.  These can only be used in Reality Check equations.</a:t>
            </a:r>
          </a:p>
          <a:p>
            <a:pPr>
              <a:lnSpc>
                <a:spcPct val="90000"/>
              </a:lnSpc>
            </a:pPr>
            <a:r>
              <a:rPr lang="en-GB" sz="1400" smtClean="0">
                <a:solidFill>
                  <a:schemeClr val="tx2"/>
                </a:solidFill>
              </a:rPr>
              <a:t>Data Only</a:t>
            </a:r>
            <a:r>
              <a:rPr lang="en-GB" sz="1400" b="0" smtClean="0"/>
              <a:t> functions are only used with data.  Data equations relate to vectors of values over time, and the data-only functions allow some additional manipulation of those vectors.</a:t>
            </a:r>
          </a:p>
          <a:p>
            <a:pPr>
              <a:lnSpc>
                <a:spcPct val="90000"/>
              </a:lnSpc>
            </a:pPr>
            <a:r>
              <a:rPr lang="en-GB" sz="1400" smtClean="0">
                <a:solidFill>
                  <a:schemeClr val="tx2"/>
                </a:solidFill>
              </a:rPr>
              <a:t>Array</a:t>
            </a:r>
            <a:r>
              <a:rPr lang="en-GB" sz="1400" b="0" smtClean="0"/>
              <a:t> functions are those that relate to arrays (SUM and so on).</a:t>
            </a:r>
          </a:p>
          <a:p>
            <a:pPr>
              <a:lnSpc>
                <a:spcPct val="90000"/>
              </a:lnSpc>
            </a:pPr>
            <a:r>
              <a:rPr lang="en-GB" sz="1400" smtClean="0">
                <a:solidFill>
                  <a:schemeClr val="tx2"/>
                </a:solidFill>
              </a:rPr>
              <a:t>Macros</a:t>
            </a:r>
            <a:r>
              <a:rPr lang="en-GB" sz="1400" b="0" smtClean="0"/>
              <a:t> are Macros that you have entered into the model using :MACRO: definitions.</a:t>
            </a:r>
          </a:p>
          <a:p>
            <a:pPr>
              <a:lnSpc>
                <a:spcPct val="90000"/>
              </a:lnSpc>
            </a:pPr>
            <a:r>
              <a:rPr lang="en-GB" sz="1400" smtClean="0">
                <a:solidFill>
                  <a:schemeClr val="tx2"/>
                </a:solidFill>
              </a:rPr>
              <a:t>User Defined</a:t>
            </a:r>
            <a:r>
              <a:rPr lang="en-GB" sz="1400" smtClean="0"/>
              <a:t>‡</a:t>
            </a:r>
            <a:r>
              <a:rPr lang="en-GB" sz="1400" b="0" smtClean="0"/>
              <a:t>function are ones that have been added through the use of an external function DLL.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dissolve">
                                      <p:cBhvr>
                                        <p:cTn id="7" dur="500"/>
                                        <p:tgtEl>
                                          <p:spTgt spid="458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8755">
                                            <p:txEl>
                                              <p:pRg st="1" end="1"/>
                                            </p:txEl>
                                          </p:spTgt>
                                        </p:tgtEl>
                                        <p:attrNameLst>
                                          <p:attrName>style.visibility</p:attrName>
                                        </p:attrNameLst>
                                      </p:cBhvr>
                                      <p:to>
                                        <p:strVal val="visible"/>
                                      </p:to>
                                    </p:set>
                                    <p:animEffect transition="in" filter="dissolve">
                                      <p:cBhvr>
                                        <p:cTn id="12" dur="500"/>
                                        <p:tgtEl>
                                          <p:spTgt spid="458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8755">
                                            <p:txEl>
                                              <p:pRg st="2" end="2"/>
                                            </p:txEl>
                                          </p:spTgt>
                                        </p:tgtEl>
                                        <p:attrNameLst>
                                          <p:attrName>style.visibility</p:attrName>
                                        </p:attrNameLst>
                                      </p:cBhvr>
                                      <p:to>
                                        <p:strVal val="visible"/>
                                      </p:to>
                                    </p:set>
                                    <p:animEffect transition="in" filter="dissolve">
                                      <p:cBhvr>
                                        <p:cTn id="17" dur="500"/>
                                        <p:tgtEl>
                                          <p:spTgt spid="458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8755">
                                            <p:txEl>
                                              <p:pRg st="3" end="3"/>
                                            </p:txEl>
                                          </p:spTgt>
                                        </p:tgtEl>
                                        <p:attrNameLst>
                                          <p:attrName>style.visibility</p:attrName>
                                        </p:attrNameLst>
                                      </p:cBhvr>
                                      <p:to>
                                        <p:strVal val="visible"/>
                                      </p:to>
                                    </p:set>
                                    <p:animEffect transition="in" filter="dissolve">
                                      <p:cBhvr>
                                        <p:cTn id="22" dur="500"/>
                                        <p:tgtEl>
                                          <p:spTgt spid="458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8755">
                                            <p:txEl>
                                              <p:pRg st="4" end="4"/>
                                            </p:txEl>
                                          </p:spTgt>
                                        </p:tgtEl>
                                        <p:attrNameLst>
                                          <p:attrName>style.visibility</p:attrName>
                                        </p:attrNameLst>
                                      </p:cBhvr>
                                      <p:to>
                                        <p:strVal val="visible"/>
                                      </p:to>
                                    </p:set>
                                    <p:animEffect transition="in" filter="dissolve">
                                      <p:cBhvr>
                                        <p:cTn id="27" dur="500"/>
                                        <p:tgtEl>
                                          <p:spTgt spid="458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8755">
                                            <p:txEl>
                                              <p:pRg st="5" end="5"/>
                                            </p:txEl>
                                          </p:spTgt>
                                        </p:tgtEl>
                                        <p:attrNameLst>
                                          <p:attrName>style.visibility</p:attrName>
                                        </p:attrNameLst>
                                      </p:cBhvr>
                                      <p:to>
                                        <p:strVal val="visible"/>
                                      </p:to>
                                    </p:set>
                                    <p:animEffect transition="in" filter="dissolve">
                                      <p:cBhvr>
                                        <p:cTn id="32" dur="500"/>
                                        <p:tgtEl>
                                          <p:spTgt spid="458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8755">
                                            <p:txEl>
                                              <p:pRg st="6" end="6"/>
                                            </p:txEl>
                                          </p:spTgt>
                                        </p:tgtEl>
                                        <p:attrNameLst>
                                          <p:attrName>style.visibility</p:attrName>
                                        </p:attrNameLst>
                                      </p:cBhvr>
                                      <p:to>
                                        <p:strVal val="visible"/>
                                      </p:to>
                                    </p:set>
                                    <p:animEffect transition="in" filter="dissolve">
                                      <p:cBhvr>
                                        <p:cTn id="37" dur="500"/>
                                        <p:tgtEl>
                                          <p:spTgt spid="458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8755">
                                            <p:txEl>
                                              <p:pRg st="7" end="7"/>
                                            </p:txEl>
                                          </p:spTgt>
                                        </p:tgtEl>
                                        <p:attrNameLst>
                                          <p:attrName>style.visibility</p:attrName>
                                        </p:attrNameLst>
                                      </p:cBhvr>
                                      <p:to>
                                        <p:strVal val="visible"/>
                                      </p:to>
                                    </p:set>
                                    <p:animEffect transition="in" filter="dissolve">
                                      <p:cBhvr>
                                        <p:cTn id="42" dur="500"/>
                                        <p:tgtEl>
                                          <p:spTgt spid="4587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8755">
                                            <p:txEl>
                                              <p:pRg st="8" end="8"/>
                                            </p:txEl>
                                          </p:spTgt>
                                        </p:tgtEl>
                                        <p:attrNameLst>
                                          <p:attrName>style.visibility</p:attrName>
                                        </p:attrNameLst>
                                      </p:cBhvr>
                                      <p:to>
                                        <p:strVal val="visible"/>
                                      </p:to>
                                    </p:set>
                                    <p:animEffect transition="in" filter="dissolve">
                                      <p:cBhvr>
                                        <p:cTn id="47" dur="500"/>
                                        <p:tgtEl>
                                          <p:spTgt spid="4587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58755">
                                            <p:txEl>
                                              <p:pRg st="9" end="9"/>
                                            </p:txEl>
                                          </p:spTgt>
                                        </p:tgtEl>
                                        <p:attrNameLst>
                                          <p:attrName>style.visibility</p:attrName>
                                        </p:attrNameLst>
                                      </p:cBhvr>
                                      <p:to>
                                        <p:strVal val="visible"/>
                                      </p:to>
                                    </p:set>
                                    <p:animEffect transition="in" filter="dissolve">
                                      <p:cBhvr>
                                        <p:cTn id="52" dur="500"/>
                                        <p:tgtEl>
                                          <p:spTgt spid="45875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58755">
                                            <p:txEl>
                                              <p:pRg st="10" end="10"/>
                                            </p:txEl>
                                          </p:spTgt>
                                        </p:tgtEl>
                                        <p:attrNameLst>
                                          <p:attrName>style.visibility</p:attrName>
                                        </p:attrNameLst>
                                      </p:cBhvr>
                                      <p:to>
                                        <p:strVal val="visible"/>
                                      </p:to>
                                    </p:set>
                                    <p:animEffect transition="in" filter="dissolve">
                                      <p:cBhvr>
                                        <p:cTn id="57" dur="500"/>
                                        <p:tgtEl>
                                          <p:spTgt spid="45875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58755">
                                            <p:txEl>
                                              <p:pRg st="11" end="11"/>
                                            </p:txEl>
                                          </p:spTgt>
                                        </p:tgtEl>
                                        <p:attrNameLst>
                                          <p:attrName>style.visibility</p:attrName>
                                        </p:attrNameLst>
                                      </p:cBhvr>
                                      <p:to>
                                        <p:strVal val="visible"/>
                                      </p:to>
                                    </p:set>
                                    <p:animEffect transition="in" filter="dissolve">
                                      <p:cBhvr>
                                        <p:cTn id="62" dur="500"/>
                                        <p:tgtEl>
                                          <p:spTgt spid="4587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p:txBody>
          <a:bodyPr/>
          <a:lstStyle/>
          <a:p>
            <a:r>
              <a:rPr lang="en-GB" smtClean="0"/>
              <a:t>Summary of Predefined Functions</a:t>
            </a:r>
          </a:p>
        </p:txBody>
      </p:sp>
      <p:sp>
        <p:nvSpPr>
          <p:cNvPr id="130051" name="Rectangle 1027"/>
          <p:cNvSpPr>
            <a:spLocks noGrp="1" noChangeArrowheads="1"/>
          </p:cNvSpPr>
          <p:nvPr>
            <p:ph type="body" idx="1"/>
          </p:nvPr>
        </p:nvSpPr>
        <p:spPr/>
        <p:txBody>
          <a:bodyPr/>
          <a:lstStyle/>
          <a:p>
            <a:pPr>
              <a:lnSpc>
                <a:spcPct val="90000"/>
              </a:lnSpc>
            </a:pPr>
            <a:r>
              <a:rPr lang="en-GB" sz="800" smtClean="0"/>
              <a:t>ABS(A)	Returns the absolute value of A.</a:t>
            </a:r>
          </a:p>
          <a:p>
            <a:pPr>
              <a:lnSpc>
                <a:spcPct val="90000"/>
              </a:lnSpc>
            </a:pPr>
            <a:r>
              <a:rPr lang="en-GB" sz="800" smtClean="0"/>
              <a:t>ACTIVE INITIAL(A,N)	Defines an Auxiliary with distinct active and initial values. </a:t>
            </a:r>
          </a:p>
          <a:p>
            <a:pPr>
              <a:lnSpc>
                <a:spcPct val="90000"/>
              </a:lnSpc>
            </a:pPr>
            <a:r>
              <a:rPr lang="en-GB" sz="800" smtClean="0"/>
              <a:t>ALLOCATE AVAILABLE(r,pp,a) † Allocates a scarce resource based on the request r, the amount available a and a preference profile pp.</a:t>
            </a:r>
          </a:p>
          <a:p>
            <a:pPr>
              <a:lnSpc>
                <a:spcPct val="90000"/>
              </a:lnSpc>
            </a:pPr>
            <a:r>
              <a:rPr lang="en-GB" sz="800" smtClean="0"/>
              <a:t>ALLOCATE BY PRIORITY(req,prio,siz,wid,sup)†  Allocates a scarce resource based on the request, priority and supply over size elements with width determining sharing.</a:t>
            </a:r>
          </a:p>
          <a:p>
            <a:pPr>
              <a:lnSpc>
                <a:spcPct val="90000"/>
              </a:lnSpc>
            </a:pPr>
            <a:r>
              <a:rPr lang="en-GB" sz="800" smtClean="0"/>
              <a:t>ALLOC P(req,prio,wid,mp)†	Like ALLOCATE BY PRIORITY but using mp from MARKETP.</a:t>
            </a:r>
          </a:p>
          <a:p>
            <a:pPr>
              <a:lnSpc>
                <a:spcPct val="90000"/>
              </a:lnSpc>
            </a:pPr>
            <a:r>
              <a:rPr lang="en-GB" sz="800" smtClean="0"/>
              <a:t>:AND:	Logical AND (Chapter 2).</a:t>
            </a:r>
          </a:p>
          <a:p>
            <a:pPr>
              <a:lnSpc>
                <a:spcPct val="90000"/>
              </a:lnSpc>
            </a:pPr>
            <a:r>
              <a:rPr lang="en-GB" sz="800" smtClean="0"/>
              <a:t>ARCCOS(X)	Arc-cosine of X in radians.</a:t>
            </a:r>
          </a:p>
          <a:p>
            <a:pPr>
              <a:lnSpc>
                <a:spcPct val="90000"/>
              </a:lnSpc>
            </a:pPr>
            <a:r>
              <a:rPr lang="en-GB" sz="800" smtClean="0"/>
              <a:t>ARCSIN(X)	Arc-sine of X in radians</a:t>
            </a:r>
          </a:p>
          <a:p>
            <a:pPr>
              <a:lnSpc>
                <a:spcPct val="90000"/>
              </a:lnSpc>
            </a:pPr>
            <a:r>
              <a:rPr lang="en-GB" sz="800" smtClean="0"/>
              <a:t>ARCTAN(x)	Arc-tangent of X in radians.</a:t>
            </a:r>
          </a:p>
          <a:p>
            <a:pPr>
              <a:lnSpc>
                <a:spcPct val="90000"/>
              </a:lnSpc>
            </a:pPr>
            <a:r>
              <a:rPr lang="en-GB" sz="800" smtClean="0"/>
              <a:t>:AT LEAST ONCE:	Relation must be true at least once for a Reality Check.</a:t>
            </a:r>
          </a:p>
          <a:p>
            <a:pPr>
              <a:lnSpc>
                <a:spcPct val="90000"/>
              </a:lnSpc>
            </a:pPr>
            <a:r>
              <a:rPr lang="en-GB" sz="800" smtClean="0"/>
              <a:t>COS(X)	Cosine of X.</a:t>
            </a:r>
          </a:p>
          <a:p>
            <a:pPr>
              <a:lnSpc>
                <a:spcPct val="90000"/>
              </a:lnSpc>
            </a:pPr>
            <a:r>
              <a:rPr lang="en-GB" sz="800" smtClean="0"/>
              <a:t>COSH(X)	Hyperbolic cosine of X.</a:t>
            </a:r>
          </a:p>
          <a:p>
            <a:pPr>
              <a:lnSpc>
                <a:spcPct val="90000"/>
              </a:lnSpc>
            </a:pPr>
            <a:r>
              <a:rPr lang="en-GB" sz="800" smtClean="0"/>
              <a:t>:CROSSING:	Lines must cross for Reality Check Consequence.</a:t>
            </a:r>
          </a:p>
          <a:p>
            <a:pPr>
              <a:lnSpc>
                <a:spcPct val="90000"/>
              </a:lnSpc>
            </a:pPr>
            <a:r>
              <a:rPr lang="en-GB" sz="800" smtClean="0"/>
              <a:t>CUMULATE(A)	Cumulates values for the data series A.</a:t>
            </a:r>
          </a:p>
          <a:p>
            <a:pPr>
              <a:lnSpc>
                <a:spcPct val="90000"/>
              </a:lnSpc>
            </a:pPr>
            <a:r>
              <a:rPr lang="en-GB" sz="800" smtClean="0"/>
              <a:t>CUMULATEF(A)	Cumulates data series A and stores only the final value as the result.</a:t>
            </a:r>
          </a:p>
          <a:p>
            <a:pPr>
              <a:lnSpc>
                <a:spcPct val="90000"/>
              </a:lnSpc>
            </a:pPr>
            <a:r>
              <a:rPr lang="en-GB" sz="800" smtClean="0"/>
              <a:t>DELAY BATCH(X,S,T,IS,IT,IB)	Holds the input X till S  cumulates then delays T.  First batch IS output at IT  with IB already cumulated for the next batch.</a:t>
            </a:r>
          </a:p>
          <a:p>
            <a:pPr>
              <a:lnSpc>
                <a:spcPct val="90000"/>
              </a:lnSpc>
            </a:pPr>
            <a:r>
              <a:rPr lang="en-GB" sz="800" smtClean="0"/>
              <a:t>DELAY CONVEYOR(X,T,L,IP,I,IT) Delays the input X  on a conveyor for time T with leakage L.  IP is the time profile of the initial material I which will has an initial convey time IT.</a:t>
            </a:r>
          </a:p>
          <a:p>
            <a:pPr>
              <a:lnSpc>
                <a:spcPct val="90000"/>
              </a:lnSpc>
            </a:pPr>
            <a:r>
              <a:rPr lang="en-GB" sz="800" smtClean="0"/>
              <a:t>DELAY FIXED(X,T,I)	Delays the input X for a fixed time T starting with I.</a:t>
            </a:r>
          </a:p>
          <a:p>
            <a:pPr>
              <a:lnSpc>
                <a:spcPct val="90000"/>
              </a:lnSpc>
            </a:pPr>
            <a:r>
              <a:rPr lang="en-GB" sz="800" smtClean="0"/>
              <a:t>DELAY INFORMATION(X,T,I)	Delays the input X for a variable time T starting with I discarding inputs if T decreases and holding inputs if T increases.</a:t>
            </a:r>
          </a:p>
          <a:p>
            <a:pPr>
              <a:lnSpc>
                <a:spcPct val="90000"/>
              </a:lnSpc>
            </a:pPr>
            <a:r>
              <a:rPr lang="en-GB" sz="800" smtClean="0"/>
              <a:t>DELAY MATERIAL(X,T,I,M)	Delays the input X for a variable time T starting with I and conserving X except that M is used if no delayed inputs are available.</a:t>
            </a:r>
          </a:p>
          <a:p>
            <a:pPr>
              <a:lnSpc>
                <a:spcPct val="90000"/>
              </a:lnSpc>
            </a:pPr>
            <a:r>
              <a:rPr lang="en-GB" sz="800" smtClean="0"/>
              <a:t>DELAY N(X,T,I,N)	N'th order exponential delay of the input X  starting at I  and conserving X.</a:t>
            </a:r>
          </a:p>
          <a:p>
            <a:pPr>
              <a:lnSpc>
                <a:spcPct val="90000"/>
              </a:lnSpc>
            </a:pPr>
            <a:r>
              <a:rPr lang="en-GB" sz="800" smtClean="0"/>
              <a:t>DELAY PROFILE(P,X,T,I,G)	An arbitrary delay of X  with average delay time T distributed over a profile P (a Lookup) with initial value I  initially growing at rate G.</a:t>
            </a:r>
          </a:p>
          <a:p>
            <a:pPr>
              <a:lnSpc>
                <a:spcPct val="90000"/>
              </a:lnSpc>
            </a:pPr>
            <a:r>
              <a:rPr lang="en-GB" sz="800" smtClean="0"/>
              <a:t>DELAY1(X,T)	First order exponential delay of X for time T conserving X.</a:t>
            </a:r>
          </a:p>
          <a:p>
            <a:pPr>
              <a:lnSpc>
                <a:spcPct val="90000"/>
              </a:lnSpc>
            </a:pPr>
            <a:r>
              <a:rPr lang="en-GB" sz="800" smtClean="0"/>
              <a:t>DELAY1I(X,T,I)	Same as DELAY1 but starting at  I.</a:t>
            </a:r>
          </a:p>
          <a:p>
            <a:pPr>
              <a:lnSpc>
                <a:spcPct val="90000"/>
              </a:lnSpc>
            </a:pPr>
            <a:r>
              <a:rPr lang="en-GB" sz="800" smtClean="0"/>
              <a:t>DELAY3(X,T)	A third order exponential delay of X for time T conserving X.</a:t>
            </a:r>
          </a:p>
          <a:p>
            <a:pPr>
              <a:lnSpc>
                <a:spcPct val="90000"/>
              </a:lnSpc>
            </a:pPr>
            <a:r>
              <a:rPr lang="en-GB" sz="800" smtClean="0"/>
              <a:t>DELAY3I(X,T,I)	Same as DELAY3 but starting at I.</a:t>
            </a:r>
          </a:p>
          <a:p>
            <a:pPr>
              <a:lnSpc>
                <a:spcPct val="90000"/>
              </a:lnSpc>
            </a:pPr>
            <a:r>
              <a:rPr lang="en-GB" sz="800" smtClean="0"/>
              <a:t>DELAYP(X,T:P)	Same as DELAY3 but also returning P the amount in the pipeline.</a:t>
            </a:r>
          </a:p>
          <a:p>
            <a:pPr>
              <a:lnSpc>
                <a:spcPct val="90000"/>
              </a:lnSpc>
            </a:pPr>
            <a:endParaRPr lang="en-GB" sz="8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p:txBody>
          <a:bodyPr/>
          <a:lstStyle/>
          <a:p>
            <a:r>
              <a:rPr lang="en-GB" smtClean="0"/>
              <a:t>Predefined Functions</a:t>
            </a:r>
          </a:p>
        </p:txBody>
      </p:sp>
      <p:sp>
        <p:nvSpPr>
          <p:cNvPr id="131075" name="Rectangle 1027"/>
          <p:cNvSpPr>
            <a:spLocks noGrp="1" noChangeArrowheads="1"/>
          </p:cNvSpPr>
          <p:nvPr>
            <p:ph type="body" idx="1"/>
          </p:nvPr>
        </p:nvSpPr>
        <p:spPr/>
        <p:txBody>
          <a:bodyPr/>
          <a:lstStyle/>
          <a:p>
            <a:pPr>
              <a:lnSpc>
                <a:spcPct val="90000"/>
              </a:lnSpc>
            </a:pPr>
            <a:r>
              <a:rPr lang="en-GB" sz="800" smtClean="0"/>
              <a:t>DEMAND AT PRICE(q,pp,pr) † The quantity demanded given a satiation demand q, preference profile pp and price pr.</a:t>
            </a:r>
          </a:p>
          <a:p>
            <a:pPr>
              <a:lnSpc>
                <a:spcPct val="90000"/>
              </a:lnSpc>
            </a:pPr>
            <a:r>
              <a:rPr lang="en-GB" sz="800" smtClean="0"/>
              <a:t>DEPRECIATE BY SCHEDULE(P,S,I,T,FS) † Depreciate a payment stream P over time T according the to schedule S with initial values I and the fiscal period starting at FS.</a:t>
            </a:r>
          </a:p>
          <a:p>
            <a:pPr>
              <a:lnSpc>
                <a:spcPct val="90000"/>
              </a:lnSpc>
            </a:pPr>
            <a:r>
              <a:rPr lang="en-GB" sz="800" smtClean="0"/>
              <a:t>DEPRECIATE STRAIGHTLINE(P,T,F,I) † Depreciate a payment stream P over time T with Fiscal Period F and having initial output I.</a:t>
            </a:r>
          </a:p>
          <a:p>
            <a:pPr>
              <a:lnSpc>
                <a:spcPct val="90000"/>
              </a:lnSpc>
            </a:pPr>
            <a:r>
              <a:rPr lang="en-GB" sz="800" smtClean="0"/>
              <a:t>ELMCOUNT(sub)†	Returns the number of elements in the Subscript Range sub.</a:t>
            </a:r>
          </a:p>
          <a:p>
            <a:pPr>
              <a:lnSpc>
                <a:spcPct val="90000"/>
              </a:lnSpc>
            </a:pPr>
            <a:r>
              <a:rPr lang="en-GB" sz="800" smtClean="0"/>
              <a:t>:END OF MACRO: †	Marks the end of a macro definition (Chapter 2).</a:t>
            </a:r>
          </a:p>
          <a:p>
            <a:pPr>
              <a:lnSpc>
                <a:spcPct val="90000"/>
              </a:lnSpc>
            </a:pPr>
            <a:r>
              <a:rPr lang="en-GB" sz="800" smtClean="0"/>
              <a:t>EXP(X)	Returns e(2.718...) to the X power.</a:t>
            </a:r>
          </a:p>
          <a:p>
            <a:pPr>
              <a:lnSpc>
                <a:spcPct val="90000"/>
              </a:lnSpc>
            </a:pPr>
            <a:r>
              <a:rPr lang="en-GB" sz="800" smtClean="0"/>
              <a:t>FIND ZERO(...)†	Used to find a zero value for a vector.</a:t>
            </a:r>
          </a:p>
          <a:p>
            <a:pPr>
              <a:lnSpc>
                <a:spcPct val="90000"/>
              </a:lnSpc>
            </a:pPr>
            <a:r>
              <a:rPr lang="en-GB" sz="800" smtClean="0"/>
              <a:t>FORECAST(I,A,H)	Forecast for I over the time horizon H using an averaging time A.</a:t>
            </a:r>
          </a:p>
          <a:p>
            <a:pPr>
              <a:lnSpc>
                <a:spcPct val="90000"/>
              </a:lnSpc>
            </a:pPr>
            <a:r>
              <a:rPr lang="en-GB" sz="800" smtClean="0"/>
              <a:t>GAME(X)	X except during gaming mode when the user input is used.</a:t>
            </a:r>
          </a:p>
          <a:p>
            <a:pPr>
              <a:lnSpc>
                <a:spcPct val="90000"/>
              </a:lnSpc>
            </a:pPr>
            <a:r>
              <a:rPr lang="en-GB" sz="800" smtClean="0"/>
              <a:t>GAMMA LN(X)	Returns the natural log of GAMMA function on X (log of (X-1) factorial for integers).</a:t>
            </a:r>
          </a:p>
          <a:p>
            <a:pPr>
              <a:lnSpc>
                <a:spcPct val="90000"/>
              </a:lnSpc>
            </a:pPr>
            <a:r>
              <a:rPr lang="en-GB" sz="800" smtClean="0"/>
              <a:t>GET 123 CONSTANTS('f','t','c')	Constants from tab 't' of the 123 file 'f' starting at cell 'c'.</a:t>
            </a:r>
          </a:p>
          <a:p>
            <a:pPr>
              <a:lnSpc>
                <a:spcPct val="90000"/>
              </a:lnSpc>
            </a:pPr>
            <a:r>
              <a:rPr lang="en-GB" sz="800" smtClean="0"/>
              <a:t>GET 123 DATA('f','t','r','c')	Data from tab 't' of the 123 file 'f'  starting at cell 'c'  time in row or column 'r'.</a:t>
            </a:r>
          </a:p>
          <a:p>
            <a:pPr>
              <a:lnSpc>
                <a:spcPct val="90000"/>
              </a:lnSpc>
            </a:pPr>
            <a:r>
              <a:rPr lang="en-GB" sz="800" smtClean="0"/>
              <a:t>GET DATA AT TIME(D,T)	The value for the data variable D at time T  or :NA: if not available.</a:t>
            </a:r>
          </a:p>
          <a:p>
            <a:pPr>
              <a:lnSpc>
                <a:spcPct val="90000"/>
              </a:lnSpc>
            </a:pPr>
            <a:r>
              <a:rPr lang="en-GB" sz="800" smtClean="0"/>
              <a:t>GET DATA BETWEEN TIMES(D,T,M) The value for the data variable D at T  using interpolation rule M :NA: if out of range.</a:t>
            </a:r>
          </a:p>
          <a:p>
            <a:pPr>
              <a:lnSpc>
                <a:spcPct val="90000"/>
              </a:lnSpc>
            </a:pPr>
            <a:r>
              <a:rPr lang="en-GB" sz="800" smtClean="0"/>
              <a:t>GET DATA FIRST TIME(D)	The first Time at which the data variable D has a value.</a:t>
            </a:r>
          </a:p>
          <a:p>
            <a:pPr>
              <a:lnSpc>
                <a:spcPct val="90000"/>
              </a:lnSpc>
            </a:pPr>
            <a:r>
              <a:rPr lang="en-GB" sz="800" smtClean="0"/>
              <a:t>GET DATA LAST TIME(D)	The last Time at which the data variable D has a value.</a:t>
            </a:r>
          </a:p>
          <a:p>
            <a:pPr>
              <a:lnSpc>
                <a:spcPct val="90000"/>
              </a:lnSpc>
            </a:pPr>
            <a:r>
              <a:rPr lang="en-GB" sz="800" smtClean="0"/>
              <a:t>GET DATA TOTAL POINTS(D) The total number of values for the data variable D.</a:t>
            </a:r>
          </a:p>
          <a:p>
            <a:pPr>
              <a:lnSpc>
                <a:spcPct val="90000"/>
              </a:lnSpc>
            </a:pPr>
            <a:r>
              <a:rPr lang="en-GB" sz="800" smtClean="0"/>
              <a:t>GET XLS CONSTANTS'f','t','c')	Constants from tab 't' of the Excel file 'f' starting at cell 'c'.</a:t>
            </a:r>
          </a:p>
          <a:p>
            <a:pPr>
              <a:lnSpc>
                <a:spcPct val="90000"/>
              </a:lnSpc>
            </a:pPr>
            <a:r>
              <a:rPr lang="en-GB" sz="800" smtClean="0"/>
              <a:t>GET XLS DATA('f','t','r','c')	Data from tab 't' of the Excel file 'f'  starting at cell 'c'  time in row or column 'r'  (if 'r' is a number time  is read across, if a letter time is read down).</a:t>
            </a:r>
          </a:p>
          <a:p>
            <a:pPr>
              <a:lnSpc>
                <a:spcPct val="90000"/>
              </a:lnSpc>
            </a:pPr>
            <a:r>
              <a:rPr lang="en-GB" sz="800" smtClean="0"/>
              <a:t>:HOLD BACKWARD: 	Specifies that data should be used by holding the last value (Chapter 2).</a:t>
            </a:r>
          </a:p>
          <a:p>
            <a:pPr>
              <a:lnSpc>
                <a:spcPct val="90000"/>
              </a:lnSpc>
            </a:pPr>
            <a:r>
              <a:rPr lang="en-GB" sz="800" smtClean="0"/>
              <a:t>IF THEN ELSE(cond,X,Y)	Returns X if condition is non-zero, otherwise Y. </a:t>
            </a:r>
          </a:p>
          <a:p>
            <a:pPr>
              <a:lnSpc>
                <a:spcPct val="90000"/>
              </a:lnSpc>
            </a:pPr>
            <a:r>
              <a:rPr lang="en-GB" sz="800" smtClean="0"/>
              <a:t>:IGNORE:	Separate causes not yet used (Chapter 8).  Also used in Reality Check.</a:t>
            </a:r>
          </a:p>
          <a:p>
            <a:pPr>
              <a:lnSpc>
                <a:spcPct val="90000"/>
              </a:lnSpc>
            </a:pPr>
            <a:r>
              <a:rPr lang="en-GB" sz="800" smtClean="0"/>
              <a:t>:IMPLIES:	The implication portion of a Reality Check.</a:t>
            </a:r>
          </a:p>
          <a:p>
            <a:pPr>
              <a:lnSpc>
                <a:spcPct val="90000"/>
              </a:lnSpc>
            </a:pPr>
            <a:r>
              <a:rPr lang="en-GB" sz="800" smtClean="0"/>
              <a:t>INITIAL(A)	Returns the value of A at initialization time and holds it constant.</a:t>
            </a:r>
          </a:p>
          <a:p>
            <a:pPr>
              <a:lnSpc>
                <a:spcPct val="90000"/>
              </a:lnSpc>
            </a:pPr>
            <a:r>
              <a:rPr lang="en-GB" sz="800" smtClean="0"/>
              <a:t>INTEG(R,N)	Performs numerical integration of R starting at N (defines a Level).</a:t>
            </a:r>
          </a:p>
          <a:p>
            <a:pPr>
              <a:lnSpc>
                <a:spcPct val="90000"/>
              </a:lnSpc>
            </a:pPr>
            <a:r>
              <a:rPr lang="en-GB" sz="800" smtClean="0"/>
              <a:t>INTEGER(X)	Returns the integer part of X.</a:t>
            </a:r>
          </a:p>
          <a:p>
            <a:pPr>
              <a:lnSpc>
                <a:spcPct val="90000"/>
              </a:lnSpc>
            </a:pPr>
            <a:r>
              <a:rPr lang="en-GB" sz="800" smtClean="0"/>
              <a:t>:INTERPOLATE:	Specifies that data should be interpolated between points (Chapter 2).</a:t>
            </a:r>
          </a:p>
          <a:p>
            <a:pPr>
              <a:lnSpc>
                <a:spcPct val="90000"/>
              </a:lnSpc>
            </a:pPr>
            <a:r>
              <a:rPr lang="en-GB" sz="800" smtClean="0"/>
              <a:t>INTERNAL RATE OF RETURN(s,f,I,t) Computes the internal rate of return of stream s with fiscal period f and initial investment/payment I made at time t.</a:t>
            </a:r>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GB" smtClean="0"/>
              <a:t>Predefined Functions</a:t>
            </a:r>
          </a:p>
        </p:txBody>
      </p:sp>
      <p:sp>
        <p:nvSpPr>
          <p:cNvPr id="132099" name="Rectangle 3"/>
          <p:cNvSpPr>
            <a:spLocks noGrp="1" noChangeArrowheads="1"/>
          </p:cNvSpPr>
          <p:nvPr>
            <p:ph type="body" idx="1"/>
          </p:nvPr>
        </p:nvSpPr>
        <p:spPr/>
        <p:txBody>
          <a:bodyPr/>
          <a:lstStyle/>
          <a:p>
            <a:pPr>
              <a:lnSpc>
                <a:spcPct val="90000"/>
              </a:lnSpc>
            </a:pPr>
            <a:r>
              <a:rPr lang="en-GB" sz="800" smtClean="0"/>
              <a:t>INVERT MATRIX(M,n) †	Inverts the Matrix M of dimension n.</a:t>
            </a:r>
          </a:p>
          <a:p>
            <a:pPr>
              <a:lnSpc>
                <a:spcPct val="90000"/>
              </a:lnSpc>
            </a:pPr>
            <a:r>
              <a:rPr lang="en-GB" sz="800" smtClean="0"/>
              <a:t>:IS:	Used for assignment of string constants (Chapter 2).</a:t>
            </a:r>
          </a:p>
          <a:p>
            <a:pPr>
              <a:lnSpc>
                <a:spcPct val="90000"/>
              </a:lnSpc>
            </a:pPr>
            <a:r>
              <a:rPr lang="en-GB" sz="800" smtClean="0"/>
              <a:t>LN(X)	Natural logarithm of X.</a:t>
            </a:r>
          </a:p>
          <a:p>
            <a:pPr>
              <a:lnSpc>
                <a:spcPct val="90000"/>
              </a:lnSpc>
            </a:pPr>
            <a:r>
              <a:rPr lang="en-GB" sz="800" smtClean="0"/>
              <a:t>LOG(X,Y)	Base Y logarithm of X.</a:t>
            </a:r>
          </a:p>
          <a:p>
            <a:pPr>
              <a:lnSpc>
                <a:spcPct val="90000"/>
              </a:lnSpc>
            </a:pPr>
            <a:r>
              <a:rPr lang="en-GB" sz="800" smtClean="0"/>
              <a:t>:LOOK FORWARD:	For data look forward to the next value (Chapter 2).</a:t>
            </a:r>
          </a:p>
          <a:p>
            <a:pPr>
              <a:lnSpc>
                <a:spcPct val="90000"/>
              </a:lnSpc>
            </a:pPr>
            <a:r>
              <a:rPr lang="en-GB" sz="800" smtClean="0"/>
              <a:t>LOOKUP AREA(L,X1,X2)	Area under the lookup L between X1 and X2.</a:t>
            </a:r>
          </a:p>
          <a:p>
            <a:pPr>
              <a:lnSpc>
                <a:spcPct val="90000"/>
              </a:lnSpc>
            </a:pPr>
            <a:r>
              <a:rPr lang="en-GB" sz="800" smtClean="0"/>
              <a:t>LOOKUP BACKWARD(L,X)	The y value of L from to the largest x value smaller than or equal to X.</a:t>
            </a:r>
          </a:p>
          <a:p>
            <a:pPr>
              <a:lnSpc>
                <a:spcPct val="90000"/>
              </a:lnSpc>
            </a:pPr>
            <a:r>
              <a:rPr lang="en-GB" sz="800" smtClean="0"/>
              <a:t>LOOKUP EXTRAPOLATE(L,X) Returns a lookup value determined by extrapolating the extreme entries.</a:t>
            </a:r>
          </a:p>
          <a:p>
            <a:pPr>
              <a:lnSpc>
                <a:spcPct val="90000"/>
              </a:lnSpc>
            </a:pPr>
            <a:r>
              <a:rPr lang="en-GB" sz="800" smtClean="0"/>
              <a:t>LOOKUP FORWARD(L,X)	The y value of L from to the first x value greater than or equal to X.</a:t>
            </a:r>
          </a:p>
          <a:p>
            <a:pPr>
              <a:lnSpc>
                <a:spcPct val="90000"/>
              </a:lnSpc>
            </a:pPr>
            <a:r>
              <a:rPr lang="en-GB" sz="800" smtClean="0"/>
              <a:t>LOOKUP INVERT(L,Y)	The x value that would return Y when used in the Lookup L.</a:t>
            </a:r>
          </a:p>
          <a:p>
            <a:pPr>
              <a:lnSpc>
                <a:spcPct val="90000"/>
              </a:lnSpc>
            </a:pPr>
            <a:r>
              <a:rPr lang="en-GB" sz="800" smtClean="0"/>
              <a:t>LOOKUP SLOPE(L,X,M)	The slope of the lookup L at X interpolating with mode M out of range.</a:t>
            </a:r>
          </a:p>
          <a:p>
            <a:pPr>
              <a:lnSpc>
                <a:spcPct val="90000"/>
              </a:lnSpc>
            </a:pPr>
            <a:r>
              <a:rPr lang="en-GB" sz="800" smtClean="0"/>
              <a:t>:MACRO:†	Begins a macro definition (Chapter 2).</a:t>
            </a:r>
          </a:p>
          <a:p>
            <a:pPr>
              <a:lnSpc>
                <a:spcPct val="90000"/>
              </a:lnSpc>
            </a:pPr>
            <a:r>
              <a:rPr lang="en-GB" sz="800" smtClean="0"/>
              <a:t>MARKETP(req,prio,siz,wid,sup)† Returns the market priority (mp) for use with the ALLOC P function.</a:t>
            </a:r>
          </a:p>
          <a:p>
            <a:pPr>
              <a:lnSpc>
                <a:spcPct val="90000"/>
              </a:lnSpc>
            </a:pPr>
            <a:r>
              <a:rPr lang="en-GB" sz="800" smtClean="0"/>
              <a:t>MAX(A,B)	The larger of A and B.</a:t>
            </a:r>
          </a:p>
          <a:p>
            <a:pPr>
              <a:lnSpc>
                <a:spcPct val="90000"/>
              </a:lnSpc>
            </a:pPr>
            <a:r>
              <a:rPr lang="en-GB" sz="800" smtClean="0"/>
              <a:t>MESSAGE('msg',d)	Displays the Message 'msg' with display type d.</a:t>
            </a:r>
          </a:p>
          <a:p>
            <a:pPr>
              <a:lnSpc>
                <a:spcPct val="90000"/>
              </a:lnSpc>
            </a:pPr>
            <a:r>
              <a:rPr lang="en-GB" sz="800" smtClean="0"/>
              <a:t>MIN(A,B)	The smaller of A and B.</a:t>
            </a:r>
          </a:p>
          <a:p>
            <a:pPr>
              <a:lnSpc>
                <a:spcPct val="90000"/>
              </a:lnSpc>
            </a:pPr>
            <a:r>
              <a:rPr lang="en-GB" sz="800" smtClean="0"/>
              <a:t>MODULO(X,B)	The remainder resulting from dividing X by B.</a:t>
            </a:r>
          </a:p>
          <a:p>
            <a:pPr>
              <a:lnSpc>
                <a:spcPct val="90000"/>
              </a:lnSpc>
            </a:pPr>
            <a:r>
              <a:rPr lang="en-GB" sz="800" smtClean="0"/>
              <a:t>:NA:	Special symbol denoting the missing value (Chapter 2).</a:t>
            </a:r>
          </a:p>
          <a:p>
            <a:pPr>
              <a:lnSpc>
                <a:spcPct val="90000"/>
              </a:lnSpc>
            </a:pPr>
            <a:r>
              <a:rPr lang="en-GB" sz="800" smtClean="0"/>
              <a:t>:NOT:	Logical NOT (Chapter 2).</a:t>
            </a:r>
          </a:p>
          <a:p>
            <a:pPr>
              <a:lnSpc>
                <a:spcPct val="90000"/>
              </a:lnSpc>
            </a:pPr>
            <a:r>
              <a:rPr lang="en-GB" sz="800" smtClean="0"/>
              <a:t>NPV(S,D,I,F)	Net Present Value of S with discount rate D starting at I multiplied by F.</a:t>
            </a:r>
          </a:p>
          <a:p>
            <a:pPr>
              <a:lnSpc>
                <a:spcPct val="90000"/>
              </a:lnSpc>
            </a:pPr>
            <a:r>
              <a:rPr lang="en-GB" sz="800" smtClean="0"/>
              <a:t>NPVE(S,D,I,F)	End of period net Present Value of S with discount rate D starting at I multiplied by F.</a:t>
            </a:r>
          </a:p>
          <a:p>
            <a:pPr>
              <a:lnSpc>
                <a:spcPct val="90000"/>
              </a:lnSpc>
            </a:pPr>
            <a:r>
              <a:rPr lang="en-GB" sz="800" smtClean="0"/>
              <a:t>NET PRESENT VALUE(S,D,F,FS,FO) Compute the net present value of S usind discount factor D on fiscal period F starting at FS and discount FO into the period.</a:t>
            </a:r>
          </a:p>
          <a:p>
            <a:pPr>
              <a:lnSpc>
                <a:spcPct val="90000"/>
              </a:lnSpc>
            </a:pPr>
            <a:r>
              <a:rPr lang="en-GB" sz="800" smtClean="0"/>
              <a:t>:OR:	Logical OR (Chapter 2).</a:t>
            </a:r>
          </a:p>
          <a:p>
            <a:pPr>
              <a:lnSpc>
                <a:spcPct val="90000"/>
              </a:lnSpc>
            </a:pPr>
            <a:r>
              <a:rPr lang="en-GB" sz="800" smtClean="0"/>
              <a:t>POWER(A,B)	Raises A to the B power (same as A^B).</a:t>
            </a:r>
          </a:p>
          <a:p>
            <a:pPr>
              <a:lnSpc>
                <a:spcPct val="90000"/>
              </a:lnSpc>
            </a:pPr>
            <a:r>
              <a:rPr lang="en-GB" sz="800" smtClean="0"/>
              <a:t>PROD( X[r!])†	The product of all instances of X  in the Subscript Range r.</a:t>
            </a:r>
          </a:p>
          <a:p>
            <a:pPr>
              <a:lnSpc>
                <a:spcPct val="90000"/>
              </a:lnSpc>
            </a:pPr>
            <a:r>
              <a:rPr lang="en-GB" sz="800" smtClean="0"/>
              <a:t>PULSE(S,D)	A pulse of height 1.0, starting at time S and lasting D time units.</a:t>
            </a:r>
          </a:p>
          <a:p>
            <a:pPr>
              <a:lnSpc>
                <a:spcPct val="90000"/>
              </a:lnSpc>
            </a:pPr>
            <a:r>
              <a:rPr lang="en-GB" sz="800" smtClean="0"/>
              <a:t>PULSE TRAIN(S,D,R,E)	A repeated pulse of height 1.0, starting at time S, lasting B time units and repeating every R time unit until time E.</a:t>
            </a:r>
          </a:p>
          <a:p>
            <a:pPr>
              <a:lnSpc>
                <a:spcPct val="90000"/>
              </a:lnSpc>
            </a:pPr>
            <a:r>
              <a:rPr lang="en-GB" sz="800" smtClean="0"/>
              <a:t>QUANTUM(A,B)	Largest number  &lt;= A that is an integer multiple of B.</a:t>
            </a:r>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0063" y="838200"/>
            <a:ext cx="7958137" cy="914400"/>
          </a:xfrm>
        </p:spPr>
        <p:txBody>
          <a:bodyPr/>
          <a:lstStyle/>
          <a:p>
            <a:r>
              <a:rPr lang="en-GB" smtClean="0"/>
              <a:t>What are the other missing pieces of information ?</a:t>
            </a:r>
          </a:p>
        </p:txBody>
      </p:sp>
      <p:sp>
        <p:nvSpPr>
          <p:cNvPr id="3" name="Content Placeholder 2"/>
          <p:cNvSpPr>
            <a:spLocks noGrp="1"/>
          </p:cNvSpPr>
          <p:nvPr>
            <p:ph idx="1"/>
          </p:nvPr>
        </p:nvSpPr>
        <p:spPr>
          <a:xfrm>
            <a:off x="685800" y="2095500"/>
            <a:ext cx="7772400" cy="904875"/>
          </a:xfrm>
        </p:spPr>
        <p:txBody>
          <a:bodyPr/>
          <a:lstStyle/>
          <a:p>
            <a:r>
              <a:rPr lang="en-GB" smtClean="0"/>
              <a:t>Time Units ? (daily, week, month ?)</a:t>
            </a:r>
          </a:p>
          <a:p>
            <a:r>
              <a:rPr lang="en-GB" smtClean="0"/>
              <a:t>Dimensions ?</a:t>
            </a:r>
          </a:p>
        </p:txBody>
      </p:sp>
      <p:graphicFrame>
        <p:nvGraphicFramePr>
          <p:cNvPr id="4" name="Content Placeholder 3"/>
          <p:cNvGraphicFramePr>
            <a:graphicFrameLocks/>
          </p:cNvGraphicFramePr>
          <p:nvPr/>
        </p:nvGraphicFramePr>
        <p:xfrm>
          <a:off x="1785938" y="3214688"/>
          <a:ext cx="5429288" cy="2714648"/>
        </p:xfrm>
        <a:graphic>
          <a:graphicData uri="http://schemas.openxmlformats.org/drawingml/2006/table">
            <a:tbl>
              <a:tblPr firstRow="1" bandRow="1">
                <a:tableStyleId>{5C22544A-7EE6-4342-B048-85BDC9FD1C3A}</a:tableStyleId>
              </a:tblPr>
              <a:tblGrid>
                <a:gridCol w="1357322">
                  <a:extLst>
                    <a:ext uri="{9D8B030D-6E8A-4147-A177-3AD203B41FA5}">
                      <a16:colId xmlns:a16="http://schemas.microsoft.com/office/drawing/2014/main" val="20000"/>
                    </a:ext>
                  </a:extLst>
                </a:gridCol>
                <a:gridCol w="1357322">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gridCol w="1357322">
                  <a:extLst>
                    <a:ext uri="{9D8B030D-6E8A-4147-A177-3AD203B41FA5}">
                      <a16:colId xmlns:a16="http://schemas.microsoft.com/office/drawing/2014/main" val="20003"/>
                    </a:ext>
                  </a:extLst>
                </a:gridCol>
              </a:tblGrid>
              <a:tr h="339331">
                <a:tc>
                  <a:txBody>
                    <a:bodyPr/>
                    <a:lstStyle/>
                    <a:p>
                      <a:pPr algn="ctr"/>
                      <a:r>
                        <a:rPr lang="en-GB" sz="900" dirty="0" smtClean="0"/>
                        <a:t>Day</a:t>
                      </a:r>
                      <a:endParaRPr lang="en-GB" sz="900" dirty="0"/>
                    </a:p>
                  </a:txBody>
                  <a:tcPr/>
                </a:tc>
                <a:tc>
                  <a:txBody>
                    <a:bodyPr/>
                    <a:lstStyle/>
                    <a:p>
                      <a:pPr algn="ctr"/>
                      <a:r>
                        <a:rPr lang="en-GB" sz="900" dirty="0" smtClean="0"/>
                        <a:t>Item Sales</a:t>
                      </a:r>
                      <a:endParaRPr lang="en-GB" sz="900" dirty="0"/>
                    </a:p>
                  </a:txBody>
                  <a:tcPr/>
                </a:tc>
                <a:tc>
                  <a:txBody>
                    <a:bodyPr/>
                    <a:lstStyle/>
                    <a:p>
                      <a:pPr algn="ctr"/>
                      <a:r>
                        <a:rPr lang="en-GB" sz="900" dirty="0" smtClean="0"/>
                        <a:t>Item Price</a:t>
                      </a:r>
                      <a:endParaRPr lang="en-GB" sz="900" dirty="0"/>
                    </a:p>
                  </a:txBody>
                  <a:tcPr/>
                </a:tc>
                <a:tc>
                  <a:txBody>
                    <a:bodyPr/>
                    <a:lstStyle/>
                    <a:p>
                      <a:pPr algn="ctr"/>
                      <a:r>
                        <a:rPr lang="en-GB" sz="900" dirty="0" smtClean="0"/>
                        <a:t>Revenue</a:t>
                      </a:r>
                      <a:endParaRPr lang="en-GB" sz="900" dirty="0"/>
                    </a:p>
                  </a:txBody>
                  <a:tcPr/>
                </a:tc>
                <a:extLst>
                  <a:ext uri="{0D108BD9-81ED-4DB2-BD59-A6C34878D82A}">
                    <a16:rowId xmlns:a16="http://schemas.microsoft.com/office/drawing/2014/main" val="10000"/>
                  </a:ext>
                </a:extLst>
              </a:tr>
              <a:tr h="339331">
                <a:tc>
                  <a:txBody>
                    <a:bodyPr/>
                    <a:lstStyle/>
                    <a:p>
                      <a:pPr algn="ctr"/>
                      <a:r>
                        <a:rPr lang="en-GB" sz="900" dirty="0" smtClean="0"/>
                        <a:t>Monday</a:t>
                      </a:r>
                      <a:endParaRPr lang="en-GB" sz="900" dirty="0"/>
                    </a:p>
                  </a:txBody>
                  <a:tcPr/>
                </a:tc>
                <a:tc>
                  <a:txBody>
                    <a:bodyPr/>
                    <a:lstStyle/>
                    <a:p>
                      <a:pPr algn="ctr"/>
                      <a:r>
                        <a:rPr lang="en-GB" sz="900" dirty="0" smtClean="0"/>
                        <a:t>1</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£10</a:t>
                      </a:r>
                      <a:endParaRPr lang="en-GB" sz="900" dirty="0"/>
                    </a:p>
                  </a:txBody>
                  <a:tcPr/>
                </a:tc>
                <a:extLst>
                  <a:ext uri="{0D108BD9-81ED-4DB2-BD59-A6C34878D82A}">
                    <a16:rowId xmlns:a16="http://schemas.microsoft.com/office/drawing/2014/main" val="10001"/>
                  </a:ext>
                </a:extLst>
              </a:tr>
              <a:tr h="339331">
                <a:tc>
                  <a:txBody>
                    <a:bodyPr/>
                    <a:lstStyle/>
                    <a:p>
                      <a:pPr algn="ctr"/>
                      <a:r>
                        <a:rPr lang="en-GB" sz="900" dirty="0" smtClean="0"/>
                        <a:t>Tuesday</a:t>
                      </a:r>
                    </a:p>
                  </a:txBody>
                  <a:tcPr/>
                </a:tc>
                <a:tc>
                  <a:txBody>
                    <a:bodyPr/>
                    <a:lstStyle/>
                    <a:p>
                      <a:pPr algn="ctr"/>
                      <a:r>
                        <a:rPr lang="en-GB" sz="900" dirty="0" smtClean="0"/>
                        <a:t>3</a:t>
                      </a:r>
                      <a:endParaRPr lang="en-GB"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t>£10</a:t>
                      </a:r>
                    </a:p>
                  </a:txBody>
                  <a:tcPr/>
                </a:tc>
                <a:tc>
                  <a:txBody>
                    <a:bodyPr/>
                    <a:lstStyle/>
                    <a:p>
                      <a:pPr algn="ctr"/>
                      <a:r>
                        <a:rPr lang="en-GB" sz="900" dirty="0" smtClean="0"/>
                        <a:t>£30</a:t>
                      </a:r>
                      <a:endParaRPr lang="en-GB" sz="900" dirty="0"/>
                    </a:p>
                  </a:txBody>
                  <a:tcPr/>
                </a:tc>
                <a:extLst>
                  <a:ext uri="{0D108BD9-81ED-4DB2-BD59-A6C34878D82A}">
                    <a16:rowId xmlns:a16="http://schemas.microsoft.com/office/drawing/2014/main" val="10002"/>
                  </a:ext>
                </a:extLst>
              </a:tr>
              <a:tr h="339331">
                <a:tc>
                  <a:txBody>
                    <a:bodyPr/>
                    <a:lstStyle/>
                    <a:p>
                      <a:pPr algn="ctr"/>
                      <a:r>
                        <a:rPr lang="en-GB" sz="900" dirty="0" smtClean="0"/>
                        <a:t>Wednesday</a:t>
                      </a:r>
                      <a:endParaRPr lang="en-GB" sz="900" dirty="0"/>
                    </a:p>
                  </a:txBody>
                  <a:tcPr/>
                </a:tc>
                <a:tc>
                  <a:txBody>
                    <a:bodyPr/>
                    <a:lstStyle/>
                    <a:p>
                      <a:pPr algn="ctr"/>
                      <a:r>
                        <a:rPr lang="en-GB" sz="900" dirty="0" smtClean="0"/>
                        <a:t>2</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£20</a:t>
                      </a:r>
                      <a:endParaRPr lang="en-GB" sz="900" dirty="0"/>
                    </a:p>
                  </a:txBody>
                  <a:tcPr/>
                </a:tc>
                <a:extLst>
                  <a:ext uri="{0D108BD9-81ED-4DB2-BD59-A6C34878D82A}">
                    <a16:rowId xmlns:a16="http://schemas.microsoft.com/office/drawing/2014/main" val="10003"/>
                  </a:ext>
                </a:extLst>
              </a:tr>
              <a:tr h="339331">
                <a:tc>
                  <a:txBody>
                    <a:bodyPr/>
                    <a:lstStyle/>
                    <a:p>
                      <a:pPr algn="ctr"/>
                      <a:r>
                        <a:rPr lang="en-GB" sz="900" dirty="0" smtClean="0"/>
                        <a:t>Thursday</a:t>
                      </a:r>
                      <a:endParaRPr lang="en-GB" sz="900" dirty="0"/>
                    </a:p>
                  </a:txBody>
                  <a:tcPr/>
                </a:tc>
                <a:tc>
                  <a:txBody>
                    <a:bodyPr/>
                    <a:lstStyle/>
                    <a:p>
                      <a:pPr algn="ctr"/>
                      <a:r>
                        <a:rPr lang="en-GB" sz="900" dirty="0" smtClean="0"/>
                        <a:t>5</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£50</a:t>
                      </a:r>
                      <a:endParaRPr lang="en-GB" sz="900" dirty="0"/>
                    </a:p>
                  </a:txBody>
                  <a:tcPr/>
                </a:tc>
                <a:extLst>
                  <a:ext uri="{0D108BD9-81ED-4DB2-BD59-A6C34878D82A}">
                    <a16:rowId xmlns:a16="http://schemas.microsoft.com/office/drawing/2014/main" val="10004"/>
                  </a:ext>
                </a:extLst>
              </a:tr>
              <a:tr h="339331">
                <a:tc>
                  <a:txBody>
                    <a:bodyPr/>
                    <a:lstStyle/>
                    <a:p>
                      <a:pPr algn="ctr"/>
                      <a:r>
                        <a:rPr lang="en-GB" sz="900" dirty="0" smtClean="0"/>
                        <a:t>Friday</a:t>
                      </a:r>
                      <a:endParaRPr lang="en-GB" sz="900" dirty="0"/>
                    </a:p>
                  </a:txBody>
                  <a:tcPr/>
                </a:tc>
                <a:tc>
                  <a:txBody>
                    <a:bodyPr/>
                    <a:lstStyle/>
                    <a:p>
                      <a:pPr algn="ctr"/>
                      <a:r>
                        <a:rPr lang="en-GB" sz="900" dirty="0" smtClean="0"/>
                        <a:t>3</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£30</a:t>
                      </a:r>
                      <a:endParaRPr lang="en-GB" sz="900" dirty="0"/>
                    </a:p>
                  </a:txBody>
                  <a:tcPr/>
                </a:tc>
                <a:extLst>
                  <a:ext uri="{0D108BD9-81ED-4DB2-BD59-A6C34878D82A}">
                    <a16:rowId xmlns:a16="http://schemas.microsoft.com/office/drawing/2014/main" val="10005"/>
                  </a:ext>
                </a:extLst>
              </a:tr>
              <a:tr h="339331">
                <a:tc>
                  <a:txBody>
                    <a:bodyPr/>
                    <a:lstStyle/>
                    <a:p>
                      <a:pPr algn="ctr"/>
                      <a:r>
                        <a:rPr lang="en-GB" sz="900" dirty="0" smtClean="0"/>
                        <a:t>Saturday</a:t>
                      </a:r>
                      <a:endParaRPr lang="en-GB" sz="900" dirty="0"/>
                    </a:p>
                  </a:txBody>
                  <a:tcPr/>
                </a:tc>
                <a:tc>
                  <a:txBody>
                    <a:bodyPr/>
                    <a:lstStyle/>
                    <a:p>
                      <a:pPr algn="ctr"/>
                      <a:r>
                        <a:rPr lang="en-GB" sz="900" dirty="0" smtClean="0"/>
                        <a:t>2</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£20</a:t>
                      </a:r>
                      <a:endParaRPr lang="en-GB" sz="900" dirty="0"/>
                    </a:p>
                  </a:txBody>
                  <a:tcPr/>
                </a:tc>
                <a:extLst>
                  <a:ext uri="{0D108BD9-81ED-4DB2-BD59-A6C34878D82A}">
                    <a16:rowId xmlns:a16="http://schemas.microsoft.com/office/drawing/2014/main" val="10006"/>
                  </a:ext>
                </a:extLst>
              </a:tr>
              <a:tr h="339331">
                <a:tc>
                  <a:txBody>
                    <a:bodyPr/>
                    <a:lstStyle/>
                    <a:p>
                      <a:pPr algn="ctr"/>
                      <a:r>
                        <a:rPr lang="en-GB" sz="900" dirty="0" smtClean="0"/>
                        <a:t>Sunday</a:t>
                      </a:r>
                      <a:endParaRPr lang="en-GB" sz="900" dirty="0"/>
                    </a:p>
                  </a:txBody>
                  <a:tcPr/>
                </a:tc>
                <a:tc>
                  <a:txBody>
                    <a:bodyPr/>
                    <a:lstStyle/>
                    <a:p>
                      <a:pPr algn="ctr"/>
                      <a:r>
                        <a:rPr lang="en-GB" sz="900" dirty="0" smtClean="0"/>
                        <a:t>1</a:t>
                      </a:r>
                      <a:endParaRPr lang="en-GB" sz="900" dirty="0"/>
                    </a:p>
                  </a:txBody>
                  <a:tcPr/>
                </a:tc>
                <a:tc>
                  <a:txBody>
                    <a:bodyPr/>
                    <a:lstStyle/>
                    <a:p>
                      <a:pPr algn="ctr"/>
                      <a:r>
                        <a:rPr lang="en-GB" sz="900" dirty="0" smtClean="0"/>
                        <a:t>£10</a:t>
                      </a:r>
                      <a:endParaRPr lang="en-GB" sz="900" dirty="0"/>
                    </a:p>
                  </a:txBody>
                  <a:tcPr/>
                </a:tc>
                <a:tc>
                  <a:txBody>
                    <a:bodyPr/>
                    <a:lstStyle/>
                    <a:p>
                      <a:pPr algn="ctr"/>
                      <a:r>
                        <a:rPr lang="en-GB" sz="900" dirty="0" smtClean="0"/>
                        <a:t>£10</a:t>
                      </a:r>
                      <a:endParaRPr lang="en-GB" sz="900" dirty="0"/>
                    </a:p>
                  </a:txBody>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transition advTm="230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en-GB" smtClean="0"/>
              <a:t>Predefined Functions</a:t>
            </a:r>
          </a:p>
        </p:txBody>
      </p:sp>
      <p:sp>
        <p:nvSpPr>
          <p:cNvPr id="133123" name="Rectangle 1027"/>
          <p:cNvSpPr>
            <a:spLocks noGrp="1" noChangeArrowheads="1"/>
          </p:cNvSpPr>
          <p:nvPr>
            <p:ph type="body" idx="1"/>
          </p:nvPr>
        </p:nvSpPr>
        <p:spPr/>
        <p:txBody>
          <a:bodyPr/>
          <a:lstStyle/>
          <a:p>
            <a:pPr>
              <a:lnSpc>
                <a:spcPct val="90000"/>
              </a:lnSpc>
            </a:pPr>
            <a:r>
              <a:rPr lang="en-GB" sz="800" smtClean="0"/>
              <a:t>QUEUE AGE AVERAGE(Q,X)	Average age of oldest X elements in  the queue Q.</a:t>
            </a:r>
          </a:p>
          <a:p>
            <a:pPr>
              <a:lnSpc>
                <a:spcPct val="90000"/>
              </a:lnSpc>
            </a:pPr>
            <a:r>
              <a:rPr lang="en-GB" sz="800" smtClean="0"/>
              <a:t>QUEUE AGE IN RANGE(Q,M,X)	Number of elements in a queue between ages M and X  inclusive.</a:t>
            </a:r>
          </a:p>
          <a:p>
            <a:pPr>
              <a:lnSpc>
                <a:spcPct val="90000"/>
              </a:lnSpc>
            </a:pPr>
            <a:r>
              <a:rPr lang="en-GB" sz="800" smtClean="0"/>
              <a:t>QUEUE AGE OLDEST(Q)	Age of the oldest element of the queue Q.</a:t>
            </a:r>
          </a:p>
          <a:p>
            <a:pPr>
              <a:lnSpc>
                <a:spcPct val="90000"/>
              </a:lnSpc>
            </a:pPr>
            <a:r>
              <a:rPr lang="en-GB" sz="800" smtClean="0"/>
              <a:t>QUEUE ATTRIB AVERAGE(Q,X) Average attribute value of the oldest X elements in the queue Q.</a:t>
            </a:r>
          </a:p>
          <a:p>
            <a:pPr>
              <a:lnSpc>
                <a:spcPct val="90000"/>
              </a:lnSpc>
            </a:pPr>
            <a:r>
              <a:rPr lang="en-GB" sz="800" smtClean="0"/>
              <a:t>QUEUE ATTRIB IN RANGE(Q,M,X) The number of elements of Q with attributes between M and X inclusive.</a:t>
            </a:r>
          </a:p>
          <a:p>
            <a:pPr>
              <a:lnSpc>
                <a:spcPct val="90000"/>
              </a:lnSpc>
            </a:pPr>
            <a:r>
              <a:rPr lang="en-GB" sz="800" smtClean="0"/>
              <a:t>QUEUE ATTRIB MAX(Q)	Returns the maximum value of the attribute in the queue Q.</a:t>
            </a:r>
          </a:p>
          <a:p>
            <a:pPr>
              <a:lnSpc>
                <a:spcPct val="90000"/>
              </a:lnSpc>
            </a:pPr>
            <a:r>
              <a:rPr lang="en-GB" sz="800" smtClean="0"/>
              <a:t>QUEUE ATTRIB MIN(Q)	Returns the minimum value of the attribute in the queue Q.</a:t>
            </a:r>
          </a:p>
          <a:p>
            <a:pPr>
              <a:lnSpc>
                <a:spcPct val="90000"/>
              </a:lnSpc>
            </a:pPr>
            <a:r>
              <a:rPr lang="en-GB" sz="800" smtClean="0"/>
              <a:t>QUEUE ATTRIB QUANTITY(Q,X) Number of elements in queue Q required to have a total attribute of X.</a:t>
            </a:r>
          </a:p>
          <a:p>
            <a:pPr>
              <a:lnSpc>
                <a:spcPct val="90000"/>
              </a:lnSpc>
            </a:pPr>
            <a:r>
              <a:rPr lang="en-GB" sz="800" smtClean="0"/>
              <a:t>QUEUE FIFO(I,O,P,N,T)	Performs numerical integration of input I  and output O  tracking age with initial age distribution profile P (a Lookup) of quantity N over time T.  The attrib </a:t>
            </a:r>
          </a:p>
          <a:p>
            <a:pPr>
              <a:lnSpc>
                <a:spcPct val="90000"/>
              </a:lnSpc>
            </a:pPr>
            <a:r>
              <a:rPr lang="en-GB" sz="800" smtClean="0"/>
              <a:t>QUEUE FIFO ATTRIB(I,O,A,R,P,Q,N,M,T) variation adds in an incoming attribute A, a rate R at which existing attributes change, an initial distribution multiplier Q  of the initial attribute M.</a:t>
            </a:r>
          </a:p>
          <a:p>
            <a:pPr>
              <a:lnSpc>
                <a:spcPct val="90000"/>
              </a:lnSpc>
            </a:pPr>
            <a:r>
              <a:rPr lang="en-GB" sz="800" smtClean="0"/>
              <a:t>RAMP(S,T1,T2)	0 till T1 then a ramp with slope S until T2 and then constant.</a:t>
            </a:r>
          </a:p>
          <a:p>
            <a:pPr>
              <a:lnSpc>
                <a:spcPct val="90000"/>
              </a:lnSpc>
            </a:pPr>
            <a:r>
              <a:rPr lang="en-GB" sz="800" smtClean="0"/>
              <a:t>RANDOM ...	Return random variable.  Almost all RANDOM functions have the common</a:t>
            </a:r>
          </a:p>
          <a:p>
            <a:pPr>
              <a:lnSpc>
                <a:spcPct val="90000"/>
              </a:lnSpc>
            </a:pPr>
            <a:r>
              <a:rPr lang="en-GB" sz="800" smtClean="0"/>
              <a:t>RANDOM BETA(m,x,A,B,h,r,s)	arguments  m -minimum,  x-maximum, h-shift relative to the referenced</a:t>
            </a:r>
          </a:p>
          <a:p>
            <a:pPr>
              <a:lnSpc>
                <a:spcPct val="90000"/>
              </a:lnSpc>
            </a:pPr>
            <a:r>
              <a:rPr lang="en-GB" sz="800" smtClean="0"/>
              <a:t>RANDOM BINOMIAL(m,x,P,N,h,r,s)	distribution, r-stretch relative to reference, s-seed.  Additional arguments are:</a:t>
            </a:r>
          </a:p>
          <a:p>
            <a:pPr>
              <a:lnSpc>
                <a:spcPct val="90000"/>
              </a:lnSpc>
            </a:pPr>
            <a:r>
              <a:rPr lang="en-GB" sz="800" smtClean="0"/>
              <a:t>RANDOM EXPONENTIAL(m,x,h,r,s)	BETA alpha=A and beta-B.  BINOMIAL on N trials of probability P (always</a:t>
            </a:r>
          </a:p>
          <a:p>
            <a:pPr>
              <a:lnSpc>
                <a:spcPct val="90000"/>
              </a:lnSpc>
            </a:pPr>
            <a:r>
              <a:rPr lang="en-GB" sz="800" smtClean="0"/>
              <a:t>RANDOM GAMMA(m,x,O,h,r,s)	an integer).  EXPONENTIAL starting at 0 with mean 1.  GAMMA  of order O.</a:t>
            </a:r>
          </a:p>
          <a:p>
            <a:pPr>
              <a:lnSpc>
                <a:spcPct val="90000"/>
              </a:lnSpc>
            </a:pPr>
            <a:r>
              <a:rPr lang="en-GB" sz="800" smtClean="0"/>
              <a:t>RANDOM LOOKUP(l,m,x,h,r,s)	LOOKUP using the supplied lookup function as a probability density </a:t>
            </a:r>
          </a:p>
          <a:p>
            <a:pPr>
              <a:lnSpc>
                <a:spcPct val="90000"/>
              </a:lnSpc>
            </a:pPr>
            <a:r>
              <a:rPr lang="en-GB" sz="800" smtClean="0"/>
              <a:t>RANDOM NEGATIVE  BINOMIAL(...) 	function.  NEGATIVE BINOMIAL for N successes with probability P (integer</a:t>
            </a:r>
          </a:p>
          <a:p>
            <a:pPr>
              <a:lnSpc>
                <a:spcPct val="90000"/>
              </a:lnSpc>
            </a:pPr>
            <a:r>
              <a:rPr lang="en-GB" sz="800" smtClean="0"/>
              <a:t>RANDOM NORMAL(m,x,h,r,s)	&gt;= N). NORMAL with mean 0 and variance 1.  POISSON  with mean  M</a:t>
            </a:r>
          </a:p>
          <a:p>
            <a:pPr>
              <a:lnSpc>
                <a:spcPct val="90000"/>
              </a:lnSpc>
            </a:pPr>
            <a:r>
              <a:rPr lang="en-GB" sz="800" smtClean="0"/>
              <a:t>RANDOM POISSON(m,x,M,h,r,s)	(always returns an integer).  TRIANGULAR between S and T with peak at P.</a:t>
            </a:r>
          </a:p>
          <a:p>
            <a:pPr>
              <a:lnSpc>
                <a:spcPct val="90000"/>
              </a:lnSpc>
            </a:pPr>
            <a:r>
              <a:rPr lang="en-GB" sz="800" smtClean="0"/>
              <a:t>RANDOM TRIANGULAR(m,x,S,P,T,s)	WEIBULL with shape S starting at 0 with mean 1.  The obsolete function</a:t>
            </a:r>
          </a:p>
          <a:p>
            <a:pPr>
              <a:lnSpc>
                <a:spcPct val="90000"/>
              </a:lnSpc>
            </a:pPr>
            <a:r>
              <a:rPr lang="en-GB" sz="800" smtClean="0"/>
              <a:t>RANDOM  UNIFORM(m,x,s)	RANDOM 0 1 takes no arguments and returns a number uniformly</a:t>
            </a:r>
          </a:p>
          <a:p>
            <a:pPr>
              <a:lnSpc>
                <a:spcPct val="90000"/>
              </a:lnSpc>
            </a:pPr>
            <a:r>
              <a:rPr lang="en-GB" sz="800" smtClean="0"/>
              <a:t> RANDOM WEIBULL(m,x,S,h,r,s)	distributed between 0 and 1.</a:t>
            </a:r>
          </a:p>
          <a:p>
            <a:pPr>
              <a:lnSpc>
                <a:spcPct val="90000"/>
              </a:lnSpc>
            </a:pPr>
            <a:r>
              <a:rPr lang="en-GB" sz="800" smtClean="0"/>
              <a:t>:RAW:	Marks data as raw so :NA: is reported for missing values (Chapter 2).</a:t>
            </a:r>
          </a:p>
          <a:p>
            <a:pPr>
              <a:lnSpc>
                <a:spcPct val="90000"/>
              </a:lnSpc>
            </a:pPr>
            <a:r>
              <a:rPr lang="en-GB" sz="800" smtClean="0"/>
              <a:t>RC COMPARE('r',var,f[,s[,d]])	Set output to f times  var's value in run 'r' with optional start time and d</a:t>
            </a:r>
          </a:p>
          <a:p>
            <a:pPr>
              <a:lnSpc>
                <a:spcPct val="90000"/>
              </a:lnSpc>
            </a:pPr>
            <a:r>
              <a:rPr lang="en-GB" sz="800" smtClean="0"/>
              <a:t>uration</a:t>
            </a:r>
          </a:p>
          <a:p>
            <a:pPr>
              <a:lnSpc>
                <a:spcPct val="90000"/>
              </a:lnSpc>
            </a:pPr>
            <a:r>
              <a:rPr lang="en-GB" sz="800" smtClean="0"/>
              <a:t>RC COMPARE CHECK('r',var,g,f[,s[,d]]) After grace period g compare to f  times var in 'r'.	</a:t>
            </a:r>
          </a:p>
          <a:p>
            <a:pPr>
              <a:lnSpc>
                <a:spcPct val="90000"/>
              </a:lnSpc>
            </a:pPr>
            <a:r>
              <a:rPr lang="en-GB" sz="800" smtClean="0"/>
              <a:t>RC DECAY(e,t[,s[,d]])	Set output to e decaying over t with optional start time and duration.</a:t>
            </a:r>
          </a:p>
          <a:p>
            <a:pPr>
              <a:lnSpc>
                <a:spcPct val="90000"/>
              </a:lnSpc>
            </a:pPr>
            <a:r>
              <a:rPr lang="en-GB" sz="800" smtClean="0"/>
              <a:t>RC DECAY CHECK(g,e,t[,s[,d]])	After grace period g compare to e  decaying over time t.</a:t>
            </a:r>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GB" smtClean="0"/>
              <a:t>Predefined Functions</a:t>
            </a:r>
          </a:p>
        </p:txBody>
      </p:sp>
      <p:sp>
        <p:nvSpPr>
          <p:cNvPr id="134147" name="Rectangle 3"/>
          <p:cNvSpPr>
            <a:spLocks noGrp="1" noChangeArrowheads="1"/>
          </p:cNvSpPr>
          <p:nvPr>
            <p:ph type="body" idx="1"/>
          </p:nvPr>
        </p:nvSpPr>
        <p:spPr/>
        <p:txBody>
          <a:bodyPr/>
          <a:lstStyle/>
          <a:p>
            <a:pPr>
              <a:lnSpc>
                <a:spcPct val="90000"/>
              </a:lnSpc>
            </a:pPr>
            <a:r>
              <a:rPr lang="en-GB" sz="800" smtClean="0"/>
              <a:t>RC GROW(e,g[,s[,d]])	Set output to e growing at rate g with optional start time and duration.</a:t>
            </a:r>
          </a:p>
          <a:p>
            <a:pPr>
              <a:lnSpc>
                <a:spcPct val="90000"/>
              </a:lnSpc>
            </a:pPr>
            <a:r>
              <a:rPr lang="en-GB" sz="800" smtClean="0"/>
              <a:t>RC GROW CHECK(g,e,t[,s[,d]])	After grace period g compare to e growing at rate g.</a:t>
            </a:r>
          </a:p>
          <a:p>
            <a:pPr>
              <a:lnSpc>
                <a:spcPct val="90000"/>
              </a:lnSpc>
            </a:pPr>
            <a:r>
              <a:rPr lang="en-GB" sz="800" smtClean="0"/>
              <a:t>RC RAMP(e,f[,st])	Set output to ramp to f times e over t with optional start time and duration.</a:t>
            </a:r>
          </a:p>
          <a:p>
            <a:pPr>
              <a:lnSpc>
                <a:spcPct val="90000"/>
              </a:lnSpc>
            </a:pPr>
            <a:r>
              <a:rPr lang="en-GB" sz="800" smtClean="0"/>
              <a:t>RC RAMP CHECK(g,e,f[,st])	After grace period g compare to a ramp to e times f over ramp time t.</a:t>
            </a:r>
          </a:p>
          <a:p>
            <a:pPr>
              <a:lnSpc>
                <a:spcPct val="90000"/>
              </a:lnSpc>
            </a:pPr>
            <a:r>
              <a:rPr lang="en-GB" sz="800" smtClean="0"/>
              <a:t>RC STEP(e,f[,st])	Set output to f times e with optional start time and duration.</a:t>
            </a:r>
          </a:p>
          <a:p>
            <a:pPr>
              <a:lnSpc>
                <a:spcPct val="90000"/>
              </a:lnSpc>
            </a:pPr>
            <a:r>
              <a:rPr lang="en-GB" sz="800" smtClean="0"/>
              <a:t>RC STEP CHECK(g,e,f[,st])	After grace period g compare to e times f.</a:t>
            </a:r>
          </a:p>
          <a:p>
            <a:pPr>
              <a:lnSpc>
                <a:spcPct val="90000"/>
              </a:lnSpc>
            </a:pPr>
            <a:r>
              <a:rPr lang="en-GB" sz="800" smtClean="0"/>
              <a:t>REINITIAL(A)	Holds  first value of A but, unlike INITIAL, recomputes on resumed run.</a:t>
            </a:r>
          </a:p>
          <a:p>
            <a:pPr>
              <a:lnSpc>
                <a:spcPct val="90000"/>
              </a:lnSpc>
            </a:pPr>
            <a:r>
              <a:rPr lang="en-GB" sz="800" smtClean="0"/>
              <a:t>SAMPLE IF TRUE(B,X,N)	Returns X if B is true otherwise holding the value.  Starts with N.</a:t>
            </a:r>
          </a:p>
          <a:p>
            <a:pPr>
              <a:lnSpc>
                <a:spcPct val="90000"/>
              </a:lnSpc>
            </a:pPr>
            <a:r>
              <a:rPr lang="en-GB" sz="800" smtClean="0"/>
              <a:t>SHIFT IF TRUE(V,B,N,A,I)†	Shifts N elements of V if B is true accumulating if A is non-zero.  The first element of V is replaced by I.</a:t>
            </a:r>
          </a:p>
          <a:p>
            <a:pPr>
              <a:lnSpc>
                <a:spcPct val="90000"/>
              </a:lnSpc>
            </a:pPr>
            <a:r>
              <a:rPr lang="en-GB" sz="800" smtClean="0"/>
              <a:t>SIN(X)	Returns the sine of X measured in radians.</a:t>
            </a:r>
          </a:p>
          <a:p>
            <a:pPr>
              <a:lnSpc>
                <a:spcPct val="90000"/>
              </a:lnSpc>
            </a:pPr>
            <a:r>
              <a:rPr lang="en-GB" sz="800" smtClean="0"/>
              <a:t>SINH(X)	Returns the hyperbolic sine of X measured in radians.</a:t>
            </a:r>
          </a:p>
          <a:p>
            <a:pPr>
              <a:lnSpc>
                <a:spcPct val="90000"/>
              </a:lnSpc>
            </a:pPr>
            <a:r>
              <a:rPr lang="en-GB" sz="800" smtClean="0"/>
              <a:t>SINTEG(R,I,m,x,Q,S,T)	Performs numerical integration of R starting at I but stays bigger than m, smaller than x, is quantized by Q and is S when within T of S.</a:t>
            </a:r>
          </a:p>
          <a:p>
            <a:pPr>
              <a:lnSpc>
                <a:spcPct val="90000"/>
              </a:lnSpc>
            </a:pPr>
            <a:r>
              <a:rPr lang="en-GB" sz="800" smtClean="0"/>
              <a:t>SMOOTH(X,T)	Returns a first order exponential smooth of X over time T.</a:t>
            </a:r>
          </a:p>
          <a:p>
            <a:pPr>
              <a:lnSpc>
                <a:spcPct val="90000"/>
              </a:lnSpc>
            </a:pPr>
            <a:r>
              <a:rPr lang="en-GB" sz="800" smtClean="0"/>
              <a:t>SMOOTH N(X,T,I,N)	Returns a N'th order exponential smooth of X over time T  starting at I.</a:t>
            </a:r>
          </a:p>
          <a:p>
            <a:pPr>
              <a:lnSpc>
                <a:spcPct val="90000"/>
              </a:lnSpc>
            </a:pPr>
            <a:r>
              <a:rPr lang="en-GB" sz="800" smtClean="0"/>
              <a:t>SMOOTH3(X,T)	Returns a third order exponential smooth of X over time T.  </a:t>
            </a:r>
          </a:p>
          <a:p>
            <a:pPr>
              <a:lnSpc>
                <a:spcPct val="90000"/>
              </a:lnSpc>
            </a:pPr>
            <a:r>
              <a:rPr lang="en-GB" sz="800" smtClean="0"/>
              <a:t>SMOOTH3I(X,T,I)	Returns a third order exponential smooth of X over time T starting at I.</a:t>
            </a:r>
          </a:p>
          <a:p>
            <a:pPr>
              <a:lnSpc>
                <a:spcPct val="90000"/>
              </a:lnSpc>
            </a:pPr>
            <a:r>
              <a:rPr lang="en-GB" sz="800" smtClean="0"/>
              <a:t>SMOOTHI(X,T,I)	Returns a first order exponential delay of X over time T starting at I.</a:t>
            </a:r>
          </a:p>
          <a:p>
            <a:pPr>
              <a:lnSpc>
                <a:spcPct val="90000"/>
              </a:lnSpc>
            </a:pPr>
            <a:r>
              <a:rPr lang="en-GB" sz="800" smtClean="0"/>
              <a:t>SQRT(X)	Returns the square root of X.</a:t>
            </a:r>
          </a:p>
          <a:p>
            <a:pPr>
              <a:lnSpc>
                <a:spcPct val="90000"/>
              </a:lnSpc>
            </a:pPr>
            <a:r>
              <a:rPr lang="en-GB" sz="800" smtClean="0"/>
              <a:t>STEP(H,T)	Returns 0 till time T and then H.</a:t>
            </a:r>
          </a:p>
          <a:p>
            <a:pPr>
              <a:lnSpc>
                <a:spcPct val="90000"/>
              </a:lnSpc>
            </a:pPr>
            <a:r>
              <a:rPr lang="en-GB" sz="800" smtClean="0"/>
              <a:t>SUM( X[r!] )†	Returns the sum of instances of X in the Subscript Range r.</a:t>
            </a:r>
          </a:p>
          <a:p>
            <a:pPr>
              <a:lnSpc>
                <a:spcPct val="90000"/>
              </a:lnSpc>
            </a:pPr>
            <a:r>
              <a:rPr lang="en-GB" sz="800" smtClean="0"/>
              <a:t>SUPPLY AT PRICE(q,pp,pr) † The quantity supplied given a capacity q, preference profile pp and price pr.</a:t>
            </a:r>
          </a:p>
          <a:p>
            <a:pPr>
              <a:lnSpc>
                <a:spcPct val="90000"/>
              </a:lnSpc>
            </a:pPr>
            <a:r>
              <a:rPr lang="en-GB" sz="800" smtClean="0"/>
              <a:t>TABBED ARRAY( a        b</a:t>
            </a:r>
          </a:p>
          <a:p>
            <a:pPr>
              <a:lnSpc>
                <a:spcPct val="90000"/>
              </a:lnSpc>
            </a:pPr>
            <a:r>
              <a:rPr lang="en-GB" sz="800" smtClean="0"/>
              <a:t>                                 x         y)†	Used to input tab delimited numbers as arrays of constant values.</a:t>
            </a:r>
          </a:p>
          <a:p>
            <a:pPr>
              <a:lnSpc>
                <a:spcPct val="90000"/>
              </a:lnSpc>
            </a:pPr>
            <a:r>
              <a:rPr lang="en-GB" sz="800" smtClean="0"/>
              <a:t>TAN(X)	Returns the tangent of X (radians).</a:t>
            </a:r>
          </a:p>
          <a:p>
            <a:pPr>
              <a:lnSpc>
                <a:spcPct val="90000"/>
              </a:lnSpc>
            </a:pPr>
            <a:r>
              <a:rPr lang="en-GB" sz="800" smtClean="0"/>
              <a:t>TANH(X)	Returns the hyperbolic tangent of X.</a:t>
            </a:r>
          </a:p>
          <a:p>
            <a:pPr>
              <a:lnSpc>
                <a:spcPct val="90000"/>
              </a:lnSpc>
            </a:pPr>
            <a:r>
              <a:rPr lang="en-GB" sz="800" smtClean="0"/>
              <a:t>:TEST INPUT:	Defines a test input equation for use with Reality Check.</a:t>
            </a:r>
          </a:p>
          <a:p>
            <a:pPr>
              <a:lnSpc>
                <a:spcPct val="90000"/>
              </a:lnSpc>
            </a:pPr>
            <a:r>
              <a:rPr lang="en-GB" sz="800" smtClean="0"/>
              <a:t>:THE CONDITION:	Precedes the predicate condition of a Reality Check.</a:t>
            </a:r>
          </a:p>
          <a:p>
            <a:pPr>
              <a:lnSpc>
                <a:spcPct val="90000"/>
              </a:lnSpc>
            </a:pPr>
            <a:r>
              <a:rPr lang="en-GB" sz="800" smtClean="0"/>
              <a:t>TIME BASE(start,slope)	Defines a time base for output customization.</a:t>
            </a:r>
          </a:p>
          <a:p>
            <a:pPr>
              <a:lnSpc>
                <a:spcPct val="90000"/>
              </a:lnSpc>
            </a:pPr>
            <a:r>
              <a:rPr lang="en-GB" sz="800" smtClean="0"/>
              <a:t>TIME SHIFT(data,shift)	Shifts data in time.</a:t>
            </a:r>
          </a:p>
          <a:p>
            <a:pPr>
              <a:lnSpc>
                <a:spcPct val="90000"/>
              </a:lnSpc>
            </a:pPr>
            <a:r>
              <a:rPr lang="en-GB" sz="800" smtClean="0"/>
              <a:t>TIME TRANSITION(T1,...)	Obsolete.</a:t>
            </a:r>
          </a:p>
          <a:p>
            <a:pPr>
              <a:lnSpc>
                <a:spcPct val="90000"/>
              </a:lnSpc>
            </a:pPr>
            <a:endParaRPr lang="en-GB" sz="800" smtClean="0"/>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p:txBody>
          <a:bodyPr/>
          <a:lstStyle/>
          <a:p>
            <a:r>
              <a:rPr lang="en-GB" smtClean="0"/>
              <a:t>Predefined Functions</a:t>
            </a:r>
          </a:p>
        </p:txBody>
      </p:sp>
      <p:sp>
        <p:nvSpPr>
          <p:cNvPr id="135171" name="Rectangle 1027"/>
          <p:cNvSpPr>
            <a:spLocks noGrp="1" noChangeArrowheads="1"/>
          </p:cNvSpPr>
          <p:nvPr>
            <p:ph type="body" idx="1"/>
          </p:nvPr>
        </p:nvSpPr>
        <p:spPr/>
        <p:txBody>
          <a:bodyPr/>
          <a:lstStyle/>
          <a:p>
            <a:r>
              <a:rPr lang="en-GB" sz="900" smtClean="0"/>
              <a:t>TREND(I,H,N)	Returns the fractional change rate of I over horizon H starting with N.</a:t>
            </a:r>
          </a:p>
          <a:p>
            <a:r>
              <a:rPr lang="en-GB" sz="900" smtClean="0"/>
              <a:t>VECTOR ELM MAP(vec,offset) Extracts elements of a vector without directly using their subscripts.</a:t>
            </a:r>
          </a:p>
          <a:p>
            <a:r>
              <a:rPr lang="en-GB" sz="900" smtClean="0"/>
              <a:t>VECTOR RANK(vec,dir) Returns the rank values for a vector in increasing or decreasing order.</a:t>
            </a:r>
          </a:p>
          <a:p>
            <a:r>
              <a:rPr lang="en-GB" sz="900" smtClean="0"/>
              <a:t>VECTOR REORDER(vec,svec) Reorders the vector according the specified sort order.	</a:t>
            </a:r>
          </a:p>
          <a:p>
            <a:r>
              <a:rPr lang="en-GB" sz="900" smtClean="0"/>
              <a:t>VECTOR SORT ORDER(vec,dir) Returns the sort order for a vector in increasing or decreasing order.</a:t>
            </a:r>
          </a:p>
          <a:p>
            <a:r>
              <a:rPr lang="en-GB" sz="900" smtClean="0"/>
              <a:t>VMAX(X[r!])†	Takes the maximum of X over the subscript range r.</a:t>
            </a:r>
          </a:p>
          <a:p>
            <a:r>
              <a:rPr lang="en-GB" sz="900" smtClean="0"/>
              <a:t>VMIN(X[r!])†	Takes the minimum of  X over the subscript range r.</a:t>
            </a:r>
          </a:p>
          <a:p>
            <a:r>
              <a:rPr lang="en-GB" sz="900" smtClean="0"/>
              <a:t>WITH LOOKUP(x,L#)	Returns the y value of the xy pairs L# corresponding to x.</a:t>
            </a:r>
          </a:p>
          <a:p>
            <a:r>
              <a:rPr lang="en-GB" sz="900" smtClean="0"/>
              <a:t>X IF MISSING(expr,X)†	Replaces missing data with X specified value.</a:t>
            </a:r>
          </a:p>
          <a:p>
            <a:r>
              <a:rPr lang="en-GB" sz="900" smtClean="0"/>
              <a:t>XIDZ(A,B,X)	Returns X if dividing by zero (B =0) otherwise returns A divided by B.</a:t>
            </a:r>
          </a:p>
          <a:p>
            <a:r>
              <a:rPr lang="en-GB" sz="900" smtClean="0"/>
              <a:t>ZIDZ(A,B)	Zero (0.0) if dividing by zero (B=0) otherwise returns A divided by B</a:t>
            </a:r>
          </a:p>
          <a:p>
            <a:endParaRPr lang="en-GB"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a:xfrm>
            <a:off x="685800" y="3124200"/>
            <a:ext cx="7772400" cy="914400"/>
          </a:xfrm>
        </p:spPr>
        <p:txBody>
          <a:bodyPr/>
          <a:lstStyle/>
          <a:p>
            <a:r>
              <a:rPr lang="en-GB" smtClean="0"/>
              <a:t>Exercises</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p:txBody>
          <a:bodyPr/>
          <a:lstStyle/>
          <a:p>
            <a:r>
              <a:rPr lang="en-GB" smtClean="0"/>
              <a:t>Exercise 1</a:t>
            </a:r>
          </a:p>
        </p:txBody>
      </p:sp>
      <p:sp>
        <p:nvSpPr>
          <p:cNvPr id="137219" name="Rectangle 1027"/>
          <p:cNvSpPr>
            <a:spLocks noGrp="1" noChangeArrowheads="1"/>
          </p:cNvSpPr>
          <p:nvPr>
            <p:ph type="body" idx="1"/>
          </p:nvPr>
        </p:nvSpPr>
        <p:spPr/>
        <p:txBody>
          <a:bodyPr/>
          <a:lstStyle/>
          <a:p>
            <a:r>
              <a:rPr lang="en-GB" smtClean="0"/>
              <a:t>Consider the re-introduction of wolves into Scotland and sketch the expected behaviour of the population over time.</a:t>
            </a:r>
          </a:p>
          <a:p>
            <a:pPr lvl="1"/>
            <a:r>
              <a:rPr lang="en-GB" smtClean="0"/>
              <a:t>Initial number of wolves = 0</a:t>
            </a:r>
          </a:p>
          <a:p>
            <a:pPr lvl="1"/>
            <a:r>
              <a:rPr lang="en-GB" smtClean="0"/>
              <a:t>Wolves are introduced at a rate of 5 pairs every year</a:t>
            </a:r>
          </a:p>
          <a:p>
            <a:pPr lvl="1"/>
            <a:r>
              <a:rPr lang="en-GB" smtClean="0"/>
              <a:t>NO births and NO deaths</a:t>
            </a:r>
          </a:p>
          <a:p>
            <a:endParaRPr lang="en-GB" smtClean="0"/>
          </a:p>
          <a:p>
            <a:r>
              <a:rPr lang="en-GB" smtClean="0"/>
              <a:t>How many wolves will there be after 10 years of this policy?</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smtClean="0"/>
              <a:t>Exercise 1  - Wolf Model (Wolves1)</a:t>
            </a:r>
          </a:p>
        </p:txBody>
      </p:sp>
      <p:pic>
        <p:nvPicPr>
          <p:cNvPr id="138243" name="Picture 4"/>
          <p:cNvPicPr>
            <a:picLocks noChangeAspect="1" noChangeArrowheads="1"/>
          </p:cNvPicPr>
          <p:nvPr/>
        </p:nvPicPr>
        <p:blipFill>
          <a:blip r:embed="rId2" cstate="print"/>
          <a:srcRect/>
          <a:stretch>
            <a:fillRect/>
          </a:stretch>
        </p:blipFill>
        <p:spPr bwMode="auto">
          <a:xfrm>
            <a:off x="2743200" y="1752600"/>
            <a:ext cx="34290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GB" smtClean="0"/>
              <a:t>First Order Positive Feedback Loop</a:t>
            </a:r>
          </a:p>
        </p:txBody>
      </p:sp>
      <p:sp>
        <p:nvSpPr>
          <p:cNvPr id="139267" name="Rectangle 3"/>
          <p:cNvSpPr>
            <a:spLocks noGrp="1" noChangeArrowheads="1"/>
          </p:cNvSpPr>
          <p:nvPr>
            <p:ph type="body" idx="1"/>
          </p:nvPr>
        </p:nvSpPr>
        <p:spPr/>
        <p:txBody>
          <a:bodyPr/>
          <a:lstStyle/>
          <a:p>
            <a:r>
              <a:rPr lang="en-GB" smtClean="0"/>
              <a:t>So called because there is only </a:t>
            </a:r>
            <a:r>
              <a:rPr lang="en-GB" smtClean="0">
                <a:solidFill>
                  <a:srgbClr val="FF0000"/>
                </a:solidFill>
              </a:rPr>
              <a:t>one level</a:t>
            </a:r>
            <a:r>
              <a:rPr lang="en-GB" smtClean="0"/>
              <a:t> involved in the feedback loop.</a:t>
            </a:r>
          </a:p>
          <a:p>
            <a:r>
              <a:rPr lang="en-GB" smtClean="0"/>
              <a:t>Examples of such structures include; bank accounts gaining interest and population growth.</a:t>
            </a:r>
          </a:p>
          <a:p>
            <a:r>
              <a:rPr lang="en-GB" smtClean="0"/>
              <a:t>Characterised by a constant </a:t>
            </a:r>
            <a:r>
              <a:rPr lang="en-GB" smtClean="0">
                <a:solidFill>
                  <a:srgbClr val="FF0000"/>
                </a:solidFill>
              </a:rPr>
              <a:t>doubling time</a:t>
            </a:r>
            <a:r>
              <a:rPr lang="en-GB" smtClean="0"/>
              <a:t>.</a:t>
            </a:r>
          </a:p>
          <a:p>
            <a:pPr lvl="1"/>
            <a:r>
              <a:rPr lang="en-GB" smtClean="0"/>
              <a:t>Doubling time is the period required for the level to double in value.  It can be approximated to 0.7/growth rate</a:t>
            </a:r>
          </a:p>
          <a:p>
            <a:r>
              <a:rPr lang="en-GB" smtClean="0"/>
              <a:t>Exponential growth</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mtClean="0"/>
              <a:t>Exercise 2</a:t>
            </a:r>
          </a:p>
        </p:txBody>
      </p:sp>
      <p:sp>
        <p:nvSpPr>
          <p:cNvPr id="140291" name="Rectangle 3"/>
          <p:cNvSpPr>
            <a:spLocks noGrp="1" noChangeArrowheads="1"/>
          </p:cNvSpPr>
          <p:nvPr>
            <p:ph type="body" idx="1"/>
          </p:nvPr>
        </p:nvSpPr>
        <p:spPr/>
        <p:txBody>
          <a:bodyPr/>
          <a:lstStyle/>
          <a:p>
            <a:r>
              <a:rPr lang="en-GB" smtClean="0"/>
              <a:t>After 2 years the introduced wolves begin to reproduce.</a:t>
            </a:r>
          </a:p>
          <a:p>
            <a:endParaRPr lang="en-GB" smtClean="0"/>
          </a:p>
          <a:p>
            <a:r>
              <a:rPr lang="en-GB" smtClean="0"/>
              <a:t>On average, 0.5 wolves are born and survive, each year, for each wolf in the population.</a:t>
            </a:r>
          </a:p>
          <a:p>
            <a:endParaRPr lang="en-GB" smtClean="0"/>
          </a:p>
          <a:p>
            <a:r>
              <a:rPr lang="en-GB" smtClean="0"/>
              <a:t>Sketch the population of wolves over the 10 years following the introduction of the initial wolves (I.e. start with the 10 pairs of wolves introduced in the first 2 years).</a:t>
            </a:r>
          </a:p>
          <a:p>
            <a:endParaRPr lang="en-GB" smtClean="0"/>
          </a:p>
          <a:p>
            <a:r>
              <a:rPr lang="en-GB" smtClean="0"/>
              <a:t>How long before the population reaches 80?</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GB" smtClean="0"/>
              <a:t>Exercise 2 - Sketch</a:t>
            </a:r>
          </a:p>
        </p:txBody>
      </p:sp>
      <p:pic>
        <p:nvPicPr>
          <p:cNvPr id="141315" name="Picture 4"/>
          <p:cNvPicPr>
            <a:picLocks noChangeAspect="1" noChangeArrowheads="1"/>
          </p:cNvPicPr>
          <p:nvPr/>
        </p:nvPicPr>
        <p:blipFill>
          <a:blip r:embed="rId2" cstate="print"/>
          <a:srcRect/>
          <a:stretch>
            <a:fillRect/>
          </a:stretch>
        </p:blipFill>
        <p:spPr bwMode="auto">
          <a:xfrm>
            <a:off x="1831975" y="1600200"/>
            <a:ext cx="5478463" cy="3656013"/>
          </a:xfrm>
          <a:prstGeom prst="rect">
            <a:avLst/>
          </a:prstGeom>
          <a:noFill/>
          <a:ln w="9525">
            <a:noFill/>
            <a:miter lim="800000"/>
            <a:headEnd/>
            <a:tailEnd/>
          </a:ln>
        </p:spPr>
      </p:pic>
      <p:sp>
        <p:nvSpPr>
          <p:cNvPr id="141316" name="Text Box 5"/>
          <p:cNvSpPr txBox="1">
            <a:spLocks noChangeArrowheads="1"/>
          </p:cNvSpPr>
          <p:nvPr/>
        </p:nvSpPr>
        <p:spPr bwMode="auto">
          <a:xfrm>
            <a:off x="1524000" y="5410200"/>
            <a:ext cx="6324600" cy="1370013"/>
          </a:xfrm>
          <a:prstGeom prst="rect">
            <a:avLst/>
          </a:prstGeom>
          <a:noFill/>
          <a:ln w="9525">
            <a:noFill/>
            <a:miter lim="800000"/>
            <a:headEnd/>
            <a:tailEnd/>
          </a:ln>
        </p:spPr>
        <p:txBody>
          <a:bodyPr>
            <a:spAutoFit/>
          </a:bodyPr>
          <a:lstStyle/>
          <a:p>
            <a:pPr eaLnBrk="0" hangingPunct="0">
              <a:spcBef>
                <a:spcPct val="50000"/>
              </a:spcBef>
            </a:pPr>
            <a:r>
              <a:rPr lang="en-GB" sz="2400">
                <a:latin typeface="Times New Roman" pitchFamily="18" charset="0"/>
              </a:rPr>
              <a:t>0.7/0.5 = 1.4 year doubling time.  After 2.8 years, population is 80</a:t>
            </a:r>
          </a:p>
          <a:p>
            <a:pPr eaLnBrk="0" hangingPunct="0">
              <a:spcBef>
                <a:spcPct val="50000"/>
              </a:spcBef>
            </a:pP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GB" smtClean="0"/>
              <a:t>Exercise 2 – Computer Model</a:t>
            </a:r>
          </a:p>
        </p:txBody>
      </p:sp>
      <p:sp>
        <p:nvSpPr>
          <p:cNvPr id="142339" name="Rectangle 3"/>
          <p:cNvSpPr>
            <a:spLocks noGrp="1" noChangeArrowheads="1"/>
          </p:cNvSpPr>
          <p:nvPr>
            <p:ph type="body" idx="1"/>
          </p:nvPr>
        </p:nvSpPr>
        <p:spPr/>
        <p:txBody>
          <a:bodyPr/>
          <a:lstStyle/>
          <a:p>
            <a:r>
              <a:rPr lang="en-GB" smtClean="0"/>
              <a:t>Use Vensim to create the population growth model.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Measurement Units</a:t>
            </a:r>
          </a:p>
        </p:txBody>
      </p:sp>
      <p:sp>
        <p:nvSpPr>
          <p:cNvPr id="3" name="Content Placeholder 2"/>
          <p:cNvSpPr>
            <a:spLocks noGrp="1"/>
          </p:cNvSpPr>
          <p:nvPr>
            <p:ph idx="1"/>
          </p:nvPr>
        </p:nvSpPr>
        <p:spPr>
          <a:xfrm>
            <a:off x="685800" y="2357438"/>
            <a:ext cx="2028825" cy="1143000"/>
          </a:xfrm>
        </p:spPr>
        <p:txBody>
          <a:bodyPr/>
          <a:lstStyle/>
          <a:p>
            <a:r>
              <a:rPr lang="en-GB" sz="2400" smtClean="0"/>
              <a:t>Sales</a:t>
            </a:r>
          </a:p>
          <a:p>
            <a:r>
              <a:rPr lang="en-GB" sz="2400" smtClean="0"/>
              <a:t>Price</a:t>
            </a:r>
          </a:p>
          <a:p>
            <a:r>
              <a:rPr lang="en-GB" sz="2400" smtClean="0"/>
              <a:t>Revenue</a:t>
            </a:r>
          </a:p>
        </p:txBody>
      </p:sp>
      <p:sp>
        <p:nvSpPr>
          <p:cNvPr id="5" name="Content Placeholder 2"/>
          <p:cNvSpPr txBox="1">
            <a:spLocks/>
          </p:cNvSpPr>
          <p:nvPr/>
        </p:nvSpPr>
        <p:spPr bwMode="auto">
          <a:xfrm>
            <a:off x="4929188" y="2357438"/>
            <a:ext cx="3886200" cy="1143000"/>
          </a:xfrm>
          <a:prstGeom prst="rect">
            <a:avLst/>
          </a:prstGeom>
          <a:noFill/>
          <a:ln w="9525">
            <a:noFill/>
            <a:miter lim="800000"/>
            <a:headEnd/>
            <a:tailEnd/>
          </a:ln>
        </p:spPr>
        <p:txBody>
          <a:bodyPr/>
          <a:lstStyle/>
          <a:p>
            <a:pPr marL="342900" indent="-342900" eaLnBrk="0" hangingPunct="0">
              <a:spcBef>
                <a:spcPct val="20000"/>
              </a:spcBef>
              <a:defRPr/>
            </a:pPr>
            <a:r>
              <a:rPr lang="en-GB" sz="2400" b="0" i="1" kern="0" dirty="0">
                <a:solidFill>
                  <a:srgbClr val="FF0000"/>
                </a:solidFill>
                <a:latin typeface="+mn-lt"/>
                <a:cs typeface="+mn-cs"/>
              </a:rPr>
              <a:t>Items/Day</a:t>
            </a:r>
          </a:p>
          <a:p>
            <a:pPr marL="342900" indent="-342900" eaLnBrk="0" hangingPunct="0">
              <a:spcBef>
                <a:spcPct val="20000"/>
              </a:spcBef>
              <a:defRPr/>
            </a:pPr>
            <a:r>
              <a:rPr lang="en-GB" sz="2400" b="0" i="1" kern="0" dirty="0">
                <a:solidFill>
                  <a:srgbClr val="FF0000"/>
                </a:solidFill>
                <a:latin typeface="+mn-lt"/>
                <a:cs typeface="+mn-cs"/>
              </a:rPr>
              <a:t>£/Item</a:t>
            </a:r>
          </a:p>
          <a:p>
            <a:pPr marL="342900" indent="-342900" eaLnBrk="0" hangingPunct="0">
              <a:spcBef>
                <a:spcPct val="20000"/>
              </a:spcBef>
              <a:defRPr/>
            </a:pPr>
            <a:r>
              <a:rPr lang="en-GB" sz="2400" b="0" i="1" kern="0" dirty="0">
                <a:solidFill>
                  <a:srgbClr val="FF0000"/>
                </a:solidFill>
                <a:latin typeface="+mn-lt"/>
                <a:cs typeface="+mn-cs"/>
              </a:rPr>
              <a:t>£/Day</a:t>
            </a:r>
          </a:p>
        </p:txBody>
      </p:sp>
      <p:sp>
        <p:nvSpPr>
          <p:cNvPr id="6" name="TextBox 5"/>
          <p:cNvSpPr txBox="1">
            <a:spLocks noChangeArrowheads="1"/>
          </p:cNvSpPr>
          <p:nvPr/>
        </p:nvSpPr>
        <p:spPr bwMode="auto">
          <a:xfrm>
            <a:off x="2571750" y="5072063"/>
            <a:ext cx="3536950" cy="646112"/>
          </a:xfrm>
          <a:prstGeom prst="rect">
            <a:avLst/>
          </a:prstGeom>
          <a:noFill/>
          <a:ln w="9525">
            <a:noFill/>
            <a:miter lim="800000"/>
            <a:headEnd/>
            <a:tailEnd/>
          </a:ln>
        </p:spPr>
        <p:txBody>
          <a:bodyPr wrap="none">
            <a:spAutoFit/>
          </a:bodyPr>
          <a:lstStyle/>
          <a:p>
            <a:pPr eaLnBrk="0" hangingPunct="0"/>
            <a:r>
              <a:rPr lang="en-GB" sz="1800" u="sng"/>
              <a:t>  £  </a:t>
            </a:r>
            <a:r>
              <a:rPr lang="en-GB" sz="1800"/>
              <a:t>   =     </a:t>
            </a:r>
            <a:r>
              <a:rPr lang="en-GB" sz="1800" u="sng"/>
              <a:t>Items</a:t>
            </a:r>
            <a:r>
              <a:rPr lang="en-GB" sz="1800"/>
              <a:t>    x  </a:t>
            </a:r>
            <a:r>
              <a:rPr lang="en-GB" sz="1800" u="sng"/>
              <a:t>  £    </a:t>
            </a:r>
          </a:p>
          <a:p>
            <a:pPr eaLnBrk="0" hangingPunct="0"/>
            <a:r>
              <a:rPr lang="en-GB" sz="1800"/>
              <a:t>Day            Day          Item</a:t>
            </a:r>
          </a:p>
        </p:txBody>
      </p:sp>
      <p:sp>
        <p:nvSpPr>
          <p:cNvPr id="8" name="TextBox 7"/>
          <p:cNvSpPr txBox="1">
            <a:spLocks noChangeArrowheads="1"/>
          </p:cNvSpPr>
          <p:nvPr/>
        </p:nvSpPr>
        <p:spPr bwMode="auto">
          <a:xfrm>
            <a:off x="2098675" y="4643438"/>
            <a:ext cx="4032250" cy="369887"/>
          </a:xfrm>
          <a:prstGeom prst="rect">
            <a:avLst/>
          </a:prstGeom>
          <a:noFill/>
          <a:ln w="9525">
            <a:noFill/>
            <a:miter lim="800000"/>
            <a:headEnd/>
            <a:tailEnd/>
          </a:ln>
        </p:spPr>
        <p:txBody>
          <a:bodyPr>
            <a:spAutoFit/>
          </a:bodyPr>
          <a:lstStyle/>
          <a:p>
            <a:pPr eaLnBrk="0" hangingPunct="0"/>
            <a:r>
              <a:rPr lang="en-GB" sz="1800">
                <a:solidFill>
                  <a:srgbClr val="0066FF"/>
                </a:solidFill>
              </a:rPr>
              <a:t>Revenue =      Sales    x  Price</a:t>
            </a:r>
          </a:p>
        </p:txBody>
      </p:sp>
      <p:grpSp>
        <p:nvGrpSpPr>
          <p:cNvPr id="2" name="Group 11"/>
          <p:cNvGrpSpPr>
            <a:grpSpLocks/>
          </p:cNvGrpSpPr>
          <p:nvPr/>
        </p:nvGrpSpPr>
        <p:grpSpPr bwMode="auto">
          <a:xfrm>
            <a:off x="3786188" y="5214938"/>
            <a:ext cx="2428875" cy="357187"/>
            <a:chOff x="3786182" y="5214950"/>
            <a:chExt cx="2428892" cy="357190"/>
          </a:xfrm>
        </p:grpSpPr>
        <p:cxnSp>
          <p:nvCxnSpPr>
            <p:cNvPr id="14344" name="Straight Connector 8"/>
            <p:cNvCxnSpPr>
              <a:cxnSpLocks noChangeShapeType="1"/>
            </p:cNvCxnSpPr>
            <p:nvPr/>
          </p:nvCxnSpPr>
          <p:spPr bwMode="auto">
            <a:xfrm rot="10800000">
              <a:off x="5214942" y="5500702"/>
              <a:ext cx="1000132" cy="71438"/>
            </a:xfrm>
            <a:prstGeom prst="line">
              <a:avLst/>
            </a:prstGeom>
            <a:noFill/>
            <a:ln w="28575" algn="ctr">
              <a:solidFill>
                <a:srgbClr val="FF0000"/>
              </a:solidFill>
              <a:round/>
              <a:headEnd/>
              <a:tailEnd/>
            </a:ln>
          </p:spPr>
        </p:cxnSp>
        <p:cxnSp>
          <p:nvCxnSpPr>
            <p:cNvPr id="14345" name="Straight Connector 10"/>
            <p:cNvCxnSpPr>
              <a:cxnSpLocks noChangeShapeType="1"/>
            </p:cNvCxnSpPr>
            <p:nvPr/>
          </p:nvCxnSpPr>
          <p:spPr bwMode="auto">
            <a:xfrm rot="10800000">
              <a:off x="3786182" y="5214950"/>
              <a:ext cx="1000132" cy="71438"/>
            </a:xfrm>
            <a:prstGeom prst="line">
              <a:avLst/>
            </a:prstGeom>
            <a:noFill/>
            <a:ln w="28575" algn="ctr">
              <a:solidFill>
                <a:srgbClr val="FF0000"/>
              </a:solidFill>
              <a:round/>
              <a:headEnd/>
              <a:tailEnd/>
            </a:ln>
          </p:spPr>
        </p:cxnSp>
      </p:grpSp>
    </p:spTree>
    <p:custDataLst>
      <p:tags r:id="rId1"/>
    </p:custDataLst>
  </p:cSld>
  <p:clrMapOvr>
    <a:masterClrMapping/>
  </p:clrMapOvr>
  <p:transition advTm="414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2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build="allAtOnce"/>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GB" smtClean="0"/>
              <a:t>Exercise 2 – Wolf Model (Wolves2)</a:t>
            </a:r>
          </a:p>
        </p:txBody>
      </p:sp>
      <p:pic>
        <p:nvPicPr>
          <p:cNvPr id="143363" name="Picture 4"/>
          <p:cNvPicPr>
            <a:picLocks noChangeAspect="1" noChangeArrowheads="1"/>
          </p:cNvPicPr>
          <p:nvPr/>
        </p:nvPicPr>
        <p:blipFill>
          <a:blip r:embed="rId2" cstate="print"/>
          <a:srcRect/>
          <a:stretch>
            <a:fillRect/>
          </a:stretch>
        </p:blipFill>
        <p:spPr bwMode="auto">
          <a:xfrm>
            <a:off x="1652588" y="2181225"/>
            <a:ext cx="5838825" cy="2495550"/>
          </a:xfrm>
          <a:prstGeom prst="rect">
            <a:avLst/>
          </a:prstGeom>
          <a:noFill/>
          <a:ln w="9525">
            <a:noFill/>
            <a:miter lim="800000"/>
            <a:headEnd/>
            <a:tailEnd/>
          </a:ln>
        </p:spPr>
      </p:pic>
      <p:sp>
        <p:nvSpPr>
          <p:cNvPr id="143364" name="Text Box 5"/>
          <p:cNvSpPr txBox="1">
            <a:spLocks noChangeArrowheads="1"/>
          </p:cNvSpPr>
          <p:nvPr/>
        </p:nvSpPr>
        <p:spPr bwMode="auto">
          <a:xfrm>
            <a:off x="2667000" y="5029200"/>
            <a:ext cx="3810000" cy="457200"/>
          </a:xfrm>
          <a:prstGeom prst="rect">
            <a:avLst/>
          </a:prstGeom>
          <a:noFill/>
          <a:ln w="9525">
            <a:noFill/>
            <a:miter lim="800000"/>
            <a:headEnd/>
            <a:tailEnd/>
          </a:ln>
        </p:spPr>
        <p:txBody>
          <a:bodyPr>
            <a:spAutoFit/>
          </a:bodyPr>
          <a:lstStyle/>
          <a:p>
            <a:pPr eaLnBrk="0" hangingPunct="0">
              <a:spcBef>
                <a:spcPct val="50000"/>
              </a:spcBef>
            </a:pPr>
            <a:r>
              <a:rPr lang="en-GB" sz="2400">
                <a:latin typeface="Times New Roman" pitchFamily="18" charset="0"/>
              </a:rPr>
              <a:t>Stock and Flow Diagram</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GB" smtClean="0"/>
              <a:t>First Order Negative Feedback Loop</a:t>
            </a:r>
          </a:p>
        </p:txBody>
      </p:sp>
      <p:sp>
        <p:nvSpPr>
          <p:cNvPr id="144387" name="Rectangle 3"/>
          <p:cNvSpPr>
            <a:spLocks noGrp="1" noChangeArrowheads="1"/>
          </p:cNvSpPr>
          <p:nvPr>
            <p:ph type="body" idx="1"/>
          </p:nvPr>
        </p:nvSpPr>
        <p:spPr/>
        <p:txBody>
          <a:bodyPr/>
          <a:lstStyle/>
          <a:p>
            <a:pPr>
              <a:lnSpc>
                <a:spcPct val="90000"/>
              </a:lnSpc>
            </a:pPr>
            <a:r>
              <a:rPr lang="en-GB" sz="1800" smtClean="0"/>
              <a:t>So called because there is only </a:t>
            </a:r>
            <a:r>
              <a:rPr lang="en-GB" sz="1800" smtClean="0">
                <a:solidFill>
                  <a:srgbClr val="FF0000"/>
                </a:solidFill>
              </a:rPr>
              <a:t>one level</a:t>
            </a:r>
            <a:r>
              <a:rPr lang="en-GB" sz="1800" smtClean="0"/>
              <a:t> involved in the feedback loop.</a:t>
            </a:r>
          </a:p>
          <a:p>
            <a:pPr>
              <a:lnSpc>
                <a:spcPct val="90000"/>
              </a:lnSpc>
            </a:pPr>
            <a:endParaRPr lang="en-GB" sz="1800" smtClean="0"/>
          </a:p>
          <a:p>
            <a:pPr>
              <a:lnSpc>
                <a:spcPct val="90000"/>
              </a:lnSpc>
            </a:pPr>
            <a:r>
              <a:rPr lang="en-GB" sz="1800" smtClean="0"/>
              <a:t>Examples of such structures include; bank accounts attracting charges when overdrawn and population decline.</a:t>
            </a:r>
          </a:p>
          <a:p>
            <a:pPr>
              <a:lnSpc>
                <a:spcPct val="90000"/>
              </a:lnSpc>
            </a:pPr>
            <a:endParaRPr lang="en-GB" sz="1800" smtClean="0"/>
          </a:p>
          <a:p>
            <a:pPr>
              <a:lnSpc>
                <a:spcPct val="90000"/>
              </a:lnSpc>
            </a:pPr>
            <a:r>
              <a:rPr lang="en-GB" sz="1800" smtClean="0"/>
              <a:t>Characterised by a constant </a:t>
            </a:r>
            <a:r>
              <a:rPr lang="en-GB" sz="1800" smtClean="0">
                <a:solidFill>
                  <a:srgbClr val="FF0000"/>
                </a:solidFill>
              </a:rPr>
              <a:t>halving time</a:t>
            </a:r>
            <a:r>
              <a:rPr lang="en-GB" sz="1800" smtClean="0"/>
              <a:t>.</a:t>
            </a:r>
          </a:p>
          <a:p>
            <a:pPr lvl="1">
              <a:lnSpc>
                <a:spcPct val="90000"/>
              </a:lnSpc>
            </a:pPr>
            <a:r>
              <a:rPr lang="en-GB" sz="1800" smtClean="0"/>
              <a:t>Halving time is the period required for the level to halve in value.  It can be approximated to 0.7/decline rate</a:t>
            </a:r>
          </a:p>
          <a:p>
            <a:pPr lvl="1">
              <a:lnSpc>
                <a:spcPct val="90000"/>
              </a:lnSpc>
            </a:pPr>
            <a:endParaRPr lang="en-GB" sz="1800" smtClean="0"/>
          </a:p>
          <a:p>
            <a:pPr>
              <a:lnSpc>
                <a:spcPct val="90000"/>
              </a:lnSpc>
            </a:pPr>
            <a:r>
              <a:rPr lang="en-GB" sz="1800" smtClean="0"/>
              <a:t>Goal seeking behaviour</a:t>
            </a:r>
          </a:p>
          <a:p>
            <a:pPr>
              <a:lnSpc>
                <a:spcPct val="90000"/>
              </a:lnSpc>
            </a:pPr>
            <a:endParaRPr lang="en-GB" sz="1800" smtClean="0"/>
          </a:p>
          <a:p>
            <a:pPr>
              <a:lnSpc>
                <a:spcPct val="90000"/>
              </a:lnSpc>
            </a:pPr>
            <a:r>
              <a:rPr lang="en-GB" sz="1800" smtClean="0"/>
              <a:t>Special case: goal = constant = 0 = Exponential decay</a:t>
            </a:r>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smtClean="0"/>
              <a:t>Exercise 3</a:t>
            </a:r>
          </a:p>
        </p:txBody>
      </p:sp>
      <p:sp>
        <p:nvSpPr>
          <p:cNvPr id="145411" name="Rectangle 3"/>
          <p:cNvSpPr>
            <a:spLocks noGrp="1" noChangeArrowheads="1"/>
          </p:cNvSpPr>
          <p:nvPr>
            <p:ph type="body" idx="1"/>
          </p:nvPr>
        </p:nvSpPr>
        <p:spPr/>
        <p:txBody>
          <a:bodyPr/>
          <a:lstStyle/>
          <a:p>
            <a:pPr>
              <a:lnSpc>
                <a:spcPct val="90000"/>
              </a:lnSpc>
            </a:pPr>
            <a:r>
              <a:rPr lang="en-GB" sz="1800" smtClean="0"/>
              <a:t>Some years in the future, pressure from farmers and land owners lead to policy change; the wolves have to go (the </a:t>
            </a:r>
            <a:r>
              <a:rPr lang="en-GB" sz="1800" smtClean="0">
                <a:solidFill>
                  <a:srgbClr val="FF0000"/>
                </a:solidFill>
              </a:rPr>
              <a:t>goal</a:t>
            </a:r>
            <a:r>
              <a:rPr lang="en-GB" sz="1800" smtClean="0"/>
              <a:t> is 0 or negligible wolf population).</a:t>
            </a:r>
          </a:p>
          <a:p>
            <a:pPr>
              <a:lnSpc>
                <a:spcPct val="90000"/>
              </a:lnSpc>
            </a:pPr>
            <a:endParaRPr lang="en-GB" sz="1800" smtClean="0"/>
          </a:p>
          <a:p>
            <a:pPr>
              <a:lnSpc>
                <a:spcPct val="90000"/>
              </a:lnSpc>
            </a:pPr>
            <a:r>
              <a:rPr lang="en-GB" sz="1800" smtClean="0"/>
              <a:t>One policy under consideration is to make female wolves infertile.</a:t>
            </a:r>
          </a:p>
          <a:p>
            <a:pPr>
              <a:lnSpc>
                <a:spcPct val="90000"/>
              </a:lnSpc>
            </a:pPr>
            <a:endParaRPr lang="en-GB" sz="1800" smtClean="0"/>
          </a:p>
          <a:p>
            <a:pPr>
              <a:lnSpc>
                <a:spcPct val="90000"/>
              </a:lnSpc>
            </a:pPr>
            <a:r>
              <a:rPr lang="en-GB" sz="1800" smtClean="0"/>
              <a:t>Assume 5% of the population die each year.</a:t>
            </a:r>
          </a:p>
          <a:p>
            <a:pPr>
              <a:lnSpc>
                <a:spcPct val="90000"/>
              </a:lnSpc>
            </a:pPr>
            <a:endParaRPr lang="en-GB" sz="1800" smtClean="0"/>
          </a:p>
          <a:p>
            <a:pPr>
              <a:lnSpc>
                <a:spcPct val="90000"/>
              </a:lnSpc>
            </a:pPr>
            <a:r>
              <a:rPr lang="en-GB" sz="1800" smtClean="0"/>
              <a:t>Starting with a healthy population of 1000 wolves, how long will the above policy take to reduce the wolf population to a negligible number? (say, ~ &lt;100) </a:t>
            </a:r>
          </a:p>
          <a:p>
            <a:pPr>
              <a:lnSpc>
                <a:spcPct val="90000"/>
              </a:lnSpc>
            </a:pPr>
            <a:endParaRPr lang="en-GB" sz="1800" smtClean="0"/>
          </a:p>
          <a:p>
            <a:pPr>
              <a:lnSpc>
                <a:spcPct val="90000"/>
              </a:lnSpc>
            </a:pPr>
            <a:r>
              <a:rPr lang="en-GB" sz="1800" smtClean="0"/>
              <a:t>Sketch the behaviour of the wolf population under this policy.</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26"/>
          <p:cNvSpPr>
            <a:spLocks noGrp="1" noChangeArrowheads="1"/>
          </p:cNvSpPr>
          <p:nvPr>
            <p:ph type="title"/>
          </p:nvPr>
        </p:nvSpPr>
        <p:spPr/>
        <p:txBody>
          <a:bodyPr/>
          <a:lstStyle/>
          <a:p>
            <a:r>
              <a:rPr lang="en-GB" smtClean="0"/>
              <a:t>Exercise 3 - Sketch</a:t>
            </a:r>
          </a:p>
        </p:txBody>
      </p:sp>
      <p:pic>
        <p:nvPicPr>
          <p:cNvPr id="146435" name="Picture 1027"/>
          <p:cNvPicPr>
            <a:picLocks noChangeAspect="1" noChangeArrowheads="1"/>
          </p:cNvPicPr>
          <p:nvPr/>
        </p:nvPicPr>
        <p:blipFill>
          <a:blip r:embed="rId2" cstate="print"/>
          <a:srcRect/>
          <a:stretch>
            <a:fillRect/>
          </a:stretch>
        </p:blipFill>
        <p:spPr bwMode="auto">
          <a:xfrm>
            <a:off x="1831975" y="1600200"/>
            <a:ext cx="5478463" cy="3656013"/>
          </a:xfrm>
          <a:prstGeom prst="rect">
            <a:avLst/>
          </a:prstGeom>
          <a:noFill/>
          <a:ln w="9525">
            <a:noFill/>
            <a:miter lim="800000"/>
            <a:headEnd/>
            <a:tailEnd/>
          </a:ln>
        </p:spPr>
      </p:pic>
      <p:sp>
        <p:nvSpPr>
          <p:cNvPr id="146436" name="Text Box 1028"/>
          <p:cNvSpPr txBox="1">
            <a:spLocks noChangeArrowheads="1"/>
          </p:cNvSpPr>
          <p:nvPr/>
        </p:nvSpPr>
        <p:spPr bwMode="auto">
          <a:xfrm>
            <a:off x="1524000" y="5410200"/>
            <a:ext cx="6324600" cy="1370013"/>
          </a:xfrm>
          <a:prstGeom prst="rect">
            <a:avLst/>
          </a:prstGeom>
          <a:noFill/>
          <a:ln w="9525">
            <a:noFill/>
            <a:miter lim="800000"/>
            <a:headEnd/>
            <a:tailEnd/>
          </a:ln>
        </p:spPr>
        <p:txBody>
          <a:bodyPr>
            <a:spAutoFit/>
          </a:bodyPr>
          <a:lstStyle/>
          <a:p>
            <a:pPr eaLnBrk="0" hangingPunct="0">
              <a:spcBef>
                <a:spcPct val="50000"/>
              </a:spcBef>
            </a:pPr>
            <a:r>
              <a:rPr lang="en-GB" sz="2400">
                <a:latin typeface="Times New Roman" pitchFamily="18" charset="0"/>
              </a:rPr>
              <a:t>0.7/0.05 = 14 year halving time.  After ~ 56 years, population is “negligible” (75)</a:t>
            </a:r>
          </a:p>
          <a:p>
            <a:pPr eaLnBrk="0" hangingPunct="0">
              <a:spcBef>
                <a:spcPct val="50000"/>
              </a:spcBef>
            </a:pP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smtClean="0"/>
              <a:t>Exercise 3 – Computer Model</a:t>
            </a:r>
          </a:p>
        </p:txBody>
      </p:sp>
      <p:sp>
        <p:nvSpPr>
          <p:cNvPr id="147459" name="Rectangle 3"/>
          <p:cNvSpPr>
            <a:spLocks noGrp="1" noChangeArrowheads="1"/>
          </p:cNvSpPr>
          <p:nvPr>
            <p:ph type="body" idx="1"/>
          </p:nvPr>
        </p:nvSpPr>
        <p:spPr/>
        <p:txBody>
          <a:bodyPr/>
          <a:lstStyle/>
          <a:p>
            <a:r>
              <a:rPr lang="en-GB" smtClean="0"/>
              <a:t>Use Vensim to create the population decline model.</a:t>
            </a:r>
          </a:p>
          <a:p>
            <a:endParaRPr lang="en-GB"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smtClean="0"/>
              <a:t>Exercise 3 – Wolf Model (Wolves3)</a:t>
            </a:r>
          </a:p>
        </p:txBody>
      </p:sp>
      <p:sp>
        <p:nvSpPr>
          <p:cNvPr id="148483" name="Text Box 4"/>
          <p:cNvSpPr txBox="1">
            <a:spLocks noChangeArrowheads="1"/>
          </p:cNvSpPr>
          <p:nvPr/>
        </p:nvSpPr>
        <p:spPr bwMode="auto">
          <a:xfrm>
            <a:off x="2667000" y="5029200"/>
            <a:ext cx="3810000" cy="457200"/>
          </a:xfrm>
          <a:prstGeom prst="rect">
            <a:avLst/>
          </a:prstGeom>
          <a:noFill/>
          <a:ln w="9525">
            <a:noFill/>
            <a:miter lim="800000"/>
            <a:headEnd/>
            <a:tailEnd/>
          </a:ln>
        </p:spPr>
        <p:txBody>
          <a:bodyPr>
            <a:spAutoFit/>
          </a:bodyPr>
          <a:lstStyle/>
          <a:p>
            <a:pPr eaLnBrk="0" hangingPunct="0">
              <a:spcBef>
                <a:spcPct val="50000"/>
              </a:spcBef>
            </a:pPr>
            <a:r>
              <a:rPr lang="en-GB" sz="2400">
                <a:latin typeface="Times New Roman" pitchFamily="18" charset="0"/>
              </a:rPr>
              <a:t>Stock and Flow Diagram</a:t>
            </a:r>
          </a:p>
        </p:txBody>
      </p:sp>
      <p:pic>
        <p:nvPicPr>
          <p:cNvPr id="148484" name="Picture 5"/>
          <p:cNvPicPr>
            <a:picLocks noChangeAspect="1" noChangeArrowheads="1"/>
          </p:cNvPicPr>
          <p:nvPr/>
        </p:nvPicPr>
        <p:blipFill>
          <a:blip r:embed="rId2" cstate="print"/>
          <a:srcRect/>
          <a:stretch>
            <a:fillRect/>
          </a:stretch>
        </p:blipFill>
        <p:spPr bwMode="auto">
          <a:xfrm>
            <a:off x="1362075" y="1976438"/>
            <a:ext cx="641985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p:txBody>
          <a:bodyPr/>
          <a:lstStyle/>
          <a:p>
            <a:r>
              <a:rPr lang="en-GB" smtClean="0"/>
              <a:t>Exercise 4 – Computer Model (wolves4)</a:t>
            </a:r>
          </a:p>
        </p:txBody>
      </p:sp>
      <p:sp>
        <p:nvSpPr>
          <p:cNvPr id="149507" name="Rectangle 1027"/>
          <p:cNvSpPr>
            <a:spLocks noGrp="1" noChangeArrowheads="1"/>
          </p:cNvSpPr>
          <p:nvPr>
            <p:ph type="body" idx="1"/>
          </p:nvPr>
        </p:nvSpPr>
        <p:spPr/>
        <p:txBody>
          <a:bodyPr/>
          <a:lstStyle/>
          <a:p>
            <a:pPr>
              <a:lnSpc>
                <a:spcPct val="90000"/>
              </a:lnSpc>
            </a:pPr>
            <a:r>
              <a:rPr lang="en-GB" sz="1800" smtClean="0"/>
              <a:t>Create Vensim model combining wolf births and deaths</a:t>
            </a:r>
          </a:p>
          <a:p>
            <a:pPr>
              <a:lnSpc>
                <a:spcPct val="90000"/>
              </a:lnSpc>
            </a:pPr>
            <a:endParaRPr lang="en-GB" sz="1800" smtClean="0"/>
          </a:p>
          <a:p>
            <a:pPr>
              <a:lnSpc>
                <a:spcPct val="90000"/>
              </a:lnSpc>
            </a:pPr>
            <a:r>
              <a:rPr lang="en-GB" sz="1800" smtClean="0"/>
              <a:t>There are no wolves at the start of the simulation</a:t>
            </a:r>
          </a:p>
          <a:p>
            <a:pPr>
              <a:lnSpc>
                <a:spcPct val="90000"/>
              </a:lnSpc>
            </a:pPr>
            <a:endParaRPr lang="en-GB" sz="1800" smtClean="0"/>
          </a:p>
          <a:p>
            <a:pPr>
              <a:lnSpc>
                <a:spcPct val="90000"/>
              </a:lnSpc>
            </a:pPr>
            <a:r>
              <a:rPr lang="en-GB" sz="1800" smtClean="0"/>
              <a:t>Fertility factor is 0.5 per wolf</a:t>
            </a:r>
          </a:p>
          <a:p>
            <a:pPr>
              <a:lnSpc>
                <a:spcPct val="90000"/>
              </a:lnSpc>
            </a:pPr>
            <a:endParaRPr lang="en-GB" sz="1800" smtClean="0"/>
          </a:p>
          <a:p>
            <a:pPr>
              <a:lnSpc>
                <a:spcPct val="90000"/>
              </a:lnSpc>
            </a:pPr>
            <a:r>
              <a:rPr lang="en-GB" sz="1800" smtClean="0"/>
              <a:t>Mortality factor is 5% per annum</a:t>
            </a:r>
          </a:p>
          <a:p>
            <a:pPr>
              <a:lnSpc>
                <a:spcPct val="90000"/>
              </a:lnSpc>
            </a:pPr>
            <a:endParaRPr lang="en-GB" sz="1800" smtClean="0"/>
          </a:p>
          <a:p>
            <a:pPr>
              <a:lnSpc>
                <a:spcPct val="90000"/>
              </a:lnSpc>
            </a:pPr>
            <a:r>
              <a:rPr lang="en-GB" sz="1800" smtClean="0"/>
              <a:t>2 Wolves are introduced per year from outside the area</a:t>
            </a:r>
          </a:p>
          <a:p>
            <a:pPr>
              <a:lnSpc>
                <a:spcPct val="90000"/>
              </a:lnSpc>
            </a:pPr>
            <a:r>
              <a:rPr lang="en-GB" sz="1800" smtClean="0"/>
              <a:t>How many wolves will there be in 10 years time ?</a:t>
            </a:r>
          </a:p>
          <a:p>
            <a:pPr>
              <a:lnSpc>
                <a:spcPct val="90000"/>
              </a:lnSpc>
            </a:pPr>
            <a:endParaRPr lang="en-GB" sz="1800" smtClean="0"/>
          </a:p>
          <a:p>
            <a:pPr>
              <a:lnSpc>
                <a:spcPct val="90000"/>
              </a:lnSpc>
            </a:pPr>
            <a:r>
              <a:rPr lang="en-GB" sz="1800" smtClean="0"/>
              <a:t>What mortality fraction per year would be required to have just 100 wolves after 10 years ?</a:t>
            </a:r>
          </a:p>
          <a:p>
            <a:pPr>
              <a:lnSpc>
                <a:spcPct val="90000"/>
              </a:lnSpc>
            </a:pPr>
            <a:endParaRPr lang="en-GB" sz="1800" smtClean="0"/>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GB" smtClean="0"/>
              <a:t>Exercise 4 – Wolf Model (Wolves4)</a:t>
            </a:r>
          </a:p>
        </p:txBody>
      </p:sp>
      <p:pic>
        <p:nvPicPr>
          <p:cNvPr id="150531" name="Picture 3"/>
          <p:cNvPicPr>
            <a:picLocks noChangeAspect="1" noChangeArrowheads="1"/>
          </p:cNvPicPr>
          <p:nvPr/>
        </p:nvPicPr>
        <p:blipFill>
          <a:blip r:embed="rId2" cstate="print"/>
          <a:srcRect/>
          <a:stretch>
            <a:fillRect/>
          </a:stretch>
        </p:blipFill>
        <p:spPr bwMode="auto">
          <a:xfrm>
            <a:off x="1143000" y="1600200"/>
            <a:ext cx="6931025"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GB" smtClean="0"/>
              <a:t>Mass Balance Check</a:t>
            </a:r>
          </a:p>
        </p:txBody>
      </p:sp>
      <p:pic>
        <p:nvPicPr>
          <p:cNvPr id="152579" name="Picture 2"/>
          <p:cNvPicPr>
            <a:picLocks noChangeAspect="1" noChangeArrowheads="1"/>
          </p:cNvPicPr>
          <p:nvPr/>
        </p:nvPicPr>
        <p:blipFill>
          <a:blip r:embed="rId2" cstate="print"/>
          <a:srcRect/>
          <a:stretch>
            <a:fillRect/>
          </a:stretch>
        </p:blipFill>
        <p:spPr bwMode="auto">
          <a:xfrm>
            <a:off x="1500188" y="2357438"/>
            <a:ext cx="633412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GB" smtClean="0"/>
              <a:t>Mass Balance Check</a:t>
            </a:r>
          </a:p>
        </p:txBody>
      </p:sp>
      <p:pic>
        <p:nvPicPr>
          <p:cNvPr id="153603" name="Picture 2"/>
          <p:cNvPicPr>
            <a:picLocks noChangeAspect="1" noChangeArrowheads="1"/>
          </p:cNvPicPr>
          <p:nvPr/>
        </p:nvPicPr>
        <p:blipFill>
          <a:blip r:embed="rId2" cstate="print"/>
          <a:srcRect/>
          <a:stretch>
            <a:fillRect/>
          </a:stretch>
        </p:blipFill>
        <p:spPr bwMode="auto">
          <a:xfrm>
            <a:off x="1857375" y="2357438"/>
            <a:ext cx="54768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Weekly Profit</a:t>
            </a:r>
          </a:p>
        </p:txBody>
      </p:sp>
      <p:graphicFrame>
        <p:nvGraphicFramePr>
          <p:cNvPr id="4" name="Content Placeholder 3"/>
          <p:cNvGraphicFramePr>
            <a:graphicFrameLocks noGrp="1"/>
          </p:cNvGraphicFramePr>
          <p:nvPr>
            <p:ph idx="1"/>
          </p:nvPr>
        </p:nvGraphicFramePr>
        <p:xfrm>
          <a:off x="685800" y="2095500"/>
          <a:ext cx="7958166" cy="3789680"/>
        </p:xfrm>
        <a:graphic>
          <a:graphicData uri="http://schemas.openxmlformats.org/drawingml/2006/table">
            <a:tbl>
              <a:tblPr firstRow="1" bandRow="1">
                <a:tableStyleId>{5C22544A-7EE6-4342-B048-85BDC9FD1C3A}</a:tableStyleId>
              </a:tblPr>
              <a:tblGrid>
                <a:gridCol w="1126675">
                  <a:extLst>
                    <a:ext uri="{9D8B030D-6E8A-4147-A177-3AD203B41FA5}">
                      <a16:colId xmlns:a16="http://schemas.microsoft.com/office/drawing/2014/main" val="20000"/>
                    </a:ext>
                  </a:extLst>
                </a:gridCol>
                <a:gridCol w="1126675">
                  <a:extLst>
                    <a:ext uri="{9D8B030D-6E8A-4147-A177-3AD203B41FA5}">
                      <a16:colId xmlns:a16="http://schemas.microsoft.com/office/drawing/2014/main" val="20001"/>
                    </a:ext>
                  </a:extLst>
                </a:gridCol>
                <a:gridCol w="1126675">
                  <a:extLst>
                    <a:ext uri="{9D8B030D-6E8A-4147-A177-3AD203B41FA5}">
                      <a16:colId xmlns:a16="http://schemas.microsoft.com/office/drawing/2014/main" val="20002"/>
                    </a:ext>
                  </a:extLst>
                </a:gridCol>
                <a:gridCol w="1126675">
                  <a:extLst>
                    <a:ext uri="{9D8B030D-6E8A-4147-A177-3AD203B41FA5}">
                      <a16:colId xmlns:a16="http://schemas.microsoft.com/office/drawing/2014/main" val="20003"/>
                    </a:ext>
                  </a:extLst>
                </a:gridCol>
                <a:gridCol w="1126675">
                  <a:extLst>
                    <a:ext uri="{9D8B030D-6E8A-4147-A177-3AD203B41FA5}">
                      <a16:colId xmlns:a16="http://schemas.microsoft.com/office/drawing/2014/main" val="20004"/>
                    </a:ext>
                  </a:extLst>
                </a:gridCol>
                <a:gridCol w="1110345">
                  <a:extLst>
                    <a:ext uri="{9D8B030D-6E8A-4147-A177-3AD203B41FA5}">
                      <a16:colId xmlns:a16="http://schemas.microsoft.com/office/drawing/2014/main" val="20005"/>
                    </a:ext>
                  </a:extLst>
                </a:gridCol>
                <a:gridCol w="1214446">
                  <a:extLst>
                    <a:ext uri="{9D8B030D-6E8A-4147-A177-3AD203B41FA5}">
                      <a16:colId xmlns:a16="http://schemas.microsoft.com/office/drawing/2014/main" val="20006"/>
                    </a:ext>
                  </a:extLst>
                </a:gridCol>
              </a:tblGrid>
              <a:tr h="370840">
                <a:tc>
                  <a:txBody>
                    <a:bodyPr/>
                    <a:lstStyle/>
                    <a:p>
                      <a:endParaRPr lang="en-GB" sz="1600" dirty="0"/>
                    </a:p>
                  </a:txBody>
                  <a:tcPr/>
                </a:tc>
                <a:tc>
                  <a:txBody>
                    <a:bodyPr/>
                    <a:lstStyle/>
                    <a:p>
                      <a:r>
                        <a:rPr lang="en-GB" sz="1600" dirty="0" smtClean="0"/>
                        <a:t>Item Sales</a:t>
                      </a:r>
                      <a:endParaRPr lang="en-GB" sz="1600" dirty="0"/>
                    </a:p>
                  </a:txBody>
                  <a:tcPr/>
                </a:tc>
                <a:tc>
                  <a:txBody>
                    <a:bodyPr/>
                    <a:lstStyle/>
                    <a:p>
                      <a:r>
                        <a:rPr lang="en-GB" sz="1600" dirty="0" smtClean="0"/>
                        <a:t>Item Price</a:t>
                      </a:r>
                      <a:endParaRPr lang="en-GB" sz="1600" dirty="0"/>
                    </a:p>
                  </a:txBody>
                  <a:tcPr/>
                </a:tc>
                <a:tc>
                  <a:txBody>
                    <a:bodyPr/>
                    <a:lstStyle/>
                    <a:p>
                      <a:r>
                        <a:rPr lang="en-GB" sz="1600" dirty="0" smtClean="0"/>
                        <a:t>Revenue</a:t>
                      </a:r>
                      <a:endParaRPr lang="en-GB" sz="1600" dirty="0"/>
                    </a:p>
                  </a:txBody>
                  <a:tcPr/>
                </a:tc>
                <a:tc>
                  <a:txBody>
                    <a:bodyPr/>
                    <a:lstStyle/>
                    <a:p>
                      <a:r>
                        <a:rPr lang="en-GB" sz="1600" dirty="0" smtClean="0"/>
                        <a:t>Discount</a:t>
                      </a:r>
                      <a:endParaRPr lang="en-GB" sz="1600" dirty="0"/>
                    </a:p>
                  </a:txBody>
                  <a:tcPr/>
                </a:tc>
                <a:tc>
                  <a:txBody>
                    <a:bodyPr/>
                    <a:lstStyle/>
                    <a:p>
                      <a:r>
                        <a:rPr lang="en-GB" sz="1600" dirty="0" smtClean="0"/>
                        <a:t>Net Daily Revenue</a:t>
                      </a:r>
                      <a:endParaRPr lang="en-GB" sz="1600" dirty="0"/>
                    </a:p>
                  </a:txBody>
                  <a:tcPr/>
                </a:tc>
                <a:tc>
                  <a:txBody>
                    <a:bodyPr/>
                    <a:lstStyle/>
                    <a:p>
                      <a:r>
                        <a:rPr lang="en-GB" sz="1400" dirty="0" smtClean="0"/>
                        <a:t>Cumulative</a:t>
                      </a:r>
                    </a:p>
                    <a:p>
                      <a:r>
                        <a:rPr lang="en-GB" sz="1400" dirty="0" smtClean="0"/>
                        <a:t>Profit</a:t>
                      </a:r>
                      <a:endParaRPr lang="en-GB" sz="1400" dirty="0"/>
                    </a:p>
                  </a:txBody>
                  <a:tcPr/>
                </a:tc>
                <a:extLst>
                  <a:ext uri="{0D108BD9-81ED-4DB2-BD59-A6C34878D82A}">
                    <a16:rowId xmlns:a16="http://schemas.microsoft.com/office/drawing/2014/main" val="10000"/>
                  </a:ext>
                </a:extLst>
              </a:tr>
              <a:tr h="370840">
                <a:tc>
                  <a:txBody>
                    <a:bodyPr/>
                    <a:lstStyle/>
                    <a:p>
                      <a:r>
                        <a:rPr lang="en-GB" sz="1400" dirty="0" smtClean="0"/>
                        <a:t>Monday</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£9</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£9</a:t>
                      </a:r>
                      <a:endParaRPr lang="en-GB" sz="14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GB" sz="1400" dirty="0" smtClean="0"/>
                        <a:t>Tuesday</a:t>
                      </a:r>
                      <a:endParaRPr lang="en-GB" sz="1400" dirty="0"/>
                    </a:p>
                  </a:txBody>
                  <a:tcPr/>
                </a:tc>
                <a:tc>
                  <a:txBody>
                    <a:bodyPr/>
                    <a:lstStyle/>
                    <a:p>
                      <a:pPr algn="ctr"/>
                      <a:r>
                        <a:rPr lang="en-GB" sz="1400" dirty="0" smtClean="0"/>
                        <a:t>3</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£10</a:t>
                      </a:r>
                    </a:p>
                  </a:txBody>
                  <a:tcPr/>
                </a:tc>
                <a:tc>
                  <a:txBody>
                    <a:bodyPr/>
                    <a:lstStyle/>
                    <a:p>
                      <a:pPr algn="ctr"/>
                      <a:r>
                        <a:rPr lang="en-GB" sz="1400" dirty="0" smtClean="0"/>
                        <a:t>£30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£27</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£36</a:t>
                      </a:r>
                      <a:endParaRPr lang="en-GB" sz="14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GB" sz="1400" dirty="0" smtClean="0"/>
                        <a:t>Wednesday</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£18</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£54</a:t>
                      </a:r>
                      <a:endParaRPr lang="en-GB" sz="14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GB" sz="1400" dirty="0" smtClean="0"/>
                        <a:t>Thursday</a:t>
                      </a:r>
                      <a:endParaRPr lang="en-GB" sz="1400" dirty="0"/>
                    </a:p>
                  </a:txBody>
                  <a:tcPr/>
                </a:tc>
                <a:tc>
                  <a:txBody>
                    <a:bodyPr/>
                    <a:lstStyle/>
                    <a:p>
                      <a:pPr algn="ctr"/>
                      <a:r>
                        <a:rPr lang="en-GB" sz="1400" dirty="0" smtClean="0"/>
                        <a:t>5</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t>£50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£45</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£99</a:t>
                      </a:r>
                      <a:endParaRPr lang="en-GB" sz="14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GB" sz="1400" dirty="0" smtClean="0"/>
                        <a:t>Friday</a:t>
                      </a:r>
                      <a:endParaRPr lang="en-GB" sz="1400" dirty="0"/>
                    </a:p>
                  </a:txBody>
                  <a:tcPr/>
                </a:tc>
                <a:tc>
                  <a:txBody>
                    <a:bodyPr/>
                    <a:lstStyle/>
                    <a:p>
                      <a:pPr algn="ctr"/>
                      <a:r>
                        <a:rPr lang="en-GB" sz="1400" dirty="0" smtClean="0"/>
                        <a:t>3</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t>£30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£27</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£126</a:t>
                      </a:r>
                      <a:endParaRPr lang="en-GB" sz="14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GB" sz="1400" dirty="0" smtClean="0"/>
                        <a:t>Saturday</a:t>
                      </a:r>
                      <a:endParaRPr lang="en-GB" sz="1400" dirty="0"/>
                    </a:p>
                  </a:txBody>
                  <a:tcPr/>
                </a:tc>
                <a:tc>
                  <a:txBody>
                    <a:bodyPr/>
                    <a:lstStyle/>
                    <a:p>
                      <a:pPr algn="ctr"/>
                      <a:r>
                        <a:rPr lang="en-GB" sz="1400" dirty="0" smtClean="0"/>
                        <a:t>2</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t>£20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£18</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£144</a:t>
                      </a:r>
                      <a:endParaRPr lang="en-GB" sz="14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GB" sz="1400" dirty="0" smtClean="0"/>
                        <a:t>Sunday</a:t>
                      </a:r>
                      <a:endParaRPr lang="en-GB" sz="1400" dirty="0"/>
                    </a:p>
                  </a:txBody>
                  <a:tcPr/>
                </a:tc>
                <a:tc>
                  <a:txBody>
                    <a:bodyPr/>
                    <a:lstStyle/>
                    <a:p>
                      <a:pPr algn="ctr"/>
                      <a:r>
                        <a:rPr lang="en-GB" sz="1400" dirty="0" smtClean="0"/>
                        <a:t>1</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t>£10</a:t>
                      </a:r>
                      <a:endParaRPr lang="en-GB" sz="1400" dirty="0"/>
                    </a:p>
                  </a:txBody>
                  <a:tcPr/>
                </a:tc>
                <a:tc>
                  <a:txBody>
                    <a:bodyPr/>
                    <a:lstStyle/>
                    <a:p>
                      <a:pPr algn="ctr"/>
                      <a:r>
                        <a:rPr lang="en-GB" sz="1400" dirty="0" smtClean="0">
                          <a:solidFill>
                            <a:srgbClr val="FF0000"/>
                          </a:solidFill>
                        </a:rPr>
                        <a:t>10%</a:t>
                      </a:r>
                      <a:endParaRPr lang="en-GB" sz="1400" dirty="0">
                        <a:solidFill>
                          <a:srgbClr val="FF0000"/>
                        </a:solidFill>
                      </a:endParaRPr>
                    </a:p>
                  </a:txBody>
                  <a:tcPr/>
                </a:tc>
                <a:tc>
                  <a:txBody>
                    <a:bodyPr/>
                    <a:lstStyle/>
                    <a:p>
                      <a:pPr algn="ctr" fontAlgn="b"/>
                      <a:r>
                        <a:rPr lang="en-GB" sz="1400" b="0" i="0" u="none" strike="noStrike" dirty="0" smtClean="0">
                          <a:solidFill>
                            <a:srgbClr val="FF0000"/>
                          </a:solidFill>
                          <a:latin typeface="+mn-lt"/>
                        </a:rPr>
                        <a:t>£9</a:t>
                      </a:r>
                      <a:endParaRPr lang="en-GB" sz="1400" b="0" i="0" u="none" strike="noStrike" dirty="0">
                        <a:solidFill>
                          <a:srgbClr val="FF0000"/>
                        </a:solidFill>
                        <a:latin typeface="+mn-lt"/>
                      </a:endParaRPr>
                    </a:p>
                  </a:txBody>
                  <a:tcPr marL="9525" marR="9525" marT="9525" marB="0" anchor="b"/>
                </a:tc>
                <a:tc>
                  <a:txBody>
                    <a:bodyPr/>
                    <a:lstStyle/>
                    <a:p>
                      <a:pPr algn="ctr"/>
                      <a:r>
                        <a:rPr lang="en-GB" sz="1400" dirty="0" smtClean="0">
                          <a:solidFill>
                            <a:srgbClr val="FF0000"/>
                          </a:solidFill>
                        </a:rPr>
                        <a:t>£153</a:t>
                      </a:r>
                      <a:endParaRPr lang="en-GB" sz="1400" dirty="0">
                        <a:solidFill>
                          <a:srgbClr val="FF0000"/>
                        </a:solidFill>
                      </a:endParaRPr>
                    </a:p>
                  </a:txBody>
                  <a:tcPr/>
                </a:tc>
                <a:extLst>
                  <a:ext uri="{0D108BD9-81ED-4DB2-BD59-A6C34878D82A}">
                    <a16:rowId xmlns:a16="http://schemas.microsoft.com/office/drawing/2014/main" val="10007"/>
                  </a:ext>
                </a:extLst>
              </a:tr>
              <a:tr h="370840">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008"/>
                  </a:ext>
                </a:extLst>
              </a:tr>
            </a:tbl>
          </a:graphicData>
        </a:graphic>
      </p:graphicFrame>
    </p:spTree>
  </p:cSld>
  <p:clrMapOvr>
    <a:masterClrMapping/>
  </p:clrMapOvr>
  <p:transition advTm="18096"/>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title"/>
          </p:nvPr>
        </p:nvSpPr>
        <p:spPr/>
        <p:txBody>
          <a:bodyPr/>
          <a:lstStyle/>
          <a:p>
            <a:r>
              <a:rPr lang="en-GB" smtClean="0"/>
              <a:t>Lookups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GB" smtClean="0"/>
              <a:t>Building a Function with Lookups</a:t>
            </a:r>
          </a:p>
        </p:txBody>
      </p:sp>
      <p:sp>
        <p:nvSpPr>
          <p:cNvPr id="212995" name="Rectangle 3"/>
          <p:cNvSpPr>
            <a:spLocks noGrp="1" noChangeArrowheads="1"/>
          </p:cNvSpPr>
          <p:nvPr>
            <p:ph type="body" idx="1"/>
          </p:nvPr>
        </p:nvSpPr>
        <p:spPr>
          <a:xfrm>
            <a:off x="685800" y="1752600"/>
            <a:ext cx="7772400" cy="4114800"/>
          </a:xfrm>
        </p:spPr>
        <p:txBody>
          <a:bodyPr/>
          <a:lstStyle/>
          <a:p>
            <a:pPr>
              <a:lnSpc>
                <a:spcPct val="90000"/>
              </a:lnSpc>
            </a:pPr>
            <a:endParaRPr lang="en-GB" sz="1800" smtClean="0"/>
          </a:p>
          <a:p>
            <a:pPr>
              <a:lnSpc>
                <a:spcPct val="90000"/>
              </a:lnSpc>
            </a:pPr>
            <a:r>
              <a:rPr lang="en-GB" sz="1600" smtClean="0"/>
              <a:t>It is often easiest to create special functions with the properties or shape that you want.</a:t>
            </a:r>
          </a:p>
          <a:p>
            <a:pPr>
              <a:lnSpc>
                <a:spcPct val="90000"/>
              </a:lnSpc>
            </a:pPr>
            <a:r>
              <a:rPr lang="en-GB" sz="1600" smtClean="0"/>
              <a:t>Lookups allow you to define customised relationships between a variable and its causes. </a:t>
            </a:r>
          </a:p>
          <a:p>
            <a:pPr>
              <a:lnSpc>
                <a:spcPct val="90000"/>
              </a:lnSpc>
            </a:pPr>
            <a:r>
              <a:rPr lang="en-GB" sz="1600" smtClean="0"/>
              <a:t>An equation can be defined with a specially-constructed function:</a:t>
            </a:r>
          </a:p>
          <a:p>
            <a:pPr>
              <a:lnSpc>
                <a:spcPct val="90000"/>
              </a:lnSpc>
            </a:pPr>
            <a:endParaRPr lang="en-GB" sz="1600" smtClean="0"/>
          </a:p>
          <a:p>
            <a:pPr lvl="1">
              <a:lnSpc>
                <a:spcPct val="90000"/>
              </a:lnSpc>
              <a:buFontTx/>
              <a:buNone/>
            </a:pPr>
            <a:r>
              <a:rPr lang="en-GB" sz="1600" smtClean="0"/>
              <a:t>y = my function(x)</a:t>
            </a:r>
          </a:p>
          <a:p>
            <a:pPr>
              <a:lnSpc>
                <a:spcPct val="90000"/>
              </a:lnSpc>
            </a:pPr>
            <a:endParaRPr lang="en-GB" sz="1600" smtClean="0"/>
          </a:p>
          <a:p>
            <a:pPr>
              <a:lnSpc>
                <a:spcPct val="90000"/>
              </a:lnSpc>
            </a:pPr>
            <a:r>
              <a:rPr lang="en-GB" sz="1600" smtClean="0"/>
              <a:t>The output variable y is changed by input variable x through the Lookup function </a:t>
            </a:r>
            <a:r>
              <a:rPr lang="en-GB" sz="1600" i="1" smtClean="0"/>
              <a:t>my function</a:t>
            </a:r>
            <a:r>
              <a:rPr lang="en-GB" sz="1600" smtClean="0"/>
              <a:t>, which has a (typically nonlinear) shape that you specify.</a:t>
            </a:r>
          </a:p>
          <a:p>
            <a:pPr>
              <a:lnSpc>
                <a:spcPct val="90000"/>
              </a:lnSpc>
            </a:pPr>
            <a:r>
              <a:rPr lang="en-GB" sz="1600" smtClean="0"/>
              <a:t>Lookups are also known as Lookup Functions, Graphical Functions, Lookup Tables, or simply Tables.  They can be constructed as a table of numbers (in the Equation Editor), or as a graph (in the Graph Lookup Editor).</a:t>
            </a:r>
            <a:r>
              <a:rPr lang="en-GB" sz="1800" smtClean="0"/>
              <a:t>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GB" smtClean="0"/>
              <a:t>Simple Rabbit Model</a:t>
            </a:r>
          </a:p>
        </p:txBody>
      </p:sp>
      <p:sp>
        <p:nvSpPr>
          <p:cNvPr id="214019" name="Rectangle 3"/>
          <p:cNvSpPr>
            <a:spLocks noGrp="1" noChangeArrowheads="1"/>
          </p:cNvSpPr>
          <p:nvPr>
            <p:ph type="body" idx="1"/>
          </p:nvPr>
        </p:nvSpPr>
        <p:spPr>
          <a:xfrm>
            <a:off x="685800" y="2095500"/>
            <a:ext cx="7772400" cy="2095500"/>
          </a:xfrm>
        </p:spPr>
        <p:txBody>
          <a:bodyPr/>
          <a:lstStyle/>
          <a:p>
            <a:pPr>
              <a:lnSpc>
                <a:spcPct val="90000"/>
              </a:lnSpc>
            </a:pPr>
            <a:r>
              <a:rPr lang="en-GB" sz="1800" smtClean="0"/>
              <a:t>Consider the consequences of population growth in an environment with a limited carrying capacity.  </a:t>
            </a:r>
          </a:p>
          <a:p>
            <a:pPr>
              <a:lnSpc>
                <a:spcPct val="90000"/>
              </a:lnSpc>
            </a:pPr>
            <a:endParaRPr lang="en-GB" sz="1800" smtClean="0"/>
          </a:p>
          <a:p>
            <a:pPr>
              <a:lnSpc>
                <a:spcPct val="90000"/>
              </a:lnSpc>
            </a:pPr>
            <a:r>
              <a:rPr lang="en-GB" sz="1800" smtClean="0"/>
              <a:t>The unchecked growth of the model below is unrealistic.</a:t>
            </a:r>
          </a:p>
          <a:p>
            <a:pPr>
              <a:lnSpc>
                <a:spcPct val="90000"/>
              </a:lnSpc>
            </a:pPr>
            <a:endParaRPr lang="en-GB" sz="1800" smtClean="0"/>
          </a:p>
          <a:p>
            <a:pPr>
              <a:lnSpc>
                <a:spcPct val="90000"/>
              </a:lnSpc>
            </a:pPr>
            <a:r>
              <a:rPr lang="en-GB" sz="1800" smtClean="0"/>
              <a:t>Growth is limited by the size of the population relative to the carrying capacity of the local environment.</a:t>
            </a:r>
          </a:p>
          <a:p>
            <a:pPr>
              <a:lnSpc>
                <a:spcPct val="90000"/>
              </a:lnSpc>
            </a:pPr>
            <a:endParaRPr lang="en-GB" sz="1800" smtClean="0"/>
          </a:p>
        </p:txBody>
      </p:sp>
      <p:pic>
        <p:nvPicPr>
          <p:cNvPr id="214020" name="Picture 4"/>
          <p:cNvPicPr>
            <a:picLocks noChangeAspect="1" noChangeArrowheads="1"/>
          </p:cNvPicPr>
          <p:nvPr/>
        </p:nvPicPr>
        <p:blipFill>
          <a:blip r:embed="rId2" cstate="print"/>
          <a:srcRect/>
          <a:stretch>
            <a:fillRect/>
          </a:stretch>
        </p:blipFill>
        <p:spPr bwMode="auto">
          <a:xfrm>
            <a:off x="1670050" y="4648200"/>
            <a:ext cx="541655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smtClean="0"/>
              <a:t>More Realistic Rabbit Model</a:t>
            </a:r>
          </a:p>
        </p:txBody>
      </p:sp>
      <p:sp>
        <p:nvSpPr>
          <p:cNvPr id="215043" name="Rectangle 3"/>
          <p:cNvSpPr>
            <a:spLocks noGrp="1" noChangeArrowheads="1"/>
          </p:cNvSpPr>
          <p:nvPr>
            <p:ph type="body" idx="1"/>
          </p:nvPr>
        </p:nvSpPr>
        <p:spPr>
          <a:xfrm>
            <a:off x="685800" y="2095500"/>
            <a:ext cx="7772400" cy="2095500"/>
          </a:xfrm>
        </p:spPr>
        <p:txBody>
          <a:bodyPr/>
          <a:lstStyle/>
          <a:p>
            <a:pPr>
              <a:lnSpc>
                <a:spcPct val="90000"/>
              </a:lnSpc>
            </a:pPr>
            <a:r>
              <a:rPr lang="en-GB" sz="1800" smtClean="0"/>
              <a:t>What we want to do in this model is have deaths increase more quickly than Population as population grows to a large size.   </a:t>
            </a:r>
          </a:p>
          <a:p>
            <a:pPr>
              <a:lnSpc>
                <a:spcPct val="90000"/>
              </a:lnSpc>
            </a:pPr>
            <a:endParaRPr lang="en-GB" sz="1800" smtClean="0"/>
          </a:p>
          <a:p>
            <a:pPr>
              <a:lnSpc>
                <a:spcPct val="90000"/>
              </a:lnSpc>
            </a:pPr>
            <a:r>
              <a:rPr lang="en-GB" sz="1800" smtClean="0"/>
              <a:t>This happens because higher populations are nearer resource limits (such as food) and therefore rabbits will, on average, die more quickly. </a:t>
            </a:r>
          </a:p>
        </p:txBody>
      </p:sp>
      <p:pic>
        <p:nvPicPr>
          <p:cNvPr id="215044" name="Picture 4"/>
          <p:cNvPicPr>
            <a:picLocks noChangeAspect="1" noChangeArrowheads="1"/>
          </p:cNvPicPr>
          <p:nvPr/>
        </p:nvPicPr>
        <p:blipFill>
          <a:blip r:embed="rId2" cstate="print"/>
          <a:srcRect/>
          <a:stretch>
            <a:fillRect/>
          </a:stretch>
        </p:blipFill>
        <p:spPr bwMode="auto">
          <a:xfrm>
            <a:off x="2398713" y="4191000"/>
            <a:ext cx="4687887"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GB" smtClean="0"/>
              <a:t>Rabbit Deaths</a:t>
            </a:r>
          </a:p>
        </p:txBody>
      </p:sp>
      <p:sp>
        <p:nvSpPr>
          <p:cNvPr id="216067" name="Rectangle 3"/>
          <p:cNvSpPr>
            <a:spLocks noGrp="1" noChangeArrowheads="1"/>
          </p:cNvSpPr>
          <p:nvPr>
            <p:ph type="body" sz="half" idx="1"/>
          </p:nvPr>
        </p:nvSpPr>
        <p:spPr/>
        <p:txBody>
          <a:bodyPr/>
          <a:lstStyle/>
          <a:p>
            <a:r>
              <a:rPr lang="en-GB" sz="1800" smtClean="0"/>
              <a:t>What we want to do in this model is have deaths increase more quickly than Population as population grows to a large size.   </a:t>
            </a:r>
          </a:p>
          <a:p>
            <a:endParaRPr lang="en-GB" sz="1800" smtClean="0"/>
          </a:p>
          <a:p>
            <a:r>
              <a:rPr lang="en-GB" sz="1800" smtClean="0"/>
              <a:t>This happens because higher populations are nearer resource limits (such as food) and therefore rabbits will, on average, die more quickly</a:t>
            </a:r>
          </a:p>
        </p:txBody>
      </p:sp>
      <p:sp>
        <p:nvSpPr>
          <p:cNvPr id="216068" name="Line 5"/>
          <p:cNvSpPr>
            <a:spLocks noChangeShapeType="1"/>
          </p:cNvSpPr>
          <p:nvPr/>
        </p:nvSpPr>
        <p:spPr bwMode="auto">
          <a:xfrm>
            <a:off x="5562600" y="2133600"/>
            <a:ext cx="0" cy="1295400"/>
          </a:xfrm>
          <a:prstGeom prst="line">
            <a:avLst/>
          </a:prstGeom>
          <a:noFill/>
          <a:ln w="9525">
            <a:solidFill>
              <a:schemeClr val="tx1"/>
            </a:solidFill>
            <a:round/>
            <a:headEnd/>
            <a:tailEnd/>
          </a:ln>
        </p:spPr>
        <p:txBody>
          <a:bodyPr/>
          <a:lstStyle/>
          <a:p>
            <a:endParaRPr lang="en-GB"/>
          </a:p>
        </p:txBody>
      </p:sp>
      <p:sp>
        <p:nvSpPr>
          <p:cNvPr id="216069" name="Line 6"/>
          <p:cNvSpPr>
            <a:spLocks noChangeShapeType="1"/>
          </p:cNvSpPr>
          <p:nvPr/>
        </p:nvSpPr>
        <p:spPr bwMode="auto">
          <a:xfrm>
            <a:off x="5562600" y="3429000"/>
            <a:ext cx="2667000" cy="0"/>
          </a:xfrm>
          <a:prstGeom prst="line">
            <a:avLst/>
          </a:prstGeom>
          <a:noFill/>
          <a:ln w="9525">
            <a:solidFill>
              <a:schemeClr val="tx1"/>
            </a:solidFill>
            <a:round/>
            <a:headEnd/>
            <a:tailEnd/>
          </a:ln>
        </p:spPr>
        <p:txBody>
          <a:bodyPr/>
          <a:lstStyle/>
          <a:p>
            <a:endParaRPr lang="en-GB"/>
          </a:p>
        </p:txBody>
      </p:sp>
      <p:sp>
        <p:nvSpPr>
          <p:cNvPr id="216070" name="Line 10"/>
          <p:cNvSpPr>
            <a:spLocks noChangeShapeType="1"/>
          </p:cNvSpPr>
          <p:nvPr/>
        </p:nvSpPr>
        <p:spPr bwMode="auto">
          <a:xfrm flipV="1">
            <a:off x="5562600" y="3200400"/>
            <a:ext cx="1524000" cy="228600"/>
          </a:xfrm>
          <a:prstGeom prst="line">
            <a:avLst/>
          </a:prstGeom>
          <a:noFill/>
          <a:ln w="28575">
            <a:solidFill>
              <a:schemeClr val="tx1"/>
            </a:solidFill>
            <a:prstDash val="dash"/>
            <a:round/>
            <a:headEnd/>
            <a:tailEnd/>
          </a:ln>
        </p:spPr>
        <p:txBody>
          <a:bodyPr/>
          <a:lstStyle/>
          <a:p>
            <a:endParaRPr lang="en-GB"/>
          </a:p>
        </p:txBody>
      </p:sp>
      <p:sp>
        <p:nvSpPr>
          <p:cNvPr id="216071" name="Freeform 12"/>
          <p:cNvSpPr>
            <a:spLocks/>
          </p:cNvSpPr>
          <p:nvPr/>
        </p:nvSpPr>
        <p:spPr bwMode="auto">
          <a:xfrm>
            <a:off x="7086600" y="2133600"/>
            <a:ext cx="1143000" cy="1066800"/>
          </a:xfrm>
          <a:custGeom>
            <a:avLst/>
            <a:gdLst>
              <a:gd name="T0" fmla="*/ 0 w 720"/>
              <a:gd name="T1" fmla="*/ 2147483647 h 672"/>
              <a:gd name="T2" fmla="*/ 2147483647 w 720"/>
              <a:gd name="T3" fmla="*/ 2147483647 h 672"/>
              <a:gd name="T4" fmla="*/ 2147483647 w 720"/>
              <a:gd name="T5" fmla="*/ 0 h 672"/>
              <a:gd name="T6" fmla="*/ 0 60000 65536"/>
              <a:gd name="T7" fmla="*/ 0 60000 65536"/>
              <a:gd name="T8" fmla="*/ 0 60000 65536"/>
              <a:gd name="T9" fmla="*/ 0 w 720"/>
              <a:gd name="T10" fmla="*/ 0 h 672"/>
              <a:gd name="T11" fmla="*/ 720 w 720"/>
              <a:gd name="T12" fmla="*/ 672 h 672"/>
            </a:gdLst>
            <a:ahLst/>
            <a:cxnLst>
              <a:cxn ang="T6">
                <a:pos x="T0" y="T1"/>
              </a:cxn>
              <a:cxn ang="T7">
                <a:pos x="T2" y="T3"/>
              </a:cxn>
              <a:cxn ang="T8">
                <a:pos x="T4" y="T5"/>
              </a:cxn>
            </a:cxnLst>
            <a:rect l="T9" t="T10" r="T11" b="T12"/>
            <a:pathLst>
              <a:path w="720" h="672">
                <a:moveTo>
                  <a:pt x="0" y="672"/>
                </a:moveTo>
                <a:cubicBezTo>
                  <a:pt x="132" y="656"/>
                  <a:pt x="264" y="640"/>
                  <a:pt x="384" y="528"/>
                </a:cubicBezTo>
                <a:cubicBezTo>
                  <a:pt x="504" y="416"/>
                  <a:pt x="612" y="208"/>
                  <a:pt x="720" y="0"/>
                </a:cubicBezTo>
              </a:path>
            </a:pathLst>
          </a:custGeom>
          <a:noFill/>
          <a:ln w="28575">
            <a:solidFill>
              <a:schemeClr val="tx1"/>
            </a:solidFill>
            <a:prstDash val="dash"/>
            <a:round/>
            <a:headEnd/>
            <a:tailEnd/>
          </a:ln>
        </p:spPr>
        <p:txBody>
          <a:bodyPr/>
          <a:lstStyle/>
          <a:p>
            <a:endParaRPr lang="en-GB"/>
          </a:p>
        </p:txBody>
      </p:sp>
      <p:sp>
        <p:nvSpPr>
          <p:cNvPr id="216072" name="Text Box 13"/>
          <p:cNvSpPr txBox="1">
            <a:spLocks noChangeArrowheads="1"/>
          </p:cNvSpPr>
          <p:nvPr/>
        </p:nvSpPr>
        <p:spPr bwMode="auto">
          <a:xfrm>
            <a:off x="6308725" y="3465513"/>
            <a:ext cx="895350" cy="274637"/>
          </a:xfrm>
          <a:prstGeom prst="rect">
            <a:avLst/>
          </a:prstGeom>
          <a:noFill/>
          <a:ln w="9525">
            <a:noFill/>
            <a:miter lim="800000"/>
            <a:headEnd/>
            <a:tailEnd/>
          </a:ln>
        </p:spPr>
        <p:txBody>
          <a:bodyPr wrap="none">
            <a:spAutoFit/>
          </a:bodyPr>
          <a:lstStyle/>
          <a:p>
            <a:pPr eaLnBrk="0" hangingPunct="0"/>
            <a:r>
              <a:rPr lang="en-GB" sz="1200">
                <a:latin typeface="Times New Roman" pitchFamily="18" charset="0"/>
              </a:rPr>
              <a:t>Population</a:t>
            </a:r>
          </a:p>
        </p:txBody>
      </p:sp>
      <p:sp>
        <p:nvSpPr>
          <p:cNvPr id="216073" name="Text Box 14"/>
          <p:cNvSpPr txBox="1">
            <a:spLocks noChangeArrowheads="1"/>
          </p:cNvSpPr>
          <p:nvPr/>
        </p:nvSpPr>
        <p:spPr bwMode="auto">
          <a:xfrm>
            <a:off x="4953000" y="1905000"/>
            <a:ext cx="631825" cy="274638"/>
          </a:xfrm>
          <a:prstGeom prst="rect">
            <a:avLst/>
          </a:prstGeom>
          <a:noFill/>
          <a:ln w="9525">
            <a:noFill/>
            <a:miter lim="800000"/>
            <a:headEnd/>
            <a:tailEnd/>
          </a:ln>
        </p:spPr>
        <p:txBody>
          <a:bodyPr wrap="none">
            <a:spAutoFit/>
          </a:bodyPr>
          <a:lstStyle/>
          <a:p>
            <a:pPr eaLnBrk="0" hangingPunct="0"/>
            <a:r>
              <a:rPr lang="en-GB" sz="1200">
                <a:latin typeface="Times New Roman" pitchFamily="18" charset="0"/>
              </a:rPr>
              <a:t>Deaths</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smtClean="0"/>
              <a:t>Normalised Lookups</a:t>
            </a:r>
          </a:p>
        </p:txBody>
      </p:sp>
      <p:sp>
        <p:nvSpPr>
          <p:cNvPr id="217091" name="Rectangle 3"/>
          <p:cNvSpPr>
            <a:spLocks noGrp="1" noChangeArrowheads="1"/>
          </p:cNvSpPr>
          <p:nvPr>
            <p:ph type="body" idx="1"/>
          </p:nvPr>
        </p:nvSpPr>
        <p:spPr/>
        <p:txBody>
          <a:bodyPr/>
          <a:lstStyle/>
          <a:p>
            <a:pPr>
              <a:lnSpc>
                <a:spcPct val="90000"/>
              </a:lnSpc>
            </a:pPr>
            <a:r>
              <a:rPr lang="en-GB" sz="1800" smtClean="0"/>
              <a:t>The graphical function drawn previously  has the number of rabbits as its input and the number of rabbits that die per year as its output.  </a:t>
            </a:r>
          </a:p>
          <a:p>
            <a:pPr>
              <a:lnSpc>
                <a:spcPct val="90000"/>
              </a:lnSpc>
            </a:pPr>
            <a:endParaRPr lang="en-GB" sz="1800" smtClean="0"/>
          </a:p>
          <a:p>
            <a:pPr>
              <a:lnSpc>
                <a:spcPct val="90000"/>
              </a:lnSpc>
            </a:pPr>
            <a:r>
              <a:rPr lang="en-GB" sz="1800" smtClean="0"/>
              <a:t>This is a difficult graph to create, and worse, it is very tricky to change.  </a:t>
            </a:r>
          </a:p>
          <a:p>
            <a:pPr>
              <a:lnSpc>
                <a:spcPct val="90000"/>
              </a:lnSpc>
            </a:pPr>
            <a:endParaRPr lang="en-GB" sz="1800" smtClean="0"/>
          </a:p>
          <a:p>
            <a:pPr>
              <a:lnSpc>
                <a:spcPct val="90000"/>
              </a:lnSpc>
            </a:pPr>
            <a:r>
              <a:rPr lang="en-GB" sz="1800" smtClean="0"/>
              <a:t>Suppose, for example, you want to understand what happens when a longer lived breed of rabbits is introduced — the whole function needs to be redone.  </a:t>
            </a:r>
          </a:p>
          <a:p>
            <a:pPr>
              <a:lnSpc>
                <a:spcPct val="90000"/>
              </a:lnSpc>
            </a:pPr>
            <a:endParaRPr lang="en-GB" sz="1800" smtClean="0"/>
          </a:p>
          <a:p>
            <a:pPr>
              <a:lnSpc>
                <a:spcPct val="90000"/>
              </a:lnSpc>
            </a:pPr>
            <a:r>
              <a:rPr lang="en-GB" sz="1800" smtClean="0"/>
              <a:t>Or suppose you want to understand the effects of increasing the carrying capacity of the rabbit's environment — the whole function again needs to be redone.</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GB" smtClean="0"/>
              <a:t>Normalised Lookups</a:t>
            </a:r>
          </a:p>
        </p:txBody>
      </p:sp>
      <p:sp>
        <p:nvSpPr>
          <p:cNvPr id="218115" name="Rectangle 3"/>
          <p:cNvSpPr>
            <a:spLocks noGrp="1" noChangeArrowheads="1"/>
          </p:cNvSpPr>
          <p:nvPr>
            <p:ph type="body" idx="1"/>
          </p:nvPr>
        </p:nvSpPr>
        <p:spPr>
          <a:xfrm>
            <a:off x="685800" y="2057400"/>
            <a:ext cx="7772400" cy="2400300"/>
          </a:xfrm>
        </p:spPr>
        <p:txBody>
          <a:bodyPr/>
          <a:lstStyle/>
          <a:p>
            <a:r>
              <a:rPr lang="en-GB" sz="1800" smtClean="0"/>
              <a:t>Normalisation allows us to achieve the desired behavioural relationship with a generalised set of numbers in the Lookup function.  </a:t>
            </a:r>
          </a:p>
          <a:p>
            <a:endParaRPr lang="en-GB" sz="1800" smtClean="0"/>
          </a:p>
          <a:p>
            <a:r>
              <a:rPr lang="en-GB" sz="1800" smtClean="0"/>
              <a:t>If information about the size or characteristics of the population changes, you can simply change the value of carrying capacity or average lifetime, rather than the whole Lookup function</a:t>
            </a:r>
          </a:p>
        </p:txBody>
      </p:sp>
      <p:sp>
        <p:nvSpPr>
          <p:cNvPr id="218116" name="Line 4"/>
          <p:cNvSpPr>
            <a:spLocks noChangeShapeType="1"/>
          </p:cNvSpPr>
          <p:nvPr/>
        </p:nvSpPr>
        <p:spPr bwMode="auto">
          <a:xfrm>
            <a:off x="3124200" y="4648200"/>
            <a:ext cx="0" cy="1295400"/>
          </a:xfrm>
          <a:prstGeom prst="line">
            <a:avLst/>
          </a:prstGeom>
          <a:noFill/>
          <a:ln w="9525">
            <a:solidFill>
              <a:schemeClr val="tx1"/>
            </a:solidFill>
            <a:round/>
            <a:headEnd/>
            <a:tailEnd/>
          </a:ln>
        </p:spPr>
        <p:txBody>
          <a:bodyPr/>
          <a:lstStyle/>
          <a:p>
            <a:endParaRPr lang="en-GB"/>
          </a:p>
        </p:txBody>
      </p:sp>
      <p:sp>
        <p:nvSpPr>
          <p:cNvPr id="218117" name="Line 5"/>
          <p:cNvSpPr>
            <a:spLocks noChangeShapeType="1"/>
          </p:cNvSpPr>
          <p:nvPr/>
        </p:nvSpPr>
        <p:spPr bwMode="auto">
          <a:xfrm>
            <a:off x="3124200" y="5943600"/>
            <a:ext cx="2667000" cy="0"/>
          </a:xfrm>
          <a:prstGeom prst="line">
            <a:avLst/>
          </a:prstGeom>
          <a:noFill/>
          <a:ln w="9525">
            <a:solidFill>
              <a:schemeClr val="tx1"/>
            </a:solidFill>
            <a:round/>
            <a:headEnd/>
            <a:tailEnd/>
          </a:ln>
        </p:spPr>
        <p:txBody>
          <a:bodyPr/>
          <a:lstStyle/>
          <a:p>
            <a:endParaRPr lang="en-GB"/>
          </a:p>
        </p:txBody>
      </p:sp>
      <p:sp>
        <p:nvSpPr>
          <p:cNvPr id="218118" name="Text Box 8"/>
          <p:cNvSpPr txBox="1">
            <a:spLocks noChangeArrowheads="1"/>
          </p:cNvSpPr>
          <p:nvPr/>
        </p:nvSpPr>
        <p:spPr bwMode="auto">
          <a:xfrm>
            <a:off x="3429000" y="6172200"/>
            <a:ext cx="2157413" cy="274638"/>
          </a:xfrm>
          <a:prstGeom prst="rect">
            <a:avLst/>
          </a:prstGeom>
          <a:noFill/>
          <a:ln w="9525">
            <a:noFill/>
            <a:miter lim="800000"/>
            <a:headEnd/>
            <a:tailEnd/>
          </a:ln>
        </p:spPr>
        <p:txBody>
          <a:bodyPr wrap="none">
            <a:spAutoFit/>
          </a:bodyPr>
          <a:lstStyle/>
          <a:p>
            <a:pPr eaLnBrk="0" hangingPunct="0"/>
            <a:r>
              <a:rPr lang="en-GB" sz="1200">
                <a:latin typeface="Times New Roman" pitchFamily="18" charset="0"/>
              </a:rPr>
              <a:t>Population Carrying Capacity</a:t>
            </a:r>
          </a:p>
        </p:txBody>
      </p:sp>
      <p:sp>
        <p:nvSpPr>
          <p:cNvPr id="218119" name="Text Box 9"/>
          <p:cNvSpPr txBox="1">
            <a:spLocks noChangeArrowheads="1"/>
          </p:cNvSpPr>
          <p:nvPr/>
        </p:nvSpPr>
        <p:spPr bwMode="auto">
          <a:xfrm>
            <a:off x="1828800" y="4648200"/>
            <a:ext cx="912813" cy="457200"/>
          </a:xfrm>
          <a:prstGeom prst="rect">
            <a:avLst/>
          </a:prstGeom>
          <a:noFill/>
          <a:ln w="9525">
            <a:noFill/>
            <a:miter lim="800000"/>
            <a:headEnd/>
            <a:tailEnd/>
          </a:ln>
        </p:spPr>
        <p:txBody>
          <a:bodyPr wrap="none">
            <a:spAutoFit/>
          </a:bodyPr>
          <a:lstStyle/>
          <a:p>
            <a:pPr eaLnBrk="0" hangingPunct="0"/>
            <a:r>
              <a:rPr lang="en-GB" sz="1200">
                <a:latin typeface="Times New Roman" pitchFamily="18" charset="0"/>
              </a:rPr>
              <a:t>Death rate </a:t>
            </a:r>
          </a:p>
          <a:p>
            <a:pPr eaLnBrk="0" hangingPunct="0"/>
            <a:r>
              <a:rPr lang="en-GB" sz="1200">
                <a:latin typeface="Times New Roman" pitchFamily="18" charset="0"/>
              </a:rPr>
              <a:t>modifier</a:t>
            </a:r>
          </a:p>
        </p:txBody>
      </p:sp>
      <p:sp>
        <p:nvSpPr>
          <p:cNvPr id="218120" name="Text Box 10"/>
          <p:cNvSpPr txBox="1">
            <a:spLocks noChangeArrowheads="1"/>
          </p:cNvSpPr>
          <p:nvPr/>
        </p:nvSpPr>
        <p:spPr bwMode="auto">
          <a:xfrm>
            <a:off x="2819400" y="45720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2</a:t>
            </a:r>
          </a:p>
        </p:txBody>
      </p:sp>
      <p:sp>
        <p:nvSpPr>
          <p:cNvPr id="218121" name="Text Box 11"/>
          <p:cNvSpPr txBox="1">
            <a:spLocks noChangeArrowheads="1"/>
          </p:cNvSpPr>
          <p:nvPr/>
        </p:nvSpPr>
        <p:spPr bwMode="auto">
          <a:xfrm>
            <a:off x="2819400" y="51816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1</a:t>
            </a:r>
          </a:p>
        </p:txBody>
      </p:sp>
      <p:sp>
        <p:nvSpPr>
          <p:cNvPr id="218122" name="Text Box 12"/>
          <p:cNvSpPr txBox="1">
            <a:spLocks noChangeArrowheads="1"/>
          </p:cNvSpPr>
          <p:nvPr/>
        </p:nvSpPr>
        <p:spPr bwMode="auto">
          <a:xfrm>
            <a:off x="2819400" y="57912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0</a:t>
            </a:r>
          </a:p>
        </p:txBody>
      </p:sp>
      <p:sp>
        <p:nvSpPr>
          <p:cNvPr id="218123" name="Text Box 13"/>
          <p:cNvSpPr txBox="1">
            <a:spLocks noChangeArrowheads="1"/>
          </p:cNvSpPr>
          <p:nvPr/>
        </p:nvSpPr>
        <p:spPr bwMode="auto">
          <a:xfrm>
            <a:off x="5638800" y="59436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4</a:t>
            </a:r>
          </a:p>
        </p:txBody>
      </p:sp>
      <p:sp>
        <p:nvSpPr>
          <p:cNvPr id="218124" name="Text Box 14"/>
          <p:cNvSpPr txBox="1">
            <a:spLocks noChangeArrowheads="1"/>
          </p:cNvSpPr>
          <p:nvPr/>
        </p:nvSpPr>
        <p:spPr bwMode="auto">
          <a:xfrm>
            <a:off x="3048000" y="59436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0</a:t>
            </a:r>
          </a:p>
        </p:txBody>
      </p:sp>
      <p:sp>
        <p:nvSpPr>
          <p:cNvPr id="218125" name="Text Box 15"/>
          <p:cNvSpPr txBox="1">
            <a:spLocks noChangeArrowheads="1"/>
          </p:cNvSpPr>
          <p:nvPr/>
        </p:nvSpPr>
        <p:spPr bwMode="auto">
          <a:xfrm>
            <a:off x="3695700" y="59436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1</a:t>
            </a:r>
          </a:p>
        </p:txBody>
      </p:sp>
      <p:sp>
        <p:nvSpPr>
          <p:cNvPr id="218126" name="Text Box 16"/>
          <p:cNvSpPr txBox="1">
            <a:spLocks noChangeArrowheads="1"/>
          </p:cNvSpPr>
          <p:nvPr/>
        </p:nvSpPr>
        <p:spPr bwMode="auto">
          <a:xfrm>
            <a:off x="4343400" y="59436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2</a:t>
            </a:r>
          </a:p>
        </p:txBody>
      </p:sp>
      <p:sp>
        <p:nvSpPr>
          <p:cNvPr id="218127" name="Text Box 17"/>
          <p:cNvSpPr txBox="1">
            <a:spLocks noChangeArrowheads="1"/>
          </p:cNvSpPr>
          <p:nvPr/>
        </p:nvSpPr>
        <p:spPr bwMode="auto">
          <a:xfrm>
            <a:off x="4991100" y="5943600"/>
            <a:ext cx="247650" cy="244475"/>
          </a:xfrm>
          <a:prstGeom prst="rect">
            <a:avLst/>
          </a:prstGeom>
          <a:noFill/>
          <a:ln w="9525">
            <a:noFill/>
            <a:miter lim="800000"/>
            <a:headEnd/>
            <a:tailEnd/>
          </a:ln>
        </p:spPr>
        <p:txBody>
          <a:bodyPr wrap="none">
            <a:spAutoFit/>
          </a:bodyPr>
          <a:lstStyle/>
          <a:p>
            <a:pPr eaLnBrk="0" hangingPunct="0"/>
            <a:r>
              <a:rPr lang="en-GB" sz="1000">
                <a:latin typeface="Times New Roman" pitchFamily="18" charset="0"/>
              </a:rPr>
              <a:t>3</a:t>
            </a:r>
          </a:p>
        </p:txBody>
      </p:sp>
      <p:sp>
        <p:nvSpPr>
          <p:cNvPr id="218128" name="Freeform 19"/>
          <p:cNvSpPr>
            <a:spLocks/>
          </p:cNvSpPr>
          <p:nvPr/>
        </p:nvSpPr>
        <p:spPr bwMode="auto">
          <a:xfrm>
            <a:off x="3124200" y="4572000"/>
            <a:ext cx="2590800" cy="838200"/>
          </a:xfrm>
          <a:custGeom>
            <a:avLst/>
            <a:gdLst>
              <a:gd name="T0" fmla="*/ 0 w 1632"/>
              <a:gd name="T1" fmla="*/ 2147483647 h 528"/>
              <a:gd name="T2" fmla="*/ 2147483647 w 1632"/>
              <a:gd name="T3" fmla="*/ 2147483647 h 528"/>
              <a:gd name="T4" fmla="*/ 2147483647 w 1632"/>
              <a:gd name="T5" fmla="*/ 0 h 528"/>
              <a:gd name="T6" fmla="*/ 0 60000 65536"/>
              <a:gd name="T7" fmla="*/ 0 60000 65536"/>
              <a:gd name="T8" fmla="*/ 0 60000 65536"/>
              <a:gd name="T9" fmla="*/ 0 w 1632"/>
              <a:gd name="T10" fmla="*/ 0 h 528"/>
              <a:gd name="T11" fmla="*/ 1632 w 1632"/>
              <a:gd name="T12" fmla="*/ 528 h 528"/>
            </a:gdLst>
            <a:ahLst/>
            <a:cxnLst>
              <a:cxn ang="T6">
                <a:pos x="T0" y="T1"/>
              </a:cxn>
              <a:cxn ang="T7">
                <a:pos x="T2" y="T3"/>
              </a:cxn>
              <a:cxn ang="T8">
                <a:pos x="T4" y="T5"/>
              </a:cxn>
            </a:cxnLst>
            <a:rect l="T9" t="T10" r="T11" b="T12"/>
            <a:pathLst>
              <a:path w="1632" h="528">
                <a:moveTo>
                  <a:pt x="0" y="528"/>
                </a:moveTo>
                <a:cubicBezTo>
                  <a:pt x="320" y="500"/>
                  <a:pt x="640" y="472"/>
                  <a:pt x="912" y="384"/>
                </a:cubicBezTo>
                <a:cubicBezTo>
                  <a:pt x="1184" y="296"/>
                  <a:pt x="1408" y="148"/>
                  <a:pt x="1632" y="0"/>
                </a:cubicBezTo>
              </a:path>
            </a:pathLst>
          </a:custGeom>
          <a:noFill/>
          <a:ln w="28575">
            <a:solidFill>
              <a:srgbClr val="0066FF"/>
            </a:solidFill>
            <a:prstDash val="dash"/>
            <a:round/>
            <a:headEnd/>
            <a:tailEnd/>
          </a:ln>
        </p:spPr>
        <p:txBody>
          <a:bodyPr/>
          <a:lstStyle/>
          <a:p>
            <a:endParaRPr lang="en-GB"/>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a:spLocks noChangeArrowheads="1"/>
          </p:cNvSpPr>
          <p:nvPr/>
        </p:nvSpPr>
        <p:spPr bwMode="auto">
          <a:xfrm>
            <a:off x="2286000" y="4038600"/>
            <a:ext cx="2133600" cy="1219200"/>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
        <p:nvSpPr>
          <p:cNvPr id="219139" name="Rectangle 3"/>
          <p:cNvSpPr>
            <a:spLocks noGrp="1" noChangeArrowheads="1"/>
          </p:cNvSpPr>
          <p:nvPr>
            <p:ph type="body" idx="1"/>
          </p:nvPr>
        </p:nvSpPr>
        <p:spPr>
          <a:xfrm>
            <a:off x="4572000" y="1125538"/>
            <a:ext cx="5040313" cy="6858000"/>
          </a:xfrm>
        </p:spPr>
        <p:txBody>
          <a:bodyPr/>
          <a:lstStyle/>
          <a:p>
            <a:pPr>
              <a:buFontTx/>
              <a:buNone/>
            </a:pPr>
            <a:r>
              <a:rPr lang="en-GB" sz="900" smtClean="0"/>
              <a:t>AVERAGE LIFETIME = 8 		</a:t>
            </a:r>
            <a:r>
              <a:rPr lang="en-GB" sz="900" smtClean="0">
                <a:solidFill>
                  <a:srgbClr val="FF0000"/>
                </a:solidFill>
              </a:rPr>
              <a:t>Units: Year</a:t>
            </a:r>
          </a:p>
          <a:p>
            <a:pPr>
              <a:buFontTx/>
              <a:buNone/>
            </a:pPr>
            <a:r>
              <a:rPr lang="en-GB" sz="900" smtClean="0"/>
              <a:t>	</a:t>
            </a:r>
          </a:p>
          <a:p>
            <a:pPr>
              <a:buFontTx/>
              <a:buNone/>
            </a:pPr>
            <a:r>
              <a:rPr lang="en-GB" sz="900" smtClean="0"/>
              <a:t>BIRTH RATE = 0.23 		</a:t>
            </a:r>
            <a:r>
              <a:rPr lang="en-GB" sz="900" smtClean="0">
                <a:solidFill>
                  <a:srgbClr val="FF0000"/>
                </a:solidFill>
              </a:rPr>
              <a:t>Units: fraction/Year</a:t>
            </a:r>
          </a:p>
          <a:p>
            <a:pPr>
              <a:buFontTx/>
              <a:buNone/>
            </a:pPr>
            <a:r>
              <a:rPr lang="en-GB" sz="900" smtClean="0"/>
              <a:t>	</a:t>
            </a:r>
          </a:p>
          <a:p>
            <a:pPr>
              <a:buFontTx/>
              <a:buNone/>
            </a:pPr>
            <a:r>
              <a:rPr lang="en-GB" sz="900" smtClean="0"/>
              <a:t>births = Rabbit Population * BIRTH RATE 	</a:t>
            </a:r>
            <a:r>
              <a:rPr lang="en-GB" sz="900" smtClean="0">
                <a:solidFill>
                  <a:srgbClr val="FF0000"/>
                </a:solidFill>
              </a:rPr>
              <a:t>Units: rabbit/Year</a:t>
            </a:r>
          </a:p>
          <a:p>
            <a:pPr>
              <a:buFontTx/>
              <a:buNone/>
            </a:pPr>
            <a:r>
              <a:rPr lang="en-GB" sz="900" smtClean="0"/>
              <a:t>	</a:t>
            </a:r>
          </a:p>
          <a:p>
            <a:pPr>
              <a:buFontTx/>
              <a:buNone/>
            </a:pPr>
            <a:r>
              <a:rPr lang="en-GB" sz="900" smtClean="0"/>
              <a:t>CARRYING CAPACITY = 1000 		</a:t>
            </a:r>
            <a:r>
              <a:rPr lang="en-GB" sz="900" smtClean="0">
                <a:solidFill>
                  <a:srgbClr val="FF0000"/>
                </a:solidFill>
              </a:rPr>
              <a:t>Units: rabbit</a:t>
            </a:r>
          </a:p>
          <a:p>
            <a:pPr>
              <a:buFontTx/>
              <a:buNone/>
            </a:pPr>
            <a:r>
              <a:rPr lang="en-GB" sz="900" smtClean="0"/>
              <a:t>	</a:t>
            </a:r>
          </a:p>
          <a:p>
            <a:pPr>
              <a:buFontTx/>
              <a:buNone/>
            </a:pPr>
            <a:r>
              <a:rPr lang="en-GB" sz="900" smtClean="0"/>
              <a:t>deaths = normal death rate * </a:t>
            </a:r>
          </a:p>
          <a:p>
            <a:pPr>
              <a:buFontTx/>
              <a:buNone/>
            </a:pPr>
            <a:r>
              <a:rPr lang="en-GB" sz="900" smtClean="0"/>
              <a:t>                 effect of rabbit crowding on deaths 	</a:t>
            </a:r>
            <a:r>
              <a:rPr lang="en-GB" sz="900" smtClean="0">
                <a:solidFill>
                  <a:srgbClr val="FF0000"/>
                </a:solidFill>
              </a:rPr>
              <a:t>Units: rabbit/Year</a:t>
            </a:r>
          </a:p>
          <a:p>
            <a:pPr>
              <a:buFontTx/>
              <a:buNone/>
            </a:pPr>
            <a:r>
              <a:rPr lang="en-GB" sz="900" smtClean="0"/>
              <a:t>		</a:t>
            </a:r>
          </a:p>
          <a:p>
            <a:pPr>
              <a:buFontTx/>
              <a:buNone/>
            </a:pPr>
            <a:r>
              <a:rPr lang="en-GB" sz="900" smtClean="0"/>
              <a:t>FINAL TIME = 30 	                            </a:t>
            </a:r>
            <a:r>
              <a:rPr lang="en-GB" sz="900" smtClean="0">
                <a:solidFill>
                  <a:srgbClr val="FF0000"/>
                </a:solidFill>
              </a:rPr>
              <a:t>Units: Year</a:t>
            </a:r>
          </a:p>
          <a:p>
            <a:pPr>
              <a:buFontTx/>
              <a:buNone/>
            </a:pPr>
            <a:r>
              <a:rPr lang="en-GB" sz="900" smtClean="0"/>
              <a:t>	</a:t>
            </a:r>
          </a:p>
          <a:p>
            <a:pPr>
              <a:buFontTx/>
              <a:buNone/>
            </a:pPr>
            <a:r>
              <a:rPr lang="en-GB" sz="900" smtClean="0"/>
              <a:t>INITIAL POPULATION = 1000 	                            </a:t>
            </a:r>
            <a:r>
              <a:rPr lang="en-GB" sz="900" smtClean="0">
                <a:solidFill>
                  <a:srgbClr val="FF0000"/>
                </a:solidFill>
              </a:rPr>
              <a:t>Units: rabbit</a:t>
            </a:r>
          </a:p>
          <a:p>
            <a:pPr>
              <a:buFontTx/>
              <a:buNone/>
            </a:pPr>
            <a:r>
              <a:rPr lang="en-GB" sz="900" smtClean="0"/>
              <a:t>	</a:t>
            </a:r>
          </a:p>
          <a:p>
            <a:pPr>
              <a:buFontTx/>
              <a:buNone/>
            </a:pPr>
            <a:r>
              <a:rPr lang="en-GB" sz="900" smtClean="0"/>
              <a:t>INITIAL TIME = 0 	                            </a:t>
            </a:r>
            <a:r>
              <a:rPr lang="en-GB" sz="900" smtClean="0">
                <a:solidFill>
                  <a:srgbClr val="FF0000"/>
                </a:solidFill>
              </a:rPr>
              <a:t>Units: Year</a:t>
            </a:r>
          </a:p>
          <a:p>
            <a:pPr>
              <a:buFontTx/>
              <a:buNone/>
            </a:pPr>
            <a:r>
              <a:rPr lang="en-GB" sz="900" smtClean="0"/>
              <a:t>	</a:t>
            </a:r>
          </a:p>
          <a:p>
            <a:pPr>
              <a:buFontTx/>
              <a:buNone/>
            </a:pPr>
            <a:r>
              <a:rPr lang="en-GB" sz="900" smtClean="0"/>
              <a:t>normal death rate = Rabbit Population /</a:t>
            </a:r>
          </a:p>
          <a:p>
            <a:pPr>
              <a:buFontTx/>
              <a:buNone/>
            </a:pPr>
            <a:r>
              <a:rPr lang="en-GB" sz="900" smtClean="0"/>
              <a:t>                                    AVERAGE LIFETIME 	</a:t>
            </a:r>
            <a:r>
              <a:rPr lang="en-GB" sz="900" smtClean="0">
                <a:solidFill>
                  <a:srgbClr val="FF0000"/>
                </a:solidFill>
              </a:rPr>
              <a:t>Units: rabbit/Year</a:t>
            </a:r>
          </a:p>
          <a:p>
            <a:pPr>
              <a:buFontTx/>
              <a:buNone/>
            </a:pPr>
            <a:r>
              <a:rPr lang="en-GB" sz="900" smtClean="0"/>
              <a:t>	</a:t>
            </a:r>
          </a:p>
          <a:p>
            <a:pPr>
              <a:buFontTx/>
              <a:buNone/>
            </a:pPr>
            <a:r>
              <a:rPr lang="en-GB" sz="900" smtClean="0"/>
              <a:t>normalized population = Rabbit Population /</a:t>
            </a:r>
          </a:p>
          <a:p>
            <a:pPr>
              <a:buFontTx/>
              <a:buNone/>
            </a:pPr>
            <a:r>
              <a:rPr lang="en-GB" sz="900" smtClean="0"/>
              <a:t>                                            CARRYING CAPACITY 	</a:t>
            </a:r>
            <a:r>
              <a:rPr lang="en-GB" sz="900" smtClean="0">
                <a:solidFill>
                  <a:srgbClr val="FF0000"/>
                </a:solidFill>
              </a:rPr>
              <a:t>Units: Dmnl</a:t>
            </a:r>
          </a:p>
          <a:p>
            <a:pPr>
              <a:buFontTx/>
              <a:buNone/>
            </a:pPr>
            <a:r>
              <a:rPr lang="en-GB" sz="900" smtClean="0"/>
              <a:t>	</a:t>
            </a:r>
          </a:p>
          <a:p>
            <a:pPr>
              <a:buFontTx/>
              <a:buNone/>
            </a:pPr>
            <a:r>
              <a:rPr lang="en-GB" sz="900" smtClean="0"/>
              <a:t>Rabbit Population = INTEG( births - deaths , INITIAL POPULATION ) </a:t>
            </a:r>
          </a:p>
          <a:p>
            <a:pPr>
              <a:buFontTx/>
              <a:buNone/>
            </a:pPr>
            <a:r>
              <a:rPr lang="en-GB" sz="900" smtClean="0"/>
              <a:t>                                                                		</a:t>
            </a:r>
            <a:r>
              <a:rPr lang="en-GB" sz="900" smtClean="0">
                <a:solidFill>
                  <a:srgbClr val="FF0000"/>
                </a:solidFill>
              </a:rPr>
              <a:t>Units: rabbit</a:t>
            </a:r>
          </a:p>
          <a:p>
            <a:pPr>
              <a:buFontTx/>
              <a:buNone/>
            </a:pPr>
            <a:r>
              <a:rPr lang="en-GB" sz="900" smtClean="0"/>
              <a:t>	</a:t>
            </a:r>
          </a:p>
          <a:p>
            <a:pPr>
              <a:buFontTx/>
              <a:buNone/>
            </a:pPr>
            <a:r>
              <a:rPr lang="en-GB" sz="900" smtClean="0"/>
              <a:t>saveper = TIME STEP 	                               </a:t>
            </a:r>
            <a:r>
              <a:rPr lang="en-GB" sz="900" smtClean="0">
                <a:solidFill>
                  <a:srgbClr val="FF0000"/>
                </a:solidFill>
              </a:rPr>
              <a:t>Units: Year</a:t>
            </a:r>
          </a:p>
          <a:p>
            <a:pPr>
              <a:buFontTx/>
              <a:buNone/>
            </a:pPr>
            <a:r>
              <a:rPr lang="en-GB" sz="900" smtClean="0"/>
              <a:t>	</a:t>
            </a:r>
          </a:p>
          <a:p>
            <a:pPr>
              <a:buFontTx/>
              <a:buNone/>
            </a:pPr>
            <a:r>
              <a:rPr lang="en-GB" sz="900" smtClean="0"/>
              <a:t>TIME STEP = 0.125 	                               U</a:t>
            </a:r>
            <a:r>
              <a:rPr lang="en-GB" sz="900" smtClean="0">
                <a:solidFill>
                  <a:srgbClr val="FF0000"/>
                </a:solidFill>
              </a:rPr>
              <a:t>nits: Year</a:t>
            </a:r>
          </a:p>
          <a:p>
            <a:r>
              <a:rPr lang="en-GB" sz="700" smtClean="0"/>
              <a:t>	</a:t>
            </a:r>
          </a:p>
          <a:p>
            <a:endParaRPr lang="en-GB" sz="700" smtClean="0"/>
          </a:p>
        </p:txBody>
      </p:sp>
      <p:pic>
        <p:nvPicPr>
          <p:cNvPr id="219140" name="Picture 4"/>
          <p:cNvPicPr>
            <a:picLocks noChangeAspect="1" noChangeArrowheads="1"/>
          </p:cNvPicPr>
          <p:nvPr/>
        </p:nvPicPr>
        <p:blipFill>
          <a:blip r:embed="rId2" cstate="print"/>
          <a:srcRect/>
          <a:stretch>
            <a:fillRect/>
          </a:stretch>
        </p:blipFill>
        <p:spPr bwMode="auto">
          <a:xfrm>
            <a:off x="0" y="2743200"/>
            <a:ext cx="4724400" cy="250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GB" smtClean="0"/>
              <a:t>Creating Lookups</a:t>
            </a:r>
          </a:p>
        </p:txBody>
      </p:sp>
      <p:sp>
        <p:nvSpPr>
          <p:cNvPr id="220163" name="Rectangle 3"/>
          <p:cNvSpPr>
            <a:spLocks noGrp="1" noChangeArrowheads="1"/>
          </p:cNvSpPr>
          <p:nvPr>
            <p:ph type="body" idx="1"/>
          </p:nvPr>
        </p:nvSpPr>
        <p:spPr>
          <a:xfrm>
            <a:off x="685800" y="1905000"/>
            <a:ext cx="7772400" cy="2247900"/>
          </a:xfrm>
        </p:spPr>
        <p:txBody>
          <a:bodyPr/>
          <a:lstStyle/>
          <a:p>
            <a:pPr>
              <a:lnSpc>
                <a:spcPct val="90000"/>
              </a:lnSpc>
            </a:pPr>
            <a:r>
              <a:rPr lang="en-GB" sz="1400" smtClean="0"/>
              <a:t>With the Equations tool selected, click on “EFFECT OF RABBIT CROWDING ON DEATHS F”</a:t>
            </a:r>
          </a:p>
          <a:p>
            <a:pPr>
              <a:lnSpc>
                <a:spcPct val="90000"/>
              </a:lnSpc>
            </a:pPr>
            <a:endParaRPr lang="en-GB" sz="1400" smtClean="0"/>
          </a:p>
          <a:p>
            <a:pPr>
              <a:lnSpc>
                <a:spcPct val="90000"/>
              </a:lnSpc>
            </a:pPr>
            <a:r>
              <a:rPr lang="en-GB" sz="1400" smtClean="0"/>
              <a:t>Under the Type label there are two drop down boxes, one showing “Constant”, the other showing “Normal”.</a:t>
            </a:r>
          </a:p>
          <a:p>
            <a:pPr>
              <a:lnSpc>
                <a:spcPct val="90000"/>
              </a:lnSpc>
            </a:pPr>
            <a:endParaRPr lang="en-GB" sz="1400" smtClean="0"/>
          </a:p>
          <a:p>
            <a:pPr>
              <a:lnSpc>
                <a:spcPct val="90000"/>
              </a:lnSpc>
            </a:pPr>
            <a:r>
              <a:rPr lang="en-GB" sz="1400" smtClean="0"/>
              <a:t>Click on the drop down box showing “Constant” and select with “Lookup”.</a:t>
            </a:r>
          </a:p>
          <a:p>
            <a:pPr>
              <a:lnSpc>
                <a:spcPct val="90000"/>
              </a:lnSpc>
            </a:pPr>
            <a:endParaRPr lang="en-GB" sz="1400" smtClean="0"/>
          </a:p>
          <a:p>
            <a:pPr>
              <a:lnSpc>
                <a:spcPct val="90000"/>
              </a:lnSpc>
            </a:pPr>
            <a:r>
              <a:rPr lang="en-GB" sz="1400" smtClean="0"/>
              <a:t>Click on the button “As Graph” in the Equation Editor (below the Type boxes).  The Graph Lookup Editor opens:</a:t>
            </a:r>
          </a:p>
        </p:txBody>
      </p:sp>
      <p:pic>
        <p:nvPicPr>
          <p:cNvPr id="220164" name="Picture 4"/>
          <p:cNvPicPr>
            <a:picLocks noChangeAspect="1" noChangeArrowheads="1"/>
          </p:cNvPicPr>
          <p:nvPr/>
        </p:nvPicPr>
        <p:blipFill>
          <a:blip r:embed="rId2" cstate="print"/>
          <a:srcRect/>
          <a:stretch>
            <a:fillRect/>
          </a:stretch>
        </p:blipFill>
        <p:spPr bwMode="auto">
          <a:xfrm>
            <a:off x="1143000" y="4419600"/>
            <a:ext cx="2586038" cy="1790700"/>
          </a:xfrm>
          <a:prstGeom prst="rect">
            <a:avLst/>
          </a:prstGeom>
          <a:noFill/>
          <a:ln w="9525">
            <a:noFill/>
            <a:miter lim="800000"/>
            <a:headEnd/>
            <a:tailEnd/>
          </a:ln>
        </p:spPr>
      </p:pic>
      <p:pic>
        <p:nvPicPr>
          <p:cNvPr id="220165" name="Picture 5"/>
          <p:cNvPicPr>
            <a:picLocks noChangeAspect="1" noChangeArrowheads="1"/>
          </p:cNvPicPr>
          <p:nvPr/>
        </p:nvPicPr>
        <p:blipFill>
          <a:blip r:embed="rId3" cstate="print"/>
          <a:srcRect/>
          <a:stretch>
            <a:fillRect/>
          </a:stretch>
        </p:blipFill>
        <p:spPr bwMode="auto">
          <a:xfrm>
            <a:off x="5257800" y="4391025"/>
            <a:ext cx="2562225" cy="1771650"/>
          </a:xfrm>
          <a:prstGeom prst="rect">
            <a:avLst/>
          </a:prstGeom>
          <a:noFill/>
          <a:ln w="9525">
            <a:noFill/>
            <a:miter lim="800000"/>
            <a:headEnd/>
            <a:tailEnd/>
          </a:ln>
        </p:spPr>
      </p:pic>
      <p:sp>
        <p:nvSpPr>
          <p:cNvPr id="220166" name="Rectangle 6"/>
          <p:cNvSpPr>
            <a:spLocks noChangeArrowheads="1"/>
          </p:cNvSpPr>
          <p:nvPr/>
        </p:nvSpPr>
        <p:spPr bwMode="auto">
          <a:xfrm>
            <a:off x="1143000" y="5410200"/>
            <a:ext cx="304800" cy="152400"/>
          </a:xfrm>
          <a:prstGeom prst="rect">
            <a:avLst/>
          </a:prstGeom>
          <a:noFill/>
          <a:ln w="19050">
            <a:solidFill>
              <a:srgbClr val="FF0000"/>
            </a:solidFill>
            <a:miter lim="800000"/>
            <a:headEnd/>
            <a:tailEnd/>
          </a:ln>
        </p:spPr>
        <p:txBody>
          <a:bodyPr wrap="none" anchor="ctr"/>
          <a:lstStyle/>
          <a:p>
            <a:pPr algn="ctr" eaLnBrk="0" hangingPunct="0"/>
            <a:endParaRPr lang="en-US"/>
          </a:p>
        </p:txBody>
      </p:sp>
      <p:sp>
        <p:nvSpPr>
          <p:cNvPr id="220167" name="Line 7"/>
          <p:cNvSpPr>
            <a:spLocks noChangeShapeType="1"/>
          </p:cNvSpPr>
          <p:nvPr/>
        </p:nvSpPr>
        <p:spPr bwMode="auto">
          <a:xfrm>
            <a:off x="1447800" y="5486400"/>
            <a:ext cx="3810000" cy="0"/>
          </a:xfrm>
          <a:prstGeom prst="line">
            <a:avLst/>
          </a:prstGeom>
          <a:noFill/>
          <a:ln w="9525">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smtClean="0"/>
              <a:t>Entering Lookup Data</a:t>
            </a:r>
          </a:p>
        </p:txBody>
      </p:sp>
      <p:sp>
        <p:nvSpPr>
          <p:cNvPr id="221187" name="Rectangle 3"/>
          <p:cNvSpPr>
            <a:spLocks noGrp="1" noChangeArrowheads="1"/>
          </p:cNvSpPr>
          <p:nvPr>
            <p:ph type="body" idx="1"/>
          </p:nvPr>
        </p:nvSpPr>
        <p:spPr/>
        <p:txBody>
          <a:bodyPr/>
          <a:lstStyle/>
          <a:p>
            <a:r>
              <a:rPr lang="en-GB" sz="1400" smtClean="0"/>
              <a:t>Click on the left hand New (values) box near the bottom left corner and type in 0 then press the Enter key.  The cursor moves to the right hand box; type 0.9 and press Enter again.  The cursor moves back to the left hand box and the old numbers are moved to the input/output columns making way for new numbers to be entered.</a:t>
            </a:r>
          </a:p>
          <a:p>
            <a:endParaRPr lang="en-GB" sz="1400" smtClean="0"/>
          </a:p>
          <a:p>
            <a:r>
              <a:rPr lang="en-GB" sz="1400" smtClean="0"/>
              <a:t>Continue typing in the rest of the pairs of values below, pressing the Enter key each time a value is typed.  The graph will draw itself.</a:t>
            </a:r>
          </a:p>
          <a:p>
            <a:endParaRPr lang="en-GB" sz="1400" smtClean="0"/>
          </a:p>
          <a:p>
            <a:pPr lvl="1"/>
            <a:r>
              <a:rPr lang="en-GB" sz="1400" smtClean="0"/>
              <a:t>  (0,0.9), (1,1), (2,1.2), (3,1.5), (4,2)</a:t>
            </a:r>
          </a:p>
          <a:p>
            <a:endParaRPr lang="en-GB" sz="1400" smtClean="0"/>
          </a:p>
          <a:p>
            <a:r>
              <a:rPr lang="en-GB" sz="1400" smtClean="0"/>
              <a:t>Alternatively, you can sketch the graph using the pointer by clicking on the graph to add points, and dragging the points to reposition them on the graph.  You will first need to set the X-max and Y-max values to 4 and 2 respectively.</a:t>
            </a:r>
          </a:p>
          <a:p>
            <a:endParaRPr lang="en-GB" sz="1400" smtClean="0"/>
          </a:p>
          <a:p>
            <a:r>
              <a:rPr lang="en-GB" sz="1400" smtClean="0"/>
              <a:t>Click on the button Reset Scaling to set the X and Y scales to your points.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What are the new equations ?</a:t>
            </a:r>
          </a:p>
        </p:txBody>
      </p:sp>
      <p:sp>
        <p:nvSpPr>
          <p:cNvPr id="16387" name="Content Placeholder 2"/>
          <p:cNvSpPr>
            <a:spLocks noGrp="1"/>
          </p:cNvSpPr>
          <p:nvPr>
            <p:ph idx="1"/>
          </p:nvPr>
        </p:nvSpPr>
        <p:spPr/>
        <p:txBody>
          <a:bodyPr/>
          <a:lstStyle/>
          <a:p>
            <a:r>
              <a:rPr lang="en-GB" smtClean="0"/>
              <a:t>Net Revenue = Daily Revenue  x  Discount</a:t>
            </a:r>
          </a:p>
          <a:p>
            <a:endParaRPr lang="en-GB" smtClean="0"/>
          </a:p>
          <a:p>
            <a:r>
              <a:rPr lang="en-GB" smtClean="0"/>
              <a:t>Cumulative Profit = ∑ Daily Revenue </a:t>
            </a:r>
          </a:p>
          <a:p>
            <a:endParaRPr lang="en-GB" smtClean="0"/>
          </a:p>
          <a:p>
            <a:endParaRPr lang="en-GB" smtClean="0"/>
          </a:p>
          <a:p>
            <a:endParaRPr lang="en-GB" smtClean="0"/>
          </a:p>
          <a:p>
            <a:endParaRPr lang="en-GB" smtClean="0"/>
          </a:p>
        </p:txBody>
      </p:sp>
    </p:spTree>
  </p:cSld>
  <p:clrMapOvr>
    <a:masterClrMapping/>
  </p:clrMapOvr>
  <p:transition advTm="9703"/>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smtClean="0"/>
              <a:t>Graphical Lookup Data</a:t>
            </a:r>
          </a:p>
        </p:txBody>
      </p:sp>
      <p:pic>
        <p:nvPicPr>
          <p:cNvPr id="222211" name="Picture 3"/>
          <p:cNvPicPr>
            <a:picLocks noChangeAspect="1" noChangeArrowheads="1"/>
          </p:cNvPicPr>
          <p:nvPr/>
        </p:nvPicPr>
        <p:blipFill>
          <a:blip r:embed="rId2" cstate="print"/>
          <a:srcRect/>
          <a:stretch>
            <a:fillRect/>
          </a:stretch>
        </p:blipFill>
        <p:spPr bwMode="auto">
          <a:xfrm>
            <a:off x="1995488" y="2209800"/>
            <a:ext cx="5153025"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smtClean="0"/>
              <a:t>Editing Values</a:t>
            </a:r>
          </a:p>
        </p:txBody>
      </p:sp>
      <p:sp>
        <p:nvSpPr>
          <p:cNvPr id="223235" name="Rectangle 3"/>
          <p:cNvSpPr>
            <a:spLocks noGrp="1" noChangeArrowheads="1"/>
          </p:cNvSpPr>
          <p:nvPr>
            <p:ph type="body" idx="1"/>
          </p:nvPr>
        </p:nvSpPr>
        <p:spPr>
          <a:xfrm>
            <a:off x="685800" y="1752600"/>
            <a:ext cx="8153400" cy="2819400"/>
          </a:xfrm>
        </p:spPr>
        <p:txBody>
          <a:bodyPr/>
          <a:lstStyle/>
          <a:p>
            <a:pPr>
              <a:lnSpc>
                <a:spcPct val="90000"/>
              </a:lnSpc>
            </a:pPr>
            <a:r>
              <a:rPr lang="en-GB" sz="1600" b="0" smtClean="0"/>
              <a:t>You can modify values in the Input/Output list, or by dragging a point around on the graph.</a:t>
            </a:r>
          </a:p>
          <a:p>
            <a:pPr>
              <a:lnSpc>
                <a:spcPct val="90000"/>
              </a:lnSpc>
            </a:pPr>
            <a:endParaRPr lang="en-GB" sz="1600" b="0" smtClean="0"/>
          </a:p>
          <a:p>
            <a:pPr>
              <a:lnSpc>
                <a:spcPct val="90000"/>
              </a:lnSpc>
            </a:pPr>
            <a:r>
              <a:rPr lang="en-GB" sz="1600" b="0" smtClean="0"/>
              <a:t>To remove a point, click on the button Clear Points and then with the Delete icon, click on the point on the graph.  </a:t>
            </a:r>
          </a:p>
          <a:p>
            <a:pPr>
              <a:lnSpc>
                <a:spcPct val="90000"/>
              </a:lnSpc>
            </a:pPr>
            <a:endParaRPr lang="en-GB" sz="1600" b="0" smtClean="0"/>
          </a:p>
          <a:p>
            <a:pPr>
              <a:lnSpc>
                <a:spcPct val="90000"/>
              </a:lnSpc>
            </a:pPr>
            <a:r>
              <a:rPr lang="en-GB" sz="1600" b="0" smtClean="0"/>
              <a:t>Click on OK and the Graph Lookup Editor closes.  </a:t>
            </a:r>
          </a:p>
          <a:p>
            <a:pPr>
              <a:lnSpc>
                <a:spcPct val="90000"/>
              </a:lnSpc>
            </a:pPr>
            <a:endParaRPr lang="en-GB" sz="1600" b="0" smtClean="0"/>
          </a:p>
          <a:p>
            <a:pPr>
              <a:lnSpc>
                <a:spcPct val="90000"/>
              </a:lnSpc>
            </a:pPr>
            <a:r>
              <a:rPr lang="en-GB" sz="1600" b="0" smtClean="0"/>
              <a:t>Now you will see the graph equation expressed as a table of values enclosed in parentheses.  These values could have been typed in directly, but instead we generated them in the Graph Lookup Editor.</a:t>
            </a:r>
          </a:p>
        </p:txBody>
      </p:sp>
      <p:pic>
        <p:nvPicPr>
          <p:cNvPr id="223236" name="Picture 4"/>
          <p:cNvPicPr>
            <a:picLocks noChangeAspect="1" noChangeArrowheads="1"/>
          </p:cNvPicPr>
          <p:nvPr/>
        </p:nvPicPr>
        <p:blipFill>
          <a:blip r:embed="rId2" cstate="print"/>
          <a:srcRect/>
          <a:stretch>
            <a:fillRect/>
          </a:stretch>
        </p:blipFill>
        <p:spPr bwMode="auto">
          <a:xfrm>
            <a:off x="3278188" y="4572000"/>
            <a:ext cx="2586037"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smtClean="0"/>
              <a:t>Editing Values</a:t>
            </a:r>
          </a:p>
        </p:txBody>
      </p:sp>
      <p:sp>
        <p:nvSpPr>
          <p:cNvPr id="224259" name="Rectangle 3"/>
          <p:cNvSpPr>
            <a:spLocks noGrp="1" noChangeArrowheads="1"/>
          </p:cNvSpPr>
          <p:nvPr>
            <p:ph type="body" idx="1"/>
          </p:nvPr>
        </p:nvSpPr>
        <p:spPr/>
        <p:txBody>
          <a:bodyPr/>
          <a:lstStyle/>
          <a:p>
            <a:r>
              <a:rPr lang="en-GB" sz="1600" smtClean="0"/>
              <a:t>Add the units Dmnl (for Dimensionless, which you could also have typed in) to the Units editing box, then click OK to close the Equation Editor.</a:t>
            </a:r>
          </a:p>
          <a:p>
            <a:endParaRPr lang="en-GB" sz="1600" smtClean="0"/>
          </a:p>
          <a:p>
            <a:r>
              <a:rPr lang="en-GB" sz="1600" smtClean="0"/>
              <a:t>The units Dimensionless are pretty important to understand.  When we normalised the input to the Lookup, we divided the Rabbit Population (measured in rabbits) by carrying capacity (also measured in rabbits) leaving a dimensionless variable.</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smtClean="0"/>
              <a:t>Getting a Value from Lookup</a:t>
            </a:r>
          </a:p>
        </p:txBody>
      </p:sp>
      <p:sp>
        <p:nvSpPr>
          <p:cNvPr id="225283" name="Rectangle 3"/>
          <p:cNvSpPr>
            <a:spLocks noGrp="1" noChangeArrowheads="1"/>
          </p:cNvSpPr>
          <p:nvPr>
            <p:ph type="body" idx="1"/>
          </p:nvPr>
        </p:nvSpPr>
        <p:spPr>
          <a:xfrm>
            <a:off x="685800" y="2095500"/>
            <a:ext cx="7772400" cy="1943100"/>
          </a:xfrm>
        </p:spPr>
        <p:txBody>
          <a:bodyPr/>
          <a:lstStyle/>
          <a:p>
            <a:pPr>
              <a:lnSpc>
                <a:spcPct val="90000"/>
              </a:lnSpc>
            </a:pPr>
            <a:r>
              <a:rPr lang="en-GB" sz="1800" smtClean="0"/>
              <a:t>Edit eqn for “effect of rabbit crowding on deaths”</a:t>
            </a:r>
          </a:p>
          <a:p>
            <a:pPr>
              <a:lnSpc>
                <a:spcPct val="90000"/>
              </a:lnSpc>
            </a:pPr>
            <a:r>
              <a:rPr lang="en-GB" sz="1800" smtClean="0"/>
              <a:t>Select the lookup table name from the variable list</a:t>
            </a:r>
          </a:p>
          <a:p>
            <a:pPr>
              <a:lnSpc>
                <a:spcPct val="90000"/>
              </a:lnSpc>
            </a:pPr>
            <a:r>
              <a:rPr lang="en-GB" sz="1800" smtClean="0"/>
              <a:t>Point to the table by appending the eqn with:</a:t>
            </a:r>
          </a:p>
          <a:p>
            <a:pPr lvl="1">
              <a:lnSpc>
                <a:spcPct val="90000"/>
              </a:lnSpc>
            </a:pPr>
            <a:r>
              <a:rPr lang="en-GB" sz="1800" smtClean="0"/>
              <a:t>“(normalized population)”</a:t>
            </a:r>
          </a:p>
          <a:p>
            <a:pPr>
              <a:lnSpc>
                <a:spcPct val="90000"/>
              </a:lnSpc>
            </a:pPr>
            <a:r>
              <a:rPr lang="en-GB" sz="1800" smtClean="0"/>
              <a:t>Set units to dimensionless</a:t>
            </a:r>
          </a:p>
          <a:p>
            <a:pPr>
              <a:lnSpc>
                <a:spcPct val="90000"/>
              </a:lnSpc>
            </a:pPr>
            <a:r>
              <a:rPr lang="en-GB" sz="1800" smtClean="0"/>
              <a:t>Click OK</a:t>
            </a:r>
          </a:p>
          <a:p>
            <a:pPr>
              <a:lnSpc>
                <a:spcPct val="90000"/>
              </a:lnSpc>
            </a:pPr>
            <a:r>
              <a:rPr lang="en-GB" sz="1800" smtClean="0"/>
              <a:t>Save the model</a:t>
            </a:r>
          </a:p>
          <a:p>
            <a:pPr>
              <a:lnSpc>
                <a:spcPct val="90000"/>
              </a:lnSpc>
            </a:pPr>
            <a:r>
              <a:rPr lang="en-GB" sz="1800" smtClean="0"/>
              <a:t>Run the model</a:t>
            </a:r>
          </a:p>
        </p:txBody>
      </p:sp>
      <p:pic>
        <p:nvPicPr>
          <p:cNvPr id="225284" name="Picture 4"/>
          <p:cNvPicPr>
            <a:picLocks noChangeAspect="1" noChangeArrowheads="1"/>
          </p:cNvPicPr>
          <p:nvPr/>
        </p:nvPicPr>
        <p:blipFill>
          <a:blip r:embed="rId2" cstate="print"/>
          <a:srcRect/>
          <a:stretch>
            <a:fillRect/>
          </a:stretch>
        </p:blipFill>
        <p:spPr bwMode="auto">
          <a:xfrm>
            <a:off x="4140200" y="3311525"/>
            <a:ext cx="5003800" cy="346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GB" smtClean="0"/>
              <a:t>Results</a:t>
            </a:r>
          </a:p>
        </p:txBody>
      </p:sp>
      <p:pic>
        <p:nvPicPr>
          <p:cNvPr id="226307" name="Picture 4"/>
          <p:cNvPicPr>
            <a:picLocks noChangeAspect="1" noChangeArrowheads="1"/>
          </p:cNvPicPr>
          <p:nvPr/>
        </p:nvPicPr>
        <p:blipFill>
          <a:blip r:embed="rId2" cstate="print"/>
          <a:srcRect/>
          <a:stretch>
            <a:fillRect/>
          </a:stretch>
        </p:blipFill>
        <p:spPr bwMode="auto">
          <a:xfrm>
            <a:off x="1438275" y="2133600"/>
            <a:ext cx="6265863"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smtClean="0"/>
              <a:t>Lookup Variants</a:t>
            </a:r>
          </a:p>
        </p:txBody>
      </p:sp>
      <p:sp>
        <p:nvSpPr>
          <p:cNvPr id="227331" name="Rectangle 3"/>
          <p:cNvSpPr>
            <a:spLocks noGrp="1" noChangeArrowheads="1"/>
          </p:cNvSpPr>
          <p:nvPr>
            <p:ph type="body" idx="1"/>
          </p:nvPr>
        </p:nvSpPr>
        <p:spPr>
          <a:xfrm>
            <a:off x="685800" y="1828800"/>
            <a:ext cx="8458200" cy="4114800"/>
          </a:xfrm>
        </p:spPr>
        <p:txBody>
          <a:bodyPr/>
          <a:lstStyle/>
          <a:p>
            <a:pPr>
              <a:lnSpc>
                <a:spcPct val="90000"/>
              </a:lnSpc>
            </a:pPr>
            <a:r>
              <a:rPr lang="en-GB" sz="1600" smtClean="0"/>
              <a:t>Lookup(x)</a:t>
            </a:r>
            <a:r>
              <a:rPr lang="en-GB" sz="1800" smtClean="0"/>
              <a:t> –</a:t>
            </a:r>
          </a:p>
          <a:p>
            <a:pPr lvl="1">
              <a:lnSpc>
                <a:spcPct val="90000"/>
              </a:lnSpc>
            </a:pPr>
            <a:r>
              <a:rPr lang="en-GB" sz="1200" smtClean="0"/>
              <a:t>Extrapolate between points and horizontal tail below min and above max table values</a:t>
            </a:r>
          </a:p>
          <a:p>
            <a:pPr>
              <a:lnSpc>
                <a:spcPct val="90000"/>
              </a:lnSpc>
            </a:pPr>
            <a:r>
              <a:rPr lang="en-GB" sz="1800" smtClean="0"/>
              <a:t>LOOKUP EXTRAPOLATE</a:t>
            </a:r>
            <a:r>
              <a:rPr lang="en-GB" sz="1600" b="0" smtClean="0"/>
              <a:t>(lookup,x)</a:t>
            </a:r>
            <a:r>
              <a:rPr lang="en-GB" sz="1800" smtClean="0"/>
              <a:t>	</a:t>
            </a:r>
          </a:p>
          <a:p>
            <a:pPr lvl="1">
              <a:lnSpc>
                <a:spcPct val="90000"/>
              </a:lnSpc>
            </a:pPr>
            <a:r>
              <a:rPr lang="en-GB" sz="1200" smtClean="0"/>
              <a:t>extrapolation of the extreme Lookup pairs when the input is out of range of the Lookup</a:t>
            </a:r>
          </a:p>
          <a:p>
            <a:pPr>
              <a:lnSpc>
                <a:spcPct val="90000"/>
              </a:lnSpc>
            </a:pPr>
            <a:r>
              <a:rPr lang="en-GB" sz="1800" smtClean="0"/>
              <a:t>LOOKUP BACKWARD</a:t>
            </a:r>
            <a:r>
              <a:rPr lang="en-GB" sz="1600" b="0" smtClean="0"/>
              <a:t>(lookup,x)</a:t>
            </a:r>
            <a:r>
              <a:rPr lang="en-GB" sz="1800" smtClean="0"/>
              <a:t>	</a:t>
            </a:r>
          </a:p>
          <a:p>
            <a:pPr lvl="1">
              <a:lnSpc>
                <a:spcPct val="90000"/>
              </a:lnSpc>
            </a:pPr>
            <a:r>
              <a:rPr lang="en-GB" sz="1200" smtClean="0"/>
              <a:t>the previous y value is held between x values instead of interpolating between points</a:t>
            </a:r>
          </a:p>
          <a:p>
            <a:pPr>
              <a:lnSpc>
                <a:spcPct val="90000"/>
              </a:lnSpc>
            </a:pPr>
            <a:r>
              <a:rPr lang="en-GB" sz="1800" smtClean="0"/>
              <a:t>LOOKUP FORWARD</a:t>
            </a:r>
            <a:r>
              <a:rPr lang="en-GB" sz="1600" b="0" smtClean="0"/>
              <a:t>(lookup,x)</a:t>
            </a:r>
            <a:r>
              <a:rPr lang="en-GB" sz="1800" smtClean="0"/>
              <a:t>	</a:t>
            </a:r>
          </a:p>
          <a:p>
            <a:pPr lvl="1">
              <a:lnSpc>
                <a:spcPct val="90000"/>
              </a:lnSpc>
            </a:pPr>
            <a:r>
              <a:rPr lang="en-GB" sz="1200" smtClean="0"/>
              <a:t>the next y value is used between x values instead of interpolating between points</a:t>
            </a:r>
          </a:p>
          <a:p>
            <a:pPr>
              <a:lnSpc>
                <a:spcPct val="90000"/>
              </a:lnSpc>
            </a:pPr>
            <a:r>
              <a:rPr lang="en-GB" sz="1800" smtClean="0"/>
              <a:t>LOOKUP AREA </a:t>
            </a:r>
            <a:r>
              <a:rPr lang="en-GB" sz="1600" b="0" smtClean="0"/>
              <a:t>(lookup,start,end)</a:t>
            </a:r>
            <a:r>
              <a:rPr lang="en-GB" sz="1800" smtClean="0"/>
              <a:t> 	</a:t>
            </a:r>
          </a:p>
          <a:p>
            <a:pPr lvl="1">
              <a:lnSpc>
                <a:spcPct val="90000"/>
              </a:lnSpc>
            </a:pPr>
            <a:r>
              <a:rPr lang="en-GB" sz="1200" smtClean="0"/>
              <a:t>the area under a Lookup table between start and end</a:t>
            </a:r>
          </a:p>
          <a:p>
            <a:pPr>
              <a:lnSpc>
                <a:spcPct val="90000"/>
              </a:lnSpc>
            </a:pPr>
            <a:r>
              <a:rPr lang="en-GB" sz="1800" smtClean="0"/>
              <a:t>LOOKUP INVERT</a:t>
            </a:r>
            <a:r>
              <a:rPr lang="en-GB" sz="1600" b="0" smtClean="0"/>
              <a:t>(lookup,y)</a:t>
            </a:r>
            <a:r>
              <a:rPr lang="en-GB" sz="1800" smtClean="0"/>
              <a:t>	</a:t>
            </a:r>
          </a:p>
          <a:p>
            <a:pPr lvl="1">
              <a:lnSpc>
                <a:spcPct val="90000"/>
              </a:lnSpc>
            </a:pPr>
            <a:r>
              <a:rPr lang="en-GB" sz="1400" smtClean="0"/>
              <a:t>Finds the </a:t>
            </a:r>
            <a:r>
              <a:rPr lang="en-GB" sz="1400" u="sng" smtClean="0"/>
              <a:t>first</a:t>
            </a:r>
            <a:r>
              <a:rPr lang="en-GB" sz="1400" smtClean="0"/>
              <a:t> input (x)that, when used in the Lookup lookup would return y</a:t>
            </a:r>
          </a:p>
          <a:p>
            <a:pPr>
              <a:lnSpc>
                <a:spcPct val="90000"/>
              </a:lnSpc>
            </a:pPr>
            <a:r>
              <a:rPr lang="en-GB" sz="1800" smtClean="0"/>
              <a:t>LOOKUP SLOPE(lookup,x,m)	</a:t>
            </a:r>
          </a:p>
          <a:p>
            <a:pPr lvl="1">
              <a:lnSpc>
                <a:spcPct val="90000"/>
              </a:lnSpc>
            </a:pPr>
            <a:r>
              <a:rPr lang="en-GB" sz="1400" smtClean="0"/>
              <a:t>Finds the slope at x in the lookup.  Between points on a Lookup the slope is just the change in y divided by the change in x from one point to the next.  If x is the same as a point in lookup then the average of the slope before and after x is returned, unless there is more than one point with that x value in which case :NA: is returned.</a:t>
            </a:r>
          </a:p>
          <a:p>
            <a:pPr lvl="1">
              <a:lnSpc>
                <a:spcPct val="90000"/>
              </a:lnSpc>
            </a:pPr>
            <a:endParaRPr lang="en-GB" sz="1400" smtClean="0"/>
          </a:p>
          <a:p>
            <a:pPr>
              <a:lnSpc>
                <a:spcPct val="90000"/>
              </a:lnSpc>
            </a:pPr>
            <a:endParaRPr lang="en-GB" sz="180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GB" smtClean="0"/>
              <a:t>Mass Balance Check</a:t>
            </a:r>
          </a:p>
        </p:txBody>
      </p:sp>
      <p:pic>
        <p:nvPicPr>
          <p:cNvPr id="151555" name="Picture 2"/>
          <p:cNvPicPr>
            <a:picLocks noChangeAspect="1" noChangeArrowheads="1"/>
          </p:cNvPicPr>
          <p:nvPr/>
        </p:nvPicPr>
        <p:blipFill>
          <a:blip r:embed="rId2" cstate="print"/>
          <a:srcRect/>
          <a:stretch>
            <a:fillRect/>
          </a:stretch>
        </p:blipFill>
        <p:spPr bwMode="auto">
          <a:xfrm>
            <a:off x="785813" y="1643063"/>
            <a:ext cx="748665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smtClean="0"/>
              <a:t>IPOD Model</a:t>
            </a:r>
            <a:br>
              <a:rPr lang="en-GB" smtClean="0"/>
            </a:br>
            <a:r>
              <a:rPr lang="en-GB" smtClean="0"/>
              <a:t>2 Stocks of People</a:t>
            </a:r>
          </a:p>
        </p:txBody>
      </p:sp>
      <p:pic>
        <p:nvPicPr>
          <p:cNvPr id="154627" name="Picture 7"/>
          <p:cNvPicPr>
            <a:picLocks noChangeAspect="1" noChangeArrowheads="1"/>
          </p:cNvPicPr>
          <p:nvPr/>
        </p:nvPicPr>
        <p:blipFill>
          <a:blip r:embed="rId2" cstate="print"/>
          <a:srcRect/>
          <a:stretch>
            <a:fillRect/>
          </a:stretch>
        </p:blipFill>
        <p:spPr bwMode="auto">
          <a:xfrm>
            <a:off x="323850" y="1700213"/>
            <a:ext cx="8353425" cy="47720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smtClean="0"/>
              <a:t>IPOD Model</a:t>
            </a:r>
          </a:p>
        </p:txBody>
      </p:sp>
      <p:pic>
        <p:nvPicPr>
          <p:cNvPr id="155651" name="Picture 4"/>
          <p:cNvPicPr>
            <a:picLocks noChangeAspect="1" noChangeArrowheads="1"/>
          </p:cNvPicPr>
          <p:nvPr/>
        </p:nvPicPr>
        <p:blipFill>
          <a:blip r:embed="rId2" cstate="print"/>
          <a:srcRect/>
          <a:stretch>
            <a:fillRect/>
          </a:stretch>
        </p:blipFill>
        <p:spPr bwMode="auto">
          <a:xfrm>
            <a:off x="2195513" y="2420938"/>
            <a:ext cx="4600575" cy="28289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smtClean="0"/>
              <a:t>IPOD Model</a:t>
            </a:r>
          </a:p>
        </p:txBody>
      </p:sp>
      <p:pic>
        <p:nvPicPr>
          <p:cNvPr id="156675" name="Picture 4"/>
          <p:cNvPicPr>
            <a:picLocks noChangeAspect="1" noChangeArrowheads="1"/>
          </p:cNvPicPr>
          <p:nvPr/>
        </p:nvPicPr>
        <p:blipFill>
          <a:blip r:embed="rId2" cstate="print"/>
          <a:srcRect/>
          <a:stretch>
            <a:fillRect/>
          </a:stretch>
        </p:blipFill>
        <p:spPr bwMode="auto">
          <a:xfrm>
            <a:off x="971550" y="1920875"/>
            <a:ext cx="7488238" cy="4579938"/>
          </a:xfrm>
          <a:prstGeom prst="rect">
            <a:avLst/>
          </a:prstGeom>
          <a:noFill/>
          <a:ln w="28575">
            <a:noFill/>
            <a:miter lim="800000"/>
            <a:headEnd/>
            <a:tailEnd/>
          </a:ln>
        </p:spPr>
      </p:pic>
      <p:sp>
        <p:nvSpPr>
          <p:cNvPr id="156676" name="Rectangle 5"/>
          <p:cNvSpPr>
            <a:spLocks noChangeArrowheads="1"/>
          </p:cNvSpPr>
          <p:nvPr/>
        </p:nvSpPr>
        <p:spPr bwMode="auto">
          <a:xfrm>
            <a:off x="5364163" y="4437063"/>
            <a:ext cx="647700" cy="576262"/>
          </a:xfrm>
          <a:prstGeom prst="rect">
            <a:avLst/>
          </a:prstGeom>
          <a:solidFill>
            <a:schemeClr val="bg1"/>
          </a:solidFill>
          <a:ln w="28575">
            <a:solidFill>
              <a:schemeClr val="bg1"/>
            </a:solidFill>
            <a:miter lim="800000"/>
            <a:headEnd/>
            <a:tailEnd/>
          </a:ln>
        </p:spPr>
        <p:txBody>
          <a:bodyPr wrap="none" anchor="ctr">
            <a:spAutoFit/>
          </a:bodyPr>
          <a:lstStyle/>
          <a:p>
            <a:pPr algn="ctr" eaLnBrk="0" hangingPunct="0"/>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Accumulation in System Dynamics </a:t>
            </a:r>
          </a:p>
        </p:txBody>
      </p:sp>
      <p:sp>
        <p:nvSpPr>
          <p:cNvPr id="3" name="Content Placeholder 2"/>
          <p:cNvSpPr>
            <a:spLocks noGrp="1"/>
          </p:cNvSpPr>
          <p:nvPr>
            <p:ph idx="1"/>
          </p:nvPr>
        </p:nvSpPr>
        <p:spPr>
          <a:xfrm>
            <a:off x="685800" y="2095500"/>
            <a:ext cx="6529388" cy="4114800"/>
          </a:xfrm>
        </p:spPr>
        <p:txBody>
          <a:bodyPr/>
          <a:lstStyle/>
          <a:p>
            <a:r>
              <a:rPr lang="en-GB" dirty="0" smtClean="0"/>
              <a:t>System Dynamics uses the term </a:t>
            </a:r>
            <a:r>
              <a:rPr lang="en-GB" dirty="0" smtClean="0">
                <a:solidFill>
                  <a:srgbClr val="FF0000"/>
                </a:solidFill>
              </a:rPr>
              <a:t>STOCK</a:t>
            </a:r>
            <a:r>
              <a:rPr lang="en-GB" dirty="0" smtClean="0"/>
              <a:t> for a variable that accumulates values over time.</a:t>
            </a:r>
          </a:p>
          <a:p>
            <a:endParaRPr lang="en-GB" dirty="0" smtClean="0"/>
          </a:p>
          <a:p>
            <a:r>
              <a:rPr lang="en-GB" dirty="0" smtClean="0">
                <a:solidFill>
                  <a:srgbClr val="FF0000"/>
                </a:solidFill>
              </a:rPr>
              <a:t>STOCKS</a:t>
            </a:r>
            <a:r>
              <a:rPr lang="en-GB" dirty="0" smtClean="0"/>
              <a:t> are also known as </a:t>
            </a:r>
            <a:r>
              <a:rPr lang="en-GB" dirty="0" smtClean="0">
                <a:solidFill>
                  <a:srgbClr val="FF0000"/>
                </a:solidFill>
              </a:rPr>
              <a:t>LEVELS.</a:t>
            </a:r>
          </a:p>
          <a:p>
            <a:endParaRPr lang="en-GB" dirty="0" smtClean="0">
              <a:solidFill>
                <a:srgbClr val="FF0000"/>
              </a:solidFill>
            </a:endParaRPr>
          </a:p>
          <a:p>
            <a:r>
              <a:rPr lang="en-GB" dirty="0" smtClean="0"/>
              <a:t>A </a:t>
            </a:r>
            <a:r>
              <a:rPr lang="en-GB" dirty="0" smtClean="0">
                <a:solidFill>
                  <a:srgbClr val="FF0000"/>
                </a:solidFill>
              </a:rPr>
              <a:t>Stock</a:t>
            </a:r>
            <a:r>
              <a:rPr lang="en-GB" dirty="0" smtClean="0"/>
              <a:t> is a collection of values. </a:t>
            </a:r>
          </a:p>
          <a:p>
            <a:endParaRPr lang="en-GB" dirty="0" smtClean="0"/>
          </a:p>
          <a:p>
            <a:r>
              <a:rPr lang="en-GB" dirty="0" smtClean="0"/>
              <a:t>‘Cumulative Profit’ would be a </a:t>
            </a:r>
            <a:r>
              <a:rPr lang="en-GB" dirty="0" smtClean="0">
                <a:solidFill>
                  <a:srgbClr val="FF0000"/>
                </a:solidFill>
              </a:rPr>
              <a:t>Stock</a:t>
            </a:r>
            <a:r>
              <a:rPr lang="en-GB" dirty="0" smtClean="0"/>
              <a:t>.</a:t>
            </a:r>
          </a:p>
          <a:p>
            <a:endParaRPr lang="en-GB" dirty="0" smtClean="0"/>
          </a:p>
          <a:p>
            <a:r>
              <a:rPr lang="en-GB" dirty="0" smtClean="0"/>
              <a:t>SD Convention places </a:t>
            </a:r>
            <a:r>
              <a:rPr lang="en-GB" dirty="0" smtClean="0">
                <a:solidFill>
                  <a:srgbClr val="FF0000"/>
                </a:solidFill>
              </a:rPr>
              <a:t>Stocks</a:t>
            </a:r>
            <a:r>
              <a:rPr lang="en-GB" dirty="0" smtClean="0"/>
              <a:t> in boxes</a:t>
            </a:r>
          </a:p>
          <a:p>
            <a:endParaRPr lang="en-GB" dirty="0" smtClean="0"/>
          </a:p>
        </p:txBody>
      </p:sp>
      <p:sp>
        <p:nvSpPr>
          <p:cNvPr id="5" name="TextBox 4"/>
          <p:cNvSpPr txBox="1"/>
          <p:nvPr/>
        </p:nvSpPr>
        <p:spPr>
          <a:xfrm>
            <a:off x="6572264" y="5286388"/>
            <a:ext cx="1321196" cy="523220"/>
          </a:xfrm>
          <a:prstGeom prst="rect">
            <a:avLst/>
          </a:prstGeom>
          <a:solidFill>
            <a:schemeClr val="bg1">
              <a:lumMod val="85000"/>
              <a:alpha val="50000"/>
            </a:schemeClr>
          </a:solidFill>
          <a:ln>
            <a:solidFill>
              <a:schemeClr val="accent1"/>
            </a:solidFill>
          </a:ln>
        </p:spPr>
        <p:txBody>
          <a:bodyPr wrap="none" rtlCol="0">
            <a:spAutoFit/>
          </a:bodyPr>
          <a:lstStyle/>
          <a:p>
            <a:r>
              <a:rPr lang="en-GB" dirty="0" smtClean="0"/>
              <a:t>Cumulative</a:t>
            </a:r>
          </a:p>
          <a:p>
            <a:pPr algn="ctr"/>
            <a:r>
              <a:rPr lang="en-GB" dirty="0" smtClean="0"/>
              <a:t>Profit</a:t>
            </a:r>
            <a:endParaRPr lang="en-GB" dirty="0"/>
          </a:p>
        </p:txBody>
      </p:sp>
    </p:spTree>
    <p:custDataLst>
      <p:tags r:id="rId1"/>
    </p:custDataLst>
  </p:cSld>
  <p:clrMapOvr>
    <a:masterClrMapping/>
  </p:clrMapOvr>
  <p:transition advTm="254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smtClean="0"/>
              <a:t>IPOD Model</a:t>
            </a:r>
          </a:p>
        </p:txBody>
      </p:sp>
      <p:pic>
        <p:nvPicPr>
          <p:cNvPr id="157699" name="Picture 4"/>
          <p:cNvPicPr>
            <a:picLocks noChangeAspect="1" noChangeArrowheads="1"/>
          </p:cNvPicPr>
          <p:nvPr/>
        </p:nvPicPr>
        <p:blipFill>
          <a:blip r:embed="rId2" cstate="print"/>
          <a:srcRect/>
          <a:stretch>
            <a:fillRect/>
          </a:stretch>
        </p:blipFill>
        <p:spPr bwMode="auto">
          <a:xfrm>
            <a:off x="1187450" y="1916113"/>
            <a:ext cx="6311900" cy="43021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smtClean="0"/>
              <a:t>IPOD Model</a:t>
            </a:r>
          </a:p>
        </p:txBody>
      </p:sp>
      <p:pic>
        <p:nvPicPr>
          <p:cNvPr id="158723" name="Picture 4"/>
          <p:cNvPicPr>
            <a:picLocks noChangeAspect="1" noChangeArrowheads="1"/>
          </p:cNvPicPr>
          <p:nvPr/>
        </p:nvPicPr>
        <p:blipFill>
          <a:blip r:embed="rId2" cstate="print"/>
          <a:srcRect/>
          <a:stretch>
            <a:fillRect/>
          </a:stretch>
        </p:blipFill>
        <p:spPr bwMode="auto">
          <a:xfrm>
            <a:off x="1331913" y="1916113"/>
            <a:ext cx="6338887" cy="44037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smtClean="0"/>
              <a:t>IPOD Model Scenario</a:t>
            </a:r>
          </a:p>
        </p:txBody>
      </p:sp>
      <p:sp>
        <p:nvSpPr>
          <p:cNvPr id="159747" name="Rectangle 3"/>
          <p:cNvSpPr>
            <a:spLocks noGrp="1" noChangeArrowheads="1"/>
          </p:cNvSpPr>
          <p:nvPr>
            <p:ph type="body" idx="1"/>
          </p:nvPr>
        </p:nvSpPr>
        <p:spPr/>
        <p:txBody>
          <a:bodyPr/>
          <a:lstStyle/>
          <a:p>
            <a:r>
              <a:rPr lang="en-GB" smtClean="0"/>
              <a:t>1000 people in sample</a:t>
            </a:r>
          </a:p>
          <a:p>
            <a:r>
              <a:rPr lang="en-GB" smtClean="0"/>
              <a:t>Initially 5% own an IPOD</a:t>
            </a:r>
          </a:p>
          <a:p>
            <a:r>
              <a:rPr lang="en-GB" smtClean="0"/>
              <a:t>On average, each person meets 30 other people during a month</a:t>
            </a:r>
          </a:p>
          <a:p>
            <a:r>
              <a:rPr lang="en-GB" smtClean="0"/>
              <a:t>0.1% of people without an IPOD are convinced to buy one after meeting someone with one.</a:t>
            </a:r>
          </a:p>
          <a:p>
            <a:endParaRPr lang="en-GB" smtClean="0"/>
          </a:p>
          <a:p>
            <a:endParaRPr lang="en-GB" smtClean="0"/>
          </a:p>
          <a:p>
            <a:endParaRPr lang="en-GB"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4213" y="692150"/>
            <a:ext cx="7772400" cy="914400"/>
          </a:xfrm>
        </p:spPr>
        <p:txBody>
          <a:bodyPr/>
          <a:lstStyle/>
          <a:p>
            <a:r>
              <a:rPr lang="en-GB" smtClean="0"/>
              <a:t>Ipod Model Input Constants</a:t>
            </a:r>
          </a:p>
        </p:txBody>
      </p:sp>
      <p:pic>
        <p:nvPicPr>
          <p:cNvPr id="160771" name="Picture 4"/>
          <p:cNvPicPr>
            <a:picLocks noChangeAspect="1" noChangeArrowheads="1"/>
          </p:cNvPicPr>
          <p:nvPr/>
        </p:nvPicPr>
        <p:blipFill>
          <a:blip r:embed="rId2" cstate="print"/>
          <a:srcRect/>
          <a:stretch>
            <a:fillRect/>
          </a:stretch>
        </p:blipFill>
        <p:spPr bwMode="auto">
          <a:xfrm>
            <a:off x="1331913" y="1916113"/>
            <a:ext cx="6338887" cy="4403725"/>
          </a:xfrm>
          <a:prstGeom prst="rect">
            <a:avLst/>
          </a:prstGeom>
          <a:noFill/>
          <a:ln w="28575">
            <a:noFill/>
            <a:miter lim="800000"/>
            <a:headEnd/>
            <a:tailEnd/>
          </a:ln>
        </p:spPr>
      </p:pic>
      <p:sp>
        <p:nvSpPr>
          <p:cNvPr id="160772" name="Text Box 5"/>
          <p:cNvSpPr txBox="1">
            <a:spLocks noChangeArrowheads="1"/>
          </p:cNvSpPr>
          <p:nvPr/>
        </p:nvSpPr>
        <p:spPr bwMode="auto">
          <a:xfrm>
            <a:off x="2928938" y="1719263"/>
            <a:ext cx="1130300" cy="274637"/>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1000 people</a:t>
            </a:r>
          </a:p>
        </p:txBody>
      </p:sp>
      <p:sp>
        <p:nvSpPr>
          <p:cNvPr id="160773" name="Text Box 6"/>
          <p:cNvSpPr txBox="1">
            <a:spLocks noChangeArrowheads="1"/>
          </p:cNvSpPr>
          <p:nvPr/>
        </p:nvSpPr>
        <p:spPr bwMode="auto">
          <a:xfrm>
            <a:off x="6651625" y="5805488"/>
            <a:ext cx="1728788" cy="274637"/>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30 Meeting a month</a:t>
            </a:r>
          </a:p>
        </p:txBody>
      </p:sp>
      <p:sp>
        <p:nvSpPr>
          <p:cNvPr id="160774" name="Text Box 7"/>
          <p:cNvSpPr txBox="1">
            <a:spLocks noChangeArrowheads="1"/>
          </p:cNvSpPr>
          <p:nvPr/>
        </p:nvSpPr>
        <p:spPr bwMode="auto">
          <a:xfrm>
            <a:off x="4087813" y="6237288"/>
            <a:ext cx="952500" cy="274637"/>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P = 0.001</a:t>
            </a:r>
          </a:p>
        </p:txBody>
      </p:sp>
      <p:sp>
        <p:nvSpPr>
          <p:cNvPr id="160775" name="Text Box 8"/>
          <p:cNvSpPr txBox="1">
            <a:spLocks noChangeArrowheads="1"/>
          </p:cNvSpPr>
          <p:nvPr/>
        </p:nvSpPr>
        <p:spPr bwMode="auto">
          <a:xfrm>
            <a:off x="5130800" y="2276475"/>
            <a:ext cx="444500" cy="274638"/>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5%</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GB" smtClean="0"/>
              <a:t>IPOD1 Model</a:t>
            </a:r>
          </a:p>
        </p:txBody>
      </p:sp>
      <p:pic>
        <p:nvPicPr>
          <p:cNvPr id="161795" name="Picture 3"/>
          <p:cNvPicPr>
            <a:picLocks noChangeAspect="1" noChangeArrowheads="1"/>
          </p:cNvPicPr>
          <p:nvPr/>
        </p:nvPicPr>
        <p:blipFill>
          <a:blip r:embed="rId2" cstate="print"/>
          <a:srcRect/>
          <a:stretch>
            <a:fillRect/>
          </a:stretch>
        </p:blipFill>
        <p:spPr bwMode="auto">
          <a:xfrm>
            <a:off x="2195513" y="2420938"/>
            <a:ext cx="4600575" cy="2828925"/>
          </a:xfrm>
          <a:prstGeom prst="rect">
            <a:avLst/>
          </a:prstGeom>
          <a:noFill/>
          <a:ln w="28575">
            <a:noFill/>
            <a:miter lim="800000"/>
            <a:headEnd/>
            <a:tailEnd/>
          </a:ln>
        </p:spPr>
      </p:pic>
      <p:sp>
        <p:nvSpPr>
          <p:cNvPr id="161796" name="Text Box 4"/>
          <p:cNvSpPr txBox="1">
            <a:spLocks noChangeArrowheads="1"/>
          </p:cNvSpPr>
          <p:nvPr/>
        </p:nvSpPr>
        <p:spPr bwMode="auto">
          <a:xfrm>
            <a:off x="2555875" y="2276475"/>
            <a:ext cx="1130300" cy="274638"/>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1000 people</a:t>
            </a:r>
          </a:p>
        </p:txBody>
      </p:sp>
      <p:sp>
        <p:nvSpPr>
          <p:cNvPr id="161797" name="Text Box 5"/>
          <p:cNvSpPr txBox="1">
            <a:spLocks noChangeArrowheads="1"/>
          </p:cNvSpPr>
          <p:nvPr/>
        </p:nvSpPr>
        <p:spPr bwMode="auto">
          <a:xfrm>
            <a:off x="4211638" y="2997200"/>
            <a:ext cx="444500" cy="274638"/>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5%</a:t>
            </a:r>
          </a:p>
        </p:txBody>
      </p:sp>
      <p:sp>
        <p:nvSpPr>
          <p:cNvPr id="161798" name="Text Box 6"/>
          <p:cNvSpPr txBox="1">
            <a:spLocks noChangeArrowheads="1"/>
          </p:cNvSpPr>
          <p:nvPr/>
        </p:nvSpPr>
        <p:spPr bwMode="auto">
          <a:xfrm>
            <a:off x="4437063" y="5013325"/>
            <a:ext cx="280987" cy="274638"/>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0</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smtClean="0"/>
              <a:t>IPOD2 Model</a:t>
            </a:r>
          </a:p>
        </p:txBody>
      </p:sp>
      <p:sp>
        <p:nvSpPr>
          <p:cNvPr id="162819" name="Rectangle 4"/>
          <p:cNvSpPr>
            <a:spLocks noChangeArrowheads="1"/>
          </p:cNvSpPr>
          <p:nvPr/>
        </p:nvSpPr>
        <p:spPr bwMode="auto">
          <a:xfrm>
            <a:off x="5364163" y="4437063"/>
            <a:ext cx="647700" cy="576262"/>
          </a:xfrm>
          <a:prstGeom prst="rect">
            <a:avLst/>
          </a:prstGeom>
          <a:solidFill>
            <a:schemeClr val="bg1"/>
          </a:solidFill>
          <a:ln w="28575">
            <a:solidFill>
              <a:schemeClr val="bg1"/>
            </a:solidFill>
            <a:miter lim="800000"/>
            <a:headEnd/>
            <a:tailEnd/>
          </a:ln>
        </p:spPr>
        <p:txBody>
          <a:bodyPr wrap="none" anchor="ctr">
            <a:spAutoFit/>
          </a:bodyPr>
          <a:lstStyle/>
          <a:p>
            <a:pPr algn="ctr" eaLnBrk="0" hangingPunct="0"/>
            <a:endParaRPr lang="en-US"/>
          </a:p>
        </p:txBody>
      </p:sp>
      <p:pic>
        <p:nvPicPr>
          <p:cNvPr id="162820" name="Picture 6"/>
          <p:cNvPicPr>
            <a:picLocks noChangeAspect="1" noChangeArrowheads="1"/>
          </p:cNvPicPr>
          <p:nvPr/>
        </p:nvPicPr>
        <p:blipFill>
          <a:blip r:embed="rId2" cstate="print"/>
          <a:srcRect/>
          <a:stretch>
            <a:fillRect/>
          </a:stretch>
        </p:blipFill>
        <p:spPr bwMode="auto">
          <a:xfrm>
            <a:off x="468313" y="1628775"/>
            <a:ext cx="8201025" cy="4086225"/>
          </a:xfrm>
          <a:prstGeom prst="rect">
            <a:avLst/>
          </a:prstGeom>
          <a:noFill/>
          <a:ln w="28575">
            <a:noFill/>
            <a:miter lim="800000"/>
            <a:headEnd/>
            <a:tailEnd/>
          </a:ln>
        </p:spPr>
      </p:pic>
      <p:sp>
        <p:nvSpPr>
          <p:cNvPr id="162821" name="Text Box 5"/>
          <p:cNvSpPr txBox="1">
            <a:spLocks noChangeArrowheads="1"/>
          </p:cNvSpPr>
          <p:nvPr/>
        </p:nvSpPr>
        <p:spPr bwMode="auto">
          <a:xfrm>
            <a:off x="7524750" y="4005263"/>
            <a:ext cx="377825" cy="274637"/>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30</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GB" smtClean="0"/>
              <a:t>IPOD3 Model</a:t>
            </a:r>
          </a:p>
        </p:txBody>
      </p:sp>
      <p:pic>
        <p:nvPicPr>
          <p:cNvPr id="163843" name="Picture 5"/>
          <p:cNvPicPr>
            <a:picLocks noChangeAspect="1" noChangeArrowheads="1"/>
          </p:cNvPicPr>
          <p:nvPr/>
        </p:nvPicPr>
        <p:blipFill>
          <a:blip r:embed="rId2" cstate="print"/>
          <a:srcRect/>
          <a:stretch>
            <a:fillRect/>
          </a:stretch>
        </p:blipFill>
        <p:spPr bwMode="auto">
          <a:xfrm>
            <a:off x="684213" y="1628775"/>
            <a:ext cx="8186737" cy="5029200"/>
          </a:xfrm>
          <a:prstGeom prst="rect">
            <a:avLst/>
          </a:prstGeom>
          <a:noFill/>
          <a:ln w="28575">
            <a:noFill/>
            <a:miter lim="800000"/>
            <a:headEnd/>
            <a:tailEnd/>
          </a:ln>
        </p:spPr>
      </p:pic>
      <p:sp>
        <p:nvSpPr>
          <p:cNvPr id="163844" name="Text Box 4"/>
          <p:cNvSpPr txBox="1">
            <a:spLocks noChangeArrowheads="1"/>
          </p:cNvSpPr>
          <p:nvPr/>
        </p:nvSpPr>
        <p:spPr bwMode="auto">
          <a:xfrm>
            <a:off x="5580063" y="5876925"/>
            <a:ext cx="444500" cy="274638"/>
          </a:xfrm>
          <a:prstGeom prst="rect">
            <a:avLst/>
          </a:prstGeom>
          <a:solidFill>
            <a:srgbClr val="FFFF99"/>
          </a:solidFill>
          <a:ln w="28575">
            <a:noFill/>
            <a:miter lim="800000"/>
            <a:headEnd/>
            <a:tailEnd/>
          </a:ln>
        </p:spPr>
        <p:txBody>
          <a:bodyPr wrap="none">
            <a:spAutoFit/>
          </a:bodyPr>
          <a:lstStyle/>
          <a:p>
            <a:pPr algn="ctr" eaLnBrk="0" hangingPunct="0"/>
            <a:r>
              <a:rPr lang="en-GB" sz="1200" b="0">
                <a:solidFill>
                  <a:srgbClr val="FF0000"/>
                </a:solidFill>
              </a:rPr>
              <a:t>5%</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smtClean="0"/>
              <a:t>IPOD4 Model</a:t>
            </a:r>
          </a:p>
        </p:txBody>
      </p:sp>
      <p:pic>
        <p:nvPicPr>
          <p:cNvPr id="164867" name="Picture 4"/>
          <p:cNvPicPr>
            <a:picLocks noChangeAspect="1" noChangeArrowheads="1"/>
          </p:cNvPicPr>
          <p:nvPr/>
        </p:nvPicPr>
        <p:blipFill>
          <a:blip r:embed="rId2" cstate="print"/>
          <a:srcRect/>
          <a:stretch>
            <a:fillRect/>
          </a:stretch>
        </p:blipFill>
        <p:spPr bwMode="auto">
          <a:xfrm>
            <a:off x="971550" y="1844675"/>
            <a:ext cx="7343775" cy="466725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16"/>
          <p:cNvPicPr>
            <a:picLocks noChangeAspect="1" noChangeArrowheads="1"/>
          </p:cNvPicPr>
          <p:nvPr/>
        </p:nvPicPr>
        <p:blipFill>
          <a:blip r:embed="rId2" cstate="print"/>
          <a:srcRect/>
          <a:stretch>
            <a:fillRect/>
          </a:stretch>
        </p:blipFill>
        <p:spPr bwMode="auto">
          <a:xfrm>
            <a:off x="539750" y="1412875"/>
            <a:ext cx="8153400" cy="5181600"/>
          </a:xfrm>
          <a:prstGeom prst="rect">
            <a:avLst/>
          </a:prstGeom>
          <a:noFill/>
          <a:ln w="28575">
            <a:noFill/>
            <a:miter lim="800000"/>
            <a:headEnd/>
            <a:tailEnd/>
          </a:ln>
        </p:spPr>
      </p:pic>
      <p:sp>
        <p:nvSpPr>
          <p:cNvPr id="165891" name="Rectangle 2"/>
          <p:cNvSpPr>
            <a:spLocks noGrp="1" noChangeArrowheads="1"/>
          </p:cNvSpPr>
          <p:nvPr>
            <p:ph type="title"/>
          </p:nvPr>
        </p:nvSpPr>
        <p:spPr/>
        <p:txBody>
          <a:bodyPr/>
          <a:lstStyle/>
          <a:p>
            <a:r>
              <a:rPr lang="en-GB" smtClean="0"/>
              <a:t>IPOD Model Units</a:t>
            </a:r>
          </a:p>
        </p:txBody>
      </p:sp>
      <p:sp>
        <p:nvSpPr>
          <p:cNvPr id="165892" name="Text Box 5"/>
          <p:cNvSpPr txBox="1">
            <a:spLocks noChangeArrowheads="1"/>
          </p:cNvSpPr>
          <p:nvPr/>
        </p:nvSpPr>
        <p:spPr bwMode="auto">
          <a:xfrm>
            <a:off x="5508625" y="1484313"/>
            <a:ext cx="522288"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people</a:t>
            </a:r>
          </a:p>
        </p:txBody>
      </p:sp>
      <p:sp>
        <p:nvSpPr>
          <p:cNvPr id="165893" name="Text Box 6"/>
          <p:cNvSpPr txBox="1">
            <a:spLocks noChangeArrowheads="1"/>
          </p:cNvSpPr>
          <p:nvPr/>
        </p:nvSpPr>
        <p:spPr bwMode="auto">
          <a:xfrm>
            <a:off x="2555875" y="2852738"/>
            <a:ext cx="522288"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people</a:t>
            </a:r>
          </a:p>
        </p:txBody>
      </p:sp>
      <p:sp>
        <p:nvSpPr>
          <p:cNvPr id="165894" name="Text Box 7"/>
          <p:cNvSpPr txBox="1">
            <a:spLocks noChangeArrowheads="1"/>
          </p:cNvSpPr>
          <p:nvPr/>
        </p:nvSpPr>
        <p:spPr bwMode="auto">
          <a:xfrm>
            <a:off x="6659563" y="3141663"/>
            <a:ext cx="522287"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people</a:t>
            </a:r>
          </a:p>
        </p:txBody>
      </p:sp>
      <p:sp>
        <p:nvSpPr>
          <p:cNvPr id="165895" name="Text Box 8"/>
          <p:cNvSpPr txBox="1">
            <a:spLocks noChangeArrowheads="1"/>
          </p:cNvSpPr>
          <p:nvPr/>
        </p:nvSpPr>
        <p:spPr bwMode="auto">
          <a:xfrm>
            <a:off x="7235825" y="5084763"/>
            <a:ext cx="1282700"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people/people/month</a:t>
            </a:r>
          </a:p>
        </p:txBody>
      </p:sp>
      <p:sp>
        <p:nvSpPr>
          <p:cNvPr id="165896" name="Text Box 9"/>
          <p:cNvSpPr txBox="1">
            <a:spLocks noChangeArrowheads="1"/>
          </p:cNvSpPr>
          <p:nvPr/>
        </p:nvSpPr>
        <p:spPr bwMode="auto">
          <a:xfrm>
            <a:off x="4413250" y="6286500"/>
            <a:ext cx="439738" cy="214313"/>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dmnl</a:t>
            </a:r>
          </a:p>
        </p:txBody>
      </p:sp>
      <p:sp>
        <p:nvSpPr>
          <p:cNvPr id="165897" name="Text Box 10"/>
          <p:cNvSpPr txBox="1">
            <a:spLocks noChangeArrowheads="1"/>
          </p:cNvSpPr>
          <p:nvPr/>
        </p:nvSpPr>
        <p:spPr bwMode="auto">
          <a:xfrm>
            <a:off x="468313" y="4221163"/>
            <a:ext cx="901700"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dimensionless</a:t>
            </a:r>
          </a:p>
        </p:txBody>
      </p:sp>
      <p:sp>
        <p:nvSpPr>
          <p:cNvPr id="165898" name="Text Box 12"/>
          <p:cNvSpPr txBox="1">
            <a:spLocks noChangeArrowheads="1"/>
          </p:cNvSpPr>
          <p:nvPr/>
        </p:nvSpPr>
        <p:spPr bwMode="auto">
          <a:xfrm>
            <a:off x="6430963" y="4076700"/>
            <a:ext cx="898525" cy="214313"/>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people/month</a:t>
            </a:r>
          </a:p>
        </p:txBody>
      </p:sp>
      <p:sp>
        <p:nvSpPr>
          <p:cNvPr id="165899" name="Rectangle 13"/>
          <p:cNvSpPr>
            <a:spLocks noChangeArrowheads="1"/>
          </p:cNvSpPr>
          <p:nvPr/>
        </p:nvSpPr>
        <p:spPr bwMode="auto">
          <a:xfrm>
            <a:off x="3635375" y="5157788"/>
            <a:ext cx="792163"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Ipod/month</a:t>
            </a:r>
          </a:p>
        </p:txBody>
      </p:sp>
      <p:sp>
        <p:nvSpPr>
          <p:cNvPr id="165900" name="Rectangle 14"/>
          <p:cNvSpPr>
            <a:spLocks noChangeArrowheads="1"/>
          </p:cNvSpPr>
          <p:nvPr/>
        </p:nvSpPr>
        <p:spPr bwMode="auto">
          <a:xfrm>
            <a:off x="3059113" y="4437063"/>
            <a:ext cx="800100" cy="214312"/>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Ipod/people</a:t>
            </a:r>
          </a:p>
        </p:txBody>
      </p:sp>
      <p:sp>
        <p:nvSpPr>
          <p:cNvPr id="165901" name="Rectangle 15"/>
          <p:cNvSpPr>
            <a:spLocks noChangeArrowheads="1"/>
          </p:cNvSpPr>
          <p:nvPr/>
        </p:nvSpPr>
        <p:spPr bwMode="auto">
          <a:xfrm>
            <a:off x="4427538" y="2060575"/>
            <a:ext cx="915987" cy="214313"/>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Dimensionless</a:t>
            </a:r>
          </a:p>
        </p:txBody>
      </p:sp>
      <p:sp>
        <p:nvSpPr>
          <p:cNvPr id="165902" name="Rectangle 17"/>
          <p:cNvSpPr>
            <a:spLocks noChangeArrowheads="1"/>
          </p:cNvSpPr>
          <p:nvPr/>
        </p:nvSpPr>
        <p:spPr bwMode="auto">
          <a:xfrm>
            <a:off x="4500563" y="2997200"/>
            <a:ext cx="792162" cy="214313"/>
          </a:xfrm>
          <a:prstGeom prst="rect">
            <a:avLst/>
          </a:prstGeom>
          <a:solidFill>
            <a:srgbClr val="FFFF99"/>
          </a:solidFill>
          <a:ln w="28575">
            <a:noFill/>
            <a:miter lim="800000"/>
            <a:headEnd/>
            <a:tailEnd/>
          </a:ln>
        </p:spPr>
        <p:txBody>
          <a:bodyPr wrap="none">
            <a:spAutoFit/>
          </a:bodyPr>
          <a:lstStyle/>
          <a:p>
            <a:pPr algn="ctr" eaLnBrk="0" hangingPunct="0"/>
            <a:r>
              <a:rPr lang="en-GB" sz="800" b="0">
                <a:solidFill>
                  <a:srgbClr val="FF0000"/>
                </a:solidFill>
              </a:rPr>
              <a:t>Ipod/month</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GB" smtClean="0"/>
              <a:t>Miscellaneous Vensim `	</a:t>
            </a:r>
          </a:p>
        </p:txBody>
      </p:sp>
      <p:sp>
        <p:nvSpPr>
          <p:cNvPr id="166915" name="Rectangle 3"/>
          <p:cNvSpPr>
            <a:spLocks noGrp="1" noChangeArrowheads="1"/>
          </p:cNvSpPr>
          <p:nvPr>
            <p:ph type="body" idx="1"/>
          </p:nvPr>
        </p:nvSpPr>
        <p:spPr/>
        <p:txBody>
          <a:bodyPr/>
          <a:lstStyle/>
          <a:p>
            <a:r>
              <a:rPr lang="en-GB" smtClean="0"/>
              <a:t>Mass Balance Checks</a:t>
            </a:r>
          </a:p>
          <a:p>
            <a:r>
              <a:rPr lang="en-GB" smtClean="0"/>
              <a:t>Copy/Paste/Replicate</a:t>
            </a:r>
          </a:p>
          <a:p>
            <a:r>
              <a:rPr lang="en-GB" smtClean="0"/>
              <a:t>Customising Tools</a:t>
            </a:r>
          </a:p>
          <a:p>
            <a:r>
              <a:rPr lang="en-GB" smtClean="0"/>
              <a:t>Multiple Models Open</a:t>
            </a:r>
          </a:p>
          <a:p>
            <a:r>
              <a:rPr lang="en-GB" smtClean="0"/>
              <a:t>Initial Defaults (Box Sizes etc)</a:t>
            </a:r>
          </a:p>
          <a:p>
            <a:r>
              <a:rPr lang="en-GB" smtClean="0"/>
              <a:t>Graph Colours</a:t>
            </a:r>
          </a:p>
          <a:p>
            <a:r>
              <a:rPr lang="en-GB" smtClean="0"/>
              <a:t>Unit Synonyms </a:t>
            </a:r>
          </a:p>
          <a:p>
            <a:endParaRPr lang="en-GB" smtClean="0"/>
          </a:p>
          <a:p>
            <a:endParaRPr lang="en-GB" smtClean="0"/>
          </a:p>
          <a:p>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Stocks</a:t>
            </a:r>
          </a:p>
        </p:txBody>
      </p:sp>
      <p:sp>
        <p:nvSpPr>
          <p:cNvPr id="3" name="Content Placeholder 2"/>
          <p:cNvSpPr>
            <a:spLocks noGrp="1"/>
          </p:cNvSpPr>
          <p:nvPr>
            <p:ph idx="1"/>
          </p:nvPr>
        </p:nvSpPr>
        <p:spPr>
          <a:xfrm>
            <a:off x="3429000" y="2095500"/>
            <a:ext cx="5029200" cy="1619250"/>
          </a:xfrm>
        </p:spPr>
        <p:txBody>
          <a:bodyPr/>
          <a:lstStyle/>
          <a:p>
            <a:r>
              <a:rPr lang="en-GB" smtClean="0"/>
              <a:t>Imagine a bath tub</a:t>
            </a:r>
          </a:p>
          <a:p>
            <a:r>
              <a:rPr lang="en-GB" smtClean="0"/>
              <a:t>You fill it up (Inflow)</a:t>
            </a:r>
          </a:p>
          <a:p>
            <a:r>
              <a:rPr lang="en-GB" smtClean="0"/>
              <a:t>And let it drain (Outflow)</a:t>
            </a:r>
          </a:p>
          <a:p>
            <a:r>
              <a:rPr lang="en-GB" smtClean="0"/>
              <a:t>The water in the bath is the Stock</a:t>
            </a:r>
          </a:p>
        </p:txBody>
      </p:sp>
      <p:grpSp>
        <p:nvGrpSpPr>
          <p:cNvPr id="18436" name="Group 7"/>
          <p:cNvGrpSpPr>
            <a:grpSpLocks/>
          </p:cNvGrpSpPr>
          <p:nvPr/>
        </p:nvGrpSpPr>
        <p:grpSpPr bwMode="auto">
          <a:xfrm>
            <a:off x="714375" y="2857500"/>
            <a:ext cx="2428875" cy="2000250"/>
            <a:chOff x="714348" y="2857496"/>
            <a:chExt cx="2428892" cy="2000264"/>
          </a:xfrm>
        </p:grpSpPr>
        <p:sp>
          <p:nvSpPr>
            <p:cNvPr id="18450" name="Rounded Rectangle 4"/>
            <p:cNvSpPr>
              <a:spLocks noChangeArrowheads="1"/>
            </p:cNvSpPr>
            <p:nvPr/>
          </p:nvSpPr>
          <p:spPr bwMode="auto">
            <a:xfrm>
              <a:off x="785786" y="3500438"/>
              <a:ext cx="2000264" cy="857256"/>
            </a:xfrm>
            <a:prstGeom prst="roundRect">
              <a:avLst>
                <a:gd name="adj" fmla="val 16667"/>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6" name="Bent Arrow 5"/>
            <p:cNvSpPr/>
            <p:nvPr/>
          </p:nvSpPr>
          <p:spPr bwMode="auto">
            <a:xfrm rot="5400000">
              <a:off x="607190" y="2964654"/>
              <a:ext cx="785819" cy="571504"/>
            </a:xfrm>
            <a:prstGeom prst="bentArrow">
              <a:avLst/>
            </a:prstGeom>
            <a:solidFill>
              <a:srgbClr val="FFFF99"/>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7" name="Bent Arrow 6"/>
            <p:cNvSpPr/>
            <p:nvPr/>
          </p:nvSpPr>
          <p:spPr bwMode="auto">
            <a:xfrm rot="5400000">
              <a:off x="2464579" y="4179099"/>
              <a:ext cx="785817" cy="571504"/>
            </a:xfrm>
            <a:prstGeom prst="bentArrow">
              <a:avLst/>
            </a:prstGeom>
            <a:solidFill>
              <a:srgbClr val="FFFF99"/>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grpSp>
      <p:sp>
        <p:nvSpPr>
          <p:cNvPr id="18437" name="Rounded Rectangle 9"/>
          <p:cNvSpPr>
            <a:spLocks noChangeArrowheads="1"/>
          </p:cNvSpPr>
          <p:nvPr/>
        </p:nvSpPr>
        <p:spPr bwMode="auto">
          <a:xfrm>
            <a:off x="785813" y="3500438"/>
            <a:ext cx="2000250" cy="857250"/>
          </a:xfrm>
          <a:prstGeom prst="roundRect">
            <a:avLst>
              <a:gd name="adj" fmla="val 16667"/>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11" name="Bent Arrow 10"/>
          <p:cNvSpPr/>
          <p:nvPr/>
        </p:nvSpPr>
        <p:spPr bwMode="auto">
          <a:xfrm rot="5400000">
            <a:off x="607218" y="2964657"/>
            <a:ext cx="785813" cy="571500"/>
          </a:xfrm>
          <a:prstGeom prst="bentArrow">
            <a:avLst/>
          </a:prstGeom>
          <a:solidFill>
            <a:srgbClr val="0066FF"/>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12" name="Bent Arrow 11"/>
          <p:cNvSpPr/>
          <p:nvPr/>
        </p:nvSpPr>
        <p:spPr bwMode="auto">
          <a:xfrm rot="5400000">
            <a:off x="2464594" y="4179094"/>
            <a:ext cx="785812" cy="571500"/>
          </a:xfrm>
          <a:prstGeom prst="bentArrow">
            <a:avLst/>
          </a:prstGeom>
          <a:solidFill>
            <a:srgbClr val="FFFF99"/>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13" name="Rounded Rectangle 12"/>
          <p:cNvSpPr/>
          <p:nvPr/>
        </p:nvSpPr>
        <p:spPr bwMode="auto">
          <a:xfrm>
            <a:off x="928688" y="3643313"/>
            <a:ext cx="1714500" cy="642937"/>
          </a:xfrm>
          <a:prstGeom prst="roundRect">
            <a:avLst/>
          </a:prstGeom>
          <a:solidFill>
            <a:schemeClr val="accent1">
              <a:lumMod val="75000"/>
            </a:schemeClr>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14" name="Bent Arrow 13"/>
          <p:cNvSpPr/>
          <p:nvPr/>
        </p:nvSpPr>
        <p:spPr bwMode="auto">
          <a:xfrm rot="5400000">
            <a:off x="607218" y="2964657"/>
            <a:ext cx="785813" cy="571500"/>
          </a:xfrm>
          <a:prstGeom prst="bentArrow">
            <a:avLst/>
          </a:prstGeom>
          <a:solidFill>
            <a:srgbClr val="FFFF85"/>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15" name="Bent Arrow 14"/>
          <p:cNvSpPr/>
          <p:nvPr/>
        </p:nvSpPr>
        <p:spPr bwMode="auto">
          <a:xfrm rot="5400000">
            <a:off x="2464594" y="4179094"/>
            <a:ext cx="785812" cy="571500"/>
          </a:xfrm>
          <a:prstGeom prst="bentArrow">
            <a:avLst/>
          </a:prstGeom>
          <a:solidFill>
            <a:srgbClr val="0066FF"/>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16" name="Rounded Rectangle 15"/>
          <p:cNvSpPr>
            <a:spLocks noChangeArrowheads="1"/>
          </p:cNvSpPr>
          <p:nvPr/>
        </p:nvSpPr>
        <p:spPr bwMode="auto">
          <a:xfrm>
            <a:off x="928688" y="3643313"/>
            <a:ext cx="1714500" cy="642937"/>
          </a:xfrm>
          <a:prstGeom prst="roundRect">
            <a:avLst>
              <a:gd name="adj" fmla="val 16667"/>
            </a:avLst>
          </a:prstGeom>
          <a:solidFill>
            <a:srgbClr val="FFFF85"/>
          </a:solidFill>
          <a:ln w="28575" algn="ctr">
            <a:solidFill>
              <a:schemeClr val="tx1"/>
            </a:solidFill>
            <a:round/>
            <a:headEnd/>
            <a:tailEnd/>
          </a:ln>
        </p:spPr>
        <p:txBody>
          <a:bodyPr wrap="none" anchor="ctr">
            <a:spAutoFit/>
          </a:bodyPr>
          <a:lstStyle/>
          <a:p>
            <a:pPr algn="ctr" eaLnBrk="0" hangingPunct="0"/>
            <a:endParaRPr lang="en-US"/>
          </a:p>
        </p:txBody>
      </p:sp>
      <p:sp>
        <p:nvSpPr>
          <p:cNvPr id="17" name="Bent Arrow 16"/>
          <p:cNvSpPr/>
          <p:nvPr/>
        </p:nvSpPr>
        <p:spPr bwMode="auto">
          <a:xfrm rot="5400000">
            <a:off x="2464594" y="4179094"/>
            <a:ext cx="785812" cy="571500"/>
          </a:xfrm>
          <a:prstGeom prst="bentArrow">
            <a:avLst/>
          </a:prstGeom>
          <a:solidFill>
            <a:srgbClr val="FFFF85"/>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cs typeface="+mn-cs"/>
            </a:endParaRPr>
          </a:p>
        </p:txBody>
      </p:sp>
      <p:sp>
        <p:nvSpPr>
          <p:cNvPr id="18445" name="TextBox 17"/>
          <p:cNvSpPr txBox="1">
            <a:spLocks noChangeArrowheads="1"/>
          </p:cNvSpPr>
          <p:nvPr/>
        </p:nvSpPr>
        <p:spPr bwMode="auto">
          <a:xfrm>
            <a:off x="174625" y="2500313"/>
            <a:ext cx="847725" cy="306387"/>
          </a:xfrm>
          <a:prstGeom prst="rect">
            <a:avLst/>
          </a:prstGeom>
          <a:noFill/>
          <a:ln w="9525">
            <a:noFill/>
            <a:miter lim="800000"/>
            <a:headEnd/>
            <a:tailEnd/>
          </a:ln>
        </p:spPr>
        <p:txBody>
          <a:bodyPr wrap="none">
            <a:spAutoFit/>
          </a:bodyPr>
          <a:lstStyle/>
          <a:p>
            <a:pPr algn="ctr" eaLnBrk="0" hangingPunct="0"/>
            <a:r>
              <a:rPr lang="en-GB"/>
              <a:t>Inflow</a:t>
            </a:r>
          </a:p>
        </p:txBody>
      </p:sp>
      <p:sp>
        <p:nvSpPr>
          <p:cNvPr id="18446" name="TextBox 18"/>
          <p:cNvSpPr txBox="1">
            <a:spLocks noChangeArrowheads="1"/>
          </p:cNvSpPr>
          <p:nvPr/>
        </p:nvSpPr>
        <p:spPr bwMode="auto">
          <a:xfrm>
            <a:off x="2500313" y="5121275"/>
            <a:ext cx="982662" cy="307975"/>
          </a:xfrm>
          <a:prstGeom prst="rect">
            <a:avLst/>
          </a:prstGeom>
          <a:noFill/>
          <a:ln w="9525">
            <a:noFill/>
            <a:miter lim="800000"/>
            <a:headEnd/>
            <a:tailEnd/>
          </a:ln>
        </p:spPr>
        <p:txBody>
          <a:bodyPr wrap="none">
            <a:spAutoFit/>
          </a:bodyPr>
          <a:lstStyle/>
          <a:p>
            <a:pPr algn="ctr" eaLnBrk="0" hangingPunct="0"/>
            <a:r>
              <a:rPr lang="en-GB"/>
              <a:t>Outflow</a:t>
            </a:r>
          </a:p>
        </p:txBody>
      </p:sp>
      <p:sp>
        <p:nvSpPr>
          <p:cNvPr id="18447" name="Flowchart: Summing Junction 19"/>
          <p:cNvSpPr>
            <a:spLocks noChangeArrowheads="1"/>
          </p:cNvSpPr>
          <p:nvPr/>
        </p:nvSpPr>
        <p:spPr bwMode="auto">
          <a:xfrm>
            <a:off x="476250" y="2798763"/>
            <a:ext cx="214313" cy="214312"/>
          </a:xfrm>
          <a:prstGeom prst="flowChartSummingJunction">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18448" name="Flowchart: Summing Junction 20"/>
          <p:cNvSpPr>
            <a:spLocks noChangeArrowheads="1"/>
          </p:cNvSpPr>
          <p:nvPr/>
        </p:nvSpPr>
        <p:spPr bwMode="auto">
          <a:xfrm>
            <a:off x="2892425" y="4870450"/>
            <a:ext cx="214313" cy="214313"/>
          </a:xfrm>
          <a:prstGeom prst="flowChartSummingJunction">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22" name="Content Placeholder 2"/>
          <p:cNvSpPr txBox="1">
            <a:spLocks/>
          </p:cNvSpPr>
          <p:nvPr/>
        </p:nvSpPr>
        <p:spPr bwMode="auto">
          <a:xfrm>
            <a:off x="3857625" y="4286250"/>
            <a:ext cx="5029200" cy="1619250"/>
          </a:xfrm>
          <a:prstGeom prst="rect">
            <a:avLst/>
          </a:prstGeom>
          <a:noFill/>
          <a:ln w="9525">
            <a:noFill/>
            <a:miter lim="800000"/>
            <a:headEnd/>
            <a:tailEnd/>
          </a:ln>
        </p:spPr>
        <p:txBody>
          <a:bodyPr/>
          <a:lstStyle/>
          <a:p>
            <a:pPr marL="342900" indent="-342900" eaLnBrk="0" hangingPunct="0">
              <a:spcBef>
                <a:spcPct val="20000"/>
              </a:spcBef>
              <a:buFontTx/>
              <a:buChar char="•"/>
              <a:defRPr/>
            </a:pPr>
            <a:r>
              <a:rPr lang="en-GB" sz="2000" kern="0" dirty="0">
                <a:latin typeface="+mn-lt"/>
                <a:cs typeface="+mn-cs"/>
              </a:rPr>
              <a:t>A Stock is the accumulated difference between the Inflow and the Outflow</a:t>
            </a:r>
          </a:p>
        </p:txBody>
      </p:sp>
    </p:spTree>
    <p:custDataLst>
      <p:tags r:id="rId1"/>
    </p:custDataLst>
  </p:cSld>
  <p:clrMapOvr>
    <a:masterClrMapping/>
  </p:clrMapOvr>
  <p:transition advTm="423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6" grpId="0" animBg="1"/>
      <p:bldP spid="22"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26"/>
          <p:cNvSpPr>
            <a:spLocks noGrp="1" noChangeArrowheads="1"/>
          </p:cNvSpPr>
          <p:nvPr>
            <p:ph type="ctrTitle"/>
          </p:nvPr>
        </p:nvSpPr>
        <p:spPr/>
        <p:txBody>
          <a:bodyPr/>
          <a:lstStyle/>
          <a:p>
            <a:r>
              <a:rPr lang="en-GB" smtClean="0"/>
              <a:t>Model Workshop</a:t>
            </a:r>
          </a:p>
        </p:txBody>
      </p:sp>
      <p:sp>
        <p:nvSpPr>
          <p:cNvPr id="167939" name="Rectangle 1027"/>
          <p:cNvSpPr>
            <a:spLocks noGrp="1" noChangeArrowheads="1"/>
          </p:cNvSpPr>
          <p:nvPr>
            <p:ph type="subTitle" idx="1"/>
          </p:nvPr>
        </p:nvSpPr>
        <p:spPr/>
        <p:txBody>
          <a:bodyPr/>
          <a:lstStyle/>
          <a:p>
            <a:r>
              <a:rPr lang="en-GB" smtClean="0"/>
              <a:t>Developing a Rework Model</a:t>
            </a:r>
          </a:p>
          <a:p>
            <a:r>
              <a:rPr lang="en-GB" smtClean="0"/>
              <a:t>How to use Lookup tables</a:t>
            </a:r>
          </a:p>
          <a:p>
            <a:r>
              <a:rPr lang="en-GB" smtClean="0"/>
              <a:t>Delay Functions</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26"/>
          <p:cNvSpPr>
            <a:spLocks noGrp="1" noChangeArrowheads="1"/>
          </p:cNvSpPr>
          <p:nvPr>
            <p:ph type="title"/>
          </p:nvPr>
        </p:nvSpPr>
        <p:spPr/>
        <p:txBody>
          <a:bodyPr/>
          <a:lstStyle/>
          <a:p>
            <a:r>
              <a:rPr lang="en-GB" smtClean="0"/>
              <a:t>Model Workshop</a:t>
            </a:r>
          </a:p>
        </p:txBody>
      </p:sp>
      <p:sp>
        <p:nvSpPr>
          <p:cNvPr id="168963" name="Rectangle 1027"/>
          <p:cNvSpPr>
            <a:spLocks noGrp="1" noChangeArrowheads="1"/>
          </p:cNvSpPr>
          <p:nvPr>
            <p:ph type="body" idx="1"/>
          </p:nvPr>
        </p:nvSpPr>
        <p:spPr/>
        <p:txBody>
          <a:bodyPr/>
          <a:lstStyle/>
          <a:p>
            <a:pPr marL="381000" indent="-381000"/>
            <a:r>
              <a:rPr lang="en-GB" smtClean="0"/>
              <a:t>Creating a generic Rework Model </a:t>
            </a:r>
          </a:p>
          <a:p>
            <a:pPr marL="381000" indent="-381000"/>
            <a:endParaRPr lang="en-GB" smtClean="0"/>
          </a:p>
          <a:p>
            <a:pPr marL="381000" indent="-381000"/>
            <a:r>
              <a:rPr lang="en-GB" smtClean="0"/>
              <a:t>Sketch on paper first to set the boundaries of the model</a:t>
            </a:r>
          </a:p>
          <a:p>
            <a:pPr marL="838200" lvl="1" indent="-381000">
              <a:buFontTx/>
              <a:buAutoNum type="arabicPeriod"/>
            </a:pPr>
            <a:r>
              <a:rPr lang="en-GB" smtClean="0"/>
              <a:t>Start small &amp; simplistic</a:t>
            </a:r>
          </a:p>
          <a:p>
            <a:pPr marL="1295400" lvl="2" indent="-381000"/>
            <a:r>
              <a:rPr lang="en-GB" smtClean="0"/>
              <a:t>Add only a few variables to the sketch at a time</a:t>
            </a:r>
          </a:p>
          <a:p>
            <a:pPr marL="1295400" lvl="2" indent="-381000"/>
            <a:r>
              <a:rPr lang="en-GB" smtClean="0"/>
              <a:t>Enter equations</a:t>
            </a:r>
          </a:p>
          <a:p>
            <a:pPr marL="1295400" lvl="2" indent="-381000"/>
            <a:r>
              <a:rPr lang="en-GB" smtClean="0"/>
              <a:t>Check dimensions</a:t>
            </a:r>
          </a:p>
          <a:p>
            <a:pPr marL="1295400" lvl="2" indent="-381000"/>
            <a:r>
              <a:rPr lang="en-GB" smtClean="0"/>
              <a:t>Simulate</a:t>
            </a:r>
          </a:p>
          <a:p>
            <a:pPr marL="1295400" lvl="2" indent="-381000"/>
            <a:r>
              <a:rPr lang="en-GB" smtClean="0"/>
              <a:t>Save model </a:t>
            </a:r>
            <a:r>
              <a:rPr lang="en-GB" i="1" smtClean="0"/>
              <a:t>name</a:t>
            </a:r>
            <a:r>
              <a:rPr lang="en-GB" smtClean="0"/>
              <a:t>1.mdl</a:t>
            </a:r>
          </a:p>
          <a:p>
            <a:pPr marL="838200" lvl="1" indent="-381000">
              <a:buFontTx/>
              <a:buAutoNum type="arabicPeriod"/>
            </a:pPr>
            <a:r>
              <a:rPr lang="en-GB" smtClean="0"/>
              <a:t>Once working as planned, saveas </a:t>
            </a:r>
            <a:r>
              <a:rPr lang="en-GB" i="1" smtClean="0"/>
              <a:t>name</a:t>
            </a:r>
            <a:r>
              <a:rPr lang="en-GB" smtClean="0"/>
              <a:t>2.mdl</a:t>
            </a:r>
          </a:p>
          <a:p>
            <a:pPr marL="838200" lvl="1" indent="-381000">
              <a:buFontTx/>
              <a:buAutoNum type="arabicPeriod"/>
            </a:pPr>
            <a:r>
              <a:rPr lang="en-GB" smtClean="0"/>
              <a:t>Add further structure, repeating from step (1)</a:t>
            </a:r>
          </a:p>
          <a:p>
            <a:pPr marL="838200" lvl="1" indent="-381000"/>
            <a:endParaRPr lang="en-GB"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3"/>
          <p:cNvSpPr>
            <a:spLocks noGrp="1"/>
          </p:cNvSpPr>
          <p:nvPr>
            <p:ph type="ctrTitle" sz="quarter"/>
          </p:nvPr>
        </p:nvSpPr>
        <p:spPr/>
        <p:txBody>
          <a:bodyPr/>
          <a:lstStyle/>
          <a:p>
            <a:r>
              <a:rPr lang="en-GB" smtClean="0"/>
              <a:t>Model Building Workshop</a:t>
            </a:r>
          </a:p>
        </p:txBody>
      </p:sp>
      <p:sp>
        <p:nvSpPr>
          <p:cNvPr id="169987" name="Subtitle 4"/>
          <p:cNvSpPr>
            <a:spLocks noGrp="1"/>
          </p:cNvSpPr>
          <p:nvPr>
            <p:ph type="subTitle" sz="quarter" idx="1"/>
          </p:nvPr>
        </p:nvSpPr>
        <p:spPr/>
        <p:txBody>
          <a:bodyPr/>
          <a:lstStyle/>
          <a:p>
            <a:r>
              <a:rPr lang="en-GB" smtClean="0"/>
              <a:t>Rework Model</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285875" y="3143250"/>
            <a:ext cx="6972300" cy="2917825"/>
            <a:chOff x="1285852" y="3143248"/>
            <a:chExt cx="6971705" cy="2917344"/>
          </a:xfrm>
        </p:grpSpPr>
        <p:sp>
          <p:nvSpPr>
            <p:cNvPr id="4" name="Cloud 3"/>
            <p:cNvSpPr/>
            <p:nvPr/>
          </p:nvSpPr>
          <p:spPr bwMode="auto">
            <a:xfrm>
              <a:off x="1428715" y="3214674"/>
              <a:ext cx="1261955" cy="984088"/>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Vague</a:t>
              </a:r>
            </a:p>
            <a:p>
              <a:pPr algn="ctr" eaLnBrk="0" hangingPunct="0">
                <a:defRPr/>
              </a:pPr>
              <a:r>
                <a:rPr lang="en-GB" sz="1200" dirty="0">
                  <a:solidFill>
                    <a:schemeClr val="bg1"/>
                  </a:solidFill>
                </a:rPr>
                <a:t>Design </a:t>
              </a:r>
            </a:p>
            <a:p>
              <a:pPr algn="ctr" eaLnBrk="0" hangingPunct="0">
                <a:defRPr/>
              </a:pPr>
              <a:r>
                <a:rPr lang="en-GB" sz="1200" dirty="0">
                  <a:solidFill>
                    <a:schemeClr val="bg1"/>
                  </a:solidFill>
                </a:rPr>
                <a:t>Specs</a:t>
              </a:r>
            </a:p>
          </p:txBody>
        </p:sp>
        <p:sp>
          <p:nvSpPr>
            <p:cNvPr id="5" name="Cloud 4"/>
            <p:cNvSpPr/>
            <p:nvPr/>
          </p:nvSpPr>
          <p:spPr bwMode="auto">
            <a:xfrm>
              <a:off x="2857343" y="4214634"/>
              <a:ext cx="911147" cy="984088"/>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Too </a:t>
              </a:r>
            </a:p>
            <a:p>
              <a:pPr algn="ctr" eaLnBrk="0" hangingPunct="0">
                <a:defRPr/>
              </a:pPr>
              <a:r>
                <a:rPr lang="en-GB" sz="1200" dirty="0">
                  <a:solidFill>
                    <a:schemeClr val="bg1"/>
                  </a:solidFill>
                </a:rPr>
                <a:t>Few</a:t>
              </a:r>
            </a:p>
            <a:p>
              <a:pPr algn="ctr" eaLnBrk="0" hangingPunct="0">
                <a:defRPr/>
              </a:pPr>
              <a:r>
                <a:rPr lang="en-GB" sz="1200" dirty="0">
                  <a:solidFill>
                    <a:schemeClr val="bg1"/>
                  </a:solidFill>
                </a:rPr>
                <a:t>Staff</a:t>
              </a:r>
            </a:p>
          </p:txBody>
        </p:sp>
        <p:sp>
          <p:nvSpPr>
            <p:cNvPr id="6" name="Cloud 5"/>
            <p:cNvSpPr/>
            <p:nvPr/>
          </p:nvSpPr>
          <p:spPr bwMode="auto">
            <a:xfrm>
              <a:off x="4928854" y="3143248"/>
              <a:ext cx="1182586" cy="703147"/>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Design</a:t>
              </a:r>
            </a:p>
            <a:p>
              <a:pPr algn="ctr" eaLnBrk="0" hangingPunct="0">
                <a:defRPr/>
              </a:pPr>
              <a:r>
                <a:rPr lang="en-GB" sz="1200" dirty="0">
                  <a:solidFill>
                    <a:schemeClr val="bg1"/>
                  </a:solidFill>
                </a:rPr>
                <a:t>Errors</a:t>
              </a:r>
            </a:p>
          </p:txBody>
        </p:sp>
        <p:sp>
          <p:nvSpPr>
            <p:cNvPr id="7" name="Cloud 6"/>
            <p:cNvSpPr/>
            <p:nvPr/>
          </p:nvSpPr>
          <p:spPr bwMode="auto">
            <a:xfrm>
              <a:off x="4643128" y="4214634"/>
              <a:ext cx="1847692" cy="984088"/>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Lack </a:t>
              </a:r>
            </a:p>
            <a:p>
              <a:pPr algn="ctr" eaLnBrk="0" hangingPunct="0">
                <a:defRPr/>
              </a:pPr>
              <a:r>
                <a:rPr lang="en-GB" sz="1200" dirty="0">
                  <a:solidFill>
                    <a:schemeClr val="bg1"/>
                  </a:solidFill>
                </a:rPr>
                <a:t>Of Required</a:t>
              </a:r>
            </a:p>
            <a:p>
              <a:pPr algn="ctr" eaLnBrk="0" hangingPunct="0">
                <a:defRPr/>
              </a:pPr>
              <a:r>
                <a:rPr lang="en-GB" sz="1200" dirty="0">
                  <a:solidFill>
                    <a:schemeClr val="bg1"/>
                  </a:solidFill>
                </a:rPr>
                <a:t>Skills</a:t>
              </a:r>
            </a:p>
          </p:txBody>
        </p:sp>
        <p:sp>
          <p:nvSpPr>
            <p:cNvPr id="8" name="Cloud 7"/>
            <p:cNvSpPr/>
            <p:nvPr/>
          </p:nvSpPr>
          <p:spPr bwMode="auto">
            <a:xfrm>
              <a:off x="3643089" y="5357446"/>
              <a:ext cx="1261954" cy="703146"/>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Worker</a:t>
              </a:r>
            </a:p>
            <a:p>
              <a:pPr algn="ctr" eaLnBrk="0" hangingPunct="0">
                <a:defRPr/>
              </a:pPr>
              <a:r>
                <a:rPr lang="en-GB" sz="1200" dirty="0">
                  <a:solidFill>
                    <a:schemeClr val="bg1"/>
                  </a:solidFill>
                </a:rPr>
                <a:t>Fatigue</a:t>
              </a:r>
            </a:p>
          </p:txBody>
        </p:sp>
        <p:sp>
          <p:nvSpPr>
            <p:cNvPr id="9" name="Cloud 8"/>
            <p:cNvSpPr/>
            <p:nvPr/>
          </p:nvSpPr>
          <p:spPr bwMode="auto">
            <a:xfrm>
              <a:off x="1285852" y="4928892"/>
              <a:ext cx="1574666" cy="984088"/>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Time</a:t>
              </a:r>
            </a:p>
            <a:p>
              <a:pPr algn="ctr" eaLnBrk="0" hangingPunct="0">
                <a:defRPr/>
              </a:pPr>
              <a:r>
                <a:rPr lang="en-GB" sz="1200" dirty="0">
                  <a:solidFill>
                    <a:schemeClr val="bg1"/>
                  </a:solidFill>
                </a:rPr>
                <a:t>Training</a:t>
              </a:r>
            </a:p>
            <a:p>
              <a:pPr algn="ctr" eaLnBrk="0" hangingPunct="0">
                <a:defRPr/>
              </a:pPr>
              <a:r>
                <a:rPr lang="en-GB" sz="1200" dirty="0">
                  <a:solidFill>
                    <a:schemeClr val="bg1"/>
                  </a:solidFill>
                </a:rPr>
                <a:t>New Staff</a:t>
              </a:r>
            </a:p>
          </p:txBody>
        </p:sp>
        <p:sp>
          <p:nvSpPr>
            <p:cNvPr id="10" name="Cloud 9"/>
            <p:cNvSpPr/>
            <p:nvPr/>
          </p:nvSpPr>
          <p:spPr bwMode="auto">
            <a:xfrm>
              <a:off x="3214500" y="3143248"/>
              <a:ext cx="1474661" cy="984088"/>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Lack of</a:t>
              </a:r>
            </a:p>
            <a:p>
              <a:pPr algn="ctr" eaLnBrk="0" hangingPunct="0">
                <a:defRPr/>
              </a:pPr>
              <a:r>
                <a:rPr lang="en-GB" sz="1200" dirty="0">
                  <a:solidFill>
                    <a:schemeClr val="bg1"/>
                  </a:solidFill>
                </a:rPr>
                <a:t>Quality</a:t>
              </a:r>
            </a:p>
            <a:p>
              <a:pPr algn="ctr" eaLnBrk="0" hangingPunct="0">
                <a:defRPr/>
              </a:pPr>
              <a:r>
                <a:rPr lang="en-GB" sz="1200" dirty="0">
                  <a:solidFill>
                    <a:schemeClr val="bg1"/>
                  </a:solidFill>
                </a:rPr>
                <a:t>Checking</a:t>
              </a:r>
            </a:p>
          </p:txBody>
        </p:sp>
        <p:sp>
          <p:nvSpPr>
            <p:cNvPr id="11" name="Cloud 10"/>
            <p:cNvSpPr/>
            <p:nvPr/>
          </p:nvSpPr>
          <p:spPr bwMode="auto">
            <a:xfrm>
              <a:off x="6571776" y="3500377"/>
              <a:ext cx="1442915" cy="703146"/>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Time</a:t>
              </a:r>
            </a:p>
            <a:p>
              <a:pPr algn="ctr" eaLnBrk="0" hangingPunct="0">
                <a:defRPr/>
              </a:pPr>
              <a:r>
                <a:rPr lang="en-GB" sz="1200" dirty="0">
                  <a:solidFill>
                    <a:schemeClr val="bg1"/>
                  </a:solidFill>
                </a:rPr>
                <a:t>Pressure</a:t>
              </a:r>
            </a:p>
          </p:txBody>
        </p:sp>
        <p:sp>
          <p:nvSpPr>
            <p:cNvPr id="12" name="Cloud 11"/>
            <p:cNvSpPr/>
            <p:nvPr/>
          </p:nvSpPr>
          <p:spPr bwMode="auto">
            <a:xfrm>
              <a:off x="6428913" y="5000317"/>
              <a:ext cx="1828644" cy="984088"/>
            </a:xfrm>
            <a:prstGeom prst="cloud">
              <a:avLst/>
            </a:prstGeom>
            <a:solidFill>
              <a:schemeClr val="accent5">
                <a:lumMod val="9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Delay in </a:t>
              </a:r>
            </a:p>
            <a:p>
              <a:pPr algn="ctr" eaLnBrk="0" hangingPunct="0">
                <a:defRPr/>
              </a:pPr>
              <a:r>
                <a:rPr lang="en-GB" sz="1200" dirty="0">
                  <a:solidFill>
                    <a:schemeClr val="bg1"/>
                  </a:solidFill>
                </a:rPr>
                <a:t>Discovering</a:t>
              </a:r>
            </a:p>
            <a:p>
              <a:pPr algn="ctr" eaLnBrk="0" hangingPunct="0">
                <a:defRPr/>
              </a:pPr>
              <a:r>
                <a:rPr lang="en-GB" sz="1200" dirty="0">
                  <a:solidFill>
                    <a:schemeClr val="bg1"/>
                  </a:solidFill>
                </a:rPr>
                <a:t>Errors</a:t>
              </a:r>
            </a:p>
          </p:txBody>
        </p:sp>
      </p:grpSp>
      <p:sp>
        <p:nvSpPr>
          <p:cNvPr id="13" name="Cloud 12"/>
          <p:cNvSpPr/>
          <p:nvPr/>
        </p:nvSpPr>
        <p:spPr bwMode="auto">
          <a:xfrm>
            <a:off x="1428750" y="3227388"/>
            <a:ext cx="1262063" cy="984250"/>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Vague</a:t>
            </a:r>
          </a:p>
          <a:p>
            <a:pPr algn="ctr" eaLnBrk="0" hangingPunct="0">
              <a:defRPr/>
            </a:pPr>
            <a:r>
              <a:rPr lang="en-GB" sz="1200" dirty="0">
                <a:solidFill>
                  <a:schemeClr val="bg1"/>
                </a:solidFill>
              </a:rPr>
              <a:t>Design </a:t>
            </a:r>
          </a:p>
          <a:p>
            <a:pPr algn="ctr" eaLnBrk="0" hangingPunct="0">
              <a:defRPr/>
            </a:pPr>
            <a:r>
              <a:rPr lang="en-GB" sz="1200" dirty="0">
                <a:solidFill>
                  <a:schemeClr val="bg1"/>
                </a:solidFill>
              </a:rPr>
              <a:t>Specs</a:t>
            </a:r>
          </a:p>
        </p:txBody>
      </p:sp>
      <p:sp>
        <p:nvSpPr>
          <p:cNvPr id="14" name="Cloud 13"/>
          <p:cNvSpPr/>
          <p:nvPr/>
        </p:nvSpPr>
        <p:spPr bwMode="auto">
          <a:xfrm>
            <a:off x="2857500" y="4227513"/>
            <a:ext cx="911225" cy="984250"/>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Too </a:t>
            </a:r>
          </a:p>
          <a:p>
            <a:pPr algn="ctr" eaLnBrk="0" hangingPunct="0">
              <a:defRPr/>
            </a:pPr>
            <a:r>
              <a:rPr lang="en-GB" sz="1200" dirty="0">
                <a:solidFill>
                  <a:schemeClr val="bg1"/>
                </a:solidFill>
              </a:rPr>
              <a:t>Few</a:t>
            </a:r>
          </a:p>
          <a:p>
            <a:pPr algn="ctr" eaLnBrk="0" hangingPunct="0">
              <a:defRPr/>
            </a:pPr>
            <a:r>
              <a:rPr lang="en-GB" sz="1200" dirty="0">
                <a:solidFill>
                  <a:schemeClr val="bg1"/>
                </a:solidFill>
              </a:rPr>
              <a:t>Staff</a:t>
            </a:r>
          </a:p>
        </p:txBody>
      </p:sp>
      <p:sp>
        <p:nvSpPr>
          <p:cNvPr id="15" name="Cloud 14"/>
          <p:cNvSpPr/>
          <p:nvPr/>
        </p:nvSpPr>
        <p:spPr bwMode="auto">
          <a:xfrm>
            <a:off x="4929188" y="3155950"/>
            <a:ext cx="1181100" cy="703263"/>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Design</a:t>
            </a:r>
          </a:p>
          <a:p>
            <a:pPr algn="ctr" eaLnBrk="0" hangingPunct="0">
              <a:defRPr/>
            </a:pPr>
            <a:r>
              <a:rPr lang="en-GB" sz="1200" dirty="0">
                <a:solidFill>
                  <a:schemeClr val="bg1"/>
                </a:solidFill>
              </a:rPr>
              <a:t>Errors</a:t>
            </a:r>
          </a:p>
        </p:txBody>
      </p:sp>
      <p:sp>
        <p:nvSpPr>
          <p:cNvPr id="16" name="Cloud 15"/>
          <p:cNvSpPr/>
          <p:nvPr/>
        </p:nvSpPr>
        <p:spPr bwMode="auto">
          <a:xfrm>
            <a:off x="4643438" y="4227513"/>
            <a:ext cx="1847850" cy="984250"/>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Lack </a:t>
            </a:r>
          </a:p>
          <a:p>
            <a:pPr algn="ctr" eaLnBrk="0" hangingPunct="0">
              <a:defRPr/>
            </a:pPr>
            <a:r>
              <a:rPr lang="en-GB" sz="1200" dirty="0">
                <a:solidFill>
                  <a:schemeClr val="bg1"/>
                </a:solidFill>
              </a:rPr>
              <a:t>Of Required</a:t>
            </a:r>
          </a:p>
          <a:p>
            <a:pPr algn="ctr" eaLnBrk="0" hangingPunct="0">
              <a:defRPr/>
            </a:pPr>
            <a:r>
              <a:rPr lang="en-GB" sz="1200" dirty="0">
                <a:solidFill>
                  <a:schemeClr val="bg1"/>
                </a:solidFill>
              </a:rPr>
              <a:t>Skills</a:t>
            </a:r>
          </a:p>
        </p:txBody>
      </p:sp>
      <p:sp>
        <p:nvSpPr>
          <p:cNvPr id="17" name="Cloud 16"/>
          <p:cNvSpPr/>
          <p:nvPr/>
        </p:nvSpPr>
        <p:spPr bwMode="auto">
          <a:xfrm>
            <a:off x="3643313" y="5370513"/>
            <a:ext cx="1262062" cy="703262"/>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Worker</a:t>
            </a:r>
          </a:p>
          <a:p>
            <a:pPr algn="ctr" eaLnBrk="0" hangingPunct="0">
              <a:defRPr/>
            </a:pPr>
            <a:r>
              <a:rPr lang="en-GB" sz="1200" dirty="0">
                <a:solidFill>
                  <a:schemeClr val="bg1"/>
                </a:solidFill>
              </a:rPr>
              <a:t>Fatigue</a:t>
            </a:r>
          </a:p>
        </p:txBody>
      </p:sp>
      <p:sp>
        <p:nvSpPr>
          <p:cNvPr id="18" name="Cloud 17"/>
          <p:cNvSpPr/>
          <p:nvPr/>
        </p:nvSpPr>
        <p:spPr bwMode="auto">
          <a:xfrm>
            <a:off x="1285875" y="4941888"/>
            <a:ext cx="1574800" cy="984250"/>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Time</a:t>
            </a:r>
          </a:p>
          <a:p>
            <a:pPr algn="ctr" eaLnBrk="0" hangingPunct="0">
              <a:defRPr/>
            </a:pPr>
            <a:r>
              <a:rPr lang="en-GB" sz="1200" dirty="0">
                <a:solidFill>
                  <a:schemeClr val="bg1"/>
                </a:solidFill>
              </a:rPr>
              <a:t>Training</a:t>
            </a:r>
          </a:p>
          <a:p>
            <a:pPr algn="ctr" eaLnBrk="0" hangingPunct="0">
              <a:defRPr/>
            </a:pPr>
            <a:r>
              <a:rPr lang="en-GB" sz="1200" dirty="0">
                <a:solidFill>
                  <a:schemeClr val="bg1"/>
                </a:solidFill>
              </a:rPr>
              <a:t>New Staff</a:t>
            </a:r>
          </a:p>
        </p:txBody>
      </p:sp>
      <p:sp>
        <p:nvSpPr>
          <p:cNvPr id="19" name="Cloud 18"/>
          <p:cNvSpPr/>
          <p:nvPr/>
        </p:nvSpPr>
        <p:spPr bwMode="auto">
          <a:xfrm>
            <a:off x="3214688" y="3155950"/>
            <a:ext cx="1474787" cy="984250"/>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Lack of</a:t>
            </a:r>
          </a:p>
          <a:p>
            <a:pPr algn="ctr" eaLnBrk="0" hangingPunct="0">
              <a:defRPr/>
            </a:pPr>
            <a:r>
              <a:rPr lang="en-GB" sz="1200" dirty="0">
                <a:solidFill>
                  <a:schemeClr val="bg1"/>
                </a:solidFill>
              </a:rPr>
              <a:t>Quality</a:t>
            </a:r>
          </a:p>
          <a:p>
            <a:pPr algn="ctr" eaLnBrk="0" hangingPunct="0">
              <a:defRPr/>
            </a:pPr>
            <a:r>
              <a:rPr lang="en-GB" sz="1200" dirty="0">
                <a:solidFill>
                  <a:schemeClr val="bg1"/>
                </a:solidFill>
              </a:rPr>
              <a:t>Checking</a:t>
            </a:r>
          </a:p>
        </p:txBody>
      </p:sp>
      <p:sp>
        <p:nvSpPr>
          <p:cNvPr id="20" name="Cloud 19"/>
          <p:cNvSpPr/>
          <p:nvPr/>
        </p:nvSpPr>
        <p:spPr bwMode="auto">
          <a:xfrm>
            <a:off x="6572250" y="3513138"/>
            <a:ext cx="1443038" cy="703262"/>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Time</a:t>
            </a:r>
          </a:p>
          <a:p>
            <a:pPr algn="ctr" eaLnBrk="0" hangingPunct="0">
              <a:defRPr/>
            </a:pPr>
            <a:r>
              <a:rPr lang="en-GB" sz="1200" dirty="0">
                <a:solidFill>
                  <a:schemeClr val="bg1"/>
                </a:solidFill>
              </a:rPr>
              <a:t>Pressure</a:t>
            </a:r>
          </a:p>
        </p:txBody>
      </p:sp>
      <p:sp>
        <p:nvSpPr>
          <p:cNvPr id="21" name="Cloud 20"/>
          <p:cNvSpPr/>
          <p:nvPr/>
        </p:nvSpPr>
        <p:spPr bwMode="auto">
          <a:xfrm>
            <a:off x="6429375" y="5013325"/>
            <a:ext cx="1828800" cy="984250"/>
          </a:xfrm>
          <a:prstGeom prst="cloud">
            <a:avLst/>
          </a:prstGeom>
          <a:solidFill>
            <a:schemeClr val="accent5">
              <a:lumMod val="50000"/>
            </a:schemeClr>
          </a:solidFill>
          <a:ln w="28575" cap="flat" cmpd="sng" algn="ctr">
            <a:solidFill>
              <a:schemeClr val="accent1"/>
            </a:solidFill>
            <a:prstDash val="solid"/>
            <a:round/>
            <a:headEnd type="none" w="med" len="med"/>
            <a:tailEnd type="none" w="med" len="med"/>
          </a:ln>
          <a:effectLst/>
        </p:spPr>
        <p:txBody>
          <a:bodyPr wrap="none" anchor="ctr">
            <a:spAutoFit/>
          </a:bodyPr>
          <a:lstStyle/>
          <a:p>
            <a:pPr algn="ctr" eaLnBrk="0" hangingPunct="0">
              <a:defRPr/>
            </a:pPr>
            <a:r>
              <a:rPr lang="en-GB" sz="1200" dirty="0">
                <a:solidFill>
                  <a:schemeClr val="bg1"/>
                </a:solidFill>
              </a:rPr>
              <a:t>Delay in </a:t>
            </a:r>
          </a:p>
          <a:p>
            <a:pPr algn="ctr" eaLnBrk="0" hangingPunct="0">
              <a:defRPr/>
            </a:pPr>
            <a:r>
              <a:rPr lang="en-GB" sz="1200" dirty="0">
                <a:solidFill>
                  <a:schemeClr val="bg1"/>
                </a:solidFill>
              </a:rPr>
              <a:t>Discovering</a:t>
            </a:r>
          </a:p>
          <a:p>
            <a:pPr algn="ctr" eaLnBrk="0" hangingPunct="0">
              <a:defRPr/>
            </a:pPr>
            <a:r>
              <a:rPr lang="en-GB" sz="1200" dirty="0">
                <a:solidFill>
                  <a:schemeClr val="bg1"/>
                </a:solidFill>
              </a:rPr>
              <a:t>Errors</a:t>
            </a:r>
          </a:p>
        </p:txBody>
      </p:sp>
      <p:sp>
        <p:nvSpPr>
          <p:cNvPr id="171020" name="Title 1"/>
          <p:cNvSpPr>
            <a:spLocks noGrp="1"/>
          </p:cNvSpPr>
          <p:nvPr>
            <p:ph type="title"/>
          </p:nvPr>
        </p:nvSpPr>
        <p:spPr/>
        <p:txBody>
          <a:bodyPr/>
          <a:lstStyle/>
          <a:p>
            <a:r>
              <a:rPr lang="en-GB" smtClean="0"/>
              <a:t>Rework Model</a:t>
            </a:r>
          </a:p>
        </p:txBody>
      </p:sp>
      <p:sp>
        <p:nvSpPr>
          <p:cNvPr id="171021" name="Content Placeholder 2"/>
          <p:cNvSpPr>
            <a:spLocks noGrp="1"/>
          </p:cNvSpPr>
          <p:nvPr>
            <p:ph idx="1"/>
          </p:nvPr>
        </p:nvSpPr>
        <p:spPr>
          <a:xfrm>
            <a:off x="685800" y="2095500"/>
            <a:ext cx="7772400" cy="619125"/>
          </a:xfrm>
        </p:spPr>
        <p:txBody>
          <a:bodyPr/>
          <a:lstStyle/>
          <a:p>
            <a:r>
              <a:rPr lang="en-GB" smtClean="0"/>
              <a:t>Why do projects rarely get completed on time and in budget ?</a:t>
            </a:r>
          </a:p>
          <a:p>
            <a:pPr lvl="1">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2000"/>
                                        <p:tgtEl>
                                          <p:spTgt spid="1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2000"/>
                                        <p:tgtEl>
                                          <p:spTgt spid="1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2000"/>
                                        <p:tgtEl>
                                          <p:spTgt spid="1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bg/>
                                          </p:spTgt>
                                        </p:tgtEl>
                                        <p:attrNameLst>
                                          <p:attrName>style.visibility</p:attrName>
                                        </p:attrNameLst>
                                      </p:cBhvr>
                                      <p:to>
                                        <p:strVal val="visible"/>
                                      </p:to>
                                    </p:set>
                                    <p:animEffect transition="in" filter="fade">
                                      <p:cBhvr>
                                        <p:cTn id="26" dur="2000"/>
                                        <p:tgtEl>
                                          <p:spTgt spid="19">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2000"/>
                                        <p:tgtEl>
                                          <p:spTgt spid="19">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fade">
                                      <p:cBhvr>
                                        <p:cTn id="32" dur="2000"/>
                                        <p:tgtEl>
                                          <p:spTgt spid="19">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Effect transition="in" filter="fade">
                                      <p:cBhvr>
                                        <p:cTn id="35" dur="2000"/>
                                        <p:tgtEl>
                                          <p:spTgt spid="1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bg/>
                                          </p:spTgt>
                                        </p:tgtEl>
                                        <p:attrNameLst>
                                          <p:attrName>style.visibility</p:attrName>
                                        </p:attrNameLst>
                                      </p:cBhvr>
                                      <p:to>
                                        <p:strVal val="visible"/>
                                      </p:to>
                                    </p:set>
                                    <p:animEffect transition="in" filter="fade">
                                      <p:cBhvr>
                                        <p:cTn id="40" dur="2000"/>
                                        <p:tgtEl>
                                          <p:spTgt spid="15">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2000"/>
                                        <p:tgtEl>
                                          <p:spTgt spid="15">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2000"/>
                                        <p:tgtEl>
                                          <p:spTgt spid="1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bg/>
                                          </p:spTgt>
                                        </p:tgtEl>
                                        <p:attrNameLst>
                                          <p:attrName>style.visibility</p:attrName>
                                        </p:attrNameLst>
                                      </p:cBhvr>
                                      <p:to>
                                        <p:strVal val="visible"/>
                                      </p:to>
                                    </p:set>
                                    <p:animEffect transition="in" filter="fade">
                                      <p:cBhvr>
                                        <p:cTn id="51" dur="2000"/>
                                        <p:tgtEl>
                                          <p:spTgt spid="20">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fade">
                                      <p:cBhvr>
                                        <p:cTn id="54" dur="2000"/>
                                        <p:tgtEl>
                                          <p:spTgt spid="20">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fade">
                                      <p:cBhvr>
                                        <p:cTn id="57" dur="2000"/>
                                        <p:tgtEl>
                                          <p:spTgt spid="2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bg/>
                                          </p:spTgt>
                                        </p:tgtEl>
                                        <p:attrNameLst>
                                          <p:attrName>style.visibility</p:attrName>
                                        </p:attrNameLst>
                                      </p:cBhvr>
                                      <p:to>
                                        <p:strVal val="visible"/>
                                      </p:to>
                                    </p:set>
                                    <p:animEffect transition="in" filter="fade">
                                      <p:cBhvr>
                                        <p:cTn id="62" dur="2000"/>
                                        <p:tgtEl>
                                          <p:spTgt spid="14">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2000"/>
                                        <p:tgtEl>
                                          <p:spTgt spid="14">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xEl>
                                              <p:pRg st="1" end="1"/>
                                            </p:txEl>
                                          </p:spTgt>
                                        </p:tgtEl>
                                        <p:attrNameLst>
                                          <p:attrName>style.visibility</p:attrName>
                                        </p:attrNameLst>
                                      </p:cBhvr>
                                      <p:to>
                                        <p:strVal val="visible"/>
                                      </p:to>
                                    </p:set>
                                    <p:animEffect transition="in" filter="fade">
                                      <p:cBhvr>
                                        <p:cTn id="68" dur="2000"/>
                                        <p:tgtEl>
                                          <p:spTgt spid="14">
                                            <p:txEl>
                                              <p:pRg st="1" end="1"/>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xEl>
                                              <p:pRg st="2" end="2"/>
                                            </p:txEl>
                                          </p:spTgt>
                                        </p:tgtEl>
                                        <p:attrNameLst>
                                          <p:attrName>style.visibility</p:attrName>
                                        </p:attrNameLst>
                                      </p:cBhvr>
                                      <p:to>
                                        <p:strVal val="visible"/>
                                      </p:to>
                                    </p:set>
                                    <p:animEffect transition="in" filter="fade">
                                      <p:cBhvr>
                                        <p:cTn id="71" dur="2000"/>
                                        <p:tgtEl>
                                          <p:spTgt spid="1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bg/>
                                          </p:spTgt>
                                        </p:tgtEl>
                                        <p:attrNameLst>
                                          <p:attrName>style.visibility</p:attrName>
                                        </p:attrNameLst>
                                      </p:cBhvr>
                                      <p:to>
                                        <p:strVal val="visible"/>
                                      </p:to>
                                    </p:set>
                                    <p:animEffect transition="in" filter="fade">
                                      <p:cBhvr>
                                        <p:cTn id="76" dur="2000"/>
                                        <p:tgtEl>
                                          <p:spTgt spid="16">
                                            <p:bg/>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Effect transition="in" filter="fade">
                                      <p:cBhvr>
                                        <p:cTn id="79" dur="2000"/>
                                        <p:tgtEl>
                                          <p:spTgt spid="16">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fade">
                                      <p:cBhvr>
                                        <p:cTn id="82" dur="2000"/>
                                        <p:tgtEl>
                                          <p:spTgt spid="16">
                                            <p:txEl>
                                              <p:pRg st="1" end="1"/>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
                                            <p:txEl>
                                              <p:pRg st="2" end="2"/>
                                            </p:txEl>
                                          </p:spTgt>
                                        </p:tgtEl>
                                        <p:attrNameLst>
                                          <p:attrName>style.visibility</p:attrName>
                                        </p:attrNameLst>
                                      </p:cBhvr>
                                      <p:to>
                                        <p:strVal val="visible"/>
                                      </p:to>
                                    </p:set>
                                    <p:animEffect transition="in" filter="fade">
                                      <p:cBhvr>
                                        <p:cTn id="85" dur="2000"/>
                                        <p:tgtEl>
                                          <p:spTgt spid="16">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8">
                                            <p:bg/>
                                          </p:spTgt>
                                        </p:tgtEl>
                                        <p:attrNameLst>
                                          <p:attrName>style.visibility</p:attrName>
                                        </p:attrNameLst>
                                      </p:cBhvr>
                                      <p:to>
                                        <p:strVal val="visible"/>
                                      </p:to>
                                    </p:set>
                                    <p:animEffect transition="in" filter="fade">
                                      <p:cBhvr>
                                        <p:cTn id="90" dur="2000"/>
                                        <p:tgtEl>
                                          <p:spTgt spid="18">
                                            <p:bg/>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
                                            <p:txEl>
                                              <p:pRg st="0" end="0"/>
                                            </p:txEl>
                                          </p:spTgt>
                                        </p:tgtEl>
                                        <p:attrNameLst>
                                          <p:attrName>style.visibility</p:attrName>
                                        </p:attrNameLst>
                                      </p:cBhvr>
                                      <p:to>
                                        <p:strVal val="visible"/>
                                      </p:to>
                                    </p:set>
                                    <p:animEffect transition="in" filter="fade">
                                      <p:cBhvr>
                                        <p:cTn id="93" dur="2000"/>
                                        <p:tgtEl>
                                          <p:spTgt spid="18">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xEl>
                                              <p:pRg st="1" end="1"/>
                                            </p:txEl>
                                          </p:spTgt>
                                        </p:tgtEl>
                                        <p:attrNameLst>
                                          <p:attrName>style.visibility</p:attrName>
                                        </p:attrNameLst>
                                      </p:cBhvr>
                                      <p:to>
                                        <p:strVal val="visible"/>
                                      </p:to>
                                    </p:set>
                                    <p:animEffect transition="in" filter="fade">
                                      <p:cBhvr>
                                        <p:cTn id="96" dur="2000"/>
                                        <p:tgtEl>
                                          <p:spTgt spid="18">
                                            <p:txEl>
                                              <p:pRg st="1" end="1"/>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xEl>
                                              <p:pRg st="2" end="2"/>
                                            </p:txEl>
                                          </p:spTgt>
                                        </p:tgtEl>
                                        <p:attrNameLst>
                                          <p:attrName>style.visibility</p:attrName>
                                        </p:attrNameLst>
                                      </p:cBhvr>
                                      <p:to>
                                        <p:strVal val="visible"/>
                                      </p:to>
                                    </p:set>
                                    <p:animEffect transition="in" filter="fade">
                                      <p:cBhvr>
                                        <p:cTn id="99" dur="2000"/>
                                        <p:tgtEl>
                                          <p:spTgt spid="18">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7">
                                            <p:bg/>
                                          </p:spTgt>
                                        </p:tgtEl>
                                        <p:attrNameLst>
                                          <p:attrName>style.visibility</p:attrName>
                                        </p:attrNameLst>
                                      </p:cBhvr>
                                      <p:to>
                                        <p:strVal val="visible"/>
                                      </p:to>
                                    </p:set>
                                    <p:animEffect transition="in" filter="fade">
                                      <p:cBhvr>
                                        <p:cTn id="104" dur="2000"/>
                                        <p:tgtEl>
                                          <p:spTgt spid="17">
                                            <p:bg/>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7">
                                            <p:txEl>
                                              <p:pRg st="0" end="0"/>
                                            </p:txEl>
                                          </p:spTgt>
                                        </p:tgtEl>
                                        <p:attrNameLst>
                                          <p:attrName>style.visibility</p:attrName>
                                        </p:attrNameLst>
                                      </p:cBhvr>
                                      <p:to>
                                        <p:strVal val="visible"/>
                                      </p:to>
                                    </p:set>
                                    <p:animEffect transition="in" filter="fade">
                                      <p:cBhvr>
                                        <p:cTn id="107" dur="2000"/>
                                        <p:tgtEl>
                                          <p:spTgt spid="17">
                                            <p:txEl>
                                              <p:pRg st="0" end="0"/>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7">
                                            <p:txEl>
                                              <p:pRg st="1" end="1"/>
                                            </p:txEl>
                                          </p:spTgt>
                                        </p:tgtEl>
                                        <p:attrNameLst>
                                          <p:attrName>style.visibility</p:attrName>
                                        </p:attrNameLst>
                                      </p:cBhvr>
                                      <p:to>
                                        <p:strVal val="visible"/>
                                      </p:to>
                                    </p:set>
                                    <p:animEffect transition="in" filter="fade">
                                      <p:cBhvr>
                                        <p:cTn id="110" dur="2000"/>
                                        <p:tgtEl>
                                          <p:spTgt spid="17">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1">
                                            <p:bg/>
                                          </p:spTgt>
                                        </p:tgtEl>
                                        <p:attrNameLst>
                                          <p:attrName>style.visibility</p:attrName>
                                        </p:attrNameLst>
                                      </p:cBhvr>
                                      <p:to>
                                        <p:strVal val="visible"/>
                                      </p:to>
                                    </p:set>
                                    <p:animEffect transition="in" filter="fade">
                                      <p:cBhvr>
                                        <p:cTn id="115" dur="2000"/>
                                        <p:tgtEl>
                                          <p:spTgt spid="21">
                                            <p:bg/>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
                                            <p:txEl>
                                              <p:pRg st="0" end="0"/>
                                            </p:txEl>
                                          </p:spTgt>
                                        </p:tgtEl>
                                        <p:attrNameLst>
                                          <p:attrName>style.visibility</p:attrName>
                                        </p:attrNameLst>
                                      </p:cBhvr>
                                      <p:to>
                                        <p:strVal val="visible"/>
                                      </p:to>
                                    </p:set>
                                    <p:animEffect transition="in" filter="fade">
                                      <p:cBhvr>
                                        <p:cTn id="118" dur="2000"/>
                                        <p:tgtEl>
                                          <p:spTgt spid="21">
                                            <p:txEl>
                                              <p:pRg st="0" end="0"/>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
                                            <p:txEl>
                                              <p:pRg st="1" end="1"/>
                                            </p:txEl>
                                          </p:spTgt>
                                        </p:tgtEl>
                                        <p:attrNameLst>
                                          <p:attrName>style.visibility</p:attrName>
                                        </p:attrNameLst>
                                      </p:cBhvr>
                                      <p:to>
                                        <p:strVal val="visible"/>
                                      </p:to>
                                    </p:set>
                                    <p:animEffect transition="in" filter="fade">
                                      <p:cBhvr>
                                        <p:cTn id="121" dur="2000"/>
                                        <p:tgtEl>
                                          <p:spTgt spid="21">
                                            <p:txEl>
                                              <p:pRg st="1" end="1"/>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1">
                                            <p:txEl>
                                              <p:pRg st="2" end="2"/>
                                            </p:txEl>
                                          </p:spTgt>
                                        </p:tgtEl>
                                        <p:attrNameLst>
                                          <p:attrName>style.visibility</p:attrName>
                                        </p:attrNameLst>
                                      </p:cBhvr>
                                      <p:to>
                                        <p:strVal val="visible"/>
                                      </p:to>
                                    </p:set>
                                    <p:animEffect transition="in" filter="fade">
                                      <p:cBhvr>
                                        <p:cTn id="124" dur="2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4" grpId="0" build="allAtOnce" animBg="1"/>
      <p:bldP spid="15" grpId="0" build="allAtOnce" animBg="1"/>
      <p:bldP spid="16" grpId="0" build="allAtOnce" animBg="1"/>
      <p:bldP spid="17" grpId="0" build="allAtOnce" animBg="1"/>
      <p:bldP spid="18" grpId="0" build="allAtOnce" animBg="1"/>
      <p:bldP spid="19" grpId="0" build="allAtOnce" animBg="1"/>
      <p:bldP spid="20" grpId="0" build="allAtOnce" animBg="1"/>
      <p:bldP spid="21" grpId="0" build="allAtOnce"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GB" smtClean="0"/>
              <a:t>Rework Model 1</a:t>
            </a:r>
          </a:p>
        </p:txBody>
      </p:sp>
      <p:sp>
        <p:nvSpPr>
          <p:cNvPr id="6" name="Rounded Rectangle 5"/>
          <p:cNvSpPr/>
          <p:nvPr/>
        </p:nvSpPr>
        <p:spPr bwMode="auto">
          <a:xfrm>
            <a:off x="785813" y="1785938"/>
            <a:ext cx="7572375" cy="4392612"/>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chemeClr val="accent3"/>
                </a:solidFill>
                <a:effectLst>
                  <a:outerShdw blurRad="50800" dist="38100" dir="2700000" algn="tl" rotWithShape="0">
                    <a:prstClr val="black">
                      <a:alpha val="40000"/>
                    </a:prstClr>
                  </a:outerShdw>
                </a:effectLst>
              </a:rPr>
              <a:t>A software company has a new project for a client.</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The project has been divided into 100 individual tasks</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Four programmers have been assigned to complete all the tasks</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A programmer can on average complete 1 task per month</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The programmers are not perfect !  25% of the code they complete contain bugs</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The project deadline is 3 years from the start</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GB" smtClean="0"/>
              <a:t>Rework Model 1</a:t>
            </a:r>
          </a:p>
        </p:txBody>
      </p:sp>
      <p:pic>
        <p:nvPicPr>
          <p:cNvPr id="173059" name="Picture 2"/>
          <p:cNvPicPr>
            <a:picLocks noGrp="1" noChangeAspect="1" noChangeArrowheads="1"/>
          </p:cNvPicPr>
          <p:nvPr>
            <p:ph idx="1"/>
          </p:nvPr>
        </p:nvPicPr>
        <p:blipFill>
          <a:blip r:embed="rId2" cstate="print"/>
          <a:srcRect/>
          <a:stretch>
            <a:fillRect/>
          </a:stretch>
        </p:blipFill>
        <p:spPr>
          <a:xfrm>
            <a:off x="214313" y="1428750"/>
            <a:ext cx="6643687" cy="4572000"/>
          </a:xfrm>
        </p:spPr>
      </p:pic>
      <p:sp>
        <p:nvSpPr>
          <p:cNvPr id="6" name="Rounded Rectangle 5"/>
          <p:cNvSpPr/>
          <p:nvPr/>
        </p:nvSpPr>
        <p:spPr bwMode="auto">
          <a:xfrm>
            <a:off x="6643688" y="785813"/>
            <a:ext cx="2357437" cy="5243512"/>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rgbClr val="FF0000"/>
                </a:solidFill>
                <a:effectLst>
                  <a:outerShdw blurRad="50800" dist="38100" algn="l" rotWithShape="0">
                    <a:prstClr val="black">
                      <a:alpha val="40000"/>
                    </a:prstClr>
                  </a:outerShdw>
                </a:effectLst>
              </a:rPr>
              <a:t>DATA</a:t>
            </a:r>
          </a:p>
          <a:p>
            <a:pPr>
              <a:defRPr/>
            </a:pPr>
            <a:endParaRPr lang="en-GB" dirty="0">
              <a:solidFill>
                <a:srgbClr val="FFFF00"/>
              </a:solidFill>
            </a:endParaRPr>
          </a:p>
          <a:p>
            <a:pPr>
              <a:defRPr/>
            </a:pPr>
            <a:r>
              <a:rPr lang="en-GB" dirty="0">
                <a:solidFill>
                  <a:srgbClr val="FFFF00"/>
                </a:solidFill>
              </a:rPr>
              <a:t>100</a:t>
            </a:r>
            <a:r>
              <a:rPr lang="en-GB" dirty="0">
                <a:solidFill>
                  <a:schemeClr val="accent3"/>
                </a:solidFill>
              </a:rPr>
              <a:t> Initial Tasks</a:t>
            </a:r>
          </a:p>
          <a:p>
            <a:pPr>
              <a:defRPr/>
            </a:pPr>
            <a:endParaRPr lang="en-GB" dirty="0">
              <a:solidFill>
                <a:schemeClr val="accent3"/>
              </a:solidFill>
            </a:endParaRPr>
          </a:p>
          <a:p>
            <a:pPr>
              <a:defRPr/>
            </a:pPr>
            <a:r>
              <a:rPr lang="en-GB" dirty="0">
                <a:solidFill>
                  <a:schemeClr val="accent3"/>
                </a:solidFill>
              </a:rPr>
              <a:t>Capacity </a:t>
            </a:r>
            <a:r>
              <a:rPr lang="en-GB" dirty="0">
                <a:solidFill>
                  <a:srgbClr val="FFFF00"/>
                </a:solidFill>
              </a:rPr>
              <a:t>4</a:t>
            </a:r>
            <a:r>
              <a:rPr lang="en-GB" dirty="0">
                <a:solidFill>
                  <a:schemeClr val="accent3"/>
                </a:solidFill>
              </a:rPr>
              <a:t>/month</a:t>
            </a:r>
          </a:p>
          <a:p>
            <a:pPr>
              <a:defRPr/>
            </a:pPr>
            <a:endParaRPr lang="en-GB" dirty="0">
              <a:solidFill>
                <a:schemeClr val="accent3"/>
              </a:solidFill>
            </a:endParaRPr>
          </a:p>
          <a:p>
            <a:pPr>
              <a:defRPr/>
            </a:pPr>
            <a:r>
              <a:rPr lang="en-GB" dirty="0">
                <a:solidFill>
                  <a:srgbClr val="FFFF00"/>
                </a:solidFill>
              </a:rPr>
              <a:t> 5 Year </a:t>
            </a:r>
            <a:r>
              <a:rPr lang="en-GB" dirty="0">
                <a:solidFill>
                  <a:schemeClr val="accent3"/>
                </a:solidFill>
              </a:rPr>
              <a:t>Simulation</a:t>
            </a:r>
          </a:p>
          <a:p>
            <a:pPr>
              <a:defRPr/>
            </a:pPr>
            <a:endParaRPr lang="en-GB" dirty="0">
              <a:solidFill>
                <a:schemeClr val="accent3"/>
              </a:solidFill>
            </a:endParaRPr>
          </a:p>
          <a:p>
            <a:pPr>
              <a:defRPr/>
            </a:pPr>
            <a:r>
              <a:rPr lang="en-GB" dirty="0">
                <a:solidFill>
                  <a:srgbClr val="FFFF00"/>
                </a:solidFill>
              </a:rPr>
              <a:t>~Daily</a:t>
            </a:r>
            <a:r>
              <a:rPr lang="en-GB" dirty="0">
                <a:solidFill>
                  <a:schemeClr val="accent3"/>
                </a:solidFill>
              </a:rPr>
              <a:t> Calculations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r>
              <a:rPr lang="en-GB" dirty="0">
                <a:solidFill>
                  <a:srgbClr val="FF0000"/>
                </a:solidFill>
                <a:effectLst>
                  <a:outerShdw blurRad="50800" dist="38100" algn="l" rotWithShape="0">
                    <a:prstClr val="black">
                      <a:alpha val="40000"/>
                    </a:prstClr>
                  </a:outerShdw>
                </a:effectLst>
              </a:rPr>
              <a:t>QUESTION</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How long to complete 99% of the tasks ?</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sp>
        <p:nvSpPr>
          <p:cNvPr id="173061" name="TextBox 4"/>
          <p:cNvSpPr txBox="1">
            <a:spLocks noChangeArrowheads="1"/>
          </p:cNvSpPr>
          <p:nvPr/>
        </p:nvSpPr>
        <p:spPr bwMode="auto">
          <a:xfrm>
            <a:off x="642938" y="6143625"/>
            <a:ext cx="6816725" cy="307975"/>
          </a:xfrm>
          <a:prstGeom prst="rect">
            <a:avLst/>
          </a:prstGeom>
          <a:noFill/>
          <a:ln w="9525">
            <a:noFill/>
            <a:miter lim="800000"/>
            <a:headEnd/>
            <a:tailEnd/>
          </a:ln>
        </p:spPr>
        <p:txBody>
          <a:bodyPr wrap="none">
            <a:spAutoFit/>
          </a:bodyPr>
          <a:lstStyle/>
          <a:p>
            <a:r>
              <a:rPr lang="en-GB"/>
              <a:t>Remember to always assign units to variables and to check them !</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GB" smtClean="0"/>
              <a:t>Rework Model 1</a:t>
            </a:r>
          </a:p>
        </p:txBody>
      </p:sp>
      <p:sp>
        <p:nvSpPr>
          <p:cNvPr id="6" name="Rounded Rectangle 5"/>
          <p:cNvSpPr/>
          <p:nvPr/>
        </p:nvSpPr>
        <p:spPr bwMode="auto">
          <a:xfrm>
            <a:off x="6643688" y="785813"/>
            <a:ext cx="2357437" cy="546735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chemeClr val="accent3"/>
                </a:solidFill>
              </a:rPr>
              <a:t>Takes just over 33 months to clear task list</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pic>
        <p:nvPicPr>
          <p:cNvPr id="174084" name="Picture 3"/>
          <p:cNvPicPr>
            <a:picLocks noChangeAspect="1" noChangeArrowheads="1"/>
          </p:cNvPicPr>
          <p:nvPr/>
        </p:nvPicPr>
        <p:blipFill>
          <a:blip r:embed="rId2" cstate="print"/>
          <a:srcRect/>
          <a:stretch>
            <a:fillRect/>
          </a:stretch>
        </p:blipFill>
        <p:spPr bwMode="auto">
          <a:xfrm>
            <a:off x="1428750" y="1785938"/>
            <a:ext cx="3486150" cy="38100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GB" smtClean="0"/>
              <a:t>Rework Model 2</a:t>
            </a:r>
          </a:p>
        </p:txBody>
      </p:sp>
      <p:sp>
        <p:nvSpPr>
          <p:cNvPr id="6" name="Rounded Rectangle 5"/>
          <p:cNvSpPr/>
          <p:nvPr/>
        </p:nvSpPr>
        <p:spPr bwMode="auto">
          <a:xfrm>
            <a:off x="785813" y="1785938"/>
            <a:ext cx="7572375" cy="4630737"/>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chemeClr val="accent3"/>
                </a:solidFill>
                <a:effectLst>
                  <a:outerShdw blurRad="50800" dist="38100" dir="2700000" algn="tl" rotWithShape="0">
                    <a:prstClr val="black">
                      <a:alpha val="40000"/>
                    </a:prstClr>
                  </a:outerShdw>
                </a:effectLst>
              </a:rPr>
              <a:t>Remember - the programmers are not perfect , 25% of the tasks they complete contains bugs</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However these bugs are not obvious, and are only spotted after an average 6 months of comprehensive testing</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Tasks completed with bugs have to be redone</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r>
              <a:rPr lang="en-GB" dirty="0">
                <a:solidFill>
                  <a:srgbClr val="FFFF00"/>
                </a:solidFill>
              </a:rPr>
              <a:t>Expand the structure of your model . A new stock,  two flows and one constant will be required</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GB" smtClean="0"/>
              <a:t>Rework Model 2</a:t>
            </a:r>
          </a:p>
        </p:txBody>
      </p:sp>
      <p:sp>
        <p:nvSpPr>
          <p:cNvPr id="6" name="Rounded Rectangle 5"/>
          <p:cNvSpPr/>
          <p:nvPr/>
        </p:nvSpPr>
        <p:spPr bwMode="auto">
          <a:xfrm>
            <a:off x="6643688" y="785813"/>
            <a:ext cx="2357437" cy="546735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rgbClr val="FF0000"/>
                </a:solidFill>
                <a:effectLst>
                  <a:outerShdw blurRad="50800" dist="38100" algn="l" rotWithShape="0">
                    <a:prstClr val="black">
                      <a:alpha val="40000"/>
                    </a:prstClr>
                  </a:outerShdw>
                </a:effectLst>
              </a:rPr>
              <a:t>DATA</a:t>
            </a:r>
          </a:p>
          <a:p>
            <a:pPr>
              <a:defRPr/>
            </a:pPr>
            <a:endParaRPr lang="en-GB" dirty="0">
              <a:solidFill>
                <a:schemeClr val="accent3"/>
              </a:solidFill>
            </a:endParaRPr>
          </a:p>
          <a:p>
            <a:pPr>
              <a:defRPr/>
            </a:pPr>
            <a:r>
              <a:rPr lang="en-GB" dirty="0">
                <a:solidFill>
                  <a:schemeClr val="accent3"/>
                </a:solidFill>
              </a:rPr>
              <a:t>Time to Discover Errors is</a:t>
            </a:r>
          </a:p>
          <a:p>
            <a:pPr>
              <a:defRPr/>
            </a:pPr>
            <a:r>
              <a:rPr lang="en-GB" dirty="0">
                <a:solidFill>
                  <a:schemeClr val="accent3"/>
                </a:solidFill>
              </a:rPr>
              <a:t> </a:t>
            </a:r>
            <a:r>
              <a:rPr lang="en-GB" dirty="0">
                <a:solidFill>
                  <a:srgbClr val="FFFF00"/>
                </a:solidFill>
              </a:rPr>
              <a:t>6 months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r>
              <a:rPr lang="en-GB" dirty="0">
                <a:solidFill>
                  <a:srgbClr val="FF0000"/>
                </a:solidFill>
                <a:effectLst>
                  <a:outerShdw blurRad="50800" dist="38100" algn="l" rotWithShape="0">
                    <a:prstClr val="black">
                      <a:alpha val="40000"/>
                    </a:prstClr>
                  </a:outerShdw>
                </a:effectLst>
              </a:rPr>
              <a:t>QUESTION</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How long to complete 99% of the tasks ?</a:t>
            </a:r>
          </a:p>
          <a:p>
            <a:pPr>
              <a:defRPr/>
            </a:pPr>
            <a:endParaRPr lang="en-GB" dirty="0">
              <a:solidFill>
                <a:schemeClr val="accent3"/>
              </a:solidFill>
            </a:endParaRPr>
          </a:p>
          <a:p>
            <a:pPr>
              <a:defRPr/>
            </a:pPr>
            <a:r>
              <a:rPr lang="en-GB" dirty="0">
                <a:solidFill>
                  <a:schemeClr val="accent3"/>
                </a:solidFill>
              </a:rPr>
              <a:t>Create a graph showing all three stocks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pic>
        <p:nvPicPr>
          <p:cNvPr id="176132" name="Picture 5"/>
          <p:cNvPicPr>
            <a:picLocks noChangeAspect="1" noChangeArrowheads="1"/>
          </p:cNvPicPr>
          <p:nvPr/>
        </p:nvPicPr>
        <p:blipFill>
          <a:blip r:embed="rId2" cstate="print"/>
          <a:srcRect/>
          <a:stretch>
            <a:fillRect/>
          </a:stretch>
        </p:blipFill>
        <p:spPr bwMode="auto">
          <a:xfrm>
            <a:off x="0" y="1857375"/>
            <a:ext cx="6500813" cy="369728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GB" smtClean="0"/>
              <a:t>Rework Model 2</a:t>
            </a:r>
          </a:p>
        </p:txBody>
      </p:sp>
      <p:sp>
        <p:nvSpPr>
          <p:cNvPr id="6" name="Rounded Rectangle 5"/>
          <p:cNvSpPr/>
          <p:nvPr/>
        </p:nvSpPr>
        <p:spPr bwMode="auto">
          <a:xfrm>
            <a:off x="6643688" y="785813"/>
            <a:ext cx="2357437" cy="546735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chemeClr val="accent3"/>
                </a:solidFill>
              </a:rPr>
              <a:t>It now takes 56.5 months to clear task list</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pic>
        <p:nvPicPr>
          <p:cNvPr id="177156" name="Picture 5"/>
          <p:cNvPicPr>
            <a:picLocks noChangeAspect="1" noChangeArrowheads="1"/>
          </p:cNvPicPr>
          <p:nvPr/>
        </p:nvPicPr>
        <p:blipFill>
          <a:blip r:embed="rId2" cstate="print"/>
          <a:srcRect/>
          <a:stretch>
            <a:fillRect/>
          </a:stretch>
        </p:blipFill>
        <p:spPr bwMode="auto">
          <a:xfrm>
            <a:off x="785813" y="1857375"/>
            <a:ext cx="5476875" cy="36576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System Dynamics Diagrams</a:t>
            </a:r>
          </a:p>
        </p:txBody>
      </p:sp>
      <p:sp>
        <p:nvSpPr>
          <p:cNvPr id="3" name="Content Placeholder 2"/>
          <p:cNvSpPr>
            <a:spLocks noGrp="1"/>
          </p:cNvSpPr>
          <p:nvPr>
            <p:ph idx="1"/>
          </p:nvPr>
        </p:nvSpPr>
        <p:spPr>
          <a:xfrm>
            <a:off x="685800" y="2095500"/>
            <a:ext cx="6529388" cy="4114800"/>
          </a:xfrm>
        </p:spPr>
        <p:txBody>
          <a:bodyPr/>
          <a:lstStyle/>
          <a:p>
            <a:r>
              <a:rPr lang="en-GB" sz="1800" smtClean="0"/>
              <a:t>A System Dynamic diagrams are called:</a:t>
            </a:r>
          </a:p>
          <a:p>
            <a:endParaRPr lang="en-GB" sz="1800" smtClean="0"/>
          </a:p>
          <a:p>
            <a:pPr lvl="1"/>
            <a:r>
              <a:rPr lang="en-GB" sz="1800" smtClean="0"/>
              <a:t> “Stock &amp; Flow” Diagrams or</a:t>
            </a:r>
          </a:p>
          <a:p>
            <a:pPr lvl="1"/>
            <a:r>
              <a:rPr lang="en-GB" sz="1800" smtClean="0"/>
              <a:t> “Influence Diagrams” or</a:t>
            </a:r>
          </a:p>
          <a:p>
            <a:pPr lvl="1"/>
            <a:r>
              <a:rPr lang="en-GB" sz="1800" smtClean="0"/>
              <a:t> “Causal Loop Diagrams (CLD)”</a:t>
            </a:r>
          </a:p>
          <a:p>
            <a:pPr lvl="1"/>
            <a:endParaRPr lang="en-GB" sz="1800" smtClean="0"/>
          </a:p>
          <a:p>
            <a:r>
              <a:rPr lang="en-GB" sz="1800" smtClean="0"/>
              <a:t>A diagram is made of five main elements: </a:t>
            </a:r>
          </a:p>
          <a:p>
            <a:pPr lvl="1"/>
            <a:endParaRPr lang="en-GB" sz="1800" smtClean="0"/>
          </a:p>
          <a:p>
            <a:pPr lvl="1"/>
            <a:r>
              <a:rPr lang="en-GB" sz="1800" smtClean="0"/>
              <a:t>Stocks, </a:t>
            </a:r>
          </a:p>
          <a:p>
            <a:pPr lvl="1"/>
            <a:r>
              <a:rPr lang="en-GB" sz="1800" smtClean="0"/>
              <a:t>Flows, </a:t>
            </a:r>
          </a:p>
          <a:p>
            <a:pPr lvl="1"/>
            <a:r>
              <a:rPr lang="en-GB" sz="1800" smtClean="0"/>
              <a:t>Auxiliaries, </a:t>
            </a:r>
          </a:p>
          <a:p>
            <a:pPr lvl="1"/>
            <a:r>
              <a:rPr lang="en-GB" sz="1800" smtClean="0"/>
              <a:t>Constants </a:t>
            </a:r>
          </a:p>
          <a:p>
            <a:pPr lvl="1"/>
            <a:r>
              <a:rPr lang="en-GB" sz="1800" smtClean="0"/>
              <a:t>And Arrows. </a:t>
            </a:r>
          </a:p>
          <a:p>
            <a:endParaRPr lang="en-GB" smtClean="0"/>
          </a:p>
        </p:txBody>
      </p:sp>
    </p:spTree>
    <p:custDataLst>
      <p:tags r:id="rId1"/>
    </p:custDataLst>
  </p:cSld>
  <p:clrMapOvr>
    <a:masterClrMapping/>
  </p:clrMapOvr>
  <p:transition advTm="129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2000"/>
                                        <p:tgtEl>
                                          <p:spTgt spid="3">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2000"/>
                                        <p:tgtEl>
                                          <p:spTgt spid="3">
                                            <p:txEl>
                                              <p:pRg st="10" end="1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2000"/>
                                        <p:tgtEl>
                                          <p:spTgt spid="3">
                                            <p:txEl>
                                              <p:pRg st="11" end="1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GB" smtClean="0"/>
              <a:t>Rework Model 3</a:t>
            </a:r>
          </a:p>
        </p:txBody>
      </p:sp>
      <p:sp>
        <p:nvSpPr>
          <p:cNvPr id="6" name="Rounded Rectangle 5"/>
          <p:cNvSpPr/>
          <p:nvPr/>
        </p:nvSpPr>
        <p:spPr bwMode="auto">
          <a:xfrm>
            <a:off x="785813" y="1785938"/>
            <a:ext cx="7572375" cy="44608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Quality</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So far QUALITY has been a constant (75%)</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One influence on the current quality is the quality of </a:t>
            </a:r>
          </a:p>
          <a:p>
            <a:pPr>
              <a:defRPr/>
            </a:pPr>
            <a:r>
              <a:rPr lang="en-GB" dirty="0">
                <a:solidFill>
                  <a:schemeClr val="accent3"/>
                </a:solidFill>
                <a:effectLst>
                  <a:outerShdw blurRad="50800" dist="38100" dir="2700000" algn="tl" rotWithShape="0">
                    <a:prstClr val="black">
                      <a:alpha val="40000"/>
                    </a:prstClr>
                  </a:outerShdw>
                </a:effectLst>
              </a:rPr>
              <a:t>previous tasks completed </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Poor previous quality reduces current quality</a:t>
            </a:r>
          </a:p>
          <a:p>
            <a:pPr>
              <a:defRPr/>
            </a:pPr>
            <a:r>
              <a:rPr lang="en-GB" dirty="0">
                <a:solidFill>
                  <a:schemeClr val="accent3"/>
                </a:solidFill>
                <a:effectLst>
                  <a:outerShdw blurRad="50800" dist="38100" dir="2700000" algn="tl" rotWithShape="0">
                    <a:prstClr val="black">
                      <a:alpha val="40000"/>
                    </a:prstClr>
                  </a:outerShdw>
                </a:effectLst>
              </a:rPr>
              <a:t>since new work is based on yet unknown bugs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r>
              <a:rPr lang="en-GB" dirty="0">
                <a:solidFill>
                  <a:srgbClr val="FF0000"/>
                </a:solidFill>
              </a:rPr>
              <a:t>How could we measure average quality so far using the</a:t>
            </a:r>
          </a:p>
          <a:p>
            <a:pPr>
              <a:defRPr/>
            </a:pPr>
            <a:r>
              <a:rPr lang="en-GB" dirty="0">
                <a:solidFill>
                  <a:srgbClr val="FF0000"/>
                </a:solidFill>
              </a:rPr>
              <a:t>only the variables we have already defined ?</a:t>
            </a: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GB" smtClean="0"/>
              <a:t>Rework Model 3</a:t>
            </a:r>
          </a:p>
        </p:txBody>
      </p:sp>
      <p:sp>
        <p:nvSpPr>
          <p:cNvPr id="6" name="Rounded Rectangle 5"/>
          <p:cNvSpPr/>
          <p:nvPr/>
        </p:nvSpPr>
        <p:spPr bwMode="auto">
          <a:xfrm>
            <a:off x="4357688" y="1785938"/>
            <a:ext cx="4214812" cy="459105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rgbClr val="FFFF00"/>
                </a:solidFill>
              </a:rPr>
              <a:t>Average Quality So Far =  </a:t>
            </a:r>
          </a:p>
          <a:p>
            <a:pPr>
              <a:defRPr/>
            </a:pPr>
            <a:endParaRPr lang="en-GB" dirty="0">
              <a:solidFill>
                <a:srgbClr val="FFFF00"/>
              </a:solidFill>
            </a:endParaRPr>
          </a:p>
          <a:p>
            <a:pPr>
              <a:defRPr/>
            </a:pPr>
            <a:r>
              <a:rPr lang="en-GB" dirty="0">
                <a:solidFill>
                  <a:srgbClr val="FFFF00"/>
                </a:solidFill>
              </a:rPr>
              <a:t>Completed Tasks / </a:t>
            </a:r>
          </a:p>
          <a:p>
            <a:pPr>
              <a:defRPr/>
            </a:pPr>
            <a:r>
              <a:rPr lang="en-GB" dirty="0">
                <a:solidFill>
                  <a:srgbClr val="FFFF00"/>
                </a:solidFill>
              </a:rPr>
              <a:t>(Completed Tasks + Unknown Rework)</a:t>
            </a:r>
          </a:p>
          <a:p>
            <a:pPr>
              <a:defRPr/>
            </a:pPr>
            <a:r>
              <a:rPr lang="en-GB" dirty="0">
                <a:solidFill>
                  <a:srgbClr val="FF0000"/>
                </a:solidFill>
              </a:rPr>
              <a:t>Why won’t this work ?</a:t>
            </a:r>
          </a:p>
          <a:p>
            <a:pPr>
              <a:defRPr/>
            </a:pPr>
            <a:endParaRPr lang="en-GB" dirty="0">
              <a:solidFill>
                <a:schemeClr val="accent3"/>
              </a:solidFill>
            </a:endParaRPr>
          </a:p>
          <a:p>
            <a:pPr>
              <a:defRPr/>
            </a:pPr>
            <a:r>
              <a:rPr lang="en-GB" dirty="0">
                <a:solidFill>
                  <a:schemeClr val="accent3"/>
                </a:solidFill>
              </a:rPr>
              <a:t>Use this to point to the table</a:t>
            </a:r>
          </a:p>
          <a:p>
            <a:pPr>
              <a:defRPr/>
            </a:pPr>
            <a:r>
              <a:rPr lang="en-GB" dirty="0">
                <a:solidFill>
                  <a:schemeClr val="accent3"/>
                </a:solidFill>
              </a:rPr>
              <a:t>to get the modifier to Normal Quality</a:t>
            </a:r>
          </a:p>
          <a:p>
            <a:pPr>
              <a:defRPr/>
            </a:pPr>
            <a:endParaRPr lang="en-GB" dirty="0">
              <a:solidFill>
                <a:schemeClr val="accent3"/>
              </a:solidFill>
            </a:endParaRPr>
          </a:p>
          <a:p>
            <a:pPr>
              <a:defRPr/>
            </a:pPr>
            <a:r>
              <a:rPr lang="en-GB" dirty="0">
                <a:solidFill>
                  <a:schemeClr val="accent3"/>
                </a:solidFill>
              </a:rPr>
              <a:t>Quality = Normal Quality x Modifier</a:t>
            </a:r>
          </a:p>
          <a:p>
            <a:pPr>
              <a:defRPr/>
            </a:pPr>
            <a:endParaRPr lang="en-GB" dirty="0">
              <a:solidFill>
                <a:schemeClr val="accent3"/>
              </a:solidFill>
            </a:endParaRPr>
          </a:p>
          <a:p>
            <a:pPr>
              <a:defRPr/>
            </a:pPr>
            <a:r>
              <a:rPr lang="en-GB" dirty="0">
                <a:solidFill>
                  <a:schemeClr val="accent3"/>
                </a:solidFill>
              </a:rPr>
              <a:t>Also create &amp; calculate a </a:t>
            </a:r>
          </a:p>
          <a:p>
            <a:pPr>
              <a:defRPr/>
            </a:pPr>
            <a:r>
              <a:rPr lang="en-GB" dirty="0">
                <a:solidFill>
                  <a:schemeClr val="accent3"/>
                </a:solidFill>
              </a:rPr>
              <a:t>new variable for</a:t>
            </a:r>
          </a:p>
          <a:p>
            <a:pPr>
              <a:defRPr/>
            </a:pPr>
            <a:r>
              <a:rPr lang="en-GB" dirty="0">
                <a:solidFill>
                  <a:srgbClr val="FFFF00"/>
                </a:solidFill>
              </a:rPr>
              <a:t>Perceived Tasks Complete</a:t>
            </a:r>
          </a:p>
          <a:p>
            <a:pPr>
              <a:defRPr/>
            </a:pPr>
            <a:endParaRPr lang="en-GB" dirty="0">
              <a:solidFill>
                <a:schemeClr val="accent3"/>
              </a:solidFill>
            </a:endParaRPr>
          </a:p>
          <a:p>
            <a:pPr>
              <a:defRPr/>
            </a:pPr>
            <a:r>
              <a:rPr lang="en-GB" dirty="0">
                <a:solidFill>
                  <a:schemeClr val="accent3"/>
                </a:solidFill>
              </a:rPr>
              <a:t>Add these new variables to a new model view</a:t>
            </a:r>
          </a:p>
        </p:txBody>
      </p:sp>
      <p:graphicFrame>
        <p:nvGraphicFramePr>
          <p:cNvPr id="4" name="Table 3"/>
          <p:cNvGraphicFramePr>
            <a:graphicFrameLocks noGrp="1"/>
          </p:cNvGraphicFramePr>
          <p:nvPr/>
        </p:nvGraphicFramePr>
        <p:xfrm>
          <a:off x="714375" y="1928813"/>
          <a:ext cx="3429024" cy="4151011"/>
        </p:xfrm>
        <a:graphic>
          <a:graphicData uri="http://schemas.openxmlformats.org/drawingml/2006/table">
            <a:tbl>
              <a:tblPr firstRow="1" bandRow="1">
                <a:tableStyleId>{5C22544A-7EE6-4342-B048-85BDC9FD1C3A}</a:tableStyleId>
              </a:tblPr>
              <a:tblGrid>
                <a:gridCol w="1714512">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tblGrid>
              <a:tr h="414001">
                <a:tc>
                  <a:txBody>
                    <a:bodyPr/>
                    <a:lstStyle/>
                    <a:p>
                      <a:r>
                        <a:rPr lang="en-GB" sz="1200" dirty="0" smtClean="0"/>
                        <a:t>Average Quality </a:t>
                      </a:r>
                    </a:p>
                    <a:p>
                      <a:r>
                        <a:rPr lang="en-GB" sz="1200" dirty="0" smtClean="0"/>
                        <a:t>So Far</a:t>
                      </a:r>
                      <a:endParaRPr lang="en-GB" sz="1200" dirty="0"/>
                    </a:p>
                  </a:txBody>
                  <a:tcPr/>
                </a:tc>
                <a:tc>
                  <a:txBody>
                    <a:bodyPr/>
                    <a:lstStyle/>
                    <a:p>
                      <a:r>
                        <a:rPr lang="en-GB" sz="1200" dirty="0" smtClean="0"/>
                        <a:t>Effect on Current Quality</a:t>
                      </a:r>
                      <a:endParaRPr lang="en-GB" sz="1200" dirty="0"/>
                    </a:p>
                  </a:txBody>
                  <a:tcPr/>
                </a:tc>
                <a:extLst>
                  <a:ext uri="{0D108BD9-81ED-4DB2-BD59-A6C34878D82A}">
                    <a16:rowId xmlns:a16="http://schemas.microsoft.com/office/drawing/2014/main" val="10000"/>
                  </a:ext>
                </a:extLst>
              </a:tr>
              <a:tr h="335801">
                <a:tc>
                  <a:txBody>
                    <a:bodyPr/>
                    <a:lstStyle/>
                    <a:p>
                      <a:pPr algn="ctr"/>
                      <a:r>
                        <a:rPr lang="en-GB" sz="1200" dirty="0" smtClean="0"/>
                        <a:t>0</a:t>
                      </a:r>
                      <a:endParaRPr lang="en-GB" sz="1200" dirty="0"/>
                    </a:p>
                  </a:txBody>
                  <a:tcPr/>
                </a:tc>
                <a:tc>
                  <a:txBody>
                    <a:bodyPr/>
                    <a:lstStyle/>
                    <a:p>
                      <a:pPr algn="ctr"/>
                      <a:r>
                        <a:rPr lang="en-GB" sz="1200" dirty="0" smtClean="0"/>
                        <a:t>0.1</a:t>
                      </a:r>
                    </a:p>
                  </a:txBody>
                  <a:tcPr/>
                </a:tc>
                <a:extLst>
                  <a:ext uri="{0D108BD9-81ED-4DB2-BD59-A6C34878D82A}">
                    <a16:rowId xmlns:a16="http://schemas.microsoft.com/office/drawing/2014/main" val="10001"/>
                  </a:ext>
                </a:extLst>
              </a:tr>
              <a:tr h="335801">
                <a:tc>
                  <a:txBody>
                    <a:bodyPr/>
                    <a:lstStyle/>
                    <a:p>
                      <a:pPr algn="ctr"/>
                      <a:r>
                        <a:rPr lang="en-GB" sz="1200" dirty="0" smtClean="0"/>
                        <a:t>0.1</a:t>
                      </a:r>
                      <a:endParaRPr lang="en-GB" sz="1200" dirty="0"/>
                    </a:p>
                  </a:txBody>
                  <a:tcPr/>
                </a:tc>
                <a:tc>
                  <a:txBody>
                    <a:bodyPr/>
                    <a:lstStyle/>
                    <a:p>
                      <a:pPr algn="ctr"/>
                      <a:r>
                        <a:rPr lang="en-GB" sz="1200" dirty="0" smtClean="0"/>
                        <a:t>0.25</a:t>
                      </a:r>
                      <a:endParaRPr lang="en-GB" sz="1200" dirty="0"/>
                    </a:p>
                  </a:txBody>
                  <a:tcPr/>
                </a:tc>
                <a:extLst>
                  <a:ext uri="{0D108BD9-81ED-4DB2-BD59-A6C34878D82A}">
                    <a16:rowId xmlns:a16="http://schemas.microsoft.com/office/drawing/2014/main" val="10002"/>
                  </a:ext>
                </a:extLst>
              </a:tr>
              <a:tr h="335801">
                <a:tc>
                  <a:txBody>
                    <a:bodyPr/>
                    <a:lstStyle/>
                    <a:p>
                      <a:pPr algn="ctr"/>
                      <a:r>
                        <a:rPr lang="en-GB" sz="1200" dirty="0" smtClean="0"/>
                        <a:t>0.2</a:t>
                      </a:r>
                      <a:endParaRPr lang="en-GB" sz="1200" dirty="0"/>
                    </a:p>
                  </a:txBody>
                  <a:tcPr/>
                </a:tc>
                <a:tc>
                  <a:txBody>
                    <a:bodyPr/>
                    <a:lstStyle/>
                    <a:p>
                      <a:pPr algn="ctr"/>
                      <a:r>
                        <a:rPr lang="en-GB" sz="1200" dirty="0" smtClean="0"/>
                        <a:t>0.35</a:t>
                      </a:r>
                      <a:endParaRPr lang="en-GB" sz="1200" dirty="0"/>
                    </a:p>
                  </a:txBody>
                  <a:tcPr/>
                </a:tc>
                <a:extLst>
                  <a:ext uri="{0D108BD9-81ED-4DB2-BD59-A6C34878D82A}">
                    <a16:rowId xmlns:a16="http://schemas.microsoft.com/office/drawing/2014/main" val="10003"/>
                  </a:ext>
                </a:extLst>
              </a:tr>
              <a:tr h="335801">
                <a:tc>
                  <a:txBody>
                    <a:bodyPr/>
                    <a:lstStyle/>
                    <a:p>
                      <a:pPr algn="ctr"/>
                      <a:r>
                        <a:rPr lang="en-GB" sz="1200" dirty="0" smtClean="0"/>
                        <a:t>0.3</a:t>
                      </a:r>
                      <a:endParaRPr lang="en-GB" sz="1200" dirty="0"/>
                    </a:p>
                  </a:txBody>
                  <a:tcPr/>
                </a:tc>
                <a:tc>
                  <a:txBody>
                    <a:bodyPr/>
                    <a:lstStyle/>
                    <a:p>
                      <a:pPr algn="ctr"/>
                      <a:r>
                        <a:rPr lang="en-GB" sz="1200" dirty="0" smtClean="0"/>
                        <a:t>0.45</a:t>
                      </a:r>
                      <a:endParaRPr lang="en-GB" sz="1200" dirty="0"/>
                    </a:p>
                  </a:txBody>
                  <a:tcPr/>
                </a:tc>
                <a:extLst>
                  <a:ext uri="{0D108BD9-81ED-4DB2-BD59-A6C34878D82A}">
                    <a16:rowId xmlns:a16="http://schemas.microsoft.com/office/drawing/2014/main" val="10004"/>
                  </a:ext>
                </a:extLst>
              </a:tr>
              <a:tr h="335801">
                <a:tc>
                  <a:txBody>
                    <a:bodyPr/>
                    <a:lstStyle/>
                    <a:p>
                      <a:pPr algn="ctr"/>
                      <a:r>
                        <a:rPr lang="en-GB" sz="1200" dirty="0" smtClean="0"/>
                        <a:t>0.4</a:t>
                      </a:r>
                      <a:endParaRPr lang="en-GB" sz="1200" dirty="0"/>
                    </a:p>
                  </a:txBody>
                  <a:tcPr/>
                </a:tc>
                <a:tc>
                  <a:txBody>
                    <a:bodyPr/>
                    <a:lstStyle/>
                    <a:p>
                      <a:pPr algn="ctr"/>
                      <a:r>
                        <a:rPr lang="en-GB" sz="1200" dirty="0" smtClean="0"/>
                        <a:t>0.55</a:t>
                      </a:r>
                      <a:endParaRPr lang="en-GB" sz="1200" dirty="0"/>
                    </a:p>
                  </a:txBody>
                  <a:tcPr/>
                </a:tc>
                <a:extLst>
                  <a:ext uri="{0D108BD9-81ED-4DB2-BD59-A6C34878D82A}">
                    <a16:rowId xmlns:a16="http://schemas.microsoft.com/office/drawing/2014/main" val="10005"/>
                  </a:ext>
                </a:extLst>
              </a:tr>
              <a:tr h="335801">
                <a:tc>
                  <a:txBody>
                    <a:bodyPr/>
                    <a:lstStyle/>
                    <a:p>
                      <a:pPr algn="ctr"/>
                      <a:r>
                        <a:rPr lang="en-GB" sz="1200" dirty="0" smtClean="0"/>
                        <a:t>0.5</a:t>
                      </a:r>
                      <a:endParaRPr lang="en-GB" sz="1200" dirty="0"/>
                    </a:p>
                  </a:txBody>
                  <a:tcPr/>
                </a:tc>
                <a:tc>
                  <a:txBody>
                    <a:bodyPr/>
                    <a:lstStyle/>
                    <a:p>
                      <a:pPr algn="ctr"/>
                      <a:r>
                        <a:rPr lang="en-GB" sz="1200" dirty="0" smtClean="0"/>
                        <a:t>0.65</a:t>
                      </a:r>
                      <a:endParaRPr lang="en-GB" sz="1200" dirty="0"/>
                    </a:p>
                  </a:txBody>
                  <a:tcPr/>
                </a:tc>
                <a:extLst>
                  <a:ext uri="{0D108BD9-81ED-4DB2-BD59-A6C34878D82A}">
                    <a16:rowId xmlns:a16="http://schemas.microsoft.com/office/drawing/2014/main" val="10006"/>
                  </a:ext>
                </a:extLst>
              </a:tr>
              <a:tr h="335801">
                <a:tc>
                  <a:txBody>
                    <a:bodyPr/>
                    <a:lstStyle/>
                    <a:p>
                      <a:pPr algn="ctr"/>
                      <a:r>
                        <a:rPr lang="en-GB" sz="1200" dirty="0" smtClean="0"/>
                        <a:t>0.6</a:t>
                      </a:r>
                      <a:endParaRPr lang="en-GB" sz="1200" dirty="0"/>
                    </a:p>
                  </a:txBody>
                  <a:tcPr/>
                </a:tc>
                <a:tc>
                  <a:txBody>
                    <a:bodyPr/>
                    <a:lstStyle/>
                    <a:p>
                      <a:pPr algn="ctr"/>
                      <a:r>
                        <a:rPr lang="en-GB" sz="1200" dirty="0" smtClean="0"/>
                        <a:t>0.725</a:t>
                      </a:r>
                      <a:endParaRPr lang="en-GB" sz="1200" dirty="0"/>
                    </a:p>
                  </a:txBody>
                  <a:tcPr/>
                </a:tc>
                <a:extLst>
                  <a:ext uri="{0D108BD9-81ED-4DB2-BD59-A6C34878D82A}">
                    <a16:rowId xmlns:a16="http://schemas.microsoft.com/office/drawing/2014/main" val="10007"/>
                  </a:ext>
                </a:extLst>
              </a:tr>
              <a:tr h="335801">
                <a:tc>
                  <a:txBody>
                    <a:bodyPr/>
                    <a:lstStyle/>
                    <a:p>
                      <a:pPr algn="ctr"/>
                      <a:r>
                        <a:rPr lang="en-GB" sz="1200" dirty="0" smtClean="0"/>
                        <a:t>0.7</a:t>
                      </a:r>
                      <a:endParaRPr lang="en-GB" sz="1200" dirty="0"/>
                    </a:p>
                  </a:txBody>
                  <a:tcPr/>
                </a:tc>
                <a:tc>
                  <a:txBody>
                    <a:bodyPr/>
                    <a:lstStyle/>
                    <a:p>
                      <a:pPr algn="ctr"/>
                      <a:r>
                        <a:rPr lang="en-GB" sz="1200" dirty="0" smtClean="0"/>
                        <a:t>0.8</a:t>
                      </a:r>
                      <a:endParaRPr lang="en-GB" sz="1200" dirty="0"/>
                    </a:p>
                  </a:txBody>
                  <a:tcPr/>
                </a:tc>
                <a:extLst>
                  <a:ext uri="{0D108BD9-81ED-4DB2-BD59-A6C34878D82A}">
                    <a16:rowId xmlns:a16="http://schemas.microsoft.com/office/drawing/2014/main" val="10008"/>
                  </a:ext>
                </a:extLst>
              </a:tr>
              <a:tr h="335801">
                <a:tc>
                  <a:txBody>
                    <a:bodyPr/>
                    <a:lstStyle/>
                    <a:p>
                      <a:pPr algn="ctr"/>
                      <a:r>
                        <a:rPr lang="en-GB" sz="1200" dirty="0" smtClean="0"/>
                        <a:t>0.8</a:t>
                      </a:r>
                      <a:endParaRPr lang="en-GB" sz="1200" dirty="0"/>
                    </a:p>
                  </a:txBody>
                  <a:tcPr/>
                </a:tc>
                <a:tc>
                  <a:txBody>
                    <a:bodyPr/>
                    <a:lstStyle/>
                    <a:p>
                      <a:pPr algn="ctr"/>
                      <a:r>
                        <a:rPr lang="en-GB" sz="1200" dirty="0" smtClean="0"/>
                        <a:t>0.875</a:t>
                      </a:r>
                      <a:endParaRPr lang="en-GB" sz="1200" dirty="0"/>
                    </a:p>
                  </a:txBody>
                  <a:tcPr/>
                </a:tc>
                <a:extLst>
                  <a:ext uri="{0D108BD9-81ED-4DB2-BD59-A6C34878D82A}">
                    <a16:rowId xmlns:a16="http://schemas.microsoft.com/office/drawing/2014/main" val="10009"/>
                  </a:ext>
                </a:extLst>
              </a:tr>
              <a:tr h="335801">
                <a:tc>
                  <a:txBody>
                    <a:bodyPr/>
                    <a:lstStyle/>
                    <a:p>
                      <a:pPr algn="ctr"/>
                      <a:r>
                        <a:rPr lang="en-GB" sz="1200" dirty="0" smtClean="0"/>
                        <a:t>0.9</a:t>
                      </a:r>
                      <a:endParaRPr lang="en-GB" sz="1200" dirty="0"/>
                    </a:p>
                  </a:txBody>
                  <a:tcPr/>
                </a:tc>
                <a:tc>
                  <a:txBody>
                    <a:bodyPr/>
                    <a:lstStyle/>
                    <a:p>
                      <a:pPr algn="ctr"/>
                      <a:r>
                        <a:rPr lang="en-GB" sz="1200" dirty="0" smtClean="0"/>
                        <a:t>0.95</a:t>
                      </a:r>
                      <a:endParaRPr lang="en-GB" sz="1200" dirty="0"/>
                    </a:p>
                  </a:txBody>
                  <a:tcPr/>
                </a:tc>
                <a:extLst>
                  <a:ext uri="{0D108BD9-81ED-4DB2-BD59-A6C34878D82A}">
                    <a16:rowId xmlns:a16="http://schemas.microsoft.com/office/drawing/2014/main" val="10010"/>
                  </a:ext>
                </a:extLst>
              </a:tr>
              <a:tr h="335801">
                <a:tc>
                  <a:txBody>
                    <a:bodyPr/>
                    <a:lstStyle/>
                    <a:p>
                      <a:pPr algn="ctr"/>
                      <a:r>
                        <a:rPr lang="en-GB" sz="1200" dirty="0" smtClean="0"/>
                        <a:t>1.0</a:t>
                      </a:r>
                      <a:endParaRPr lang="en-GB" sz="1200" dirty="0"/>
                    </a:p>
                  </a:txBody>
                  <a:tcPr/>
                </a:tc>
                <a:tc>
                  <a:txBody>
                    <a:bodyPr/>
                    <a:lstStyle/>
                    <a:p>
                      <a:pPr algn="ctr"/>
                      <a:r>
                        <a:rPr lang="en-GB" sz="1200" dirty="0" smtClean="0"/>
                        <a:t>1.0</a:t>
                      </a:r>
                      <a:endParaRPr lang="en-GB" sz="1200" dirty="0"/>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GB" smtClean="0"/>
              <a:t>Rework 3</a:t>
            </a:r>
          </a:p>
        </p:txBody>
      </p:sp>
      <p:pic>
        <p:nvPicPr>
          <p:cNvPr id="180227" name="Picture 2"/>
          <p:cNvPicPr>
            <a:picLocks noChangeAspect="1" noChangeArrowheads="1"/>
          </p:cNvPicPr>
          <p:nvPr/>
        </p:nvPicPr>
        <p:blipFill>
          <a:blip r:embed="rId2" cstate="print"/>
          <a:srcRect/>
          <a:stretch>
            <a:fillRect/>
          </a:stretch>
        </p:blipFill>
        <p:spPr bwMode="auto">
          <a:xfrm>
            <a:off x="285750" y="2000250"/>
            <a:ext cx="6972300" cy="37719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GB" smtClean="0"/>
              <a:t>Dynamic Quality</a:t>
            </a:r>
          </a:p>
        </p:txBody>
      </p:sp>
      <p:pic>
        <p:nvPicPr>
          <p:cNvPr id="181251" name="Picture 2"/>
          <p:cNvPicPr>
            <a:picLocks noGrp="1" noChangeAspect="1" noChangeArrowheads="1"/>
          </p:cNvPicPr>
          <p:nvPr>
            <p:ph idx="1"/>
          </p:nvPr>
        </p:nvPicPr>
        <p:blipFill>
          <a:blip r:embed="rId2" cstate="print"/>
          <a:srcRect/>
          <a:stretch>
            <a:fillRect/>
          </a:stretch>
        </p:blipFill>
        <p:spPr>
          <a:xfrm>
            <a:off x="1489075" y="2095500"/>
            <a:ext cx="6165850" cy="4114800"/>
          </a:xfrm>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GB" smtClean="0"/>
              <a:t>Rework Model 4</a:t>
            </a:r>
          </a:p>
        </p:txBody>
      </p:sp>
      <p:sp>
        <p:nvSpPr>
          <p:cNvPr id="6" name="Rounded Rectangle 5"/>
          <p:cNvSpPr/>
          <p:nvPr/>
        </p:nvSpPr>
        <p:spPr bwMode="auto">
          <a:xfrm>
            <a:off x="785813" y="1785938"/>
            <a:ext cx="7572375" cy="44608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Error Discovery</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rPr>
              <a:t>Time to find errors unlikely to be constant</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The  discovery time is likely to be longer in earlier project stages</a:t>
            </a:r>
          </a:p>
          <a:p>
            <a:pPr>
              <a:defRPr/>
            </a:pPr>
            <a:r>
              <a:rPr lang="en-GB" dirty="0">
                <a:solidFill>
                  <a:schemeClr val="accent3"/>
                </a:solidFill>
              </a:rPr>
              <a:t>and shorter in the latter stages</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Early project stages tend to be development and latter stages concentrate on testing</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GB" smtClean="0"/>
              <a:t>Rework Model 4</a:t>
            </a:r>
          </a:p>
        </p:txBody>
      </p:sp>
      <p:sp>
        <p:nvSpPr>
          <p:cNvPr id="6" name="Rounded Rectangle 5"/>
          <p:cNvSpPr/>
          <p:nvPr/>
        </p:nvSpPr>
        <p:spPr bwMode="auto">
          <a:xfrm>
            <a:off x="4357688" y="1785938"/>
            <a:ext cx="4000500" cy="45497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chemeClr val="accent3"/>
                </a:solidFill>
                <a:effectLst>
                  <a:outerShdw blurRad="50800" dist="38100" dir="2700000" algn="tl" rotWithShape="0">
                    <a:prstClr val="black">
                      <a:alpha val="40000"/>
                    </a:prstClr>
                  </a:outerShdw>
                </a:effectLst>
              </a:rPr>
              <a:t>Time to Discover Errors</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Table provides data to modify </a:t>
            </a:r>
          </a:p>
          <a:p>
            <a:pPr>
              <a:defRPr/>
            </a:pPr>
            <a:r>
              <a:rPr lang="en-GB" dirty="0">
                <a:solidFill>
                  <a:srgbClr val="FFFF00"/>
                </a:solidFill>
              </a:rPr>
              <a:t>“Time to Discover Errors”</a:t>
            </a:r>
          </a:p>
          <a:p>
            <a:pPr>
              <a:defRPr/>
            </a:pPr>
            <a:r>
              <a:rPr lang="en-GB" dirty="0">
                <a:solidFill>
                  <a:schemeClr val="accent3"/>
                </a:solidFill>
              </a:rPr>
              <a:t> based on</a:t>
            </a:r>
          </a:p>
          <a:p>
            <a:pPr>
              <a:defRPr/>
            </a:pPr>
            <a:r>
              <a:rPr lang="en-GB" dirty="0">
                <a:solidFill>
                  <a:srgbClr val="FFFF00"/>
                </a:solidFill>
              </a:rPr>
              <a:t>“Proportion Work Complete”</a:t>
            </a:r>
            <a:r>
              <a:rPr lang="en-GB" dirty="0">
                <a:solidFill>
                  <a:schemeClr val="accent3"/>
                </a:solidFill>
              </a:rPr>
              <a:t> </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Calculate</a:t>
            </a:r>
          </a:p>
          <a:p>
            <a:pPr>
              <a:defRPr/>
            </a:pPr>
            <a:r>
              <a:rPr lang="en-GB" dirty="0">
                <a:solidFill>
                  <a:srgbClr val="FFFF00"/>
                </a:solidFill>
              </a:rPr>
              <a:t>“Time to Discover Errors”</a:t>
            </a:r>
          </a:p>
          <a:p>
            <a:pPr>
              <a:defRPr/>
            </a:pPr>
            <a:r>
              <a:rPr lang="en-GB" dirty="0">
                <a:solidFill>
                  <a:schemeClr val="accent3"/>
                </a:solidFill>
              </a:rPr>
              <a:t>From this modifier and a </a:t>
            </a:r>
          </a:p>
          <a:p>
            <a:pPr>
              <a:defRPr/>
            </a:pPr>
            <a:r>
              <a:rPr lang="en-GB" dirty="0">
                <a:solidFill>
                  <a:srgbClr val="FFFF00"/>
                </a:solidFill>
              </a:rPr>
              <a:t>“Normal time to discover errors”</a:t>
            </a:r>
          </a:p>
          <a:p>
            <a:pPr>
              <a:defRPr/>
            </a:pPr>
            <a:r>
              <a:rPr lang="en-GB" dirty="0">
                <a:solidFill>
                  <a:srgbClr val="FFFF00"/>
                </a:solidFill>
              </a:rPr>
              <a:t>(6 months)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graphicFrame>
        <p:nvGraphicFramePr>
          <p:cNvPr id="4" name="Table 3"/>
          <p:cNvGraphicFramePr>
            <a:graphicFrameLocks noGrp="1"/>
          </p:cNvGraphicFramePr>
          <p:nvPr/>
        </p:nvGraphicFramePr>
        <p:xfrm>
          <a:off x="714375" y="1928813"/>
          <a:ext cx="3429024" cy="4151011"/>
        </p:xfrm>
        <a:graphic>
          <a:graphicData uri="http://schemas.openxmlformats.org/drawingml/2006/table">
            <a:tbl>
              <a:tblPr firstRow="1" bandRow="1">
                <a:tableStyleId>{5C22544A-7EE6-4342-B048-85BDC9FD1C3A}</a:tableStyleId>
              </a:tblPr>
              <a:tblGrid>
                <a:gridCol w="1714512">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tblGrid>
              <a:tr h="414001">
                <a:tc>
                  <a:txBody>
                    <a:bodyPr/>
                    <a:lstStyle/>
                    <a:p>
                      <a:r>
                        <a:rPr lang="en-GB" sz="1200" dirty="0" smtClean="0"/>
                        <a:t>Prop Tasks Complete</a:t>
                      </a:r>
                      <a:endParaRPr lang="en-GB" sz="1200" dirty="0"/>
                    </a:p>
                  </a:txBody>
                  <a:tcPr/>
                </a:tc>
                <a:tc>
                  <a:txBody>
                    <a:bodyPr/>
                    <a:lstStyle/>
                    <a:p>
                      <a:r>
                        <a:rPr lang="en-GB" sz="1200" dirty="0" smtClean="0"/>
                        <a:t>Effect on Rework Discovery</a:t>
                      </a:r>
                      <a:endParaRPr lang="en-GB" sz="1200" dirty="0"/>
                    </a:p>
                  </a:txBody>
                  <a:tcPr/>
                </a:tc>
                <a:extLst>
                  <a:ext uri="{0D108BD9-81ED-4DB2-BD59-A6C34878D82A}">
                    <a16:rowId xmlns:a16="http://schemas.microsoft.com/office/drawing/2014/main" val="10000"/>
                  </a:ext>
                </a:extLst>
              </a:tr>
              <a:tr h="335801">
                <a:tc>
                  <a:txBody>
                    <a:bodyPr/>
                    <a:lstStyle/>
                    <a:p>
                      <a:pPr algn="ctr"/>
                      <a:r>
                        <a:rPr lang="en-GB" sz="1200" dirty="0" smtClean="0"/>
                        <a:t>0</a:t>
                      </a:r>
                      <a:endParaRPr lang="en-GB" sz="1200" dirty="0"/>
                    </a:p>
                  </a:txBody>
                  <a:tcPr/>
                </a:tc>
                <a:tc>
                  <a:txBody>
                    <a:bodyPr/>
                    <a:lstStyle/>
                    <a:p>
                      <a:pPr algn="ctr"/>
                      <a:r>
                        <a:rPr lang="en-GB" sz="1200" dirty="0" smtClean="0"/>
                        <a:t>1</a:t>
                      </a:r>
                    </a:p>
                  </a:txBody>
                  <a:tcPr/>
                </a:tc>
                <a:extLst>
                  <a:ext uri="{0D108BD9-81ED-4DB2-BD59-A6C34878D82A}">
                    <a16:rowId xmlns:a16="http://schemas.microsoft.com/office/drawing/2014/main" val="10001"/>
                  </a:ext>
                </a:extLst>
              </a:tr>
              <a:tr h="335801">
                <a:tc>
                  <a:txBody>
                    <a:bodyPr/>
                    <a:lstStyle/>
                    <a:p>
                      <a:pPr algn="ctr"/>
                      <a:r>
                        <a:rPr lang="en-GB" sz="1200" dirty="0" smtClean="0"/>
                        <a:t>0.1</a:t>
                      </a:r>
                      <a:endParaRPr lang="en-GB" sz="1200" dirty="0"/>
                    </a:p>
                  </a:txBody>
                  <a:tcPr/>
                </a:tc>
                <a:tc>
                  <a:txBody>
                    <a:bodyPr/>
                    <a:lstStyle/>
                    <a:p>
                      <a:pPr algn="ctr"/>
                      <a:r>
                        <a:rPr lang="en-GB" sz="1200" dirty="0" smtClean="0"/>
                        <a:t>1</a:t>
                      </a:r>
                      <a:endParaRPr lang="en-GB" sz="1200" dirty="0"/>
                    </a:p>
                  </a:txBody>
                  <a:tcPr/>
                </a:tc>
                <a:extLst>
                  <a:ext uri="{0D108BD9-81ED-4DB2-BD59-A6C34878D82A}">
                    <a16:rowId xmlns:a16="http://schemas.microsoft.com/office/drawing/2014/main" val="10002"/>
                  </a:ext>
                </a:extLst>
              </a:tr>
              <a:tr h="335801">
                <a:tc>
                  <a:txBody>
                    <a:bodyPr/>
                    <a:lstStyle/>
                    <a:p>
                      <a:pPr algn="ctr"/>
                      <a:r>
                        <a:rPr lang="en-GB" sz="1200" dirty="0" smtClean="0"/>
                        <a:t>0.2</a:t>
                      </a:r>
                      <a:endParaRPr lang="en-GB" sz="1200" dirty="0"/>
                    </a:p>
                  </a:txBody>
                  <a:tcPr/>
                </a:tc>
                <a:tc>
                  <a:txBody>
                    <a:bodyPr/>
                    <a:lstStyle/>
                    <a:p>
                      <a:pPr algn="ctr"/>
                      <a:r>
                        <a:rPr lang="en-GB" sz="1200" dirty="0" smtClean="0"/>
                        <a:t>1</a:t>
                      </a:r>
                      <a:endParaRPr lang="en-GB" sz="1200" dirty="0"/>
                    </a:p>
                  </a:txBody>
                  <a:tcPr/>
                </a:tc>
                <a:extLst>
                  <a:ext uri="{0D108BD9-81ED-4DB2-BD59-A6C34878D82A}">
                    <a16:rowId xmlns:a16="http://schemas.microsoft.com/office/drawing/2014/main" val="10003"/>
                  </a:ext>
                </a:extLst>
              </a:tr>
              <a:tr h="335801">
                <a:tc>
                  <a:txBody>
                    <a:bodyPr/>
                    <a:lstStyle/>
                    <a:p>
                      <a:pPr algn="ctr"/>
                      <a:r>
                        <a:rPr lang="en-GB" sz="1200" dirty="0" smtClean="0"/>
                        <a:t>0.3</a:t>
                      </a:r>
                      <a:endParaRPr lang="en-GB" sz="1200" dirty="0"/>
                    </a:p>
                  </a:txBody>
                  <a:tcPr/>
                </a:tc>
                <a:tc>
                  <a:txBody>
                    <a:bodyPr/>
                    <a:lstStyle/>
                    <a:p>
                      <a:pPr algn="ctr"/>
                      <a:r>
                        <a:rPr lang="en-GB" sz="1200" dirty="0" smtClean="0"/>
                        <a:t>1</a:t>
                      </a:r>
                      <a:endParaRPr lang="en-GB" sz="1200" dirty="0"/>
                    </a:p>
                  </a:txBody>
                  <a:tcPr/>
                </a:tc>
                <a:extLst>
                  <a:ext uri="{0D108BD9-81ED-4DB2-BD59-A6C34878D82A}">
                    <a16:rowId xmlns:a16="http://schemas.microsoft.com/office/drawing/2014/main" val="10004"/>
                  </a:ext>
                </a:extLst>
              </a:tr>
              <a:tr h="335801">
                <a:tc>
                  <a:txBody>
                    <a:bodyPr/>
                    <a:lstStyle/>
                    <a:p>
                      <a:pPr algn="ctr"/>
                      <a:r>
                        <a:rPr lang="en-GB" sz="1200" dirty="0" smtClean="0"/>
                        <a:t>0.4</a:t>
                      </a:r>
                      <a:endParaRPr lang="en-GB" sz="1200" dirty="0"/>
                    </a:p>
                  </a:txBody>
                  <a:tcPr/>
                </a:tc>
                <a:tc>
                  <a:txBody>
                    <a:bodyPr/>
                    <a:lstStyle/>
                    <a:p>
                      <a:pPr algn="ctr"/>
                      <a:r>
                        <a:rPr lang="en-GB" sz="1200" dirty="0" smtClean="0"/>
                        <a:t>1</a:t>
                      </a:r>
                      <a:endParaRPr lang="en-GB" sz="1200" dirty="0"/>
                    </a:p>
                  </a:txBody>
                  <a:tcPr/>
                </a:tc>
                <a:extLst>
                  <a:ext uri="{0D108BD9-81ED-4DB2-BD59-A6C34878D82A}">
                    <a16:rowId xmlns:a16="http://schemas.microsoft.com/office/drawing/2014/main" val="10005"/>
                  </a:ext>
                </a:extLst>
              </a:tr>
              <a:tr h="335801">
                <a:tc>
                  <a:txBody>
                    <a:bodyPr/>
                    <a:lstStyle/>
                    <a:p>
                      <a:pPr algn="ctr"/>
                      <a:r>
                        <a:rPr lang="en-GB" sz="1200" dirty="0" smtClean="0"/>
                        <a:t>0.5</a:t>
                      </a:r>
                      <a:endParaRPr lang="en-GB" sz="1200" dirty="0"/>
                    </a:p>
                  </a:txBody>
                  <a:tcPr/>
                </a:tc>
                <a:tc>
                  <a:txBody>
                    <a:bodyPr/>
                    <a:lstStyle/>
                    <a:p>
                      <a:pPr algn="ctr"/>
                      <a:r>
                        <a:rPr lang="en-GB" sz="1200" dirty="0" smtClean="0"/>
                        <a:t>1</a:t>
                      </a:r>
                      <a:endParaRPr lang="en-GB" sz="1200" dirty="0"/>
                    </a:p>
                  </a:txBody>
                  <a:tcPr/>
                </a:tc>
                <a:extLst>
                  <a:ext uri="{0D108BD9-81ED-4DB2-BD59-A6C34878D82A}">
                    <a16:rowId xmlns:a16="http://schemas.microsoft.com/office/drawing/2014/main" val="10006"/>
                  </a:ext>
                </a:extLst>
              </a:tr>
              <a:tr h="335801">
                <a:tc>
                  <a:txBody>
                    <a:bodyPr/>
                    <a:lstStyle/>
                    <a:p>
                      <a:pPr algn="ctr"/>
                      <a:r>
                        <a:rPr lang="en-GB" sz="1200" dirty="0" smtClean="0"/>
                        <a:t>0.6</a:t>
                      </a:r>
                      <a:endParaRPr lang="en-GB" sz="1200" dirty="0"/>
                    </a:p>
                  </a:txBody>
                  <a:tcPr/>
                </a:tc>
                <a:tc>
                  <a:txBody>
                    <a:bodyPr/>
                    <a:lstStyle/>
                    <a:p>
                      <a:pPr algn="ctr"/>
                      <a:r>
                        <a:rPr lang="en-GB" sz="1200" dirty="0" smtClean="0"/>
                        <a:t>0.95</a:t>
                      </a:r>
                      <a:endParaRPr lang="en-GB" sz="1200" dirty="0"/>
                    </a:p>
                  </a:txBody>
                  <a:tcPr/>
                </a:tc>
                <a:extLst>
                  <a:ext uri="{0D108BD9-81ED-4DB2-BD59-A6C34878D82A}">
                    <a16:rowId xmlns:a16="http://schemas.microsoft.com/office/drawing/2014/main" val="10007"/>
                  </a:ext>
                </a:extLst>
              </a:tr>
              <a:tr h="335801">
                <a:tc>
                  <a:txBody>
                    <a:bodyPr/>
                    <a:lstStyle/>
                    <a:p>
                      <a:pPr algn="ctr"/>
                      <a:r>
                        <a:rPr lang="en-GB" sz="1200" dirty="0" smtClean="0"/>
                        <a:t>0.7</a:t>
                      </a:r>
                      <a:endParaRPr lang="en-GB" sz="1200" dirty="0"/>
                    </a:p>
                  </a:txBody>
                  <a:tcPr/>
                </a:tc>
                <a:tc>
                  <a:txBody>
                    <a:bodyPr/>
                    <a:lstStyle/>
                    <a:p>
                      <a:pPr algn="ctr"/>
                      <a:r>
                        <a:rPr lang="en-GB" sz="1200" dirty="0" smtClean="0"/>
                        <a:t>0.8</a:t>
                      </a:r>
                      <a:endParaRPr lang="en-GB" sz="1200" dirty="0"/>
                    </a:p>
                  </a:txBody>
                  <a:tcPr/>
                </a:tc>
                <a:extLst>
                  <a:ext uri="{0D108BD9-81ED-4DB2-BD59-A6C34878D82A}">
                    <a16:rowId xmlns:a16="http://schemas.microsoft.com/office/drawing/2014/main" val="10008"/>
                  </a:ext>
                </a:extLst>
              </a:tr>
              <a:tr h="335801">
                <a:tc>
                  <a:txBody>
                    <a:bodyPr/>
                    <a:lstStyle/>
                    <a:p>
                      <a:pPr algn="ctr"/>
                      <a:r>
                        <a:rPr lang="en-GB" sz="1200" dirty="0" smtClean="0"/>
                        <a:t>0.8</a:t>
                      </a:r>
                      <a:endParaRPr lang="en-GB" sz="1200" dirty="0"/>
                    </a:p>
                  </a:txBody>
                  <a:tcPr/>
                </a:tc>
                <a:tc>
                  <a:txBody>
                    <a:bodyPr/>
                    <a:lstStyle/>
                    <a:p>
                      <a:pPr algn="ctr"/>
                      <a:r>
                        <a:rPr lang="en-GB" sz="1200" dirty="0" smtClean="0"/>
                        <a:t>0.45</a:t>
                      </a:r>
                      <a:endParaRPr lang="en-GB" sz="1200" dirty="0"/>
                    </a:p>
                  </a:txBody>
                  <a:tcPr/>
                </a:tc>
                <a:extLst>
                  <a:ext uri="{0D108BD9-81ED-4DB2-BD59-A6C34878D82A}">
                    <a16:rowId xmlns:a16="http://schemas.microsoft.com/office/drawing/2014/main" val="10009"/>
                  </a:ext>
                </a:extLst>
              </a:tr>
              <a:tr h="335801">
                <a:tc>
                  <a:txBody>
                    <a:bodyPr/>
                    <a:lstStyle/>
                    <a:p>
                      <a:pPr algn="ctr"/>
                      <a:r>
                        <a:rPr lang="en-GB" sz="1200" dirty="0" smtClean="0"/>
                        <a:t>0.9</a:t>
                      </a:r>
                      <a:endParaRPr lang="en-GB" sz="1200" dirty="0"/>
                    </a:p>
                  </a:txBody>
                  <a:tcPr/>
                </a:tc>
                <a:tc>
                  <a:txBody>
                    <a:bodyPr/>
                    <a:lstStyle/>
                    <a:p>
                      <a:pPr algn="ctr"/>
                      <a:r>
                        <a:rPr lang="en-GB" sz="1200" dirty="0" smtClean="0"/>
                        <a:t>0.2</a:t>
                      </a:r>
                      <a:endParaRPr lang="en-GB" sz="1200" dirty="0"/>
                    </a:p>
                  </a:txBody>
                  <a:tcPr/>
                </a:tc>
                <a:extLst>
                  <a:ext uri="{0D108BD9-81ED-4DB2-BD59-A6C34878D82A}">
                    <a16:rowId xmlns:a16="http://schemas.microsoft.com/office/drawing/2014/main" val="10010"/>
                  </a:ext>
                </a:extLst>
              </a:tr>
              <a:tr h="335801">
                <a:tc>
                  <a:txBody>
                    <a:bodyPr/>
                    <a:lstStyle/>
                    <a:p>
                      <a:pPr algn="ctr"/>
                      <a:r>
                        <a:rPr lang="en-GB" sz="1200" dirty="0" smtClean="0"/>
                        <a:t>1.0</a:t>
                      </a:r>
                      <a:endParaRPr lang="en-GB" sz="1200" dirty="0"/>
                    </a:p>
                  </a:txBody>
                  <a:tcPr/>
                </a:tc>
                <a:tc>
                  <a:txBody>
                    <a:bodyPr/>
                    <a:lstStyle/>
                    <a:p>
                      <a:pPr algn="ctr"/>
                      <a:r>
                        <a:rPr lang="en-GB" sz="1200" dirty="0" smtClean="0"/>
                        <a:t>0.1</a:t>
                      </a:r>
                      <a:endParaRPr lang="en-GB" sz="1200" dirty="0"/>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GB" smtClean="0"/>
              <a:t>Time to Discover Errors</a:t>
            </a:r>
          </a:p>
        </p:txBody>
      </p:sp>
      <p:pic>
        <p:nvPicPr>
          <p:cNvPr id="184323" name="Picture 2"/>
          <p:cNvPicPr>
            <a:picLocks noGrp="1" noChangeAspect="1" noChangeArrowheads="1"/>
          </p:cNvPicPr>
          <p:nvPr>
            <p:ph idx="1"/>
          </p:nvPr>
        </p:nvPicPr>
        <p:blipFill>
          <a:blip r:embed="rId2" cstate="print"/>
          <a:srcRect/>
          <a:stretch>
            <a:fillRect/>
          </a:stretch>
        </p:blipFill>
        <p:spPr>
          <a:xfrm>
            <a:off x="571500" y="1500188"/>
            <a:ext cx="8180388" cy="4857750"/>
          </a:xfrm>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GB" smtClean="0"/>
              <a:t>Sample If True</a:t>
            </a:r>
          </a:p>
        </p:txBody>
      </p:sp>
      <p:sp>
        <p:nvSpPr>
          <p:cNvPr id="185347" name="Content Placeholder 2"/>
          <p:cNvSpPr>
            <a:spLocks noGrp="1"/>
          </p:cNvSpPr>
          <p:nvPr>
            <p:ph idx="1"/>
          </p:nvPr>
        </p:nvSpPr>
        <p:spPr>
          <a:xfrm>
            <a:off x="428625" y="2095500"/>
            <a:ext cx="8429625" cy="4114800"/>
          </a:xfrm>
        </p:spPr>
        <p:txBody>
          <a:bodyPr/>
          <a:lstStyle/>
          <a:p>
            <a:r>
              <a:rPr lang="en-GB" smtClean="0"/>
              <a:t>Returns input when condition is true and otherwise remains constant. </a:t>
            </a:r>
          </a:p>
          <a:p>
            <a:r>
              <a:rPr lang="en-GB" smtClean="0"/>
              <a:t>The function initially holds constant at the stated initial value. </a:t>
            </a:r>
          </a:p>
          <a:p>
            <a:r>
              <a:rPr lang="en-GB" smtClean="0"/>
              <a:t>This function is useful for retaining information about a variable's behaviour.</a:t>
            </a:r>
          </a:p>
          <a:p>
            <a:endParaRPr lang="en-GB" smtClean="0"/>
          </a:p>
          <a:p>
            <a:r>
              <a:rPr lang="en-GB" smtClean="0"/>
              <a:t>=</a:t>
            </a:r>
            <a:r>
              <a:rPr lang="en-GB" i="1" smtClean="0"/>
              <a:t>Sample If True(condition, true val, init value)</a:t>
            </a:r>
          </a:p>
          <a:p>
            <a:endParaRPr lang="en-GB" smtClean="0"/>
          </a:p>
          <a:p>
            <a:pPr>
              <a:buFontTx/>
              <a:buNone/>
            </a:pPr>
            <a:r>
              <a:rPr lang="en-GB" sz="1600" smtClean="0">
                <a:solidFill>
                  <a:srgbClr val="FF0000"/>
                </a:solidFill>
              </a:rPr>
              <a:t>Time Project Completed = </a:t>
            </a:r>
          </a:p>
          <a:p>
            <a:pPr>
              <a:buFontTx/>
              <a:buNone/>
            </a:pPr>
            <a:r>
              <a:rPr lang="en-GB" sz="1600" smtClean="0">
                <a:solidFill>
                  <a:srgbClr val="FF0000"/>
                </a:solidFill>
              </a:rPr>
              <a:t>Sample If True(Project Completed=1 :AND: Time Project Completed=0, Time, 0)</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GB" smtClean="0"/>
              <a:t>Compare Rework Models 1- 4 Results</a:t>
            </a:r>
          </a:p>
        </p:txBody>
      </p:sp>
      <p:pic>
        <p:nvPicPr>
          <p:cNvPr id="186371" name="Picture 3"/>
          <p:cNvPicPr>
            <a:picLocks noChangeAspect="1" noChangeArrowheads="1"/>
          </p:cNvPicPr>
          <p:nvPr/>
        </p:nvPicPr>
        <p:blipFill>
          <a:blip r:embed="rId2" cstate="print"/>
          <a:srcRect/>
          <a:stretch>
            <a:fillRect/>
          </a:stretch>
        </p:blipFill>
        <p:spPr bwMode="auto">
          <a:xfrm>
            <a:off x="857250" y="1571625"/>
            <a:ext cx="7332663" cy="489743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GB" smtClean="0"/>
              <a:t>Rework Model 5</a:t>
            </a:r>
          </a:p>
        </p:txBody>
      </p:sp>
      <p:sp>
        <p:nvSpPr>
          <p:cNvPr id="6" name="Rounded Rectangle 5"/>
          <p:cNvSpPr/>
          <p:nvPr/>
        </p:nvSpPr>
        <p:spPr bwMode="auto">
          <a:xfrm>
            <a:off x="785813" y="1785938"/>
            <a:ext cx="7572375" cy="44608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Workforce</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One way to change rate tasks are completed is to add extra workers</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effectLst>
                  <a:outerShdw blurRad="50800" dist="38100" dir="2700000" algn="tl" rotWithShape="0">
                    <a:prstClr val="black">
                      <a:alpha val="40000"/>
                    </a:prstClr>
                  </a:outerShdw>
                </a:effectLst>
              </a:rPr>
              <a:t>Transferring in or hiring extra workers takes time, on average </a:t>
            </a:r>
          </a:p>
          <a:p>
            <a:pPr>
              <a:defRPr/>
            </a:pPr>
            <a:r>
              <a:rPr lang="en-GB" dirty="0">
                <a:solidFill>
                  <a:srgbClr val="FFFF00"/>
                </a:solidFill>
                <a:effectLst>
                  <a:outerShdw blurRad="50800" dist="38100" dir="2700000" algn="tl" rotWithShape="0">
                    <a:prstClr val="black">
                      <a:alpha val="40000"/>
                    </a:prstClr>
                  </a:outerShdw>
                </a:effectLst>
              </a:rPr>
              <a:t>3 months</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r>
              <a:rPr lang="en-GB" dirty="0">
                <a:solidFill>
                  <a:schemeClr val="accent3"/>
                </a:solidFill>
              </a:rPr>
              <a:t>New staff require </a:t>
            </a:r>
            <a:r>
              <a:rPr lang="en-GB" dirty="0">
                <a:solidFill>
                  <a:srgbClr val="FFFF00"/>
                </a:solidFill>
              </a:rPr>
              <a:t>6 months </a:t>
            </a:r>
            <a:r>
              <a:rPr lang="en-GB" dirty="0">
                <a:solidFill>
                  <a:schemeClr val="accent3"/>
                </a:solidFill>
              </a:rPr>
              <a:t>to gain experience and be fully effective</a:t>
            </a:r>
          </a:p>
          <a:p>
            <a:pPr>
              <a:defRPr/>
            </a:pPr>
            <a:endParaRPr lang="en-GB" dirty="0">
              <a:solidFill>
                <a:schemeClr val="accent3"/>
              </a:solidFill>
            </a:endParaRPr>
          </a:p>
          <a:p>
            <a:pPr>
              <a:defRPr/>
            </a:pPr>
            <a:r>
              <a:rPr lang="en-GB" dirty="0">
                <a:solidFill>
                  <a:schemeClr val="accent3"/>
                </a:solidFill>
              </a:rPr>
              <a:t>Thus worker fall into two levels,</a:t>
            </a:r>
          </a:p>
          <a:p>
            <a:pPr>
              <a:defRPr/>
            </a:pPr>
            <a:r>
              <a:rPr lang="en-GB" dirty="0">
                <a:solidFill>
                  <a:schemeClr val="accent3"/>
                </a:solidFill>
              </a:rPr>
              <a:t>Experienced Workers</a:t>
            </a:r>
          </a:p>
          <a:p>
            <a:pPr>
              <a:defRPr/>
            </a:pPr>
            <a:r>
              <a:rPr lang="en-GB" dirty="0">
                <a:solidFill>
                  <a:schemeClr val="accent3"/>
                </a:solidFill>
              </a:rPr>
              <a:t>Inexperienced Workers</a:t>
            </a:r>
          </a:p>
          <a:p>
            <a:pPr>
              <a:defRPr/>
            </a:pPr>
            <a:endParaRPr lang="en-GB" dirty="0">
              <a:solidFill>
                <a:schemeClr val="accent3"/>
              </a:solidFill>
            </a:endParaRPr>
          </a:p>
          <a:p>
            <a:pPr>
              <a:defRPr/>
            </a:pPr>
            <a:r>
              <a:rPr lang="en-GB" dirty="0">
                <a:solidFill>
                  <a:schemeClr val="accent3"/>
                </a:solidFill>
              </a:rPr>
              <a:t>The initial </a:t>
            </a:r>
            <a:r>
              <a:rPr lang="en-GB" dirty="0">
                <a:solidFill>
                  <a:srgbClr val="FFFF00"/>
                </a:solidFill>
              </a:rPr>
              <a:t>4</a:t>
            </a:r>
            <a:r>
              <a:rPr lang="en-GB" dirty="0">
                <a:solidFill>
                  <a:schemeClr val="accent3"/>
                </a:solidFill>
              </a:rPr>
              <a:t> assigned workers are all fully experienced</a:t>
            </a:r>
          </a:p>
          <a:p>
            <a:pPr>
              <a:defRPr/>
            </a:pPr>
            <a:r>
              <a:rPr lang="en-GB" dirty="0">
                <a:solidFill>
                  <a:schemeClr val="accent3"/>
                </a:solidFill>
              </a:rPr>
              <a:t>Create a new model view for the project workforce where the </a:t>
            </a:r>
            <a:r>
              <a:rPr lang="en-GB" dirty="0">
                <a:solidFill>
                  <a:srgbClr val="FFFF00"/>
                </a:solidFill>
              </a:rPr>
              <a:t>Desired Workforce </a:t>
            </a:r>
            <a:r>
              <a:rPr lang="en-GB" dirty="0">
                <a:solidFill>
                  <a:schemeClr val="accent3"/>
                </a:solidFill>
              </a:rPr>
              <a:t>is a definable constant.</a:t>
            </a:r>
          </a:p>
          <a:p>
            <a:pPr>
              <a:defRPr/>
            </a:pPr>
            <a:endParaRPr lang="en-GB" dirty="0">
              <a:solidFill>
                <a:schemeClr val="accent3"/>
              </a:solidFill>
            </a:endParaRPr>
          </a:p>
          <a:p>
            <a:pPr>
              <a:defRPr/>
            </a:pPr>
            <a:r>
              <a:rPr lang="en-GB" dirty="0">
                <a:solidFill>
                  <a:schemeClr val="accent3"/>
                </a:solidFill>
              </a:rPr>
              <a:t>Create a new model view for modelling the workforce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85813" y="857250"/>
            <a:ext cx="7772400" cy="914400"/>
          </a:xfrm>
        </p:spPr>
        <p:txBody>
          <a:bodyPr/>
          <a:lstStyle/>
          <a:p>
            <a:r>
              <a:rPr lang="en-GB" smtClean="0"/>
              <a:t>Course Schedule</a:t>
            </a:r>
          </a:p>
        </p:txBody>
      </p:sp>
      <p:sp>
        <p:nvSpPr>
          <p:cNvPr id="5123" name="Content Placeholder 2"/>
          <p:cNvSpPr>
            <a:spLocks noGrp="1"/>
          </p:cNvSpPr>
          <p:nvPr>
            <p:ph idx="1"/>
          </p:nvPr>
        </p:nvSpPr>
        <p:spPr>
          <a:xfrm>
            <a:off x="714348" y="1643050"/>
            <a:ext cx="3886200" cy="4424362"/>
          </a:xfrm>
        </p:spPr>
        <p:txBody>
          <a:bodyPr/>
          <a:lstStyle/>
          <a:p>
            <a:r>
              <a:rPr lang="en-GB" sz="1600" dirty="0" smtClean="0"/>
              <a:t>Day 1</a:t>
            </a:r>
          </a:p>
          <a:p>
            <a:pPr lvl="1"/>
            <a:r>
              <a:rPr lang="en-GB" sz="1600" dirty="0" smtClean="0"/>
              <a:t>System Dynamics Methodology</a:t>
            </a:r>
          </a:p>
          <a:p>
            <a:pPr lvl="1"/>
            <a:r>
              <a:rPr lang="en-GB" sz="1600" dirty="0" smtClean="0"/>
              <a:t>Using Vensim Software</a:t>
            </a:r>
          </a:p>
          <a:p>
            <a:pPr lvl="1"/>
            <a:r>
              <a:rPr lang="en-GB" sz="1600" dirty="0" smtClean="0"/>
              <a:t>Tutorial Model building</a:t>
            </a:r>
          </a:p>
          <a:p>
            <a:pPr lvl="1"/>
            <a:endParaRPr lang="en-GB" sz="1600" dirty="0" smtClean="0"/>
          </a:p>
          <a:p>
            <a:r>
              <a:rPr lang="en-GB" sz="1600" dirty="0" smtClean="0"/>
              <a:t>Day 2</a:t>
            </a:r>
          </a:p>
          <a:p>
            <a:pPr lvl="1"/>
            <a:r>
              <a:rPr lang="en-GB" sz="1600" dirty="0" smtClean="0"/>
              <a:t>Building a Rework Model</a:t>
            </a:r>
          </a:p>
          <a:p>
            <a:pPr lvl="1"/>
            <a:r>
              <a:rPr lang="en-GB" sz="1600" dirty="0" smtClean="0"/>
              <a:t>Using Lookup Tables</a:t>
            </a:r>
          </a:p>
          <a:p>
            <a:pPr lvl="1"/>
            <a:r>
              <a:rPr lang="en-GB" sz="1600" dirty="0" smtClean="0"/>
              <a:t>Delay Functions</a:t>
            </a:r>
          </a:p>
          <a:p>
            <a:pPr lvl="1"/>
            <a:r>
              <a:rPr lang="en-GB" sz="1600" dirty="0" smtClean="0"/>
              <a:t>Subscripts</a:t>
            </a:r>
          </a:p>
          <a:p>
            <a:pPr>
              <a:buNone/>
              <a:defRPr/>
            </a:pPr>
            <a:endParaRPr lang="en-GB" sz="1600" dirty="0" smtClean="0"/>
          </a:p>
          <a:p>
            <a:pPr lvl="1"/>
            <a:endParaRPr lang="en-GB" dirty="0" smtClean="0"/>
          </a:p>
        </p:txBody>
      </p:sp>
      <p:sp>
        <p:nvSpPr>
          <p:cNvPr id="4" name="Content Placeholder 2"/>
          <p:cNvSpPr txBox="1">
            <a:spLocks/>
          </p:cNvSpPr>
          <p:nvPr/>
        </p:nvSpPr>
        <p:spPr bwMode="auto">
          <a:xfrm>
            <a:off x="4786313" y="1785938"/>
            <a:ext cx="3886200" cy="4424362"/>
          </a:xfrm>
          <a:prstGeom prst="rect">
            <a:avLst/>
          </a:prstGeom>
          <a:noFill/>
          <a:ln w="9525">
            <a:noFill/>
            <a:miter lim="800000"/>
            <a:headEnd/>
            <a:tailEnd/>
          </a:ln>
        </p:spPr>
        <p:txBody>
          <a:bodyPr/>
          <a:lstStyle/>
          <a:p>
            <a:pPr marL="1143000" lvl="2" indent="-228600" eaLnBrk="0" hangingPunct="0">
              <a:spcBef>
                <a:spcPct val="20000"/>
              </a:spcBef>
              <a:buFont typeface="MT Extra" pitchFamily="18" charset="2"/>
              <a:buChar char="o"/>
              <a:defRPr/>
            </a:pPr>
            <a:endParaRPr lang="en-GB" sz="1600" b="0" kern="0" dirty="0">
              <a:latin typeface="+mn-lt"/>
            </a:endParaRPr>
          </a:p>
          <a:p>
            <a:pPr marL="1143000" lvl="2" indent="-228600" eaLnBrk="0" hangingPunct="0">
              <a:spcBef>
                <a:spcPct val="20000"/>
              </a:spcBef>
              <a:buFont typeface="MT Extra" pitchFamily="18" charset="2"/>
              <a:buChar char="o"/>
              <a:defRPr/>
            </a:pPr>
            <a:endParaRPr lang="en-GB" sz="1600" b="0" kern="0" dirty="0">
              <a:latin typeface="+mn-lt"/>
            </a:endParaRPr>
          </a:p>
          <a:p>
            <a:pPr marL="1143000" lvl="2" indent="-228600" eaLnBrk="0" hangingPunct="0">
              <a:spcBef>
                <a:spcPct val="20000"/>
              </a:spcBef>
              <a:buFont typeface="MT Extra" pitchFamily="18" charset="2"/>
              <a:buChar char="o"/>
              <a:defRPr/>
            </a:pPr>
            <a:endParaRPr lang="en-GB" sz="1600" b="0" kern="0" dirty="0">
              <a:latin typeface="+mn-lt"/>
            </a:endParaRPr>
          </a:p>
          <a:p>
            <a:pPr marL="1143000" lvl="2" indent="-228600" eaLnBrk="0" hangingPunct="0">
              <a:spcBef>
                <a:spcPct val="20000"/>
              </a:spcBef>
              <a:buFont typeface="MT Extra" pitchFamily="18" charset="2"/>
              <a:buChar char="o"/>
              <a:defRPr/>
            </a:pPr>
            <a:endParaRPr lang="en-GB" sz="1600" b="0" kern="0" dirty="0"/>
          </a:p>
          <a:p>
            <a:pPr marL="1143000" lvl="2" indent="-228600" eaLnBrk="0" hangingPunct="0">
              <a:spcBef>
                <a:spcPct val="20000"/>
              </a:spcBef>
              <a:buFont typeface="MT Extra" pitchFamily="18" charset="2"/>
              <a:buChar char="o"/>
              <a:defRPr/>
            </a:pPr>
            <a:endParaRPr lang="en-GB" sz="1600" b="0" kern="0" dirty="0">
              <a:latin typeface="+mn-lt"/>
            </a:endParaRPr>
          </a:p>
          <a:p>
            <a:pPr marL="742950" lvl="1" indent="-285750" eaLnBrk="0" hangingPunct="0">
              <a:spcBef>
                <a:spcPct val="20000"/>
              </a:spcBef>
              <a:buFontTx/>
              <a:buChar char="–"/>
              <a:defRPr/>
            </a:pPr>
            <a:endParaRPr lang="en-GB" sz="2000" b="0" kern="0" dirty="0">
              <a:latin typeface="+mn-lt"/>
            </a:endParaRPr>
          </a:p>
        </p:txBody>
      </p:sp>
    </p:spTree>
    <p:custDataLst>
      <p:tags r:id="rId1"/>
    </p:custDataLst>
  </p:cSld>
  <p:clrMapOvr>
    <a:masterClrMapping/>
  </p:clrMapOvr>
  <p:transition advTm="3251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Variable Types</a:t>
            </a:r>
          </a:p>
        </p:txBody>
      </p:sp>
      <p:sp>
        <p:nvSpPr>
          <p:cNvPr id="3" name="Content Placeholder 2"/>
          <p:cNvSpPr>
            <a:spLocks noGrp="1"/>
          </p:cNvSpPr>
          <p:nvPr>
            <p:ph idx="1"/>
          </p:nvPr>
        </p:nvSpPr>
        <p:spPr>
          <a:xfrm>
            <a:off x="685800" y="1857375"/>
            <a:ext cx="7772400" cy="4352925"/>
          </a:xfrm>
        </p:spPr>
        <p:txBody>
          <a:bodyPr/>
          <a:lstStyle/>
          <a:p>
            <a:r>
              <a:rPr lang="en-GB" smtClean="0"/>
              <a:t>A </a:t>
            </a:r>
            <a:r>
              <a:rPr lang="en-GB" smtClean="0">
                <a:solidFill>
                  <a:srgbClr val="FF0000"/>
                </a:solidFill>
              </a:rPr>
              <a:t>Stock </a:t>
            </a:r>
            <a:r>
              <a:rPr lang="en-GB" smtClean="0"/>
              <a:t>(</a:t>
            </a:r>
            <a:r>
              <a:rPr lang="en-GB" smtClean="0">
                <a:solidFill>
                  <a:srgbClr val="FF0000"/>
                </a:solidFill>
              </a:rPr>
              <a:t>Level</a:t>
            </a:r>
            <a:r>
              <a:rPr lang="en-GB" smtClean="0"/>
              <a:t>) is a accumulation. </a:t>
            </a:r>
          </a:p>
          <a:p>
            <a:endParaRPr lang="en-GB" smtClean="0"/>
          </a:p>
          <a:p>
            <a:r>
              <a:rPr lang="en-GB" smtClean="0"/>
              <a:t>A </a:t>
            </a:r>
            <a:r>
              <a:rPr lang="en-GB" smtClean="0">
                <a:solidFill>
                  <a:srgbClr val="FF0000"/>
                </a:solidFill>
              </a:rPr>
              <a:t>Flow</a:t>
            </a:r>
            <a:r>
              <a:rPr lang="en-GB" smtClean="0"/>
              <a:t> (</a:t>
            </a:r>
            <a:r>
              <a:rPr lang="en-GB" smtClean="0">
                <a:solidFill>
                  <a:srgbClr val="FF0000"/>
                </a:solidFill>
              </a:rPr>
              <a:t>Rate</a:t>
            </a:r>
            <a:r>
              <a:rPr lang="en-GB" smtClean="0"/>
              <a:t>) brings things into, or out of a Stock. </a:t>
            </a:r>
          </a:p>
          <a:p>
            <a:endParaRPr lang="en-GB" smtClean="0"/>
          </a:p>
          <a:p>
            <a:r>
              <a:rPr lang="en-GB" smtClean="0"/>
              <a:t>An </a:t>
            </a:r>
            <a:r>
              <a:rPr lang="en-GB" smtClean="0">
                <a:solidFill>
                  <a:srgbClr val="FF0000"/>
                </a:solidFill>
              </a:rPr>
              <a:t>Auxiliary</a:t>
            </a:r>
            <a:r>
              <a:rPr lang="en-GB" smtClean="0"/>
              <a:t> is a variable used to calculate </a:t>
            </a:r>
            <a:r>
              <a:rPr lang="en-GB" smtClean="0">
                <a:solidFill>
                  <a:srgbClr val="FF0000"/>
                </a:solidFill>
              </a:rPr>
              <a:t>Flows</a:t>
            </a:r>
            <a:r>
              <a:rPr lang="en-GB" smtClean="0"/>
              <a:t> or other </a:t>
            </a:r>
            <a:r>
              <a:rPr lang="en-GB" smtClean="0">
                <a:solidFill>
                  <a:srgbClr val="FF0000"/>
                </a:solidFill>
              </a:rPr>
              <a:t>Auxiliaries</a:t>
            </a:r>
            <a:r>
              <a:rPr lang="en-GB" smtClean="0"/>
              <a:t>. </a:t>
            </a:r>
          </a:p>
          <a:p>
            <a:endParaRPr lang="en-GB" smtClean="0"/>
          </a:p>
          <a:p>
            <a:r>
              <a:rPr lang="en-GB" smtClean="0"/>
              <a:t>A </a:t>
            </a:r>
            <a:r>
              <a:rPr lang="en-GB" smtClean="0">
                <a:solidFill>
                  <a:srgbClr val="FF0000"/>
                </a:solidFill>
              </a:rPr>
              <a:t>Constant </a:t>
            </a:r>
            <a:r>
              <a:rPr lang="en-GB" smtClean="0"/>
              <a:t>remains at a fixed value. </a:t>
            </a:r>
          </a:p>
          <a:p>
            <a:endParaRPr lang="en-GB" smtClean="0"/>
          </a:p>
          <a:p>
            <a:r>
              <a:rPr lang="en-GB" smtClean="0">
                <a:solidFill>
                  <a:srgbClr val="FF0000"/>
                </a:solidFill>
              </a:rPr>
              <a:t>Arrows</a:t>
            </a:r>
            <a:r>
              <a:rPr lang="en-GB" smtClean="0"/>
              <a:t> make a value from one part of the diagram available to another. </a:t>
            </a:r>
          </a:p>
          <a:p>
            <a:endParaRPr lang="en-GB" smtClean="0"/>
          </a:p>
          <a:p>
            <a:pPr>
              <a:buFontTx/>
              <a:buNone/>
            </a:pPr>
            <a:r>
              <a:rPr lang="en-GB" smtClean="0"/>
              <a:t> </a:t>
            </a:r>
          </a:p>
          <a:p>
            <a:endParaRPr lang="en-GB" smtClean="0"/>
          </a:p>
        </p:txBody>
      </p:sp>
    </p:spTree>
    <p:custDataLst>
      <p:tags r:id="rId1"/>
    </p:custDataLst>
  </p:cSld>
  <p:clrMapOvr>
    <a:masterClrMapping/>
  </p:clrMapOvr>
  <p:transition advTm="237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smtClean="0"/>
              <a:t>Rework Model 5</a:t>
            </a:r>
          </a:p>
        </p:txBody>
      </p:sp>
      <p:sp>
        <p:nvSpPr>
          <p:cNvPr id="6" name="Rounded Rectangle 5"/>
          <p:cNvSpPr/>
          <p:nvPr/>
        </p:nvSpPr>
        <p:spPr bwMode="auto">
          <a:xfrm>
            <a:off x="6643688" y="785813"/>
            <a:ext cx="2357437" cy="546735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dirty="0">
                <a:solidFill>
                  <a:srgbClr val="FF0000"/>
                </a:solidFill>
                <a:effectLst>
                  <a:outerShdw blurRad="50800" dist="38100" algn="l" rotWithShape="0">
                    <a:prstClr val="black">
                      <a:alpha val="40000"/>
                    </a:prstClr>
                  </a:outerShdw>
                </a:effectLst>
              </a:rPr>
              <a:t>DATA</a:t>
            </a:r>
          </a:p>
          <a:p>
            <a:pPr>
              <a:defRPr/>
            </a:pPr>
            <a:endParaRPr lang="en-GB" dirty="0">
              <a:solidFill>
                <a:schemeClr val="accent3"/>
              </a:solidFill>
            </a:endParaRPr>
          </a:p>
          <a:p>
            <a:pPr>
              <a:defRPr/>
            </a:pPr>
            <a:r>
              <a:rPr lang="en-GB" dirty="0">
                <a:solidFill>
                  <a:schemeClr val="accent3"/>
                </a:solidFill>
              </a:rPr>
              <a:t>Initial Exp workers</a:t>
            </a:r>
          </a:p>
          <a:p>
            <a:pPr>
              <a:defRPr/>
            </a:pPr>
            <a:r>
              <a:rPr lang="en-GB" dirty="0">
                <a:solidFill>
                  <a:srgbClr val="FFFF00"/>
                </a:solidFill>
              </a:rPr>
              <a:t>4</a:t>
            </a:r>
          </a:p>
          <a:p>
            <a:pPr>
              <a:defRPr/>
            </a:pPr>
            <a:endParaRPr lang="en-GB" dirty="0">
              <a:solidFill>
                <a:schemeClr val="accent3"/>
              </a:solidFill>
            </a:endParaRPr>
          </a:p>
          <a:p>
            <a:pPr>
              <a:defRPr/>
            </a:pPr>
            <a:r>
              <a:rPr lang="en-GB" dirty="0">
                <a:solidFill>
                  <a:schemeClr val="accent3"/>
                </a:solidFill>
              </a:rPr>
              <a:t>Initial Inexperienced worker</a:t>
            </a:r>
          </a:p>
          <a:p>
            <a:pPr>
              <a:defRPr/>
            </a:pPr>
            <a:r>
              <a:rPr lang="en-GB" dirty="0">
                <a:solidFill>
                  <a:srgbClr val="FFFF00"/>
                </a:solidFill>
              </a:rPr>
              <a:t>0</a:t>
            </a:r>
          </a:p>
          <a:p>
            <a:pPr>
              <a:defRPr/>
            </a:pPr>
            <a:endParaRPr lang="en-GB" dirty="0">
              <a:solidFill>
                <a:schemeClr val="accent3"/>
              </a:solidFill>
            </a:endParaRPr>
          </a:p>
          <a:p>
            <a:pPr>
              <a:defRPr/>
            </a:pPr>
            <a:r>
              <a:rPr lang="en-GB" dirty="0">
                <a:solidFill>
                  <a:schemeClr val="accent3"/>
                </a:solidFill>
              </a:rPr>
              <a:t>Time to Hire</a:t>
            </a:r>
          </a:p>
          <a:p>
            <a:pPr>
              <a:defRPr/>
            </a:pPr>
            <a:r>
              <a:rPr lang="en-GB" dirty="0">
                <a:solidFill>
                  <a:srgbClr val="FFFF00"/>
                </a:solidFill>
              </a:rPr>
              <a:t>3 Months</a:t>
            </a:r>
          </a:p>
          <a:p>
            <a:pPr>
              <a:defRPr/>
            </a:pPr>
            <a:endParaRPr lang="en-GB" dirty="0">
              <a:solidFill>
                <a:schemeClr val="accent3"/>
              </a:solidFill>
            </a:endParaRPr>
          </a:p>
          <a:p>
            <a:pPr>
              <a:defRPr/>
            </a:pPr>
            <a:r>
              <a:rPr lang="en-GB" dirty="0">
                <a:solidFill>
                  <a:schemeClr val="accent3"/>
                </a:solidFill>
              </a:rPr>
              <a:t>Time to Gain Experience</a:t>
            </a:r>
          </a:p>
          <a:p>
            <a:pPr>
              <a:defRPr/>
            </a:pPr>
            <a:r>
              <a:rPr lang="en-GB" dirty="0">
                <a:solidFill>
                  <a:srgbClr val="FFFF00"/>
                </a:solidFill>
              </a:rPr>
              <a:t>6 Months</a:t>
            </a:r>
          </a:p>
          <a:p>
            <a:pPr>
              <a:defRPr/>
            </a:pPr>
            <a:endParaRPr lang="en-GB" dirty="0">
              <a:solidFill>
                <a:schemeClr val="accent3"/>
              </a:solidFill>
            </a:endParaRPr>
          </a:p>
          <a:p>
            <a:pPr>
              <a:defRPr/>
            </a:pPr>
            <a:r>
              <a:rPr lang="en-GB" dirty="0">
                <a:solidFill>
                  <a:schemeClr val="accent3"/>
                </a:solidFill>
              </a:rPr>
              <a:t>Desired Workforce</a:t>
            </a:r>
          </a:p>
          <a:p>
            <a:pPr>
              <a:defRPr/>
            </a:pPr>
            <a:r>
              <a:rPr lang="en-GB" dirty="0">
                <a:solidFill>
                  <a:srgbClr val="FFFF00"/>
                </a:solidFill>
              </a:rPr>
              <a:t>4</a:t>
            </a:r>
          </a:p>
          <a:p>
            <a:pPr>
              <a:defRPr/>
            </a:pPr>
            <a:endParaRPr lang="en-GB" dirty="0">
              <a:solidFill>
                <a:schemeClr val="accent3"/>
              </a:solidFill>
            </a:endParaRPr>
          </a:p>
          <a:p>
            <a:pPr>
              <a:defRPr/>
            </a:pPr>
            <a:r>
              <a:rPr lang="en-GB" dirty="0">
                <a:solidFill>
                  <a:srgbClr val="FF0000"/>
                </a:solidFill>
              </a:rPr>
              <a:t>Try Changing Desired Workforce to </a:t>
            </a:r>
            <a:r>
              <a:rPr lang="en-GB" dirty="0">
                <a:solidFill>
                  <a:srgbClr val="FFFF00"/>
                </a:solidFill>
              </a:rPr>
              <a:t>6</a:t>
            </a:r>
          </a:p>
          <a:p>
            <a:pPr>
              <a:defRPr/>
            </a:pPr>
            <a:endParaRPr lang="en-GB" dirty="0">
              <a:solidFill>
                <a:schemeClr val="accent3"/>
              </a:solidFill>
            </a:endParaRPr>
          </a:p>
        </p:txBody>
      </p:sp>
      <p:pic>
        <p:nvPicPr>
          <p:cNvPr id="188420" name="Picture 5"/>
          <p:cNvPicPr>
            <a:picLocks noChangeAspect="1" noChangeArrowheads="1"/>
          </p:cNvPicPr>
          <p:nvPr/>
        </p:nvPicPr>
        <p:blipFill>
          <a:blip r:embed="rId2" cstate="print"/>
          <a:srcRect/>
          <a:stretch>
            <a:fillRect/>
          </a:stretch>
        </p:blipFill>
        <p:spPr bwMode="auto">
          <a:xfrm>
            <a:off x="0" y="2000250"/>
            <a:ext cx="6618288" cy="39290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GB" smtClean="0"/>
              <a:t>Adding Extra Workers</a:t>
            </a:r>
          </a:p>
        </p:txBody>
      </p:sp>
      <p:pic>
        <p:nvPicPr>
          <p:cNvPr id="189443" name="Picture 2"/>
          <p:cNvPicPr>
            <a:picLocks noGrp="1" noChangeAspect="1" noChangeArrowheads="1"/>
          </p:cNvPicPr>
          <p:nvPr>
            <p:ph idx="1"/>
          </p:nvPr>
        </p:nvPicPr>
        <p:blipFill>
          <a:blip r:embed="rId2" cstate="print"/>
          <a:srcRect/>
          <a:stretch>
            <a:fillRect/>
          </a:stretch>
        </p:blipFill>
        <p:spPr>
          <a:xfrm>
            <a:off x="1489075" y="2095500"/>
            <a:ext cx="6165850" cy="4114800"/>
          </a:xfrm>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GB" smtClean="0"/>
              <a:t>Rework Model 6</a:t>
            </a:r>
          </a:p>
        </p:txBody>
      </p:sp>
      <p:sp>
        <p:nvSpPr>
          <p:cNvPr id="6" name="Rounded Rectangle 5"/>
          <p:cNvSpPr/>
          <p:nvPr/>
        </p:nvSpPr>
        <p:spPr bwMode="auto">
          <a:xfrm>
            <a:off x="785813" y="1785938"/>
            <a:ext cx="7786687" cy="44608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Workforce Productivity</a:t>
            </a:r>
          </a:p>
          <a:p>
            <a:pPr>
              <a:defRPr/>
            </a:pPr>
            <a:endParaRPr lang="en-GB"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ndParaRPr>
          </a:p>
          <a:p>
            <a:pPr>
              <a:defRPr/>
            </a:pPr>
            <a:r>
              <a:rPr lang="en-GB" dirty="0">
                <a:solidFill>
                  <a:schemeClr val="accent3"/>
                </a:solidFill>
              </a:rPr>
              <a:t>Extra Workers means greater productivity</a:t>
            </a:r>
          </a:p>
          <a:p>
            <a:pPr>
              <a:defRPr/>
            </a:pPr>
            <a:endParaRPr lang="en-GB" dirty="0">
              <a:solidFill>
                <a:schemeClr val="accent3"/>
              </a:solidFill>
            </a:endParaRPr>
          </a:p>
          <a:p>
            <a:pPr>
              <a:defRPr/>
            </a:pPr>
            <a:r>
              <a:rPr lang="en-GB" dirty="0">
                <a:solidFill>
                  <a:schemeClr val="accent3"/>
                </a:solidFill>
              </a:rPr>
              <a:t>Create a new model view called</a:t>
            </a:r>
            <a:r>
              <a:rPr lang="en-GB" u="sng" dirty="0">
                <a:solidFill>
                  <a:schemeClr val="accent3"/>
                </a:solidFill>
              </a:rPr>
              <a:t> Productivity</a:t>
            </a:r>
          </a:p>
          <a:p>
            <a:pPr>
              <a:defRPr/>
            </a:pPr>
            <a:endParaRPr lang="en-GB" dirty="0">
              <a:solidFill>
                <a:schemeClr val="accent3"/>
              </a:solidFill>
            </a:endParaRPr>
          </a:p>
          <a:p>
            <a:pPr>
              <a:defRPr/>
            </a:pPr>
            <a:r>
              <a:rPr lang="en-GB" dirty="0">
                <a:solidFill>
                  <a:schemeClr val="accent3"/>
                </a:solidFill>
              </a:rPr>
              <a:t>The constant </a:t>
            </a:r>
            <a:r>
              <a:rPr lang="en-GB" dirty="0">
                <a:solidFill>
                  <a:srgbClr val="FFFF00"/>
                </a:solidFill>
              </a:rPr>
              <a:t>Task Completion Capacity </a:t>
            </a:r>
            <a:r>
              <a:rPr lang="en-GB" dirty="0">
                <a:solidFill>
                  <a:schemeClr val="bg1"/>
                </a:solidFill>
              </a:rPr>
              <a:t>should be a function of:</a:t>
            </a:r>
          </a:p>
          <a:p>
            <a:pPr lvl="3">
              <a:defRPr/>
            </a:pPr>
            <a:endParaRPr lang="en-GB" dirty="0">
              <a:solidFill>
                <a:schemeClr val="bg1"/>
              </a:solidFill>
            </a:endParaRPr>
          </a:p>
          <a:p>
            <a:pPr lvl="3">
              <a:buFont typeface="Arial" pitchFamily="34" charset="0"/>
              <a:buChar char="•"/>
              <a:defRPr/>
            </a:pPr>
            <a:r>
              <a:rPr lang="en-GB" dirty="0">
                <a:solidFill>
                  <a:schemeClr val="bg1"/>
                </a:solidFill>
              </a:rPr>
              <a:t>  Total Workforce</a:t>
            </a:r>
          </a:p>
          <a:p>
            <a:pPr lvl="3">
              <a:buFont typeface="Arial" pitchFamily="34" charset="0"/>
              <a:buChar char="•"/>
              <a:defRPr/>
            </a:pPr>
            <a:r>
              <a:rPr lang="en-GB" dirty="0">
                <a:solidFill>
                  <a:schemeClr val="bg1"/>
                </a:solidFill>
              </a:rPr>
              <a:t>  Individual Worker Productivity (</a:t>
            </a:r>
            <a:r>
              <a:rPr lang="en-GB" dirty="0">
                <a:solidFill>
                  <a:srgbClr val="FFFF00"/>
                </a:solidFill>
              </a:rPr>
              <a:t>1 task per month</a:t>
            </a:r>
            <a:r>
              <a:rPr lang="en-GB" dirty="0">
                <a:solidFill>
                  <a:schemeClr val="bg1"/>
                </a:solidFill>
              </a:rPr>
              <a:t>)</a:t>
            </a:r>
          </a:p>
          <a:p>
            <a:pPr lvl="3">
              <a:buFont typeface="Arial" pitchFamily="34" charset="0"/>
              <a:buChar char="•"/>
              <a:defRPr/>
            </a:pPr>
            <a:r>
              <a:rPr lang="en-GB" dirty="0">
                <a:solidFill>
                  <a:schemeClr val="bg1"/>
                </a:solidFill>
              </a:rPr>
              <a:t>  Maximum Capacity -</a:t>
            </a:r>
          </a:p>
          <a:p>
            <a:pPr lvl="4">
              <a:defRPr/>
            </a:pPr>
            <a:r>
              <a:rPr lang="en-GB" i="1" dirty="0">
                <a:solidFill>
                  <a:schemeClr val="bg1"/>
                </a:solidFill>
              </a:rPr>
              <a:t>Function of (Minimum Time to Complete Task ( </a:t>
            </a:r>
            <a:r>
              <a:rPr lang="en-GB" i="1" dirty="0">
                <a:solidFill>
                  <a:srgbClr val="FFFF00"/>
                </a:solidFill>
              </a:rPr>
              <a:t>~1 week</a:t>
            </a:r>
            <a:r>
              <a:rPr lang="en-GB" i="1" dirty="0">
                <a:solidFill>
                  <a:schemeClr val="bg1"/>
                </a:solidFill>
              </a:rPr>
              <a:t>) &amp; Tasks Remaining)</a:t>
            </a:r>
          </a:p>
          <a:p>
            <a:pPr>
              <a:defRPr/>
            </a:pPr>
            <a:endParaRPr lang="en-GB" dirty="0">
              <a:solidFill>
                <a:schemeClr val="bg1"/>
              </a:solidFill>
            </a:endParaRPr>
          </a:p>
          <a:p>
            <a:pPr>
              <a:defRPr/>
            </a:pPr>
            <a:endParaRPr lang="en-GB" dirty="0">
              <a:solidFill>
                <a:schemeClr val="bg1"/>
              </a:solidFill>
            </a:endParaRPr>
          </a:p>
          <a:p>
            <a:pPr>
              <a:defRPr/>
            </a:pPr>
            <a:r>
              <a:rPr lang="en-GB" b="0" i="1" dirty="0">
                <a:solidFill>
                  <a:schemeClr val="bg1"/>
                </a:solidFill>
              </a:rPr>
              <a:t>TIP – Make the existing </a:t>
            </a:r>
            <a:r>
              <a:rPr lang="en-GB" b="0" i="1" dirty="0">
                <a:solidFill>
                  <a:srgbClr val="FFFF00"/>
                </a:solidFill>
              </a:rPr>
              <a:t>Task Completion Capacity </a:t>
            </a:r>
            <a:r>
              <a:rPr lang="en-GB" b="0" i="1" dirty="0">
                <a:solidFill>
                  <a:schemeClr val="bg1"/>
                </a:solidFill>
              </a:rPr>
              <a:t>a shadow variable then add the variable to the new view for Productivity using the Model Variable tool</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GB" smtClean="0"/>
              <a:t>Productivity</a:t>
            </a:r>
          </a:p>
        </p:txBody>
      </p:sp>
      <p:pic>
        <p:nvPicPr>
          <p:cNvPr id="191491" name="Picture 2"/>
          <p:cNvPicPr>
            <a:picLocks noGrp="1" noChangeAspect="1" noChangeArrowheads="1"/>
          </p:cNvPicPr>
          <p:nvPr>
            <p:ph idx="1"/>
          </p:nvPr>
        </p:nvPicPr>
        <p:blipFill>
          <a:blip r:embed="rId2" cstate="print"/>
          <a:srcRect/>
          <a:stretch>
            <a:fillRect/>
          </a:stretch>
        </p:blipFill>
        <p:spPr>
          <a:xfrm>
            <a:off x="-785813" y="1571625"/>
            <a:ext cx="6907213" cy="4114800"/>
          </a:xfrm>
        </p:spPr>
      </p:pic>
      <p:pic>
        <p:nvPicPr>
          <p:cNvPr id="191492" name="Picture 3"/>
          <p:cNvPicPr>
            <a:picLocks noChangeAspect="1" noChangeArrowheads="1"/>
          </p:cNvPicPr>
          <p:nvPr/>
        </p:nvPicPr>
        <p:blipFill>
          <a:blip r:embed="rId3" cstate="print"/>
          <a:srcRect/>
          <a:stretch>
            <a:fillRect/>
          </a:stretch>
        </p:blipFill>
        <p:spPr bwMode="auto">
          <a:xfrm>
            <a:off x="5286375" y="2071688"/>
            <a:ext cx="2747963" cy="1611312"/>
          </a:xfrm>
          <a:prstGeom prst="rect">
            <a:avLst/>
          </a:prstGeom>
          <a:noFill/>
          <a:ln w="28575">
            <a:noFill/>
            <a:miter lim="800000"/>
            <a:headEnd/>
            <a:tailEnd/>
          </a:ln>
        </p:spPr>
      </p:pic>
      <p:sp>
        <p:nvSpPr>
          <p:cNvPr id="6" name="Cloud 5"/>
          <p:cNvSpPr/>
          <p:nvPr/>
        </p:nvSpPr>
        <p:spPr bwMode="auto">
          <a:xfrm>
            <a:off x="4714875" y="1357313"/>
            <a:ext cx="4000500" cy="3214687"/>
          </a:xfrm>
          <a:prstGeom prst="cloud">
            <a:avLst/>
          </a:prstGeom>
          <a:solidFill>
            <a:srgbClr val="FFFF99">
              <a:alpha val="25000"/>
            </a:srgbClr>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GB" smtClean="0"/>
              <a:t>Task Completion Capacity</a:t>
            </a:r>
          </a:p>
        </p:txBody>
      </p:sp>
      <p:pic>
        <p:nvPicPr>
          <p:cNvPr id="192515" name="Picture 2"/>
          <p:cNvPicPr>
            <a:picLocks noGrp="1" noChangeAspect="1" noChangeArrowheads="1"/>
          </p:cNvPicPr>
          <p:nvPr>
            <p:ph idx="1"/>
          </p:nvPr>
        </p:nvPicPr>
        <p:blipFill>
          <a:blip r:embed="rId2" cstate="print"/>
          <a:srcRect/>
          <a:stretch>
            <a:fillRect/>
          </a:stretch>
        </p:blipFill>
        <p:spPr>
          <a:xfrm>
            <a:off x="1489075" y="2095500"/>
            <a:ext cx="6165850" cy="4114800"/>
          </a:xfrm>
        </p:spPr>
      </p:pic>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GB" smtClean="0"/>
              <a:t>Rework Model 7</a:t>
            </a:r>
          </a:p>
        </p:txBody>
      </p:sp>
      <p:sp>
        <p:nvSpPr>
          <p:cNvPr id="6" name="Rounded Rectangle 5"/>
          <p:cNvSpPr/>
          <p:nvPr/>
        </p:nvSpPr>
        <p:spPr bwMode="auto">
          <a:xfrm>
            <a:off x="785813" y="1785938"/>
            <a:ext cx="7572375" cy="44608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Project Schedule</a:t>
            </a:r>
          </a:p>
          <a:p>
            <a:pPr>
              <a:defRPr/>
            </a:pPr>
            <a:endParaRPr lang="en-GB" dirty="0">
              <a:solidFill>
                <a:schemeClr val="accent3"/>
              </a:solidFill>
            </a:endParaRPr>
          </a:p>
          <a:p>
            <a:pPr>
              <a:defRPr/>
            </a:pPr>
            <a:r>
              <a:rPr lang="en-GB" dirty="0">
                <a:solidFill>
                  <a:schemeClr val="bg1"/>
                </a:solidFill>
              </a:rPr>
              <a:t>The Project Manager initially estimates the project man month requirement based on:</a:t>
            </a:r>
          </a:p>
          <a:p>
            <a:pPr lvl="3">
              <a:buFont typeface="Arial" pitchFamily="34" charset="0"/>
              <a:buChar char="•"/>
              <a:defRPr/>
            </a:pPr>
            <a:endParaRPr lang="en-GB" dirty="0">
              <a:solidFill>
                <a:schemeClr val="bg1"/>
              </a:solidFill>
            </a:endParaRPr>
          </a:p>
          <a:p>
            <a:pPr lvl="3">
              <a:buFont typeface="Arial" pitchFamily="34" charset="0"/>
              <a:buChar char="•"/>
              <a:defRPr/>
            </a:pPr>
            <a:r>
              <a:rPr lang="en-GB" dirty="0">
                <a:solidFill>
                  <a:schemeClr val="bg1"/>
                </a:solidFill>
              </a:rPr>
              <a:t>  Worker Productivity</a:t>
            </a:r>
          </a:p>
          <a:p>
            <a:pPr lvl="3">
              <a:buFont typeface="Arial" pitchFamily="34" charset="0"/>
              <a:buChar char="•"/>
              <a:defRPr/>
            </a:pPr>
            <a:r>
              <a:rPr lang="en-GB" dirty="0">
                <a:solidFill>
                  <a:schemeClr val="bg1"/>
                </a:solidFill>
              </a:rPr>
              <a:t>  Initial Estimated Rework Proportion (</a:t>
            </a:r>
            <a:r>
              <a:rPr lang="en-GB" dirty="0">
                <a:solidFill>
                  <a:srgbClr val="FFFF00"/>
                </a:solidFill>
              </a:rPr>
              <a:t>0.0</a:t>
            </a:r>
            <a:r>
              <a:rPr lang="en-GB" dirty="0">
                <a:solidFill>
                  <a:schemeClr val="bg1"/>
                </a:solidFill>
              </a:rPr>
              <a:t>)</a:t>
            </a:r>
          </a:p>
          <a:p>
            <a:pPr>
              <a:defRPr/>
            </a:pPr>
            <a:endParaRPr lang="en-GB" dirty="0">
              <a:solidFill>
                <a:schemeClr val="bg1"/>
              </a:solidFill>
            </a:endParaRPr>
          </a:p>
          <a:p>
            <a:pPr>
              <a:defRPr/>
            </a:pPr>
            <a:r>
              <a:rPr lang="en-GB" dirty="0">
                <a:solidFill>
                  <a:schemeClr val="bg1"/>
                </a:solidFill>
              </a:rPr>
              <a:t>And calculates the project completion date on this and the initial size of the workforce</a:t>
            </a:r>
          </a:p>
          <a:p>
            <a:pPr>
              <a:defRPr/>
            </a:pPr>
            <a:endParaRPr lang="en-GB" dirty="0">
              <a:solidFill>
                <a:schemeClr val="bg1"/>
              </a:solidFill>
            </a:endParaRPr>
          </a:p>
          <a:p>
            <a:pPr>
              <a:defRPr/>
            </a:pPr>
            <a:r>
              <a:rPr lang="en-GB" dirty="0">
                <a:solidFill>
                  <a:schemeClr val="bg1"/>
                </a:solidFill>
              </a:rPr>
              <a:t>Using the initial estimated project man months and the current perceived proportion of the project complete, the project manager can revise his completion date estimate and monitor a likely overrun proportion.</a:t>
            </a:r>
          </a:p>
          <a:p>
            <a:pPr>
              <a:defRPr/>
            </a:pPr>
            <a:endParaRPr lang="en-GB" dirty="0">
              <a:solidFill>
                <a:schemeClr val="bg1"/>
              </a:solidFill>
            </a:endParaRPr>
          </a:p>
          <a:p>
            <a:pPr>
              <a:defRPr/>
            </a:pPr>
            <a:r>
              <a:rPr lang="en-GB" dirty="0">
                <a:solidFill>
                  <a:schemeClr val="bg1"/>
                </a:solidFill>
              </a:rPr>
              <a:t>Create a new model view for Project Schedule, estimating the likely overrun proportion</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smtClean="0"/>
              <a:t>Rework Model 7</a:t>
            </a:r>
          </a:p>
        </p:txBody>
      </p:sp>
      <p:sp>
        <p:nvSpPr>
          <p:cNvPr id="6" name="Rounded Rectangle 5"/>
          <p:cNvSpPr/>
          <p:nvPr/>
        </p:nvSpPr>
        <p:spPr bwMode="auto">
          <a:xfrm>
            <a:off x="785813" y="1785938"/>
            <a:ext cx="7572375" cy="374650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Project Schedule</a:t>
            </a:r>
          </a:p>
          <a:p>
            <a:pPr>
              <a:defRPr/>
            </a:pPr>
            <a:endParaRPr lang="en-GB" dirty="0">
              <a:solidFill>
                <a:schemeClr val="accent3"/>
              </a:solidFill>
            </a:endParaRPr>
          </a:p>
          <a:p>
            <a:pPr>
              <a:defRPr/>
            </a:pPr>
            <a:r>
              <a:rPr lang="en-GB" dirty="0">
                <a:solidFill>
                  <a:schemeClr val="accent3"/>
                </a:solidFill>
              </a:rPr>
              <a:t>Add the variables in two steps, first create</a:t>
            </a:r>
          </a:p>
          <a:p>
            <a:pPr>
              <a:defRPr/>
            </a:pPr>
            <a:endParaRPr lang="en-GB" dirty="0">
              <a:solidFill>
                <a:schemeClr val="accent3"/>
              </a:solidFill>
            </a:endParaRPr>
          </a:p>
          <a:p>
            <a:pPr>
              <a:defRPr/>
            </a:pPr>
            <a:r>
              <a:rPr lang="en-GB" dirty="0">
                <a:solidFill>
                  <a:schemeClr val="bg1"/>
                </a:solidFill>
              </a:rPr>
              <a:t>Initial Project Man Months Estimate</a:t>
            </a:r>
          </a:p>
          <a:p>
            <a:pPr>
              <a:defRPr/>
            </a:pPr>
            <a:r>
              <a:rPr lang="en-GB" dirty="0">
                <a:solidFill>
                  <a:schemeClr val="bg1"/>
                </a:solidFill>
              </a:rPr>
              <a:t>Initial Estimated Rework Proportion</a:t>
            </a:r>
          </a:p>
          <a:p>
            <a:pPr>
              <a:defRPr/>
            </a:pPr>
            <a:r>
              <a:rPr lang="en-GB" dirty="0">
                <a:solidFill>
                  <a:schemeClr val="bg1"/>
                </a:solidFill>
              </a:rPr>
              <a:t>Initial Estimated Completion Date</a:t>
            </a:r>
          </a:p>
          <a:p>
            <a:pPr>
              <a:defRPr/>
            </a:pPr>
            <a:endParaRPr lang="en-GB" dirty="0">
              <a:solidFill>
                <a:schemeClr val="bg1"/>
              </a:solidFill>
            </a:endParaRPr>
          </a:p>
          <a:p>
            <a:pPr>
              <a:defRPr/>
            </a:pPr>
            <a:r>
              <a:rPr lang="en-GB" dirty="0">
                <a:solidFill>
                  <a:schemeClr val="bg1"/>
                </a:solidFill>
              </a:rPr>
              <a:t>Then add</a:t>
            </a:r>
          </a:p>
          <a:p>
            <a:pPr>
              <a:defRPr/>
            </a:pPr>
            <a:endParaRPr lang="en-GB" dirty="0">
              <a:solidFill>
                <a:schemeClr val="bg1"/>
              </a:solidFill>
            </a:endParaRPr>
          </a:p>
          <a:p>
            <a:pPr>
              <a:defRPr/>
            </a:pPr>
            <a:r>
              <a:rPr lang="en-GB" dirty="0">
                <a:solidFill>
                  <a:schemeClr val="bg1"/>
                </a:solidFill>
              </a:rPr>
              <a:t>Estimated Effort Still Required</a:t>
            </a:r>
          </a:p>
          <a:p>
            <a:pPr>
              <a:defRPr/>
            </a:pPr>
            <a:r>
              <a:rPr lang="en-GB" dirty="0">
                <a:solidFill>
                  <a:schemeClr val="bg1"/>
                </a:solidFill>
              </a:rPr>
              <a:t>Estimated Completion Date</a:t>
            </a:r>
          </a:p>
          <a:p>
            <a:pPr>
              <a:defRPr/>
            </a:pPr>
            <a:r>
              <a:rPr lang="en-GB" dirty="0">
                <a:solidFill>
                  <a:schemeClr val="bg1"/>
                </a:solidFill>
              </a:rPr>
              <a:t>Estimated Project Overrun Proportion</a:t>
            </a:r>
          </a:p>
          <a:p>
            <a:pPr>
              <a:defRPr/>
            </a:pPr>
            <a:endParaRPr lang="en-GB" dirty="0">
              <a:solidFill>
                <a:schemeClr val="bg1"/>
              </a:solidFill>
            </a:endParaRPr>
          </a:p>
          <a:p>
            <a:pPr>
              <a:defRPr/>
            </a:pPr>
            <a:endParaRPr lang="en-GB" dirty="0">
              <a:solidFill>
                <a:schemeClr val="bg1"/>
              </a:solidFil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GB" smtClean="0"/>
              <a:t>Project Schedule</a:t>
            </a:r>
          </a:p>
        </p:txBody>
      </p:sp>
      <p:pic>
        <p:nvPicPr>
          <p:cNvPr id="195587" name="Picture 2"/>
          <p:cNvPicPr>
            <a:picLocks noGrp="1" noChangeAspect="1" noChangeArrowheads="1"/>
          </p:cNvPicPr>
          <p:nvPr>
            <p:ph idx="1"/>
          </p:nvPr>
        </p:nvPicPr>
        <p:blipFill>
          <a:blip r:embed="rId2" cstate="print"/>
          <a:srcRect/>
          <a:stretch>
            <a:fillRect/>
          </a:stretch>
        </p:blipFill>
        <p:spPr>
          <a:xfrm>
            <a:off x="920750" y="2095500"/>
            <a:ext cx="7302500" cy="4114800"/>
          </a:xfrm>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GB" smtClean="0"/>
              <a:t>Project Overrun Proportion</a:t>
            </a:r>
          </a:p>
        </p:txBody>
      </p:sp>
      <p:pic>
        <p:nvPicPr>
          <p:cNvPr id="196611" name="Picture 2"/>
          <p:cNvPicPr>
            <a:picLocks noGrp="1" noChangeAspect="1" noChangeArrowheads="1"/>
          </p:cNvPicPr>
          <p:nvPr>
            <p:ph idx="1"/>
          </p:nvPr>
        </p:nvPicPr>
        <p:blipFill>
          <a:blip r:embed="rId2" cstate="print"/>
          <a:srcRect/>
          <a:stretch>
            <a:fillRect/>
          </a:stretch>
        </p:blipFill>
        <p:spPr>
          <a:xfrm>
            <a:off x="1489075" y="2095500"/>
            <a:ext cx="6165850" cy="4114800"/>
          </a:xfrm>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GB" smtClean="0"/>
              <a:t>Rework Model 8</a:t>
            </a:r>
          </a:p>
        </p:txBody>
      </p:sp>
      <p:sp>
        <p:nvSpPr>
          <p:cNvPr id="6" name="Rounded Rectangle 5"/>
          <p:cNvSpPr/>
          <p:nvPr/>
        </p:nvSpPr>
        <p:spPr bwMode="auto">
          <a:xfrm>
            <a:off x="785813" y="1857375"/>
            <a:ext cx="7572375" cy="44608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Desired Workforce</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The Project Manager calculates the scheduled project time remaining.</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He then combines this with his perceived man months of effort still required  to estimate the Desired Workforce to allow him to complete on time.</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However, he can only assign up to a maximum of 20 workers to the project due to space limitations</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Once the project has been completed, the project requires no workers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mtClean="0"/>
              <a:t>Calculating Cumulative Profit</a:t>
            </a:r>
          </a:p>
        </p:txBody>
      </p:sp>
      <p:pic>
        <p:nvPicPr>
          <p:cNvPr id="21507" name="Picture 4"/>
          <p:cNvPicPr>
            <a:picLocks noChangeAspect="1" noChangeArrowheads="1"/>
          </p:cNvPicPr>
          <p:nvPr/>
        </p:nvPicPr>
        <p:blipFill>
          <a:blip r:embed="rId3" cstate="print"/>
          <a:srcRect/>
          <a:stretch>
            <a:fillRect/>
          </a:stretch>
        </p:blipFill>
        <p:spPr bwMode="auto">
          <a:xfrm>
            <a:off x="1785938" y="1695450"/>
            <a:ext cx="4605337" cy="4387850"/>
          </a:xfrm>
          <a:prstGeom prst="rect">
            <a:avLst/>
          </a:prstGeom>
          <a:noFill/>
          <a:ln w="28575">
            <a:noFill/>
            <a:miter lim="800000"/>
            <a:headEnd/>
            <a:tailEnd/>
          </a:ln>
        </p:spPr>
      </p:pic>
      <p:grpSp>
        <p:nvGrpSpPr>
          <p:cNvPr id="2" name="Group 11"/>
          <p:cNvGrpSpPr>
            <a:grpSpLocks/>
          </p:cNvGrpSpPr>
          <p:nvPr/>
        </p:nvGrpSpPr>
        <p:grpSpPr bwMode="auto">
          <a:xfrm>
            <a:off x="1285875" y="2357438"/>
            <a:ext cx="5383213" cy="3419475"/>
            <a:chOff x="1285852" y="2357430"/>
            <a:chExt cx="5383264" cy="3420271"/>
          </a:xfrm>
        </p:grpSpPr>
        <p:sp>
          <p:nvSpPr>
            <p:cNvPr id="21509" name="TextBox 4"/>
            <p:cNvSpPr txBox="1">
              <a:spLocks noChangeArrowheads="1"/>
            </p:cNvSpPr>
            <p:nvPr/>
          </p:nvSpPr>
          <p:spPr bwMode="auto">
            <a:xfrm>
              <a:off x="5857884" y="2357430"/>
              <a:ext cx="662361"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Stock</a:t>
              </a:r>
            </a:p>
          </p:txBody>
        </p:sp>
        <p:sp>
          <p:nvSpPr>
            <p:cNvPr id="21510" name="TextBox 5"/>
            <p:cNvSpPr txBox="1">
              <a:spLocks noChangeArrowheads="1"/>
            </p:cNvSpPr>
            <p:nvPr/>
          </p:nvSpPr>
          <p:spPr bwMode="auto">
            <a:xfrm>
              <a:off x="5286380" y="3286124"/>
              <a:ext cx="593432"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Flow</a:t>
              </a:r>
            </a:p>
          </p:txBody>
        </p:sp>
        <p:sp>
          <p:nvSpPr>
            <p:cNvPr id="21511" name="TextBox 6"/>
            <p:cNvSpPr txBox="1">
              <a:spLocks noChangeArrowheads="1"/>
            </p:cNvSpPr>
            <p:nvPr/>
          </p:nvSpPr>
          <p:spPr bwMode="auto">
            <a:xfrm>
              <a:off x="5715008" y="5429264"/>
              <a:ext cx="954108"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Constant</a:t>
              </a:r>
            </a:p>
          </p:txBody>
        </p:sp>
        <p:sp>
          <p:nvSpPr>
            <p:cNvPr id="21512" name="TextBox 7"/>
            <p:cNvSpPr txBox="1">
              <a:spLocks noChangeArrowheads="1"/>
            </p:cNvSpPr>
            <p:nvPr/>
          </p:nvSpPr>
          <p:spPr bwMode="auto">
            <a:xfrm>
              <a:off x="2143108" y="5500702"/>
              <a:ext cx="954108"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Constant</a:t>
              </a:r>
            </a:p>
          </p:txBody>
        </p:sp>
        <p:sp>
          <p:nvSpPr>
            <p:cNvPr id="21513" name="TextBox 8"/>
            <p:cNvSpPr txBox="1">
              <a:spLocks noChangeArrowheads="1"/>
            </p:cNvSpPr>
            <p:nvPr/>
          </p:nvSpPr>
          <p:spPr bwMode="auto">
            <a:xfrm>
              <a:off x="1285852" y="4643446"/>
              <a:ext cx="954108"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Constant</a:t>
              </a:r>
            </a:p>
          </p:txBody>
        </p:sp>
        <p:sp>
          <p:nvSpPr>
            <p:cNvPr id="21514" name="TextBox 9"/>
            <p:cNvSpPr txBox="1">
              <a:spLocks noChangeArrowheads="1"/>
            </p:cNvSpPr>
            <p:nvPr/>
          </p:nvSpPr>
          <p:spPr bwMode="auto">
            <a:xfrm>
              <a:off x="2071670" y="3571876"/>
              <a:ext cx="954108"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Constant</a:t>
              </a:r>
            </a:p>
          </p:txBody>
        </p:sp>
        <p:sp>
          <p:nvSpPr>
            <p:cNvPr id="21515" name="TextBox 10"/>
            <p:cNvSpPr txBox="1">
              <a:spLocks noChangeArrowheads="1"/>
            </p:cNvSpPr>
            <p:nvPr/>
          </p:nvSpPr>
          <p:spPr bwMode="auto">
            <a:xfrm>
              <a:off x="4929190" y="4500570"/>
              <a:ext cx="1721946" cy="276999"/>
            </a:xfrm>
            <a:prstGeom prst="rect">
              <a:avLst/>
            </a:prstGeom>
            <a:noFill/>
            <a:ln w="9525">
              <a:noFill/>
              <a:miter lim="800000"/>
              <a:headEnd/>
              <a:tailEnd/>
            </a:ln>
          </p:spPr>
          <p:txBody>
            <a:bodyPr wrap="none">
              <a:spAutoFit/>
            </a:bodyPr>
            <a:lstStyle/>
            <a:p>
              <a:pPr algn="ctr" eaLnBrk="0" hangingPunct="0"/>
              <a:r>
                <a:rPr lang="en-GB" sz="1200" i="1">
                  <a:solidFill>
                    <a:srgbClr val="FF0000"/>
                  </a:solidFill>
                </a:rPr>
                <a:t>Auxiliary Variable</a:t>
              </a:r>
            </a:p>
          </p:txBody>
        </p:sp>
      </p:grpSp>
    </p:spTree>
    <p:custDataLst>
      <p:tags r:id="rId1"/>
    </p:custDataLst>
  </p:cSld>
  <p:clrMapOvr>
    <a:masterClrMapping/>
  </p:clrMapOvr>
  <p:transition advTm="151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GB" smtClean="0"/>
              <a:t>Desired Workforce</a:t>
            </a:r>
          </a:p>
        </p:txBody>
      </p:sp>
      <p:pic>
        <p:nvPicPr>
          <p:cNvPr id="198659" name="Picture 2"/>
          <p:cNvPicPr>
            <a:picLocks noGrp="1" noChangeAspect="1" noChangeArrowheads="1"/>
          </p:cNvPicPr>
          <p:nvPr>
            <p:ph idx="1"/>
          </p:nvPr>
        </p:nvPicPr>
        <p:blipFill>
          <a:blip r:embed="rId2" cstate="print"/>
          <a:srcRect/>
          <a:stretch>
            <a:fillRect/>
          </a:stretch>
        </p:blipFill>
        <p:spPr>
          <a:xfrm>
            <a:off x="2178050" y="2095500"/>
            <a:ext cx="4787900" cy="4114800"/>
          </a:xfrm>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GB" smtClean="0"/>
              <a:t>Project Completion Date</a:t>
            </a:r>
          </a:p>
        </p:txBody>
      </p:sp>
      <p:pic>
        <p:nvPicPr>
          <p:cNvPr id="199683" name="Picture 2"/>
          <p:cNvPicPr>
            <a:picLocks noGrp="1" noChangeAspect="1" noChangeArrowheads="1"/>
          </p:cNvPicPr>
          <p:nvPr>
            <p:ph idx="1"/>
          </p:nvPr>
        </p:nvPicPr>
        <p:blipFill>
          <a:blip r:embed="rId2" cstate="print"/>
          <a:srcRect/>
          <a:stretch>
            <a:fillRect/>
          </a:stretch>
        </p:blipFill>
        <p:spPr>
          <a:xfrm>
            <a:off x="1195388" y="2095500"/>
            <a:ext cx="6753225" cy="4114800"/>
          </a:xfrm>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GB" smtClean="0"/>
              <a:t>Rework Model 9</a:t>
            </a:r>
          </a:p>
        </p:txBody>
      </p:sp>
      <p:sp>
        <p:nvSpPr>
          <p:cNvPr id="6" name="Rounded Rectangle 5"/>
          <p:cNvSpPr/>
          <p:nvPr/>
        </p:nvSpPr>
        <p:spPr bwMode="auto">
          <a:xfrm>
            <a:off x="785813" y="1857375"/>
            <a:ext cx="7572375" cy="398462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Excess Workforce</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If the Desired Workforce is less than the Total Workforce, the PM wants to remove the excess workers assigned to the project.</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On average it takes 2 months to reassign a worker</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Workers are reassigned proportionally from the pool of “inexperienced” and “experienced” workers</a:t>
            </a:r>
          </a:p>
          <a:p>
            <a:pPr>
              <a:defRPr/>
            </a:pPr>
            <a:endParaRPr lang="en-GB" dirty="0">
              <a:solidFill>
                <a:schemeClr val="accent3"/>
              </a:solidFill>
            </a:endParaRPr>
          </a:p>
          <a:p>
            <a:pPr>
              <a:defRPr/>
            </a:pPr>
            <a:endParaRPr lang="en-GB" dirty="0">
              <a:solidFill>
                <a:schemeClr val="accent3"/>
              </a:solidFill>
            </a:endParaRPr>
          </a:p>
          <a:p>
            <a:pPr>
              <a:defRPr/>
            </a:pPr>
            <a:r>
              <a:rPr lang="en-GB" dirty="0" err="1">
                <a:solidFill>
                  <a:schemeClr val="accent3"/>
                </a:solidFill>
              </a:rPr>
              <a:t>Modifiy</a:t>
            </a:r>
            <a:r>
              <a:rPr lang="en-GB" dirty="0">
                <a:solidFill>
                  <a:schemeClr val="accent3"/>
                </a:solidFill>
              </a:rPr>
              <a:t> the Workforce view to include the removal of excess workers</a:t>
            </a: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GB" smtClean="0"/>
              <a:t>Excess Workers</a:t>
            </a:r>
          </a:p>
        </p:txBody>
      </p:sp>
      <p:pic>
        <p:nvPicPr>
          <p:cNvPr id="201731" name="Picture 2"/>
          <p:cNvPicPr>
            <a:picLocks noGrp="1" noChangeAspect="1" noChangeArrowheads="1"/>
          </p:cNvPicPr>
          <p:nvPr>
            <p:ph idx="1"/>
          </p:nvPr>
        </p:nvPicPr>
        <p:blipFill>
          <a:blip r:embed="rId2" cstate="print"/>
          <a:srcRect/>
          <a:stretch>
            <a:fillRect/>
          </a:stretch>
        </p:blipFill>
        <p:spPr>
          <a:xfrm>
            <a:off x="1628775" y="2095500"/>
            <a:ext cx="5886450" cy="4114800"/>
          </a:xfrm>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GB" smtClean="0"/>
              <a:t>Total Workforce</a:t>
            </a:r>
          </a:p>
        </p:txBody>
      </p:sp>
      <p:pic>
        <p:nvPicPr>
          <p:cNvPr id="202755" name="Picture 2"/>
          <p:cNvPicPr>
            <a:picLocks noGrp="1" noChangeAspect="1" noChangeArrowheads="1"/>
          </p:cNvPicPr>
          <p:nvPr>
            <p:ph idx="1"/>
          </p:nvPr>
        </p:nvPicPr>
        <p:blipFill>
          <a:blip r:embed="rId2" cstate="print"/>
          <a:srcRect/>
          <a:stretch>
            <a:fillRect/>
          </a:stretch>
        </p:blipFill>
        <p:spPr>
          <a:xfrm>
            <a:off x="1195388" y="2095500"/>
            <a:ext cx="6753225" cy="4114800"/>
          </a:xfrm>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GB" smtClean="0"/>
              <a:t>Rework Model 10</a:t>
            </a:r>
          </a:p>
        </p:txBody>
      </p:sp>
      <p:sp>
        <p:nvSpPr>
          <p:cNvPr id="6" name="Rounded Rectangle 5"/>
          <p:cNvSpPr/>
          <p:nvPr/>
        </p:nvSpPr>
        <p:spPr bwMode="auto">
          <a:xfrm>
            <a:off x="785813" y="1857375"/>
            <a:ext cx="7572375" cy="4222750"/>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Inexperienced Workers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Inexperienced Workers are only 50% as productive as experienced workers</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Inexperienced workers  have a 50% error rate in the tasks they completed, compared to only 25% for experienced workers.</a:t>
            </a:r>
          </a:p>
          <a:p>
            <a:pPr>
              <a:defRPr/>
            </a:pPr>
            <a:endParaRPr lang="en-GB" dirty="0">
              <a:solidFill>
                <a:schemeClr val="accent3"/>
              </a:solidFill>
            </a:endParaRPr>
          </a:p>
          <a:p>
            <a:pPr>
              <a:defRPr/>
            </a:pPr>
            <a:endParaRPr lang="en-GB" dirty="0">
              <a:solidFill>
                <a:schemeClr val="accent3"/>
              </a:solidFill>
            </a:endParaRPr>
          </a:p>
          <a:p>
            <a:pPr>
              <a:defRPr/>
            </a:pPr>
            <a:r>
              <a:rPr lang="en-GB" dirty="0">
                <a:solidFill>
                  <a:schemeClr val="accent3"/>
                </a:solidFill>
              </a:rPr>
              <a:t>Update the views for Quality and Productivity to reflect the impact of inexperienced workers</a:t>
            </a: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r>
              <a:rPr lang="en-GB" smtClean="0"/>
              <a:t>Effect of Inexperienced Workers</a:t>
            </a:r>
          </a:p>
        </p:txBody>
      </p:sp>
      <p:pic>
        <p:nvPicPr>
          <p:cNvPr id="204803" name="Picture 2"/>
          <p:cNvPicPr>
            <a:picLocks noChangeAspect="1" noChangeArrowheads="1"/>
          </p:cNvPicPr>
          <p:nvPr/>
        </p:nvPicPr>
        <p:blipFill>
          <a:blip r:embed="rId2" cstate="print"/>
          <a:srcRect/>
          <a:stretch>
            <a:fillRect/>
          </a:stretch>
        </p:blipFill>
        <p:spPr bwMode="auto">
          <a:xfrm>
            <a:off x="0" y="2071688"/>
            <a:ext cx="4714875" cy="2857500"/>
          </a:xfrm>
          <a:prstGeom prst="rect">
            <a:avLst/>
          </a:prstGeom>
          <a:noFill/>
          <a:ln w="28575">
            <a:noFill/>
            <a:miter lim="800000"/>
            <a:headEnd/>
            <a:tailEnd/>
          </a:ln>
        </p:spPr>
      </p:pic>
      <p:pic>
        <p:nvPicPr>
          <p:cNvPr id="204804" name="Picture 4"/>
          <p:cNvPicPr>
            <a:picLocks noChangeAspect="1" noChangeArrowheads="1"/>
          </p:cNvPicPr>
          <p:nvPr/>
        </p:nvPicPr>
        <p:blipFill>
          <a:blip r:embed="rId3" cstate="print"/>
          <a:srcRect/>
          <a:stretch>
            <a:fillRect/>
          </a:stretch>
        </p:blipFill>
        <p:spPr bwMode="auto">
          <a:xfrm>
            <a:off x="5429250" y="3786188"/>
            <a:ext cx="3305175" cy="2676525"/>
          </a:xfrm>
          <a:prstGeom prst="rect">
            <a:avLst/>
          </a:prstGeom>
          <a:noFill/>
          <a:ln w="28575">
            <a:noFill/>
            <a:miter lim="800000"/>
            <a:headEnd/>
            <a:tailEnd/>
          </a:ln>
        </p:spPr>
      </p:pic>
      <p:sp>
        <p:nvSpPr>
          <p:cNvPr id="7" name="Cloud 6"/>
          <p:cNvSpPr/>
          <p:nvPr/>
        </p:nvSpPr>
        <p:spPr bwMode="auto">
          <a:xfrm>
            <a:off x="0" y="1785938"/>
            <a:ext cx="5643563" cy="3500437"/>
          </a:xfrm>
          <a:prstGeom prst="cloud">
            <a:avLst/>
          </a:prstGeom>
          <a:solidFill>
            <a:srgbClr val="FFFF99">
              <a:alpha val="30000"/>
            </a:srgbClr>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p>
        </p:txBody>
      </p:sp>
      <p:sp>
        <p:nvSpPr>
          <p:cNvPr id="8" name="Cloud 7"/>
          <p:cNvSpPr/>
          <p:nvPr/>
        </p:nvSpPr>
        <p:spPr bwMode="auto">
          <a:xfrm>
            <a:off x="5429250" y="3286125"/>
            <a:ext cx="3286125" cy="3286125"/>
          </a:xfrm>
          <a:prstGeom prst="cloud">
            <a:avLst/>
          </a:prstGeom>
          <a:solidFill>
            <a:srgbClr val="FFFF99">
              <a:alpha val="30000"/>
            </a:srgbClr>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GB" smtClean="0"/>
              <a:t>Productivity &amp; Quality</a:t>
            </a:r>
          </a:p>
        </p:txBody>
      </p:sp>
      <p:pic>
        <p:nvPicPr>
          <p:cNvPr id="205827" name="Picture 2"/>
          <p:cNvPicPr>
            <a:picLocks noChangeAspect="1" noChangeArrowheads="1"/>
          </p:cNvPicPr>
          <p:nvPr/>
        </p:nvPicPr>
        <p:blipFill>
          <a:blip r:embed="rId2" cstate="print"/>
          <a:srcRect/>
          <a:stretch>
            <a:fillRect/>
          </a:stretch>
        </p:blipFill>
        <p:spPr bwMode="auto">
          <a:xfrm>
            <a:off x="4429125" y="2286000"/>
            <a:ext cx="4010025" cy="2990850"/>
          </a:xfrm>
          <a:prstGeom prst="rect">
            <a:avLst/>
          </a:prstGeom>
          <a:noFill/>
          <a:ln w="28575">
            <a:noFill/>
            <a:miter lim="800000"/>
            <a:headEnd/>
            <a:tailEnd/>
          </a:ln>
        </p:spPr>
      </p:pic>
      <p:pic>
        <p:nvPicPr>
          <p:cNvPr id="205828" name="Picture 3"/>
          <p:cNvPicPr>
            <a:picLocks noChangeAspect="1" noChangeArrowheads="1"/>
          </p:cNvPicPr>
          <p:nvPr/>
        </p:nvPicPr>
        <p:blipFill>
          <a:blip r:embed="rId3" cstate="print"/>
          <a:srcRect/>
          <a:stretch>
            <a:fillRect/>
          </a:stretch>
        </p:blipFill>
        <p:spPr bwMode="auto">
          <a:xfrm>
            <a:off x="214313" y="2286000"/>
            <a:ext cx="3914775" cy="319087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GB" smtClean="0"/>
              <a:t>Time Project Completed</a:t>
            </a:r>
          </a:p>
        </p:txBody>
      </p:sp>
      <p:pic>
        <p:nvPicPr>
          <p:cNvPr id="206851" name="Picture 2"/>
          <p:cNvPicPr>
            <a:picLocks noGrp="1" noChangeAspect="1" noChangeArrowheads="1"/>
          </p:cNvPicPr>
          <p:nvPr>
            <p:ph idx="1"/>
          </p:nvPr>
        </p:nvPicPr>
        <p:blipFill>
          <a:blip r:embed="rId2" cstate="print"/>
          <a:srcRect/>
          <a:stretch>
            <a:fillRect/>
          </a:stretch>
        </p:blipFill>
        <p:spPr>
          <a:xfrm>
            <a:off x="1320800" y="2095500"/>
            <a:ext cx="6502400" cy="4114800"/>
          </a:xfrm>
        </p:spPr>
      </p:pic>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r>
              <a:rPr lang="en-GB" smtClean="0"/>
              <a:t>Rework Model 11</a:t>
            </a:r>
          </a:p>
        </p:txBody>
      </p:sp>
      <p:sp>
        <p:nvSpPr>
          <p:cNvPr id="6" name="Rounded Rectangle 5"/>
          <p:cNvSpPr/>
          <p:nvPr/>
        </p:nvSpPr>
        <p:spPr bwMode="auto">
          <a:xfrm>
            <a:off x="785813" y="1857375"/>
            <a:ext cx="7572375" cy="473392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Softer Issues</a:t>
            </a:r>
          </a:p>
          <a:p>
            <a:pPr>
              <a:defRPr/>
            </a:pPr>
            <a:endParaRPr lang="en-GB" sz="1800" dirty="0">
              <a:solidFill>
                <a:schemeClr val="accent3"/>
              </a:solidFill>
              <a:effectLst>
                <a:outerShdw blurRad="50800" dist="38100" dir="2700000" algn="tl" rotWithShape="0">
                  <a:prstClr val="black">
                    <a:alpha val="40000"/>
                  </a:prstClr>
                </a:outerShdw>
              </a:effectLst>
            </a:endParaRPr>
          </a:p>
          <a:p>
            <a:pPr>
              <a:defRPr/>
            </a:pPr>
            <a:r>
              <a:rPr lang="en-GB" sz="1800" dirty="0">
                <a:solidFill>
                  <a:schemeClr val="accent3"/>
                </a:solidFill>
                <a:effectLst>
                  <a:outerShdw blurRad="50800" dist="38100" dir="2700000" algn="tl" rotWithShape="0">
                    <a:prstClr val="black">
                      <a:alpha val="40000"/>
                    </a:prstClr>
                  </a:outerShdw>
                </a:effectLst>
              </a:rPr>
              <a:t>What are the effects of over-time, fatigue, deadline pressure ?</a:t>
            </a:r>
          </a:p>
          <a:p>
            <a:pPr>
              <a:defRPr/>
            </a:pPr>
            <a:endParaRPr lang="en-GB" sz="1800" dirty="0">
              <a:solidFill>
                <a:schemeClr val="accent3"/>
              </a:solidFill>
              <a:effectLst>
                <a:outerShdw blurRad="50800" dist="38100" dir="2700000" algn="tl" rotWithShape="0">
                  <a:prstClr val="black">
                    <a:alpha val="40000"/>
                  </a:prstClr>
                </a:outerShdw>
              </a:effectLst>
            </a:endParaRPr>
          </a:p>
          <a:p>
            <a:pPr>
              <a:defRPr/>
            </a:pPr>
            <a:r>
              <a:rPr lang="en-GB" sz="1800" dirty="0">
                <a:solidFill>
                  <a:schemeClr val="accent3"/>
                </a:solidFill>
                <a:effectLst>
                  <a:outerShdw blurRad="50800" dist="38100" dir="2700000" algn="tl" rotWithShape="0">
                    <a:prstClr val="black">
                      <a:alpha val="40000"/>
                    </a:prstClr>
                  </a:outerShdw>
                </a:effectLst>
              </a:rPr>
              <a:t>Over-time – Increases Productivity</a:t>
            </a:r>
          </a:p>
          <a:p>
            <a:pPr>
              <a:defRPr/>
            </a:pPr>
            <a:endParaRPr lang="en-GB" sz="1800" dirty="0">
              <a:solidFill>
                <a:schemeClr val="accent3"/>
              </a:solidFill>
              <a:effectLst>
                <a:outerShdw blurRad="50800" dist="38100" dir="2700000" algn="tl" rotWithShape="0">
                  <a:prstClr val="black">
                    <a:alpha val="40000"/>
                  </a:prstClr>
                </a:outerShdw>
              </a:effectLst>
            </a:endParaRPr>
          </a:p>
          <a:p>
            <a:pPr>
              <a:defRPr/>
            </a:pPr>
            <a:r>
              <a:rPr lang="en-GB" sz="1800" dirty="0">
                <a:solidFill>
                  <a:schemeClr val="accent3"/>
                </a:solidFill>
                <a:effectLst>
                  <a:outerShdw blurRad="50800" dist="38100" dir="2700000" algn="tl" rotWithShape="0">
                    <a:prstClr val="black">
                      <a:alpha val="40000"/>
                    </a:prstClr>
                  </a:outerShdw>
                </a:effectLst>
              </a:rPr>
              <a:t>Deadline Pressure –  ?</a:t>
            </a:r>
          </a:p>
          <a:p>
            <a:pPr>
              <a:defRPr/>
            </a:pPr>
            <a:endParaRPr lang="en-GB" sz="1800" dirty="0">
              <a:solidFill>
                <a:schemeClr val="accent3"/>
              </a:solidFill>
              <a:effectLst>
                <a:outerShdw blurRad="50800" dist="38100" dir="2700000" algn="tl" rotWithShape="0">
                  <a:prstClr val="black">
                    <a:alpha val="40000"/>
                  </a:prstClr>
                </a:outerShdw>
              </a:effectLst>
            </a:endParaRPr>
          </a:p>
          <a:p>
            <a:pPr>
              <a:defRPr/>
            </a:pPr>
            <a:r>
              <a:rPr lang="en-GB" sz="1800" dirty="0">
                <a:solidFill>
                  <a:schemeClr val="accent3"/>
                </a:solidFill>
                <a:effectLst>
                  <a:outerShdw blurRad="50800" dist="38100" dir="2700000" algn="tl" rotWithShape="0">
                    <a:prstClr val="black">
                      <a:alpha val="40000"/>
                    </a:prstClr>
                  </a:outerShdw>
                </a:effectLst>
              </a:rPr>
              <a:t>Fatigue – Reduces Productivity</a:t>
            </a:r>
          </a:p>
          <a:p>
            <a:pPr>
              <a:defRPr/>
            </a:pPr>
            <a:endParaRPr lang="en-GB" sz="1800" dirty="0">
              <a:solidFill>
                <a:schemeClr val="accent3"/>
              </a:solidFill>
              <a:effectLst>
                <a:outerShdw blurRad="50800" dist="38100" dir="2700000" algn="tl" rotWithShape="0">
                  <a:prstClr val="black">
                    <a:alpha val="40000"/>
                  </a:prstClr>
                </a:outerShdw>
              </a:effectLst>
            </a:endParaRPr>
          </a:p>
          <a:p>
            <a:pPr>
              <a:defRPr/>
            </a:pPr>
            <a:endParaRPr lang="en-GB" sz="1800" dirty="0">
              <a:solidFill>
                <a:schemeClr val="accent3"/>
              </a:solidFill>
              <a:effectLst>
                <a:outerShdw blurRad="50800" dist="38100" dir="2700000" algn="tl" rotWithShape="0">
                  <a:prstClr val="black">
                    <a:alpha val="40000"/>
                  </a:prstClr>
                </a:outerShdw>
              </a:effectLst>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a:p>
            <a:pPr>
              <a:defRPr/>
            </a:pPr>
            <a:endParaRPr lang="en-GB" dirty="0">
              <a:solidFill>
                <a:schemeClr val="accent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Identifying Stocks and Flows </a:t>
            </a:r>
          </a:p>
        </p:txBody>
      </p:sp>
      <p:sp>
        <p:nvSpPr>
          <p:cNvPr id="3" name="Content Placeholder 2"/>
          <p:cNvSpPr>
            <a:spLocks noGrp="1"/>
          </p:cNvSpPr>
          <p:nvPr>
            <p:ph idx="1"/>
          </p:nvPr>
        </p:nvSpPr>
        <p:spPr>
          <a:xfrm>
            <a:off x="685800" y="2095500"/>
            <a:ext cx="7958138" cy="4114800"/>
          </a:xfrm>
        </p:spPr>
        <p:txBody>
          <a:bodyPr/>
          <a:lstStyle/>
          <a:p>
            <a:r>
              <a:rPr lang="en-GB" dirty="0" smtClean="0"/>
              <a:t>Key skill is to  identify the stocks and flows in a system.</a:t>
            </a:r>
          </a:p>
          <a:p>
            <a:endParaRPr lang="en-GB" dirty="0" smtClean="0"/>
          </a:p>
          <a:p>
            <a:r>
              <a:rPr lang="en-GB" dirty="0" smtClean="0"/>
              <a:t>People are often confused between stocks and flows. </a:t>
            </a:r>
          </a:p>
          <a:p>
            <a:endParaRPr lang="en-GB" dirty="0" smtClean="0"/>
          </a:p>
          <a:p>
            <a:r>
              <a:rPr lang="en-GB" dirty="0" smtClean="0"/>
              <a:t>People say "deficit" (a flow) when they mean "debt" (a stock)</a:t>
            </a:r>
          </a:p>
          <a:p>
            <a:endParaRPr lang="en-GB" dirty="0" smtClean="0"/>
          </a:p>
          <a:p>
            <a:r>
              <a:rPr lang="en-GB" dirty="0" smtClean="0"/>
              <a:t>Or statements such as:</a:t>
            </a:r>
          </a:p>
          <a:p>
            <a:pPr lvl="1"/>
            <a:r>
              <a:rPr lang="en-GB" i="1" dirty="0" smtClean="0">
                <a:solidFill>
                  <a:srgbClr val="0066FF"/>
                </a:solidFill>
                <a:latin typeface="Andalus" pitchFamily="18" charset="-78"/>
                <a:cs typeface="Andalus" pitchFamily="18" charset="-78"/>
              </a:rPr>
              <a:t>"inflation (a flow into a stock) is lower so therefore prices (a stock) are falling" </a:t>
            </a:r>
          </a:p>
          <a:p>
            <a:pPr lvl="1"/>
            <a:r>
              <a:rPr lang="en-GB" dirty="0" smtClean="0"/>
              <a:t>In fact, decreasing inflation to a lower value means that prices are </a:t>
            </a:r>
            <a:r>
              <a:rPr lang="en-GB" dirty="0" smtClean="0">
                <a:solidFill>
                  <a:srgbClr val="FF0000"/>
                </a:solidFill>
              </a:rPr>
              <a:t>rising</a:t>
            </a:r>
            <a:r>
              <a:rPr lang="en-GB" dirty="0" smtClean="0"/>
              <a:t> but at a </a:t>
            </a:r>
            <a:r>
              <a:rPr lang="en-GB" dirty="0" smtClean="0">
                <a:solidFill>
                  <a:srgbClr val="FF0000"/>
                </a:solidFill>
              </a:rPr>
              <a:t>slower</a:t>
            </a:r>
            <a:r>
              <a:rPr lang="en-GB" dirty="0" smtClean="0"/>
              <a:t> rate.</a:t>
            </a:r>
          </a:p>
          <a:p>
            <a:endParaRPr lang="en-GB" dirty="0" smtClean="0"/>
          </a:p>
        </p:txBody>
      </p:sp>
    </p:spTree>
    <p:custDataLst>
      <p:tags r:id="rId1"/>
    </p:custDataLst>
  </p:cSld>
  <p:clrMapOvr>
    <a:masterClrMapping/>
  </p:clrMapOvr>
  <p:transition advTm="224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GB" smtClean="0"/>
              <a:t>Rework Model 11</a:t>
            </a:r>
          </a:p>
        </p:txBody>
      </p:sp>
      <p:sp>
        <p:nvSpPr>
          <p:cNvPr id="6" name="Rounded Rectangle 5"/>
          <p:cNvSpPr/>
          <p:nvPr/>
        </p:nvSpPr>
        <p:spPr bwMode="auto">
          <a:xfrm>
            <a:off x="785813" y="1857375"/>
            <a:ext cx="7572375" cy="2860675"/>
          </a:xfrm>
          <a:prstGeom prst="roundRect">
            <a:avLst/>
          </a:prstGeom>
          <a:solidFill>
            <a:srgbClr val="00B0F0"/>
          </a:solidFill>
          <a:ln w="285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anchor="ctr">
            <a:spAutoFit/>
          </a:bodyPr>
          <a:lstStyle/>
          <a:p>
            <a:pPr>
              <a:defRPr/>
            </a:pPr>
            <a:r>
              <a:rPr lang="en-GB" sz="1800" dirty="0">
                <a:solidFill>
                  <a:schemeClr val="accent3"/>
                </a:solidFill>
                <a:effectLst>
                  <a:outerShdw blurRad="50800" dist="38100" dir="2700000" algn="tl" rotWithShape="0">
                    <a:prstClr val="black">
                      <a:alpha val="40000"/>
                    </a:prstClr>
                  </a:outerShdw>
                </a:effectLst>
              </a:rPr>
              <a:t>Softer Issues</a:t>
            </a:r>
          </a:p>
          <a:p>
            <a:pPr>
              <a:defRPr/>
            </a:pPr>
            <a:endParaRPr lang="en-GB" sz="1800" b="0" dirty="0">
              <a:solidFill>
                <a:schemeClr val="accent3"/>
              </a:solidFill>
              <a:effectLst>
                <a:outerShdw blurRad="50800" dist="38100" dir="2700000" algn="tl" rotWithShape="0">
                  <a:prstClr val="black">
                    <a:alpha val="40000"/>
                  </a:prstClr>
                </a:outerShdw>
              </a:effectLst>
            </a:endParaRPr>
          </a:p>
          <a:p>
            <a:pPr>
              <a:defRPr/>
            </a:pPr>
            <a:r>
              <a:rPr lang="en-GB" b="0" dirty="0">
                <a:solidFill>
                  <a:schemeClr val="accent3"/>
                </a:solidFill>
              </a:rPr>
              <a:t>Deadline Pressure on Workers = </a:t>
            </a:r>
          </a:p>
          <a:p>
            <a:pPr>
              <a:defRPr/>
            </a:pPr>
            <a:r>
              <a:rPr lang="en-GB" b="0" dirty="0">
                <a:solidFill>
                  <a:schemeClr val="accent3"/>
                </a:solidFill>
              </a:rPr>
              <a:t>Estimated Time Remaining / Scheduled Time Remaining</a:t>
            </a:r>
          </a:p>
          <a:p>
            <a:pPr>
              <a:defRPr/>
            </a:pPr>
            <a:endParaRPr lang="en-GB" b="0" dirty="0">
              <a:solidFill>
                <a:schemeClr val="accent3"/>
              </a:solidFill>
            </a:endParaRPr>
          </a:p>
          <a:p>
            <a:pPr>
              <a:defRPr/>
            </a:pPr>
            <a:r>
              <a:rPr lang="en-GB" b="0" dirty="0">
                <a:solidFill>
                  <a:schemeClr val="accent3"/>
                </a:solidFill>
              </a:rPr>
              <a:t>Use this value to point to first 2 lookup tables below</a:t>
            </a:r>
          </a:p>
          <a:p>
            <a:pPr>
              <a:defRPr/>
            </a:pPr>
            <a:endParaRPr lang="en-GB" b="0" dirty="0">
              <a:solidFill>
                <a:schemeClr val="accent3"/>
              </a:solidFill>
            </a:endParaRPr>
          </a:p>
          <a:p>
            <a:pPr>
              <a:defRPr/>
            </a:pPr>
            <a:r>
              <a:rPr lang="en-GB" b="0" dirty="0">
                <a:solidFill>
                  <a:schemeClr val="accent3"/>
                </a:solidFill>
              </a:rPr>
              <a:t>Use “Averaged Over Time” to point to third lookup table</a:t>
            </a:r>
          </a:p>
          <a:p>
            <a:pPr>
              <a:defRPr/>
            </a:pPr>
            <a:endParaRPr lang="en-GB" b="0" dirty="0">
              <a:solidFill>
                <a:schemeClr val="accent3"/>
              </a:solidFill>
            </a:endParaRPr>
          </a:p>
          <a:p>
            <a:pPr>
              <a:defRPr/>
            </a:pPr>
            <a:r>
              <a:rPr lang="en-GB" b="0" dirty="0">
                <a:solidFill>
                  <a:schemeClr val="accent3"/>
                </a:solidFill>
              </a:rPr>
              <a:t>All three modifiers can then be applied to Productivity</a:t>
            </a:r>
          </a:p>
          <a:p>
            <a:pPr>
              <a:defRPr/>
            </a:pPr>
            <a:endParaRPr lang="en-GB" dirty="0">
              <a:solidFill>
                <a:schemeClr val="accent3"/>
              </a:solidFill>
            </a:endParaRPr>
          </a:p>
        </p:txBody>
      </p:sp>
      <p:graphicFrame>
        <p:nvGraphicFramePr>
          <p:cNvPr id="4" name="Table 3"/>
          <p:cNvGraphicFramePr>
            <a:graphicFrameLocks noGrp="1"/>
          </p:cNvGraphicFramePr>
          <p:nvPr/>
        </p:nvGraphicFramePr>
        <p:xfrm>
          <a:off x="1714500" y="4929188"/>
          <a:ext cx="5588000" cy="1524000"/>
        </p:xfrm>
        <a:graphic>
          <a:graphicData uri="http://schemas.openxmlformats.org/drawingml/2006/table">
            <a:tbl>
              <a:tblPr/>
              <a:tblGrid>
                <a:gridCol w="1320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190500">
                <a:tc>
                  <a:txBody>
                    <a:bodyPr/>
                    <a:lstStyle/>
                    <a:p>
                      <a:pPr algn="l" fontAlgn="b"/>
                      <a:r>
                        <a:rPr lang="en-GB" sz="1100" b="0" i="0" u="none" strike="noStrike" dirty="0">
                          <a:solidFill>
                            <a:srgbClr val="000000"/>
                          </a:solidFill>
                          <a:latin typeface="Calibri"/>
                        </a:rPr>
                        <a:t>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l" fontAlgn="b"/>
                      <a:r>
                        <a:rPr lang="en-GB" sz="1100" b="0" i="0" u="none" strike="noStrike">
                          <a:solidFill>
                            <a:srgbClr val="000000"/>
                          </a:solidFill>
                          <a:latin typeface="Calibri"/>
                        </a:rPr>
                        <a:t>Overtime Proportion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GB" sz="1100" b="0" i="0" u="none" strike="noStrike">
                          <a:solidFill>
                            <a:srgbClr val="000000"/>
                          </a:solidFill>
                          <a:latin typeface="Calibri"/>
                        </a:rPr>
                        <a:t>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GB" sz="1100" b="0" i="0" u="none" strike="noStrike">
                          <a:solidFill>
                            <a:srgbClr val="000000"/>
                          </a:solidFill>
                          <a:latin typeface="Calibri"/>
                        </a:rPr>
                        <a:t>Pressure Mod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GB" sz="1100" b="0" i="0" u="none" strike="noStrike">
                          <a:solidFill>
                            <a:srgbClr val="000000"/>
                          </a:solidFill>
                          <a:latin typeface="Calibri"/>
                        </a:rPr>
                        <a:t>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GB" sz="1100" b="0" i="0" u="none" strike="noStrike">
                          <a:solidFill>
                            <a:srgbClr val="000000"/>
                          </a:solidFill>
                          <a:latin typeface="Calibri"/>
                        </a:rPr>
                        <a:t>Fatigue Mod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GB" smtClean="0"/>
              <a:t>Softer Issues</a:t>
            </a:r>
          </a:p>
        </p:txBody>
      </p:sp>
      <p:pic>
        <p:nvPicPr>
          <p:cNvPr id="209923" name="Picture 2"/>
          <p:cNvPicPr>
            <a:picLocks noGrp="1" noChangeAspect="1" noChangeArrowheads="1"/>
          </p:cNvPicPr>
          <p:nvPr>
            <p:ph idx="1"/>
          </p:nvPr>
        </p:nvPicPr>
        <p:blipFill>
          <a:blip r:embed="rId2" cstate="print"/>
          <a:srcRect/>
          <a:stretch>
            <a:fillRect/>
          </a:stretch>
        </p:blipFill>
        <p:spPr>
          <a:xfrm>
            <a:off x="546100" y="1643063"/>
            <a:ext cx="7677150" cy="4786312"/>
          </a:xfrm>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GB" smtClean="0"/>
              <a:t>Dashboard</a:t>
            </a:r>
          </a:p>
        </p:txBody>
      </p:sp>
      <p:pic>
        <p:nvPicPr>
          <p:cNvPr id="210947" name="Picture 2"/>
          <p:cNvPicPr>
            <a:picLocks noGrp="1" noChangeAspect="1" noChangeArrowheads="1"/>
          </p:cNvPicPr>
          <p:nvPr>
            <p:ph idx="1"/>
          </p:nvPr>
        </p:nvPicPr>
        <p:blipFill>
          <a:blip r:embed="rId2" cstate="print"/>
          <a:srcRect/>
          <a:stretch>
            <a:fillRect/>
          </a:stretch>
        </p:blipFill>
        <p:spPr>
          <a:xfrm>
            <a:off x="1177925" y="2095500"/>
            <a:ext cx="6788150" cy="4114800"/>
          </a:xfrm>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GB" smtClean="0"/>
              <a:t>Delays</a:t>
            </a:r>
          </a:p>
        </p:txBody>
      </p:sp>
      <p:sp>
        <p:nvSpPr>
          <p:cNvPr id="228355" name="Rectangle 3"/>
          <p:cNvSpPr>
            <a:spLocks noGrp="1" noChangeArrowheads="1"/>
          </p:cNvSpPr>
          <p:nvPr>
            <p:ph type="body" idx="1"/>
          </p:nvPr>
        </p:nvSpPr>
        <p:spPr/>
        <p:txBody>
          <a:bodyPr/>
          <a:lstStyle/>
          <a:p>
            <a:pPr>
              <a:lnSpc>
                <a:spcPct val="90000"/>
              </a:lnSpc>
            </a:pPr>
            <a:r>
              <a:rPr lang="en-GB" smtClean="0"/>
              <a:t>Key element to System Dynamics modelling</a:t>
            </a:r>
          </a:p>
          <a:p>
            <a:pPr>
              <a:lnSpc>
                <a:spcPct val="90000"/>
              </a:lnSpc>
            </a:pPr>
            <a:endParaRPr lang="en-GB" smtClean="0"/>
          </a:p>
          <a:p>
            <a:pPr>
              <a:lnSpc>
                <a:spcPct val="90000"/>
              </a:lnSpc>
            </a:pPr>
            <a:r>
              <a:rPr lang="en-GB" u="sng" smtClean="0"/>
              <a:t>Nothing</a:t>
            </a:r>
            <a:r>
              <a:rPr lang="en-GB" smtClean="0"/>
              <a:t> happens instantly</a:t>
            </a:r>
          </a:p>
          <a:p>
            <a:pPr>
              <a:lnSpc>
                <a:spcPct val="90000"/>
              </a:lnSpc>
            </a:pPr>
            <a:endParaRPr lang="en-GB" smtClean="0"/>
          </a:p>
          <a:p>
            <a:pPr>
              <a:lnSpc>
                <a:spcPct val="90000"/>
              </a:lnSpc>
            </a:pPr>
            <a:r>
              <a:rPr lang="en-GB" smtClean="0"/>
              <a:t>Cause -&gt; Reaction (today, tomorrow, next year)</a:t>
            </a:r>
          </a:p>
          <a:p>
            <a:pPr>
              <a:lnSpc>
                <a:spcPct val="90000"/>
              </a:lnSpc>
            </a:pPr>
            <a:endParaRPr lang="en-GB" smtClean="0"/>
          </a:p>
          <a:p>
            <a:pPr>
              <a:lnSpc>
                <a:spcPct val="90000"/>
              </a:lnSpc>
            </a:pPr>
            <a:r>
              <a:rPr lang="en-GB" smtClean="0"/>
              <a:t>Labour shortfall -&gt; </a:t>
            </a:r>
          </a:p>
          <a:p>
            <a:pPr lvl="1">
              <a:lnSpc>
                <a:spcPct val="90000"/>
              </a:lnSpc>
            </a:pPr>
            <a:r>
              <a:rPr lang="en-GB" smtClean="0"/>
              <a:t>Time to advertise positions</a:t>
            </a:r>
          </a:p>
          <a:p>
            <a:pPr lvl="1">
              <a:lnSpc>
                <a:spcPct val="90000"/>
              </a:lnSpc>
            </a:pPr>
            <a:r>
              <a:rPr lang="en-GB" smtClean="0"/>
              <a:t>Time to interview candidates</a:t>
            </a:r>
          </a:p>
          <a:p>
            <a:pPr lvl="1">
              <a:lnSpc>
                <a:spcPct val="90000"/>
              </a:lnSpc>
            </a:pPr>
            <a:r>
              <a:rPr lang="en-GB" smtClean="0"/>
              <a:t>Time to select new recruits</a:t>
            </a:r>
          </a:p>
          <a:p>
            <a:pPr lvl="1">
              <a:lnSpc>
                <a:spcPct val="90000"/>
              </a:lnSpc>
            </a:pPr>
            <a:r>
              <a:rPr lang="en-GB" smtClean="0"/>
              <a:t>Notice period of individuals</a:t>
            </a:r>
          </a:p>
          <a:p>
            <a:pPr lvl="1">
              <a:lnSpc>
                <a:spcPct val="90000"/>
              </a:lnSpc>
            </a:pPr>
            <a:r>
              <a:rPr lang="en-GB" smtClean="0"/>
              <a:t>and so on</a:t>
            </a:r>
          </a:p>
          <a:p>
            <a:pPr lvl="1">
              <a:lnSpc>
                <a:spcPct val="90000"/>
              </a:lnSpc>
            </a:pPr>
            <a:endParaRPr lang="en-GB" smtClean="0"/>
          </a:p>
          <a:p>
            <a:pPr>
              <a:lnSpc>
                <a:spcPct val="90000"/>
              </a:lnSpc>
            </a:pPr>
            <a:endParaRPr lang="en-GB"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smtClean="0"/>
              <a:t>Delay Functions</a:t>
            </a:r>
          </a:p>
        </p:txBody>
      </p:sp>
      <p:sp>
        <p:nvSpPr>
          <p:cNvPr id="229379" name="Rectangle 3"/>
          <p:cNvSpPr>
            <a:spLocks noGrp="1" noChangeArrowheads="1"/>
          </p:cNvSpPr>
          <p:nvPr>
            <p:ph type="body" idx="1"/>
          </p:nvPr>
        </p:nvSpPr>
        <p:spPr/>
        <p:txBody>
          <a:bodyPr/>
          <a:lstStyle/>
          <a:p>
            <a:r>
              <a:rPr lang="en-GB" smtClean="0"/>
              <a:t>Two categories of functions :</a:t>
            </a:r>
          </a:p>
          <a:p>
            <a:pPr lvl="1"/>
            <a:r>
              <a:rPr lang="en-GB" smtClean="0"/>
              <a:t>Continuous</a:t>
            </a:r>
          </a:p>
          <a:p>
            <a:pPr lvl="1"/>
            <a:r>
              <a:rPr lang="en-GB" smtClean="0"/>
              <a:t>Discrete</a:t>
            </a:r>
          </a:p>
          <a:p>
            <a:endParaRPr lang="en-GB" smtClean="0"/>
          </a:p>
          <a:p>
            <a:r>
              <a:rPr lang="en-GB" smtClean="0"/>
              <a:t>Apply one which most closely represents reality</a:t>
            </a:r>
          </a:p>
          <a:p>
            <a:endParaRPr lang="en-GB" smtClean="0"/>
          </a:p>
          <a:p>
            <a:r>
              <a:rPr lang="en-GB" smtClean="0"/>
              <a:t>Continuous most suited to “large” flows</a:t>
            </a:r>
          </a:p>
          <a:p>
            <a:endParaRPr lang="en-GB" smtClean="0"/>
          </a:p>
          <a:p>
            <a:r>
              <a:rPr lang="en-GB" smtClean="0"/>
              <a:t>Discrete better for smaller flows</a:t>
            </a:r>
          </a:p>
          <a:p>
            <a:endParaRPr lang="en-GB" smtClean="0"/>
          </a:p>
          <a:p>
            <a:r>
              <a:rPr lang="en-GB" smtClean="0"/>
              <a:t>Selection of Time Step size critical</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smtClean="0"/>
              <a:t>Continuous Delays</a:t>
            </a:r>
          </a:p>
        </p:txBody>
      </p:sp>
      <p:sp>
        <p:nvSpPr>
          <p:cNvPr id="230403" name="Rectangle 3"/>
          <p:cNvSpPr>
            <a:spLocks noGrp="1" noChangeArrowheads="1"/>
          </p:cNvSpPr>
          <p:nvPr>
            <p:ph type="body" idx="1"/>
          </p:nvPr>
        </p:nvSpPr>
        <p:spPr/>
        <p:txBody>
          <a:bodyPr/>
          <a:lstStyle/>
          <a:p>
            <a:r>
              <a:rPr lang="en-GB" smtClean="0"/>
              <a:t>Also known as “Ordered Delays”</a:t>
            </a:r>
          </a:p>
          <a:p>
            <a:endParaRPr lang="en-GB" smtClean="0"/>
          </a:p>
          <a:p>
            <a:r>
              <a:rPr lang="en-GB" smtClean="0"/>
              <a:t>Use “Average” delay time</a:t>
            </a:r>
          </a:p>
          <a:p>
            <a:endParaRPr lang="en-GB" smtClean="0"/>
          </a:p>
          <a:p>
            <a:r>
              <a:rPr lang="en-GB" smtClean="0"/>
              <a:t>Some elements flow through quicker, some slower than the average</a:t>
            </a:r>
          </a:p>
          <a:p>
            <a:endParaRPr lang="en-GB"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GB" smtClean="0"/>
              <a:t>First Order Delay (</a:t>
            </a:r>
            <a:r>
              <a:rPr lang="en-GB" i="1" smtClean="0"/>
              <a:t>Fn Delay1</a:t>
            </a:r>
            <a:r>
              <a:rPr lang="en-GB" smtClean="0"/>
              <a:t>)</a:t>
            </a:r>
          </a:p>
        </p:txBody>
      </p:sp>
      <p:sp>
        <p:nvSpPr>
          <p:cNvPr id="231427" name="Rectangle 3"/>
          <p:cNvSpPr>
            <a:spLocks noGrp="1" noChangeArrowheads="1"/>
          </p:cNvSpPr>
          <p:nvPr>
            <p:ph type="body" idx="1"/>
          </p:nvPr>
        </p:nvSpPr>
        <p:spPr/>
        <p:txBody>
          <a:bodyPr/>
          <a:lstStyle/>
          <a:p>
            <a:r>
              <a:rPr lang="en-GB" smtClean="0"/>
              <a:t>Returns a exponential delay of the input.  </a:t>
            </a:r>
          </a:p>
          <a:p>
            <a:r>
              <a:rPr lang="en-GB" smtClean="0"/>
              <a:t>Equivalent to the equations:</a:t>
            </a:r>
          </a:p>
          <a:p>
            <a:endParaRPr lang="en-GB" smtClean="0"/>
          </a:p>
          <a:p>
            <a:pPr lvl="1"/>
            <a:r>
              <a:rPr lang="en-GB" smtClean="0"/>
              <a:t>DELAY1=LV/delay time</a:t>
            </a:r>
          </a:p>
          <a:p>
            <a:endParaRPr lang="en-GB" smtClean="0"/>
          </a:p>
          <a:p>
            <a:pPr lvl="1"/>
            <a:r>
              <a:rPr lang="en-GB" smtClean="0"/>
              <a:t>LV=INTEG(input-DELAY1,input*delay time)</a:t>
            </a:r>
          </a:p>
        </p:txBody>
      </p:sp>
      <p:pic>
        <p:nvPicPr>
          <p:cNvPr id="231428" name="Picture 4"/>
          <p:cNvPicPr>
            <a:picLocks noChangeAspect="1" noChangeArrowheads="1"/>
          </p:cNvPicPr>
          <p:nvPr/>
        </p:nvPicPr>
        <p:blipFill>
          <a:blip r:embed="rId2" cstate="print"/>
          <a:srcRect/>
          <a:stretch>
            <a:fillRect/>
          </a:stretch>
        </p:blipFill>
        <p:spPr bwMode="auto">
          <a:xfrm>
            <a:off x="1143000" y="3857625"/>
            <a:ext cx="51657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GB" smtClean="0"/>
              <a:t>Third Order Delay (</a:t>
            </a:r>
            <a:r>
              <a:rPr lang="en-GB" i="1" smtClean="0"/>
              <a:t>Fn Delay3</a:t>
            </a:r>
            <a:r>
              <a:rPr lang="en-GB" smtClean="0"/>
              <a:t>)</a:t>
            </a:r>
          </a:p>
        </p:txBody>
      </p:sp>
      <p:sp>
        <p:nvSpPr>
          <p:cNvPr id="232451" name="Rectangle 3"/>
          <p:cNvSpPr>
            <a:spLocks noGrp="1" noChangeArrowheads="1"/>
          </p:cNvSpPr>
          <p:nvPr>
            <p:ph type="body" idx="1"/>
          </p:nvPr>
        </p:nvSpPr>
        <p:spPr/>
        <p:txBody>
          <a:bodyPr/>
          <a:lstStyle/>
          <a:p>
            <a:pPr>
              <a:lnSpc>
                <a:spcPct val="90000"/>
              </a:lnSpc>
            </a:pPr>
            <a:r>
              <a:rPr lang="en-GB" sz="1200" smtClean="0"/>
              <a:t>Returns a 3rd order exponential delay of the input, conserving the input if the delay time changes.  Equivalent to the equations:</a:t>
            </a:r>
          </a:p>
          <a:p>
            <a:pPr>
              <a:lnSpc>
                <a:spcPct val="90000"/>
              </a:lnSpc>
            </a:pPr>
            <a:endParaRPr lang="en-GB" sz="1200" smtClean="0"/>
          </a:p>
          <a:p>
            <a:pPr>
              <a:lnSpc>
                <a:spcPct val="90000"/>
              </a:lnSpc>
            </a:pPr>
            <a:r>
              <a:rPr lang="en-GB" sz="1200" smtClean="0">
                <a:solidFill>
                  <a:srgbClr val="B8C5DA"/>
                </a:solidFill>
              </a:rPr>
              <a:t>DELAY3=LV3/DL</a:t>
            </a:r>
          </a:p>
          <a:p>
            <a:pPr>
              <a:lnSpc>
                <a:spcPct val="90000"/>
              </a:lnSpc>
            </a:pPr>
            <a:endParaRPr lang="en-GB" sz="1200" smtClean="0">
              <a:solidFill>
                <a:srgbClr val="B8C5DA"/>
              </a:solidFill>
            </a:endParaRPr>
          </a:p>
          <a:p>
            <a:pPr>
              <a:lnSpc>
                <a:spcPct val="90000"/>
              </a:lnSpc>
            </a:pPr>
            <a:r>
              <a:rPr lang="en-GB" sz="1200" smtClean="0">
                <a:solidFill>
                  <a:srgbClr val="B8C5DA"/>
                </a:solidFill>
              </a:rPr>
              <a:t>LV3=INTEG(RT2-DELAY3,DL*IN)</a:t>
            </a:r>
          </a:p>
          <a:p>
            <a:pPr>
              <a:lnSpc>
                <a:spcPct val="90000"/>
              </a:lnSpc>
            </a:pPr>
            <a:r>
              <a:rPr lang="en-GB" sz="1200" smtClean="0">
                <a:solidFill>
                  <a:srgbClr val="B8C5DA"/>
                </a:solidFill>
              </a:rPr>
              <a:t>RT2=LV2/DL</a:t>
            </a:r>
          </a:p>
          <a:p>
            <a:pPr>
              <a:lnSpc>
                <a:spcPct val="90000"/>
              </a:lnSpc>
            </a:pPr>
            <a:r>
              <a:rPr lang="en-GB" sz="1200" smtClean="0">
                <a:solidFill>
                  <a:srgbClr val="B8C5DA"/>
                </a:solidFill>
              </a:rPr>
              <a:t>LV2=INTEG(RT1-RT2,LV3)</a:t>
            </a:r>
          </a:p>
          <a:p>
            <a:pPr>
              <a:lnSpc>
                <a:spcPct val="90000"/>
              </a:lnSpc>
            </a:pPr>
            <a:r>
              <a:rPr lang="en-GB" sz="1200" smtClean="0">
                <a:solidFill>
                  <a:srgbClr val="B8C5DA"/>
                </a:solidFill>
              </a:rPr>
              <a:t>RT1=LV1/DL</a:t>
            </a:r>
          </a:p>
          <a:p>
            <a:pPr>
              <a:lnSpc>
                <a:spcPct val="90000"/>
              </a:lnSpc>
            </a:pPr>
            <a:r>
              <a:rPr lang="en-GB" sz="1200" smtClean="0">
                <a:solidFill>
                  <a:srgbClr val="B8C5DA"/>
                </a:solidFill>
              </a:rPr>
              <a:t>LV1=INTEG(input-RT1,LV3)</a:t>
            </a:r>
          </a:p>
          <a:p>
            <a:pPr>
              <a:lnSpc>
                <a:spcPct val="90000"/>
              </a:lnSpc>
            </a:pPr>
            <a:r>
              <a:rPr lang="en-GB" sz="1200" smtClean="0">
                <a:solidFill>
                  <a:srgbClr val="B8C5DA"/>
                </a:solidFill>
              </a:rPr>
              <a:t>DL=delay time/3</a:t>
            </a:r>
          </a:p>
          <a:p>
            <a:pPr>
              <a:lnSpc>
                <a:spcPct val="90000"/>
              </a:lnSpc>
            </a:pPr>
            <a:r>
              <a:rPr lang="en-GB" sz="1200" smtClean="0">
                <a:solidFill>
                  <a:srgbClr val="B8C5DA"/>
                </a:solidFill>
              </a:rPr>
              <a:t> </a:t>
            </a:r>
          </a:p>
          <a:p>
            <a:pPr>
              <a:lnSpc>
                <a:spcPct val="90000"/>
              </a:lnSpc>
            </a:pPr>
            <a:r>
              <a:rPr lang="en-GB" sz="1200" smtClean="0">
                <a:solidFill>
                  <a:srgbClr val="B8C5DA"/>
                </a:solidFill>
              </a:rPr>
              <a:t>DELAY3I=LV3/DL</a:t>
            </a:r>
          </a:p>
          <a:p>
            <a:pPr>
              <a:lnSpc>
                <a:spcPct val="90000"/>
              </a:lnSpc>
            </a:pPr>
            <a:r>
              <a:rPr lang="en-GB" sz="1200" smtClean="0">
                <a:solidFill>
                  <a:srgbClr val="B8C5DA"/>
                </a:solidFill>
              </a:rPr>
              <a:t>LV3=INTEG(RT2-DELAY3I,</a:t>
            </a:r>
          </a:p>
          <a:p>
            <a:pPr>
              <a:lnSpc>
                <a:spcPct val="90000"/>
              </a:lnSpc>
            </a:pPr>
            <a:r>
              <a:rPr lang="en-GB" sz="1200" smtClean="0">
                <a:solidFill>
                  <a:srgbClr val="B8C5DA"/>
                </a:solidFill>
              </a:rPr>
              <a:t>        initial value*DL)</a:t>
            </a:r>
          </a:p>
          <a:p>
            <a:pPr>
              <a:lnSpc>
                <a:spcPct val="90000"/>
              </a:lnSpc>
            </a:pPr>
            <a:r>
              <a:rPr lang="en-GB" sz="1200" smtClean="0">
                <a:solidFill>
                  <a:srgbClr val="B8C5DA"/>
                </a:solidFill>
              </a:rPr>
              <a:t>RT2=LV2/DL</a:t>
            </a:r>
          </a:p>
          <a:p>
            <a:pPr>
              <a:lnSpc>
                <a:spcPct val="90000"/>
              </a:lnSpc>
            </a:pPr>
            <a:r>
              <a:rPr lang="en-GB" sz="1200" smtClean="0">
                <a:solidFill>
                  <a:srgbClr val="B8C5DA"/>
                </a:solidFill>
              </a:rPr>
              <a:t>LV2=INTEG(RT1-RT2,LV3)</a:t>
            </a:r>
          </a:p>
          <a:p>
            <a:pPr>
              <a:lnSpc>
                <a:spcPct val="90000"/>
              </a:lnSpc>
            </a:pPr>
            <a:r>
              <a:rPr lang="en-GB" sz="1200" smtClean="0">
                <a:solidFill>
                  <a:srgbClr val="B8C5DA"/>
                </a:solidFill>
              </a:rPr>
              <a:t>RT1=LV1/DL</a:t>
            </a:r>
          </a:p>
          <a:p>
            <a:pPr>
              <a:lnSpc>
                <a:spcPct val="90000"/>
              </a:lnSpc>
            </a:pPr>
            <a:r>
              <a:rPr lang="en-GB" sz="1200" smtClean="0">
                <a:solidFill>
                  <a:srgbClr val="B8C5DA"/>
                </a:solidFill>
              </a:rPr>
              <a:t>LV1=INTEG(input-RT1,LV3)</a:t>
            </a:r>
          </a:p>
          <a:p>
            <a:pPr>
              <a:lnSpc>
                <a:spcPct val="90000"/>
              </a:lnSpc>
            </a:pPr>
            <a:r>
              <a:rPr lang="en-GB" sz="1200" smtClean="0">
                <a:solidFill>
                  <a:srgbClr val="B8C5DA"/>
                </a:solidFill>
              </a:rPr>
              <a:t>DL=delay time/3</a:t>
            </a:r>
          </a:p>
        </p:txBody>
      </p:sp>
      <p:pic>
        <p:nvPicPr>
          <p:cNvPr id="232452" name="Picture 4"/>
          <p:cNvPicPr>
            <a:picLocks noChangeAspect="1" noChangeArrowheads="1"/>
          </p:cNvPicPr>
          <p:nvPr/>
        </p:nvPicPr>
        <p:blipFill>
          <a:blip r:embed="rId2" cstate="print"/>
          <a:srcRect/>
          <a:stretch>
            <a:fillRect/>
          </a:stretch>
        </p:blipFill>
        <p:spPr bwMode="auto">
          <a:xfrm>
            <a:off x="5106988" y="2286000"/>
            <a:ext cx="3049587"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530"/>
          <p:cNvSpPr>
            <a:spLocks noGrp="1" noChangeArrowheads="1"/>
          </p:cNvSpPr>
          <p:nvPr>
            <p:ph type="title"/>
          </p:nvPr>
        </p:nvSpPr>
        <p:spPr/>
        <p:txBody>
          <a:bodyPr/>
          <a:lstStyle/>
          <a:p>
            <a:r>
              <a:rPr lang="en-GB" smtClean="0"/>
              <a:t>Third Order Delay Calculations</a:t>
            </a:r>
          </a:p>
        </p:txBody>
      </p:sp>
      <p:pic>
        <p:nvPicPr>
          <p:cNvPr id="1028" name="Picture 1528"/>
          <p:cNvPicPr>
            <a:picLocks noGrp="1" noChangeAspect="1" noChangeArrowheads="1"/>
          </p:cNvPicPr>
          <p:nvPr>
            <p:ph type="body" idx="4294967295"/>
          </p:nvPr>
        </p:nvPicPr>
        <p:blipFill>
          <a:blip r:embed="rId3" cstate="print"/>
          <a:srcRect/>
          <a:stretch>
            <a:fillRect/>
          </a:stretch>
        </p:blipFill>
        <p:spPr>
          <a:xfrm>
            <a:off x="611188" y="1557338"/>
            <a:ext cx="4714875" cy="2830512"/>
          </a:xfrm>
        </p:spPr>
      </p:pic>
      <p:graphicFrame>
        <p:nvGraphicFramePr>
          <p:cNvPr id="1026" name="Object 1529"/>
          <p:cNvGraphicFramePr>
            <a:graphicFrameLocks noGrp="1" noChangeAspect="1"/>
          </p:cNvGraphicFramePr>
          <p:nvPr>
            <p:ph idx="1"/>
          </p:nvPr>
        </p:nvGraphicFramePr>
        <p:xfrm>
          <a:off x="611188" y="4508500"/>
          <a:ext cx="3405187" cy="1938338"/>
        </p:xfrm>
        <a:graphic>
          <a:graphicData uri="http://schemas.openxmlformats.org/presentationml/2006/ole">
            <mc:AlternateContent xmlns:mc="http://schemas.openxmlformats.org/markup-compatibility/2006">
              <mc:Choice xmlns:v="urn:schemas-microsoft-com:vml" Requires="v">
                <p:oleObj spid="_x0000_s1027" name="Chart" r:id="rId4" imgW="6810526" imgH="3876604" progId="Excel.Sheet.8">
                  <p:embed/>
                </p:oleObj>
              </mc:Choice>
              <mc:Fallback>
                <p:oleObj name="Chart" r:id="rId4" imgW="6810526" imgH="3876604" progId="Excel.Sheet.8">
                  <p:embed/>
                  <p:pic>
                    <p:nvPicPr>
                      <p:cNvPr id="0" name="Object 15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4508500"/>
                        <a:ext cx="3405187" cy="1938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1532"/>
          <p:cNvPicPr>
            <a:picLocks noChangeAspect="1" noChangeArrowheads="1"/>
          </p:cNvPicPr>
          <p:nvPr/>
        </p:nvPicPr>
        <p:blipFill>
          <a:blip r:embed="rId6" cstate="print"/>
          <a:srcRect/>
          <a:stretch>
            <a:fillRect/>
          </a:stretch>
        </p:blipFill>
        <p:spPr bwMode="auto">
          <a:xfrm>
            <a:off x="5651500" y="1412875"/>
            <a:ext cx="3049588"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GB" smtClean="0"/>
              <a:t>Ordered Delays</a:t>
            </a:r>
          </a:p>
        </p:txBody>
      </p:sp>
      <p:pic>
        <p:nvPicPr>
          <p:cNvPr id="233475" name="Picture 3"/>
          <p:cNvPicPr>
            <a:picLocks noChangeAspect="1" noChangeArrowheads="1"/>
          </p:cNvPicPr>
          <p:nvPr/>
        </p:nvPicPr>
        <p:blipFill>
          <a:blip r:embed="rId2" cstate="print"/>
          <a:srcRect/>
          <a:stretch>
            <a:fillRect/>
          </a:stretch>
        </p:blipFill>
        <p:spPr bwMode="auto">
          <a:xfrm>
            <a:off x="1447800" y="2057400"/>
            <a:ext cx="6265863" cy="4140200"/>
          </a:xfrm>
          <a:prstGeom prst="rect">
            <a:avLst/>
          </a:prstGeom>
          <a:noFill/>
          <a:ln w="9525">
            <a:noFill/>
            <a:miter lim="800000"/>
            <a:headEnd/>
            <a:tailEnd/>
          </a:ln>
        </p:spPr>
      </p:pic>
      <p:sp>
        <p:nvSpPr>
          <p:cNvPr id="233476" name="Line 4"/>
          <p:cNvSpPr>
            <a:spLocks noChangeShapeType="1"/>
          </p:cNvSpPr>
          <p:nvPr/>
        </p:nvSpPr>
        <p:spPr bwMode="auto">
          <a:xfrm>
            <a:off x="2330450" y="1981200"/>
            <a:ext cx="0" cy="533400"/>
          </a:xfrm>
          <a:prstGeom prst="line">
            <a:avLst/>
          </a:prstGeom>
          <a:noFill/>
          <a:ln w="9525">
            <a:solidFill>
              <a:srgbClr val="FF0000"/>
            </a:solidFill>
            <a:round/>
            <a:headEnd/>
            <a:tailEnd type="triangle" w="med" len="med"/>
          </a:ln>
        </p:spPr>
        <p:txBody>
          <a:bodyPr/>
          <a:lstStyle/>
          <a:p>
            <a:endParaRPr lang="en-GB"/>
          </a:p>
        </p:txBody>
      </p:sp>
      <p:sp>
        <p:nvSpPr>
          <p:cNvPr id="233477" name="Text Box 5"/>
          <p:cNvSpPr txBox="1">
            <a:spLocks noChangeArrowheads="1"/>
          </p:cNvSpPr>
          <p:nvPr/>
        </p:nvSpPr>
        <p:spPr bwMode="auto">
          <a:xfrm>
            <a:off x="1736725" y="1611313"/>
            <a:ext cx="1220788"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Time of entry</a:t>
            </a:r>
          </a:p>
        </p:txBody>
      </p:sp>
      <p:sp>
        <p:nvSpPr>
          <p:cNvPr id="233478" name="Text Box 6"/>
          <p:cNvSpPr txBox="1">
            <a:spLocks noChangeArrowheads="1"/>
          </p:cNvSpPr>
          <p:nvPr/>
        </p:nvSpPr>
        <p:spPr bwMode="auto">
          <a:xfrm>
            <a:off x="4572000" y="3429000"/>
            <a:ext cx="1965325" cy="304800"/>
          </a:xfrm>
          <a:prstGeom prst="rect">
            <a:avLst/>
          </a:prstGeom>
          <a:noFill/>
          <a:ln w="9525">
            <a:noFill/>
            <a:miter lim="800000"/>
            <a:headEnd/>
            <a:tailEnd/>
          </a:ln>
        </p:spPr>
        <p:txBody>
          <a:bodyPr wrap="none">
            <a:spAutoFit/>
          </a:bodyPr>
          <a:lstStyle/>
          <a:p>
            <a:pPr eaLnBrk="0" hangingPunct="0"/>
            <a:r>
              <a:rPr lang="en-GB">
                <a:solidFill>
                  <a:srgbClr val="FF0000"/>
                </a:solidFill>
                <a:latin typeface="Times New Roman" pitchFamily="18" charset="0"/>
              </a:rPr>
              <a:t>Average delay = 3 mths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t>Common Misconceptions</a:t>
            </a:r>
          </a:p>
        </p:txBody>
      </p:sp>
      <p:pic>
        <p:nvPicPr>
          <p:cNvPr id="23555" name="Picture 2"/>
          <p:cNvPicPr>
            <a:picLocks noChangeAspect="1" noChangeArrowheads="1"/>
          </p:cNvPicPr>
          <p:nvPr/>
        </p:nvPicPr>
        <p:blipFill>
          <a:blip r:embed="rId2" cstate="print"/>
          <a:srcRect/>
          <a:stretch>
            <a:fillRect/>
          </a:stretch>
        </p:blipFill>
        <p:spPr bwMode="auto">
          <a:xfrm>
            <a:off x="785813" y="2357438"/>
            <a:ext cx="3214687" cy="3046412"/>
          </a:xfrm>
          <a:prstGeom prst="rect">
            <a:avLst/>
          </a:prstGeom>
          <a:noFill/>
          <a:ln w="28575">
            <a:noFill/>
            <a:miter lim="800000"/>
            <a:headEnd/>
            <a:tailEnd/>
          </a:ln>
        </p:spPr>
      </p:pic>
      <p:pic>
        <p:nvPicPr>
          <p:cNvPr id="23556" name="Picture 3"/>
          <p:cNvPicPr>
            <a:picLocks noChangeAspect="1" noChangeArrowheads="1"/>
          </p:cNvPicPr>
          <p:nvPr/>
        </p:nvPicPr>
        <p:blipFill>
          <a:blip r:embed="rId3" cstate="print"/>
          <a:srcRect/>
          <a:stretch>
            <a:fillRect/>
          </a:stretch>
        </p:blipFill>
        <p:spPr bwMode="auto">
          <a:xfrm>
            <a:off x="4357688" y="2500313"/>
            <a:ext cx="3670300" cy="2786062"/>
          </a:xfrm>
          <a:prstGeom prst="rect">
            <a:avLst/>
          </a:prstGeom>
          <a:noFill/>
          <a:ln w="28575">
            <a:noFill/>
            <a:miter lim="800000"/>
            <a:headEnd/>
            <a:tailEnd/>
          </a:ln>
        </p:spPr>
      </p:pic>
      <p:sp>
        <p:nvSpPr>
          <p:cNvPr id="23557" name="TextBox 5"/>
          <p:cNvSpPr txBox="1">
            <a:spLocks noChangeArrowheads="1"/>
          </p:cNvSpPr>
          <p:nvPr/>
        </p:nvSpPr>
        <p:spPr bwMode="auto">
          <a:xfrm>
            <a:off x="5214938" y="5715000"/>
            <a:ext cx="3452812" cy="554038"/>
          </a:xfrm>
          <a:prstGeom prst="rect">
            <a:avLst/>
          </a:prstGeom>
          <a:noFill/>
          <a:ln w="9525">
            <a:noFill/>
            <a:miter lim="800000"/>
            <a:headEnd/>
            <a:tailEnd/>
          </a:ln>
        </p:spPr>
        <p:txBody>
          <a:bodyPr wrap="none">
            <a:spAutoFit/>
          </a:bodyPr>
          <a:lstStyle/>
          <a:p>
            <a:pPr eaLnBrk="0" hangingPunct="0"/>
            <a:r>
              <a:rPr lang="en-GB" sz="1000"/>
              <a:t>Deficit:    </a:t>
            </a:r>
          </a:p>
          <a:p>
            <a:pPr eaLnBrk="0" hangingPunct="0"/>
            <a:r>
              <a:rPr lang="en-GB" sz="1000"/>
              <a:t>excessive amount spent: the amount by </a:t>
            </a:r>
          </a:p>
          <a:p>
            <a:pPr eaLnBrk="0" hangingPunct="0"/>
            <a:r>
              <a:rPr lang="en-GB" sz="1000"/>
              <a:t>which expenditure exceeds income or budget</a:t>
            </a:r>
          </a:p>
        </p:txBody>
      </p:sp>
      <p:sp>
        <p:nvSpPr>
          <p:cNvPr id="23558" name="TextBox 6"/>
          <p:cNvSpPr txBox="1">
            <a:spLocks noChangeArrowheads="1"/>
          </p:cNvSpPr>
          <p:nvPr/>
        </p:nvSpPr>
        <p:spPr bwMode="auto">
          <a:xfrm>
            <a:off x="714375" y="5715000"/>
            <a:ext cx="3595688" cy="554038"/>
          </a:xfrm>
          <a:prstGeom prst="rect">
            <a:avLst/>
          </a:prstGeom>
          <a:noFill/>
          <a:ln w="9525">
            <a:noFill/>
            <a:miter lim="800000"/>
            <a:headEnd/>
            <a:tailEnd/>
          </a:ln>
        </p:spPr>
        <p:txBody>
          <a:bodyPr wrap="none">
            <a:spAutoFit/>
          </a:bodyPr>
          <a:lstStyle/>
          <a:p>
            <a:pPr eaLnBrk="0" hangingPunct="0"/>
            <a:r>
              <a:rPr lang="en-GB" sz="1000"/>
              <a:t>Inflation:   </a:t>
            </a:r>
          </a:p>
          <a:p>
            <a:pPr eaLnBrk="0" hangingPunct="0"/>
            <a:r>
              <a:rPr lang="en-GB" sz="1000"/>
              <a:t>The overall general upward price movement of </a:t>
            </a:r>
          </a:p>
          <a:p>
            <a:pPr eaLnBrk="0" hangingPunct="0"/>
            <a:r>
              <a:rPr lang="en-GB" sz="1000"/>
              <a:t>goods and services in an economy</a:t>
            </a:r>
          </a:p>
        </p:txBody>
      </p:sp>
    </p:spTree>
  </p:cSld>
  <p:clrMapOvr>
    <a:masterClrMapping/>
  </p:clrMapOvr>
  <p:transition advTm="7098"/>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2" cstate="print"/>
          <a:srcRect/>
          <a:stretch>
            <a:fillRect/>
          </a:stretch>
        </p:blipFill>
        <p:spPr bwMode="auto">
          <a:xfrm>
            <a:off x="-304800" y="2133600"/>
            <a:ext cx="4800600" cy="3165475"/>
          </a:xfrm>
          <a:prstGeom prst="rect">
            <a:avLst/>
          </a:prstGeom>
          <a:noFill/>
          <a:ln w="9525">
            <a:noFill/>
            <a:miter lim="800000"/>
            <a:headEnd/>
            <a:tailEnd/>
          </a:ln>
        </p:spPr>
      </p:pic>
      <p:sp>
        <p:nvSpPr>
          <p:cNvPr id="234499" name="Rectangle 3"/>
          <p:cNvSpPr>
            <a:spLocks noGrp="1" noChangeArrowheads="1"/>
          </p:cNvSpPr>
          <p:nvPr>
            <p:ph type="title"/>
          </p:nvPr>
        </p:nvSpPr>
        <p:spPr>
          <a:xfrm>
            <a:off x="4419600" y="1447800"/>
            <a:ext cx="4572000" cy="5105400"/>
          </a:xfrm>
        </p:spPr>
        <p:txBody>
          <a:bodyPr/>
          <a:lstStyle/>
          <a:p>
            <a:pPr algn="l">
              <a:spcBef>
                <a:spcPct val="50000"/>
              </a:spcBef>
            </a:pPr>
            <a:r>
              <a:rPr lang="en-GB" sz="1400" smtClean="0">
                <a:solidFill>
                  <a:schemeClr val="tx1"/>
                </a:solidFill>
                <a:latin typeface="Times New Roman" pitchFamily="18" charset="0"/>
              </a:rPr>
              <a:t>AVERAGE TIME IN QUEUE = 3</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Month</a:t>
            </a:r>
            <a:br>
              <a:rPr lang="en-GB" sz="1400" smtClean="0">
                <a:solidFill>
                  <a:schemeClr val="tx1"/>
                </a:solidFill>
                <a:latin typeface="Times New Roman" pitchFamily="18" charset="0"/>
              </a:rPr>
            </a:br>
            <a:r>
              <a:rPr lang="en-GB" sz="1400" smtClean="0">
                <a:solidFill>
                  <a:schemeClr val="tx1"/>
                </a:solidFill>
                <a:latin typeface="Times New Roman" pitchFamily="18" charset="0"/>
              </a:rPr>
              <a:t>FINAL TIME = 100</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Month</a:t>
            </a:r>
            <a:br>
              <a:rPr lang="en-GB" sz="1400" smtClean="0">
                <a:solidFill>
                  <a:schemeClr val="tx1"/>
                </a:solidFill>
                <a:latin typeface="Times New Roman" pitchFamily="18" charset="0"/>
              </a:rPr>
            </a:br>
            <a:r>
              <a:rPr lang="en-GB" sz="1400" smtClean="0">
                <a:solidFill>
                  <a:schemeClr val="tx1"/>
                </a:solidFill>
                <a:latin typeface="Times New Roman" pitchFamily="18" charset="0"/>
              </a:rPr>
              <a:t>inflow = PULSE(40, TIME STEP)/TIME STEP</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people/Month</a:t>
            </a:r>
            <a:br>
              <a:rPr lang="en-GB" sz="1400" smtClean="0">
                <a:solidFill>
                  <a:schemeClr val="tx1"/>
                </a:solidFill>
                <a:latin typeface="Times New Roman" pitchFamily="18" charset="0"/>
              </a:rPr>
            </a:br>
            <a:r>
              <a:rPr lang="en-GB" sz="1400" smtClean="0">
                <a:solidFill>
                  <a:schemeClr val="tx1"/>
                </a:solidFill>
                <a:latin typeface="Times New Roman" pitchFamily="18" charset="0"/>
              </a:rPr>
              <a:t>INITIAL TIME = 0</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Month</a:t>
            </a:r>
            <a:br>
              <a:rPr lang="en-GB" sz="1400" smtClean="0">
                <a:solidFill>
                  <a:schemeClr val="tx1"/>
                </a:solidFill>
                <a:latin typeface="Times New Roman" pitchFamily="18" charset="0"/>
              </a:rPr>
            </a:br>
            <a:r>
              <a:rPr lang="en-GB" sz="1400" smtClean="0">
                <a:solidFill>
                  <a:schemeClr val="tx1"/>
                </a:solidFill>
                <a:latin typeface="Times New Roman" pitchFamily="18" charset="0"/>
              </a:rPr>
              <a:t>ORDER = 3</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Dmnl</a:t>
            </a:r>
            <a:br>
              <a:rPr lang="en-GB" sz="1400" smtClean="0">
                <a:solidFill>
                  <a:schemeClr val="tx1"/>
                </a:solidFill>
                <a:latin typeface="Times New Roman" pitchFamily="18" charset="0"/>
              </a:rPr>
            </a:br>
            <a:r>
              <a:rPr lang="en-GB" sz="1400" smtClean="0">
                <a:solidFill>
                  <a:schemeClr val="tx1"/>
                </a:solidFill>
                <a:latin typeface="Times New Roman" pitchFamily="18" charset="0"/>
              </a:rPr>
              <a:t>Outflow = </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DELAY N ( inflow , </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AVERAGE TIME IN QUEUE ,0, ORDER ) </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people/Month</a:t>
            </a:r>
            <a:br>
              <a:rPr lang="en-GB" sz="1400" smtClean="0">
                <a:solidFill>
                  <a:schemeClr val="tx1"/>
                </a:solidFill>
                <a:latin typeface="Times New Roman" pitchFamily="18" charset="0"/>
              </a:rPr>
            </a:br>
            <a:r>
              <a:rPr lang="en-GB" sz="1400" smtClean="0">
                <a:solidFill>
                  <a:schemeClr val="tx1"/>
                </a:solidFill>
                <a:latin typeface="Times New Roman" pitchFamily="18" charset="0"/>
              </a:rPr>
              <a:t>Queue = INTEG( inflow - Outflow , 0) </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people</a:t>
            </a:r>
            <a:br>
              <a:rPr lang="en-GB" sz="1400" smtClean="0">
                <a:solidFill>
                  <a:schemeClr val="tx1"/>
                </a:solidFill>
                <a:latin typeface="Times New Roman" pitchFamily="18" charset="0"/>
              </a:rPr>
            </a:br>
            <a:r>
              <a:rPr lang="en-GB" sz="1400" smtClean="0">
                <a:solidFill>
                  <a:schemeClr val="tx1"/>
                </a:solidFill>
                <a:latin typeface="Times New Roman" pitchFamily="18" charset="0"/>
              </a:rPr>
              <a:t>saveper = TIME STEP </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Month</a:t>
            </a:r>
            <a:br>
              <a:rPr lang="en-GB" sz="1400" smtClean="0">
                <a:solidFill>
                  <a:schemeClr val="tx1"/>
                </a:solidFill>
                <a:latin typeface="Times New Roman" pitchFamily="18" charset="0"/>
              </a:rPr>
            </a:br>
            <a:r>
              <a:rPr lang="en-GB" sz="1400" smtClean="0">
                <a:solidFill>
                  <a:schemeClr val="tx1"/>
                </a:solidFill>
                <a:latin typeface="Times New Roman" pitchFamily="18" charset="0"/>
              </a:rPr>
              <a:t>TIME STEP = 0.0625</a:t>
            </a:r>
            <a:br>
              <a:rPr lang="en-GB" sz="1400" smtClean="0">
                <a:solidFill>
                  <a:schemeClr val="tx1"/>
                </a:solidFill>
                <a:latin typeface="Times New Roman" pitchFamily="18" charset="0"/>
              </a:rPr>
            </a:br>
            <a:r>
              <a:rPr lang="en-GB" sz="1400" smtClean="0">
                <a:solidFill>
                  <a:schemeClr val="tx1"/>
                </a:solidFill>
                <a:latin typeface="Times New Roman" pitchFamily="18" charset="0"/>
              </a:rPr>
              <a:t>	Units: Month</a:t>
            </a:r>
            <a:br>
              <a:rPr lang="en-GB" sz="1400" smtClean="0">
                <a:solidFill>
                  <a:schemeClr val="tx1"/>
                </a:solidFill>
                <a:latin typeface="Times New Roman" pitchFamily="18" charset="0"/>
              </a:rPr>
            </a:br>
            <a:r>
              <a:rPr lang="en-GB" sz="900" smtClean="0">
                <a:solidFill>
                  <a:schemeClr val="tx1"/>
                </a:solidFill>
                <a:latin typeface="Times New Roman" pitchFamily="18" charset="0"/>
              </a:rPr>
              <a:t>	</a:t>
            </a:r>
          </a:p>
        </p:txBody>
      </p:sp>
      <p:sp>
        <p:nvSpPr>
          <p:cNvPr id="234500" name="Rectangle 4"/>
          <p:cNvSpPr>
            <a:spLocks noChangeArrowheads="1"/>
          </p:cNvSpPr>
          <p:nvPr/>
        </p:nvSpPr>
        <p:spPr bwMode="auto">
          <a:xfrm>
            <a:off x="685800" y="838200"/>
            <a:ext cx="7772400" cy="914400"/>
          </a:xfrm>
          <a:prstGeom prst="rect">
            <a:avLst/>
          </a:prstGeom>
          <a:noFill/>
          <a:ln w="9525">
            <a:noFill/>
            <a:miter lim="800000"/>
            <a:headEnd/>
            <a:tailEnd/>
          </a:ln>
        </p:spPr>
        <p:txBody>
          <a:bodyPr anchor="ctr"/>
          <a:lstStyle/>
          <a:p>
            <a:pPr algn="ctr" eaLnBrk="0" hangingPunct="0"/>
            <a:r>
              <a:rPr lang="en-GB" sz="2400">
                <a:solidFill>
                  <a:schemeClr val="tx2"/>
                </a:solidFill>
                <a:latin typeface="Tahoma" pitchFamily="34" charset="0"/>
              </a:rPr>
              <a:t>Create a simple delay model</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GB" smtClean="0"/>
              <a:t>Remember Time Step Rules</a:t>
            </a:r>
          </a:p>
        </p:txBody>
      </p:sp>
      <p:sp>
        <p:nvSpPr>
          <p:cNvPr id="235523" name="Rectangle 3"/>
          <p:cNvSpPr>
            <a:spLocks noGrp="1" noChangeArrowheads="1"/>
          </p:cNvSpPr>
          <p:nvPr>
            <p:ph type="body" idx="1"/>
          </p:nvPr>
        </p:nvSpPr>
        <p:spPr/>
        <p:txBody>
          <a:bodyPr/>
          <a:lstStyle/>
          <a:p>
            <a:r>
              <a:rPr lang="en-GB" smtClean="0"/>
              <a:t>Equivalent to a binary fraction</a:t>
            </a:r>
          </a:p>
          <a:p>
            <a:pPr lvl="1"/>
            <a:r>
              <a:rPr lang="en-GB" smtClean="0"/>
              <a:t>1, 0.5, 0.25, 0.125, 0.0625…</a:t>
            </a:r>
          </a:p>
          <a:p>
            <a:r>
              <a:rPr lang="en-GB" smtClean="0"/>
              <a:t>Small enough to capture smallest delay of significance</a:t>
            </a:r>
          </a:p>
          <a:p>
            <a:r>
              <a:rPr lang="en-GB" smtClean="0">
                <a:solidFill>
                  <a:srgbClr val="FF0000"/>
                </a:solidFill>
              </a:rPr>
              <a:t>Also</a:t>
            </a:r>
            <a:r>
              <a:rPr lang="en-GB" smtClean="0"/>
              <a:t> - Must be less than :</a:t>
            </a:r>
          </a:p>
          <a:p>
            <a:endParaRPr lang="en-GB" smtClean="0"/>
          </a:p>
          <a:p>
            <a:pPr lvl="1"/>
            <a:r>
              <a:rPr lang="en-GB" smtClean="0"/>
              <a:t>Minimum Delay / 4n</a:t>
            </a:r>
          </a:p>
          <a:p>
            <a:pPr lvl="1"/>
            <a:r>
              <a:rPr lang="en-GB" smtClean="0"/>
              <a:t>Where n is the order of the delay function used</a:t>
            </a:r>
          </a:p>
          <a:p>
            <a:pPr lvl="1"/>
            <a:endParaRPr lang="en-GB" smtClean="0"/>
          </a:p>
          <a:p>
            <a:pPr lvl="1"/>
            <a:r>
              <a:rPr lang="en-GB" smtClean="0"/>
              <a:t>For example, if the delay is 3 months and a 3</a:t>
            </a:r>
            <a:r>
              <a:rPr lang="en-GB" baseline="30000" smtClean="0"/>
              <a:t>rd</a:t>
            </a:r>
            <a:r>
              <a:rPr lang="en-GB" smtClean="0"/>
              <a:t> order delay is being used, Time Step must be a binary fraction less than :</a:t>
            </a:r>
          </a:p>
          <a:p>
            <a:pPr lvl="1"/>
            <a:r>
              <a:rPr lang="en-GB" smtClean="0"/>
              <a:t>3 / (4 * 3) = 1/4   -&gt;less than  1/4 = (0. 125)</a:t>
            </a:r>
          </a:p>
          <a:p>
            <a:endParaRPr lang="en-GB"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GB" smtClean="0"/>
              <a:t>Fixed Delays</a:t>
            </a:r>
          </a:p>
        </p:txBody>
      </p:sp>
      <p:sp>
        <p:nvSpPr>
          <p:cNvPr id="236547" name="Rectangle 3"/>
          <p:cNvSpPr>
            <a:spLocks noGrp="1" noChangeArrowheads="1"/>
          </p:cNvSpPr>
          <p:nvPr>
            <p:ph type="body" idx="1"/>
          </p:nvPr>
        </p:nvSpPr>
        <p:spPr/>
        <p:txBody>
          <a:bodyPr/>
          <a:lstStyle/>
          <a:p>
            <a:pPr marL="381000" indent="-381000"/>
            <a:r>
              <a:rPr lang="en-GB" smtClean="0"/>
              <a:t>There are three basic discrete delay functions: </a:t>
            </a:r>
          </a:p>
          <a:p>
            <a:pPr marL="381000" indent="-381000"/>
            <a:endParaRPr lang="en-GB" smtClean="0"/>
          </a:p>
          <a:p>
            <a:pPr marL="838200" lvl="1" indent="-381000">
              <a:buFontTx/>
              <a:buAutoNum type="arabicPeriod"/>
            </a:pPr>
            <a:r>
              <a:rPr lang="en-GB" smtClean="0"/>
              <a:t>DELAY FIXED, </a:t>
            </a:r>
          </a:p>
          <a:p>
            <a:pPr marL="838200" lvl="1" indent="-381000">
              <a:buFontTx/>
              <a:buAutoNum type="arabicPeriod"/>
            </a:pPr>
            <a:r>
              <a:rPr lang="en-GB" smtClean="0"/>
              <a:t>DELAY MATERIAL</a:t>
            </a:r>
          </a:p>
          <a:p>
            <a:pPr marL="838200" lvl="1" indent="-381000">
              <a:buFontTx/>
              <a:buAutoNum type="arabicPeriod"/>
            </a:pPr>
            <a:r>
              <a:rPr lang="en-GB" smtClean="0"/>
              <a:t>DELAY INFORMATION  </a:t>
            </a:r>
          </a:p>
          <a:p>
            <a:pPr marL="381000" indent="-381000"/>
            <a:endParaRPr lang="en-GB" smtClean="0"/>
          </a:p>
          <a:p>
            <a:pPr marL="381000" indent="-381000"/>
            <a:r>
              <a:rPr lang="en-GB" smtClean="0"/>
              <a:t>The first requires a fixed delay time and, with a fixed delay time all the functions behave the same. </a:t>
            </a:r>
          </a:p>
          <a:p>
            <a:pPr marL="381000" indent="-381000"/>
            <a:endParaRPr lang="en-GB" smtClean="0"/>
          </a:p>
          <a:p>
            <a:pPr marL="381000" indent="-381000"/>
            <a:r>
              <a:rPr lang="en-GB" smtClean="0"/>
              <a:t>It is only when the delay time changes over time that differences emerge.</a:t>
            </a:r>
          </a:p>
          <a:p>
            <a:pPr marL="381000" indent="-381000"/>
            <a:endParaRPr lang="en-GB" smtClean="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GB" smtClean="0"/>
              <a:t>Delay Fixed</a:t>
            </a:r>
          </a:p>
        </p:txBody>
      </p:sp>
      <p:sp>
        <p:nvSpPr>
          <p:cNvPr id="237571" name="Rectangle 3"/>
          <p:cNvSpPr>
            <a:spLocks noGrp="1" noChangeArrowheads="1"/>
          </p:cNvSpPr>
          <p:nvPr>
            <p:ph type="body" idx="1"/>
          </p:nvPr>
        </p:nvSpPr>
        <p:spPr>
          <a:xfrm>
            <a:off x="685800" y="2057400"/>
            <a:ext cx="7772400" cy="4114800"/>
          </a:xfrm>
        </p:spPr>
        <p:txBody>
          <a:bodyPr/>
          <a:lstStyle/>
          <a:p>
            <a:pPr>
              <a:buFontTx/>
              <a:buNone/>
            </a:pPr>
            <a:r>
              <a:rPr lang="en-GB" smtClean="0"/>
              <a:t>DELAY FIXED (input, delay time,initial value)	</a:t>
            </a:r>
          </a:p>
          <a:p>
            <a:endParaRPr lang="en-GB" smtClean="0"/>
          </a:p>
          <a:p>
            <a:pPr lvl="1"/>
            <a:r>
              <a:rPr lang="en-GB" smtClean="0"/>
              <a:t>Returns the value of the input delayed by the delay time.  </a:t>
            </a:r>
          </a:p>
          <a:p>
            <a:pPr lvl="1"/>
            <a:endParaRPr lang="en-GB" smtClean="0"/>
          </a:p>
          <a:p>
            <a:pPr lvl="1"/>
            <a:r>
              <a:rPr lang="en-GB" smtClean="0"/>
              <a:t>The initial value is the value of the variable on the left-hand side of the equation at the start of the simulation.</a:t>
            </a:r>
          </a:p>
          <a:p>
            <a:pPr lvl="1"/>
            <a:endParaRPr lang="en-GB" smtClean="0"/>
          </a:p>
          <a:p>
            <a:pPr lvl="1"/>
            <a:r>
              <a:rPr lang="en-GB" smtClean="0"/>
              <a:t>The delay time can be an expression, but only its initial value is used.</a:t>
            </a:r>
          </a:p>
          <a:p>
            <a:endParaRPr lang="en-GB" smtClean="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r>
              <a:rPr lang="en-GB" smtClean="0"/>
              <a:t>Fixed Delay – Effect of Changing Delay Time</a:t>
            </a:r>
          </a:p>
        </p:txBody>
      </p:sp>
      <p:graphicFrame>
        <p:nvGraphicFramePr>
          <p:cNvPr id="4" name="Content Placeholder 3"/>
          <p:cNvGraphicFramePr>
            <a:graphicFrameLocks noGrp="1"/>
          </p:cNvGraphicFramePr>
          <p:nvPr>
            <p:ph idx="1"/>
          </p:nvPr>
        </p:nvGraphicFramePr>
        <p:xfrm>
          <a:off x="714348" y="2428868"/>
          <a:ext cx="7772400" cy="92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14348" y="3821909"/>
          <a:ext cx="7772400" cy="923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nvGraphicFramePr>
        <p:xfrm>
          <a:off x="714348" y="5214950"/>
          <a:ext cx="7772400" cy="9239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38598" name="Straight Arrow Connector 7"/>
          <p:cNvCxnSpPr>
            <a:cxnSpLocks noChangeShapeType="1"/>
          </p:cNvCxnSpPr>
          <p:nvPr/>
        </p:nvCxnSpPr>
        <p:spPr bwMode="auto">
          <a:xfrm>
            <a:off x="714375" y="2571750"/>
            <a:ext cx="5857875" cy="1588"/>
          </a:xfrm>
          <a:prstGeom prst="straightConnector1">
            <a:avLst/>
          </a:prstGeom>
          <a:noFill/>
          <a:ln w="28575" algn="ctr">
            <a:solidFill>
              <a:schemeClr val="tx1"/>
            </a:solidFill>
            <a:round/>
            <a:headEnd type="arrow" w="med" len="med"/>
            <a:tailEnd type="arrow" w="med" len="med"/>
          </a:ln>
        </p:spPr>
      </p:cxnSp>
      <p:sp>
        <p:nvSpPr>
          <p:cNvPr id="238599" name="TextBox 8"/>
          <p:cNvSpPr txBox="1">
            <a:spLocks noChangeArrowheads="1"/>
          </p:cNvSpPr>
          <p:nvPr/>
        </p:nvSpPr>
        <p:spPr bwMode="auto">
          <a:xfrm>
            <a:off x="3357563" y="2214563"/>
            <a:ext cx="3113087" cy="307975"/>
          </a:xfrm>
          <a:prstGeom prst="rect">
            <a:avLst/>
          </a:prstGeom>
          <a:noFill/>
          <a:ln w="9525">
            <a:noFill/>
            <a:miter lim="800000"/>
            <a:headEnd/>
            <a:tailEnd/>
          </a:ln>
        </p:spPr>
        <p:txBody>
          <a:bodyPr wrap="none">
            <a:spAutoFit/>
          </a:bodyPr>
          <a:lstStyle/>
          <a:p>
            <a:r>
              <a:rPr lang="en-GB"/>
              <a:t>3 hour delay, time step = 0.5</a:t>
            </a:r>
          </a:p>
        </p:txBody>
      </p:sp>
      <p:sp>
        <p:nvSpPr>
          <p:cNvPr id="238600" name="TextBox 9"/>
          <p:cNvSpPr txBox="1">
            <a:spLocks noChangeArrowheads="1"/>
          </p:cNvSpPr>
          <p:nvPr/>
        </p:nvSpPr>
        <p:spPr bwMode="auto">
          <a:xfrm>
            <a:off x="7358063" y="2214563"/>
            <a:ext cx="1516062" cy="307975"/>
          </a:xfrm>
          <a:prstGeom prst="rect">
            <a:avLst/>
          </a:prstGeom>
          <a:noFill/>
          <a:ln w="9525">
            <a:noFill/>
            <a:miter lim="800000"/>
            <a:headEnd/>
            <a:tailEnd/>
          </a:ln>
        </p:spPr>
        <p:txBody>
          <a:bodyPr wrap="none">
            <a:spAutoFit/>
          </a:bodyPr>
          <a:lstStyle/>
          <a:p>
            <a:r>
              <a:rPr lang="en-GB"/>
              <a:t>Next Outflow</a:t>
            </a:r>
          </a:p>
        </p:txBody>
      </p:sp>
      <p:cxnSp>
        <p:nvCxnSpPr>
          <p:cNvPr id="238601" name="Straight Arrow Connector 10"/>
          <p:cNvCxnSpPr>
            <a:cxnSpLocks noChangeShapeType="1"/>
          </p:cNvCxnSpPr>
          <p:nvPr/>
        </p:nvCxnSpPr>
        <p:spPr bwMode="auto">
          <a:xfrm>
            <a:off x="714375" y="3929063"/>
            <a:ext cx="5857875" cy="1587"/>
          </a:xfrm>
          <a:prstGeom prst="straightConnector1">
            <a:avLst/>
          </a:prstGeom>
          <a:noFill/>
          <a:ln w="28575" algn="ctr">
            <a:solidFill>
              <a:schemeClr val="tx1"/>
            </a:solidFill>
            <a:round/>
            <a:headEnd type="arrow" w="med" len="med"/>
            <a:tailEnd type="arrow" w="med" len="med"/>
          </a:ln>
        </p:spPr>
      </p:cxnSp>
      <p:sp>
        <p:nvSpPr>
          <p:cNvPr id="238602" name="TextBox 11"/>
          <p:cNvSpPr txBox="1">
            <a:spLocks noChangeArrowheads="1"/>
          </p:cNvSpPr>
          <p:nvPr/>
        </p:nvSpPr>
        <p:spPr bwMode="auto">
          <a:xfrm>
            <a:off x="3357563" y="3571875"/>
            <a:ext cx="4325937" cy="307975"/>
          </a:xfrm>
          <a:prstGeom prst="rect">
            <a:avLst/>
          </a:prstGeom>
          <a:noFill/>
          <a:ln w="9525">
            <a:noFill/>
            <a:miter lim="800000"/>
            <a:headEnd/>
            <a:tailEnd/>
          </a:ln>
        </p:spPr>
        <p:txBody>
          <a:bodyPr wrap="none">
            <a:spAutoFit/>
          </a:bodyPr>
          <a:lstStyle/>
          <a:p>
            <a:r>
              <a:rPr lang="en-GB"/>
              <a:t>Increase to 4 hour delay, time step = 0.5</a:t>
            </a:r>
          </a:p>
        </p:txBody>
      </p:sp>
      <p:cxnSp>
        <p:nvCxnSpPr>
          <p:cNvPr id="238603" name="Straight Arrow Connector 12"/>
          <p:cNvCxnSpPr>
            <a:cxnSpLocks noChangeShapeType="1"/>
          </p:cNvCxnSpPr>
          <p:nvPr/>
        </p:nvCxnSpPr>
        <p:spPr bwMode="auto">
          <a:xfrm>
            <a:off x="714375" y="5357813"/>
            <a:ext cx="5857875" cy="1587"/>
          </a:xfrm>
          <a:prstGeom prst="straightConnector1">
            <a:avLst/>
          </a:prstGeom>
          <a:noFill/>
          <a:ln w="28575" algn="ctr">
            <a:solidFill>
              <a:schemeClr val="tx1"/>
            </a:solidFill>
            <a:round/>
            <a:headEnd type="arrow" w="med" len="med"/>
            <a:tailEnd type="arrow" w="med" len="med"/>
          </a:ln>
        </p:spPr>
      </p:cxnSp>
      <p:sp>
        <p:nvSpPr>
          <p:cNvPr id="238604" name="TextBox 13"/>
          <p:cNvSpPr txBox="1">
            <a:spLocks noChangeArrowheads="1"/>
          </p:cNvSpPr>
          <p:nvPr/>
        </p:nvSpPr>
        <p:spPr bwMode="auto">
          <a:xfrm>
            <a:off x="3357563" y="5000625"/>
            <a:ext cx="4178300" cy="307975"/>
          </a:xfrm>
          <a:prstGeom prst="rect">
            <a:avLst/>
          </a:prstGeom>
          <a:noFill/>
          <a:ln w="9525">
            <a:noFill/>
            <a:miter lim="800000"/>
            <a:headEnd/>
            <a:tailEnd/>
          </a:ln>
        </p:spPr>
        <p:txBody>
          <a:bodyPr wrap="none">
            <a:spAutoFit/>
          </a:bodyPr>
          <a:lstStyle/>
          <a:p>
            <a:r>
              <a:rPr lang="en-GB"/>
              <a:t>Reduce to 2 hour delay, time step = 0.5</a:t>
            </a:r>
          </a:p>
        </p:txBody>
      </p:sp>
      <p:sp>
        <p:nvSpPr>
          <p:cNvPr id="238605" name="TextBox 14"/>
          <p:cNvSpPr txBox="1">
            <a:spLocks noChangeArrowheads="1"/>
          </p:cNvSpPr>
          <p:nvPr/>
        </p:nvSpPr>
        <p:spPr bwMode="auto">
          <a:xfrm>
            <a:off x="1714500" y="6143625"/>
            <a:ext cx="6029325" cy="307975"/>
          </a:xfrm>
          <a:prstGeom prst="rect">
            <a:avLst/>
          </a:prstGeom>
          <a:noFill/>
          <a:ln w="9525">
            <a:noFill/>
            <a:miter lim="800000"/>
            <a:headEnd/>
            <a:tailEnd/>
          </a:ln>
        </p:spPr>
        <p:txBody>
          <a:bodyPr wrap="none">
            <a:spAutoFit/>
          </a:bodyPr>
          <a:lstStyle/>
          <a:p>
            <a:r>
              <a:rPr lang="en-GB"/>
              <a:t>Delay Fixed always uses the initial value of the delay time</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GB" smtClean="0"/>
              <a:t>Material Delay</a:t>
            </a:r>
          </a:p>
        </p:txBody>
      </p:sp>
      <p:sp>
        <p:nvSpPr>
          <p:cNvPr id="239619" name="Rectangle 3"/>
          <p:cNvSpPr>
            <a:spLocks noGrp="1" noChangeArrowheads="1"/>
          </p:cNvSpPr>
          <p:nvPr>
            <p:ph type="body" idx="1"/>
          </p:nvPr>
        </p:nvSpPr>
        <p:spPr/>
        <p:txBody>
          <a:bodyPr/>
          <a:lstStyle/>
          <a:p>
            <a:pPr>
              <a:buFontTx/>
              <a:buNone/>
            </a:pPr>
            <a:r>
              <a:rPr lang="en-GB" sz="1800" smtClean="0"/>
              <a:t>DELAY MATERIAL (input, delay time, initial value, missval)	</a:t>
            </a:r>
          </a:p>
          <a:p>
            <a:pPr lvl="1"/>
            <a:r>
              <a:rPr lang="en-GB" sz="1800" smtClean="0"/>
              <a:t>The same as DELAY FIXED except that delay time can be a variable.  </a:t>
            </a:r>
          </a:p>
          <a:p>
            <a:pPr lvl="1"/>
            <a:endParaRPr lang="en-GB" sz="1800" smtClean="0"/>
          </a:p>
          <a:p>
            <a:pPr lvl="1"/>
            <a:r>
              <a:rPr lang="en-GB" sz="1800" smtClean="0"/>
              <a:t>If delay time is decreasing, some values of the input will be added to more recent inputs for output.   </a:t>
            </a:r>
          </a:p>
          <a:p>
            <a:pPr lvl="1"/>
            <a:endParaRPr lang="en-GB" sz="1800" smtClean="0"/>
          </a:p>
          <a:p>
            <a:pPr lvl="1"/>
            <a:r>
              <a:rPr lang="en-GB" sz="1800" smtClean="0"/>
              <a:t>If delay time is increasing, missval will be used when no output is available at a time.  </a:t>
            </a:r>
          </a:p>
          <a:p>
            <a:pPr lvl="1"/>
            <a:endParaRPr lang="en-GB" sz="1800" smtClean="0"/>
          </a:p>
          <a:p>
            <a:pPr lvl="1"/>
            <a:r>
              <a:rPr lang="en-GB" sz="1800" smtClean="0"/>
              <a:t>This function is particularly useful for modelling queues and production processes with varying and often random processing times.</a:t>
            </a:r>
          </a:p>
          <a:p>
            <a:endParaRPr lang="en-GB" sz="1800" smtClean="0"/>
          </a:p>
          <a:p>
            <a:pPr>
              <a:buFontTx/>
              <a:buNone/>
            </a:pPr>
            <a:endParaRPr lang="en-GB" sz="1800" smtClean="0"/>
          </a:p>
          <a:p>
            <a:endParaRPr lang="en-GB" sz="1800"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r>
              <a:rPr lang="en-GB" smtClean="0"/>
              <a:t>Changing Delay Time Effect on Material Delay</a:t>
            </a:r>
          </a:p>
        </p:txBody>
      </p:sp>
      <p:graphicFrame>
        <p:nvGraphicFramePr>
          <p:cNvPr id="4" name="Content Placeholder 3"/>
          <p:cNvGraphicFramePr>
            <a:graphicFrameLocks noGrp="1"/>
          </p:cNvGraphicFramePr>
          <p:nvPr>
            <p:ph idx="1"/>
          </p:nvPr>
        </p:nvGraphicFramePr>
        <p:xfrm>
          <a:off x="785786" y="2143116"/>
          <a:ext cx="7772400" cy="92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41386" y="4107661"/>
          <a:ext cx="7772400" cy="923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nvGraphicFramePr>
        <p:xfrm>
          <a:off x="741386" y="5500702"/>
          <a:ext cx="7772400" cy="9239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40646" name="Straight Arrow Connector 7"/>
          <p:cNvCxnSpPr>
            <a:cxnSpLocks noChangeShapeType="1"/>
          </p:cNvCxnSpPr>
          <p:nvPr/>
        </p:nvCxnSpPr>
        <p:spPr bwMode="auto">
          <a:xfrm>
            <a:off x="714375" y="2214563"/>
            <a:ext cx="5857875" cy="1587"/>
          </a:xfrm>
          <a:prstGeom prst="straightConnector1">
            <a:avLst/>
          </a:prstGeom>
          <a:noFill/>
          <a:ln w="28575" algn="ctr">
            <a:solidFill>
              <a:schemeClr val="tx1"/>
            </a:solidFill>
            <a:round/>
            <a:headEnd type="arrow" w="med" len="med"/>
            <a:tailEnd type="arrow" w="med" len="med"/>
          </a:ln>
        </p:spPr>
      </p:cxnSp>
      <p:sp>
        <p:nvSpPr>
          <p:cNvPr id="240647" name="TextBox 8"/>
          <p:cNvSpPr txBox="1">
            <a:spLocks noChangeArrowheads="1"/>
          </p:cNvSpPr>
          <p:nvPr/>
        </p:nvSpPr>
        <p:spPr bwMode="auto">
          <a:xfrm>
            <a:off x="3286125" y="1857375"/>
            <a:ext cx="3113088" cy="307975"/>
          </a:xfrm>
          <a:prstGeom prst="rect">
            <a:avLst/>
          </a:prstGeom>
          <a:noFill/>
          <a:ln w="9525">
            <a:noFill/>
            <a:miter lim="800000"/>
            <a:headEnd/>
            <a:tailEnd/>
          </a:ln>
        </p:spPr>
        <p:txBody>
          <a:bodyPr wrap="none">
            <a:spAutoFit/>
          </a:bodyPr>
          <a:lstStyle/>
          <a:p>
            <a:r>
              <a:rPr lang="en-GB"/>
              <a:t>3 hour delay, time step = 0.5</a:t>
            </a:r>
          </a:p>
        </p:txBody>
      </p:sp>
      <p:cxnSp>
        <p:nvCxnSpPr>
          <p:cNvPr id="240648" name="Straight Arrow Connector 9"/>
          <p:cNvCxnSpPr>
            <a:cxnSpLocks noChangeShapeType="1"/>
          </p:cNvCxnSpPr>
          <p:nvPr/>
        </p:nvCxnSpPr>
        <p:spPr bwMode="auto">
          <a:xfrm>
            <a:off x="741363" y="4214813"/>
            <a:ext cx="7643812" cy="1587"/>
          </a:xfrm>
          <a:prstGeom prst="straightConnector1">
            <a:avLst/>
          </a:prstGeom>
          <a:noFill/>
          <a:ln w="28575" algn="ctr">
            <a:solidFill>
              <a:schemeClr val="tx1"/>
            </a:solidFill>
            <a:round/>
            <a:headEnd type="arrow" w="med" len="med"/>
            <a:tailEnd type="arrow" w="med" len="med"/>
          </a:ln>
        </p:spPr>
      </p:cxnSp>
      <p:sp>
        <p:nvSpPr>
          <p:cNvPr id="240649" name="TextBox 10"/>
          <p:cNvSpPr txBox="1">
            <a:spLocks noChangeArrowheads="1"/>
          </p:cNvSpPr>
          <p:nvPr/>
        </p:nvSpPr>
        <p:spPr bwMode="auto">
          <a:xfrm>
            <a:off x="3384550" y="3857625"/>
            <a:ext cx="2854325" cy="307975"/>
          </a:xfrm>
          <a:prstGeom prst="rect">
            <a:avLst/>
          </a:prstGeom>
          <a:noFill/>
          <a:ln w="9525">
            <a:noFill/>
            <a:miter lim="800000"/>
            <a:headEnd/>
            <a:tailEnd/>
          </a:ln>
        </p:spPr>
        <p:txBody>
          <a:bodyPr wrap="none">
            <a:spAutoFit/>
          </a:bodyPr>
          <a:lstStyle/>
          <a:p>
            <a:r>
              <a:rPr lang="en-GB"/>
              <a:t>Increasing to 4 hour delay</a:t>
            </a:r>
          </a:p>
        </p:txBody>
      </p:sp>
      <p:cxnSp>
        <p:nvCxnSpPr>
          <p:cNvPr id="240650" name="Straight Arrow Connector 12"/>
          <p:cNvCxnSpPr>
            <a:cxnSpLocks noChangeShapeType="1"/>
          </p:cNvCxnSpPr>
          <p:nvPr/>
        </p:nvCxnSpPr>
        <p:spPr bwMode="auto">
          <a:xfrm>
            <a:off x="741363" y="5643563"/>
            <a:ext cx="5857875" cy="1587"/>
          </a:xfrm>
          <a:prstGeom prst="straightConnector1">
            <a:avLst/>
          </a:prstGeom>
          <a:noFill/>
          <a:ln w="28575" algn="ctr">
            <a:solidFill>
              <a:schemeClr val="tx1"/>
            </a:solidFill>
            <a:round/>
            <a:headEnd type="arrow" w="med" len="med"/>
            <a:tailEnd type="arrow" w="med" len="med"/>
          </a:ln>
        </p:spPr>
      </p:cxnSp>
      <p:sp>
        <p:nvSpPr>
          <p:cNvPr id="240651" name="TextBox 13"/>
          <p:cNvSpPr txBox="1">
            <a:spLocks noChangeArrowheads="1"/>
          </p:cNvSpPr>
          <p:nvPr/>
        </p:nvSpPr>
        <p:spPr bwMode="auto">
          <a:xfrm>
            <a:off x="3384550" y="5286375"/>
            <a:ext cx="2706688" cy="307975"/>
          </a:xfrm>
          <a:prstGeom prst="rect">
            <a:avLst/>
          </a:prstGeom>
          <a:noFill/>
          <a:ln w="9525">
            <a:noFill/>
            <a:miter lim="800000"/>
            <a:headEnd/>
            <a:tailEnd/>
          </a:ln>
        </p:spPr>
        <p:txBody>
          <a:bodyPr wrap="none">
            <a:spAutoFit/>
          </a:bodyPr>
          <a:lstStyle/>
          <a:p>
            <a:r>
              <a:rPr lang="en-GB"/>
              <a:t>Reducing to 2 hour delay</a:t>
            </a:r>
          </a:p>
        </p:txBody>
      </p:sp>
      <p:sp>
        <p:nvSpPr>
          <p:cNvPr id="240652" name="TextBox 14"/>
          <p:cNvSpPr txBox="1">
            <a:spLocks noChangeArrowheads="1"/>
          </p:cNvSpPr>
          <p:nvPr/>
        </p:nvSpPr>
        <p:spPr bwMode="auto">
          <a:xfrm>
            <a:off x="8643938" y="2428875"/>
            <a:ext cx="312737" cy="307975"/>
          </a:xfrm>
          <a:prstGeom prst="rect">
            <a:avLst/>
          </a:prstGeom>
          <a:noFill/>
          <a:ln w="9525">
            <a:noFill/>
            <a:miter lim="800000"/>
            <a:headEnd/>
            <a:tailEnd/>
          </a:ln>
        </p:spPr>
        <p:txBody>
          <a:bodyPr wrap="none">
            <a:spAutoFit/>
          </a:bodyPr>
          <a:lstStyle/>
          <a:p>
            <a:r>
              <a:rPr lang="en-GB">
                <a:solidFill>
                  <a:srgbClr val="FF0000"/>
                </a:solidFill>
              </a:rPr>
              <a:t>3</a:t>
            </a:r>
          </a:p>
        </p:txBody>
      </p:sp>
      <p:sp>
        <p:nvSpPr>
          <p:cNvPr id="240653" name="TextBox 15"/>
          <p:cNvSpPr txBox="1">
            <a:spLocks noChangeArrowheads="1"/>
          </p:cNvSpPr>
          <p:nvPr/>
        </p:nvSpPr>
        <p:spPr bwMode="auto">
          <a:xfrm>
            <a:off x="8670925" y="4429125"/>
            <a:ext cx="312738" cy="307975"/>
          </a:xfrm>
          <a:prstGeom prst="rect">
            <a:avLst/>
          </a:prstGeom>
          <a:noFill/>
          <a:ln w="9525">
            <a:noFill/>
            <a:miter lim="800000"/>
            <a:headEnd/>
            <a:tailEnd/>
          </a:ln>
        </p:spPr>
        <p:txBody>
          <a:bodyPr wrap="none">
            <a:spAutoFit/>
          </a:bodyPr>
          <a:lstStyle/>
          <a:p>
            <a:r>
              <a:rPr lang="en-GB">
                <a:solidFill>
                  <a:srgbClr val="FF0000"/>
                </a:solidFill>
              </a:rPr>
              <a:t>0</a:t>
            </a:r>
          </a:p>
        </p:txBody>
      </p:sp>
      <p:sp>
        <p:nvSpPr>
          <p:cNvPr id="240654" name="TextBox 16"/>
          <p:cNvSpPr txBox="1">
            <a:spLocks noChangeArrowheads="1"/>
          </p:cNvSpPr>
          <p:nvPr/>
        </p:nvSpPr>
        <p:spPr bwMode="auto">
          <a:xfrm>
            <a:off x="8586788" y="5857875"/>
            <a:ext cx="441325" cy="307975"/>
          </a:xfrm>
          <a:prstGeom prst="rect">
            <a:avLst/>
          </a:prstGeom>
          <a:noFill/>
          <a:ln w="9525">
            <a:noFill/>
            <a:miter lim="800000"/>
            <a:headEnd/>
            <a:tailEnd/>
          </a:ln>
        </p:spPr>
        <p:txBody>
          <a:bodyPr wrap="none">
            <a:spAutoFit/>
          </a:bodyPr>
          <a:lstStyle/>
          <a:p>
            <a:r>
              <a:rPr lang="en-GB">
                <a:solidFill>
                  <a:srgbClr val="FF0000"/>
                </a:solidFill>
              </a:rPr>
              <a:t>16</a:t>
            </a:r>
          </a:p>
        </p:txBody>
      </p:sp>
      <p:sp>
        <p:nvSpPr>
          <p:cNvPr id="240655" name="TextBox 17"/>
          <p:cNvSpPr txBox="1">
            <a:spLocks noChangeArrowheads="1"/>
          </p:cNvSpPr>
          <p:nvPr/>
        </p:nvSpPr>
        <p:spPr bwMode="auto">
          <a:xfrm>
            <a:off x="7667625" y="3214688"/>
            <a:ext cx="1476375" cy="523875"/>
          </a:xfrm>
          <a:prstGeom prst="rect">
            <a:avLst/>
          </a:prstGeom>
          <a:noFill/>
          <a:ln w="9525">
            <a:noFill/>
            <a:miter lim="800000"/>
            <a:headEnd/>
            <a:tailEnd/>
          </a:ln>
        </p:spPr>
        <p:txBody>
          <a:bodyPr wrap="none">
            <a:spAutoFit/>
          </a:bodyPr>
          <a:lstStyle/>
          <a:p>
            <a:r>
              <a:rPr lang="en-GB">
                <a:solidFill>
                  <a:srgbClr val="FF0000"/>
                </a:solidFill>
              </a:rPr>
              <a:t>Next Output </a:t>
            </a:r>
          </a:p>
          <a:p>
            <a:r>
              <a:rPr lang="en-GB">
                <a:solidFill>
                  <a:srgbClr val="FF0000"/>
                </a:solidFill>
              </a:rPr>
              <a:t>after change</a:t>
            </a:r>
          </a:p>
        </p:txBody>
      </p:sp>
      <p:sp>
        <p:nvSpPr>
          <p:cNvPr id="240656" name="TextBox 18"/>
          <p:cNvSpPr txBox="1">
            <a:spLocks noChangeArrowheads="1"/>
          </p:cNvSpPr>
          <p:nvPr/>
        </p:nvSpPr>
        <p:spPr bwMode="auto">
          <a:xfrm>
            <a:off x="7667625" y="1857375"/>
            <a:ext cx="1476375" cy="523875"/>
          </a:xfrm>
          <a:prstGeom prst="rect">
            <a:avLst/>
          </a:prstGeom>
          <a:noFill/>
          <a:ln w="9525">
            <a:noFill/>
            <a:miter lim="800000"/>
            <a:headEnd/>
            <a:tailEnd/>
          </a:ln>
        </p:spPr>
        <p:txBody>
          <a:bodyPr wrap="none">
            <a:spAutoFit/>
          </a:bodyPr>
          <a:lstStyle/>
          <a:p>
            <a:r>
              <a:rPr lang="en-GB">
                <a:solidFill>
                  <a:srgbClr val="FF0000"/>
                </a:solidFill>
              </a:rPr>
              <a:t>Next Output </a:t>
            </a:r>
          </a:p>
          <a:p>
            <a:r>
              <a:rPr lang="en-GB">
                <a:solidFill>
                  <a:srgbClr val="FF0000"/>
                </a:solidFill>
              </a:rPr>
              <a:t>no change</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GB" smtClean="0"/>
              <a:t>Information Delay</a:t>
            </a:r>
          </a:p>
        </p:txBody>
      </p:sp>
      <p:sp>
        <p:nvSpPr>
          <p:cNvPr id="241667" name="Rectangle 3"/>
          <p:cNvSpPr>
            <a:spLocks noGrp="1" noChangeArrowheads="1"/>
          </p:cNvSpPr>
          <p:nvPr>
            <p:ph type="body" idx="1"/>
          </p:nvPr>
        </p:nvSpPr>
        <p:spPr/>
        <p:txBody>
          <a:bodyPr/>
          <a:lstStyle/>
          <a:p>
            <a:pPr>
              <a:buFontTx/>
              <a:buNone/>
            </a:pPr>
            <a:r>
              <a:rPr lang="en-GB" smtClean="0"/>
              <a:t>DELAY INFORMATION (input, delay time, initial value)	</a:t>
            </a:r>
          </a:p>
          <a:p>
            <a:pPr>
              <a:buFontTx/>
              <a:buNone/>
            </a:pPr>
            <a:endParaRPr lang="en-GB" smtClean="0"/>
          </a:p>
          <a:p>
            <a:pPr lvl="1"/>
            <a:r>
              <a:rPr lang="en-GB" smtClean="0"/>
              <a:t>The same as DELAY FIXED except that delay time can be a variable.  </a:t>
            </a:r>
          </a:p>
          <a:p>
            <a:pPr lvl="1"/>
            <a:endParaRPr lang="en-GB" smtClean="0"/>
          </a:p>
          <a:p>
            <a:pPr lvl="1"/>
            <a:r>
              <a:rPr lang="en-GB" smtClean="0"/>
              <a:t>If delay time is decreasing some values of the input will be discarded and replaced by more recent inputs.  </a:t>
            </a:r>
          </a:p>
          <a:p>
            <a:pPr lvl="1"/>
            <a:endParaRPr lang="en-GB" smtClean="0"/>
          </a:p>
          <a:p>
            <a:pPr lvl="1"/>
            <a:r>
              <a:rPr lang="en-GB" smtClean="0"/>
              <a:t>If delay time is increasing existing values will be held.</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r>
              <a:rPr lang="en-GB" smtClean="0"/>
              <a:t>Changing Delay Time Effect on Information Delay</a:t>
            </a:r>
          </a:p>
        </p:txBody>
      </p:sp>
      <p:graphicFrame>
        <p:nvGraphicFramePr>
          <p:cNvPr id="4" name="Content Placeholder 3"/>
          <p:cNvGraphicFramePr>
            <a:graphicFrameLocks noGrp="1"/>
          </p:cNvGraphicFramePr>
          <p:nvPr>
            <p:ph idx="1"/>
          </p:nvPr>
        </p:nvGraphicFramePr>
        <p:xfrm>
          <a:off x="785786" y="2143116"/>
          <a:ext cx="7772400" cy="92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41386" y="4107661"/>
          <a:ext cx="7772400" cy="923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nvGraphicFramePr>
        <p:xfrm>
          <a:off x="741386" y="5500702"/>
          <a:ext cx="7772400" cy="9239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42694" name="Straight Arrow Connector 7"/>
          <p:cNvCxnSpPr>
            <a:cxnSpLocks noChangeShapeType="1"/>
          </p:cNvCxnSpPr>
          <p:nvPr/>
        </p:nvCxnSpPr>
        <p:spPr bwMode="auto">
          <a:xfrm>
            <a:off x="714375" y="2214563"/>
            <a:ext cx="5857875" cy="1587"/>
          </a:xfrm>
          <a:prstGeom prst="straightConnector1">
            <a:avLst/>
          </a:prstGeom>
          <a:noFill/>
          <a:ln w="28575" algn="ctr">
            <a:solidFill>
              <a:schemeClr val="tx1"/>
            </a:solidFill>
            <a:round/>
            <a:headEnd type="arrow" w="med" len="med"/>
            <a:tailEnd type="arrow" w="med" len="med"/>
          </a:ln>
        </p:spPr>
      </p:cxnSp>
      <p:sp>
        <p:nvSpPr>
          <p:cNvPr id="242695" name="TextBox 8"/>
          <p:cNvSpPr txBox="1">
            <a:spLocks noChangeArrowheads="1"/>
          </p:cNvSpPr>
          <p:nvPr/>
        </p:nvSpPr>
        <p:spPr bwMode="auto">
          <a:xfrm>
            <a:off x="3286125" y="1857375"/>
            <a:ext cx="3113088" cy="307975"/>
          </a:xfrm>
          <a:prstGeom prst="rect">
            <a:avLst/>
          </a:prstGeom>
          <a:noFill/>
          <a:ln w="9525">
            <a:noFill/>
            <a:miter lim="800000"/>
            <a:headEnd/>
            <a:tailEnd/>
          </a:ln>
        </p:spPr>
        <p:txBody>
          <a:bodyPr wrap="none">
            <a:spAutoFit/>
          </a:bodyPr>
          <a:lstStyle/>
          <a:p>
            <a:r>
              <a:rPr lang="en-GB"/>
              <a:t>3 hour delay, time step = 0.5</a:t>
            </a:r>
          </a:p>
        </p:txBody>
      </p:sp>
      <p:cxnSp>
        <p:nvCxnSpPr>
          <p:cNvPr id="242696" name="Straight Arrow Connector 9"/>
          <p:cNvCxnSpPr>
            <a:cxnSpLocks noChangeShapeType="1"/>
          </p:cNvCxnSpPr>
          <p:nvPr/>
        </p:nvCxnSpPr>
        <p:spPr bwMode="auto">
          <a:xfrm>
            <a:off x="741363" y="4214813"/>
            <a:ext cx="7643812" cy="1587"/>
          </a:xfrm>
          <a:prstGeom prst="straightConnector1">
            <a:avLst/>
          </a:prstGeom>
          <a:noFill/>
          <a:ln w="28575" algn="ctr">
            <a:solidFill>
              <a:schemeClr val="tx1"/>
            </a:solidFill>
            <a:round/>
            <a:headEnd type="arrow" w="med" len="med"/>
            <a:tailEnd type="arrow" w="med" len="med"/>
          </a:ln>
        </p:spPr>
      </p:cxnSp>
      <p:sp>
        <p:nvSpPr>
          <p:cNvPr id="242697" name="TextBox 10"/>
          <p:cNvSpPr txBox="1">
            <a:spLocks noChangeArrowheads="1"/>
          </p:cNvSpPr>
          <p:nvPr/>
        </p:nvSpPr>
        <p:spPr bwMode="auto">
          <a:xfrm>
            <a:off x="3384550" y="3857625"/>
            <a:ext cx="2854325" cy="307975"/>
          </a:xfrm>
          <a:prstGeom prst="rect">
            <a:avLst/>
          </a:prstGeom>
          <a:noFill/>
          <a:ln w="9525">
            <a:noFill/>
            <a:miter lim="800000"/>
            <a:headEnd/>
            <a:tailEnd/>
          </a:ln>
        </p:spPr>
        <p:txBody>
          <a:bodyPr wrap="none">
            <a:spAutoFit/>
          </a:bodyPr>
          <a:lstStyle/>
          <a:p>
            <a:r>
              <a:rPr lang="en-GB"/>
              <a:t>Increasing to 4 hour delay</a:t>
            </a:r>
          </a:p>
        </p:txBody>
      </p:sp>
      <p:cxnSp>
        <p:nvCxnSpPr>
          <p:cNvPr id="242698" name="Straight Arrow Connector 12"/>
          <p:cNvCxnSpPr>
            <a:cxnSpLocks noChangeShapeType="1"/>
          </p:cNvCxnSpPr>
          <p:nvPr/>
        </p:nvCxnSpPr>
        <p:spPr bwMode="auto">
          <a:xfrm>
            <a:off x="741363" y="5643563"/>
            <a:ext cx="5857875" cy="1587"/>
          </a:xfrm>
          <a:prstGeom prst="straightConnector1">
            <a:avLst/>
          </a:prstGeom>
          <a:noFill/>
          <a:ln w="28575" algn="ctr">
            <a:solidFill>
              <a:schemeClr val="tx1"/>
            </a:solidFill>
            <a:round/>
            <a:headEnd type="arrow" w="med" len="med"/>
            <a:tailEnd type="arrow" w="med" len="med"/>
          </a:ln>
        </p:spPr>
      </p:cxnSp>
      <p:sp>
        <p:nvSpPr>
          <p:cNvPr id="242699" name="TextBox 13"/>
          <p:cNvSpPr txBox="1">
            <a:spLocks noChangeArrowheads="1"/>
          </p:cNvSpPr>
          <p:nvPr/>
        </p:nvSpPr>
        <p:spPr bwMode="auto">
          <a:xfrm>
            <a:off x="3384550" y="5286375"/>
            <a:ext cx="2706688" cy="307975"/>
          </a:xfrm>
          <a:prstGeom prst="rect">
            <a:avLst/>
          </a:prstGeom>
          <a:noFill/>
          <a:ln w="9525">
            <a:noFill/>
            <a:miter lim="800000"/>
            <a:headEnd/>
            <a:tailEnd/>
          </a:ln>
        </p:spPr>
        <p:txBody>
          <a:bodyPr wrap="none">
            <a:spAutoFit/>
          </a:bodyPr>
          <a:lstStyle/>
          <a:p>
            <a:r>
              <a:rPr lang="en-GB"/>
              <a:t>Reducing to 2 hour delay</a:t>
            </a:r>
          </a:p>
        </p:txBody>
      </p:sp>
      <p:sp>
        <p:nvSpPr>
          <p:cNvPr id="242700" name="TextBox 14"/>
          <p:cNvSpPr txBox="1">
            <a:spLocks noChangeArrowheads="1"/>
          </p:cNvSpPr>
          <p:nvPr/>
        </p:nvSpPr>
        <p:spPr bwMode="auto">
          <a:xfrm>
            <a:off x="8643938" y="2428875"/>
            <a:ext cx="312737" cy="307975"/>
          </a:xfrm>
          <a:prstGeom prst="rect">
            <a:avLst/>
          </a:prstGeom>
          <a:noFill/>
          <a:ln w="9525">
            <a:noFill/>
            <a:miter lim="800000"/>
            <a:headEnd/>
            <a:tailEnd/>
          </a:ln>
        </p:spPr>
        <p:txBody>
          <a:bodyPr wrap="none">
            <a:spAutoFit/>
          </a:bodyPr>
          <a:lstStyle/>
          <a:p>
            <a:r>
              <a:rPr lang="en-GB">
                <a:solidFill>
                  <a:srgbClr val="FF0000"/>
                </a:solidFill>
              </a:rPr>
              <a:t>3</a:t>
            </a:r>
          </a:p>
        </p:txBody>
      </p:sp>
      <p:sp>
        <p:nvSpPr>
          <p:cNvPr id="242701" name="TextBox 15"/>
          <p:cNvSpPr txBox="1">
            <a:spLocks noChangeArrowheads="1"/>
          </p:cNvSpPr>
          <p:nvPr/>
        </p:nvSpPr>
        <p:spPr bwMode="auto">
          <a:xfrm>
            <a:off x="8670925" y="4429125"/>
            <a:ext cx="312738" cy="307975"/>
          </a:xfrm>
          <a:prstGeom prst="rect">
            <a:avLst/>
          </a:prstGeom>
          <a:noFill/>
          <a:ln w="9525">
            <a:noFill/>
            <a:miter lim="800000"/>
            <a:headEnd/>
            <a:tailEnd/>
          </a:ln>
        </p:spPr>
        <p:txBody>
          <a:bodyPr wrap="none">
            <a:spAutoFit/>
          </a:bodyPr>
          <a:lstStyle/>
          <a:p>
            <a:r>
              <a:rPr lang="en-GB">
                <a:solidFill>
                  <a:srgbClr val="FF0000"/>
                </a:solidFill>
              </a:rPr>
              <a:t>0</a:t>
            </a:r>
          </a:p>
        </p:txBody>
      </p:sp>
      <p:sp>
        <p:nvSpPr>
          <p:cNvPr id="242702" name="TextBox 16"/>
          <p:cNvSpPr txBox="1">
            <a:spLocks noChangeArrowheads="1"/>
          </p:cNvSpPr>
          <p:nvPr/>
        </p:nvSpPr>
        <p:spPr bwMode="auto">
          <a:xfrm>
            <a:off x="8586788" y="5857875"/>
            <a:ext cx="312737" cy="307975"/>
          </a:xfrm>
          <a:prstGeom prst="rect">
            <a:avLst/>
          </a:prstGeom>
          <a:noFill/>
          <a:ln w="9525">
            <a:noFill/>
            <a:miter lim="800000"/>
            <a:headEnd/>
            <a:tailEnd/>
          </a:ln>
        </p:spPr>
        <p:txBody>
          <a:bodyPr wrap="none">
            <a:spAutoFit/>
          </a:bodyPr>
          <a:lstStyle/>
          <a:p>
            <a:r>
              <a:rPr lang="en-GB">
                <a:solidFill>
                  <a:srgbClr val="FF0000"/>
                </a:solidFill>
              </a:rPr>
              <a:t>3</a:t>
            </a:r>
          </a:p>
        </p:txBody>
      </p:sp>
      <p:sp>
        <p:nvSpPr>
          <p:cNvPr id="242703" name="TextBox 17"/>
          <p:cNvSpPr txBox="1">
            <a:spLocks noChangeArrowheads="1"/>
          </p:cNvSpPr>
          <p:nvPr/>
        </p:nvSpPr>
        <p:spPr bwMode="auto">
          <a:xfrm>
            <a:off x="7667625" y="3214688"/>
            <a:ext cx="1476375" cy="523875"/>
          </a:xfrm>
          <a:prstGeom prst="rect">
            <a:avLst/>
          </a:prstGeom>
          <a:noFill/>
          <a:ln w="9525">
            <a:noFill/>
            <a:miter lim="800000"/>
            <a:headEnd/>
            <a:tailEnd/>
          </a:ln>
        </p:spPr>
        <p:txBody>
          <a:bodyPr wrap="none">
            <a:spAutoFit/>
          </a:bodyPr>
          <a:lstStyle/>
          <a:p>
            <a:r>
              <a:rPr lang="en-GB">
                <a:solidFill>
                  <a:srgbClr val="FF0000"/>
                </a:solidFill>
              </a:rPr>
              <a:t>Next Output </a:t>
            </a:r>
          </a:p>
          <a:p>
            <a:r>
              <a:rPr lang="en-GB">
                <a:solidFill>
                  <a:srgbClr val="FF0000"/>
                </a:solidFill>
              </a:rPr>
              <a:t>after change</a:t>
            </a:r>
          </a:p>
        </p:txBody>
      </p:sp>
      <p:sp>
        <p:nvSpPr>
          <p:cNvPr id="242704" name="TextBox 18"/>
          <p:cNvSpPr txBox="1">
            <a:spLocks noChangeArrowheads="1"/>
          </p:cNvSpPr>
          <p:nvPr/>
        </p:nvSpPr>
        <p:spPr bwMode="auto">
          <a:xfrm>
            <a:off x="7667625" y="1857375"/>
            <a:ext cx="1476375" cy="523875"/>
          </a:xfrm>
          <a:prstGeom prst="rect">
            <a:avLst/>
          </a:prstGeom>
          <a:noFill/>
          <a:ln w="9525">
            <a:noFill/>
            <a:miter lim="800000"/>
            <a:headEnd/>
            <a:tailEnd/>
          </a:ln>
        </p:spPr>
        <p:txBody>
          <a:bodyPr wrap="none">
            <a:spAutoFit/>
          </a:bodyPr>
          <a:lstStyle/>
          <a:p>
            <a:r>
              <a:rPr lang="en-GB">
                <a:solidFill>
                  <a:srgbClr val="FF0000"/>
                </a:solidFill>
              </a:rPr>
              <a:t>Next Output </a:t>
            </a:r>
          </a:p>
          <a:p>
            <a:r>
              <a:rPr lang="en-GB">
                <a:solidFill>
                  <a:srgbClr val="FF0000"/>
                </a:solidFill>
              </a:rPr>
              <a:t>no change</a:t>
            </a:r>
          </a:p>
        </p:txBody>
      </p:sp>
      <p:sp>
        <p:nvSpPr>
          <p:cNvPr id="242705" name="TextBox 19"/>
          <p:cNvSpPr txBox="1">
            <a:spLocks noChangeArrowheads="1"/>
          </p:cNvSpPr>
          <p:nvPr/>
        </p:nvSpPr>
        <p:spPr bwMode="auto">
          <a:xfrm>
            <a:off x="5929313" y="6215063"/>
            <a:ext cx="1957387" cy="307975"/>
          </a:xfrm>
          <a:prstGeom prst="rect">
            <a:avLst/>
          </a:prstGeom>
          <a:noFill/>
          <a:ln w="9525">
            <a:noFill/>
            <a:miter lim="800000"/>
            <a:headEnd/>
            <a:tailEnd/>
          </a:ln>
        </p:spPr>
        <p:txBody>
          <a:bodyPr wrap="none">
            <a:spAutoFit/>
          </a:bodyPr>
          <a:lstStyle/>
          <a:p>
            <a:r>
              <a:rPr lang="en-GB">
                <a:solidFill>
                  <a:srgbClr val="FF0000"/>
                </a:solidFill>
              </a:rPr>
              <a:t>Ignores the 9 &amp; 3</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GB" smtClean="0"/>
              <a:t>Some other Delays Types</a:t>
            </a:r>
          </a:p>
        </p:txBody>
      </p:sp>
      <p:sp>
        <p:nvSpPr>
          <p:cNvPr id="243715" name="Rectangle 3"/>
          <p:cNvSpPr>
            <a:spLocks noGrp="1" noChangeArrowheads="1"/>
          </p:cNvSpPr>
          <p:nvPr>
            <p:ph type="body" idx="1"/>
          </p:nvPr>
        </p:nvSpPr>
        <p:spPr/>
        <p:txBody>
          <a:bodyPr/>
          <a:lstStyle/>
          <a:p>
            <a:r>
              <a:rPr lang="en-GB" sz="1800" smtClean="0"/>
              <a:t>Conveyor Delays</a:t>
            </a:r>
          </a:p>
          <a:p>
            <a:pPr lvl="1"/>
            <a:r>
              <a:rPr lang="en-GB" sz="1800" smtClean="0"/>
              <a:t>This delay function allows you to introduce a delay process that is analogous to putting material on a conveyor and then possibly speeding up and slowing down that conveyor.  </a:t>
            </a:r>
          </a:p>
          <a:p>
            <a:pPr lvl="1"/>
            <a:r>
              <a:rPr lang="en-GB" sz="1800" smtClean="0"/>
              <a:t>The DELAY CONVEYOR function has the additional capability of draining the elements on the conveyor which breaks the analogy somewhat but can be quite useful</a:t>
            </a:r>
          </a:p>
          <a:p>
            <a:r>
              <a:rPr lang="en-GB" sz="1800" smtClean="0"/>
              <a:t>Batch Delays</a:t>
            </a:r>
          </a:p>
          <a:p>
            <a:pPr lvl="1"/>
            <a:r>
              <a:rPr lang="en-GB" sz="1800" smtClean="0"/>
              <a:t>Most delays take some inflow, shift it in time, and smooth it out.  </a:t>
            </a:r>
          </a:p>
          <a:p>
            <a:pPr lvl="1"/>
            <a:r>
              <a:rPr lang="en-GB" sz="1800" smtClean="0"/>
              <a:t>As we saw in the first section the higher order the delay the less smoothing occurs.  </a:t>
            </a:r>
          </a:p>
          <a:p>
            <a:pPr lvl="1"/>
            <a:r>
              <a:rPr lang="en-GB" sz="1800" smtClean="0"/>
              <a:t>In some cases, however, you might want a smooth inflow to be broken up into batches, and this is what DELAY BATCH does.</a:t>
            </a:r>
          </a:p>
          <a:p>
            <a:pPr lvl="1"/>
            <a:endParaRPr lang="en-GB"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Integration</a:t>
            </a:r>
          </a:p>
        </p:txBody>
      </p:sp>
      <p:sp>
        <p:nvSpPr>
          <p:cNvPr id="3" name="Content Placeholder 2"/>
          <p:cNvSpPr>
            <a:spLocks noGrp="1"/>
          </p:cNvSpPr>
          <p:nvPr>
            <p:ph idx="1"/>
          </p:nvPr>
        </p:nvSpPr>
        <p:spPr/>
        <p:txBody>
          <a:bodyPr/>
          <a:lstStyle/>
          <a:p>
            <a:r>
              <a:rPr lang="en-GB" smtClean="0"/>
              <a:t>Stocks are the integration of Flows</a:t>
            </a:r>
          </a:p>
          <a:p>
            <a:endParaRPr lang="en-GB" smtClean="0"/>
          </a:p>
          <a:p>
            <a:r>
              <a:rPr lang="en-GB" smtClean="0"/>
              <a:t>How often the integration is preformed is called the TIME STEP.</a:t>
            </a:r>
          </a:p>
          <a:p>
            <a:endParaRPr lang="en-GB" smtClean="0"/>
          </a:p>
          <a:p>
            <a:r>
              <a:rPr lang="en-GB" smtClean="0"/>
              <a:t>In the “Profit Model” we were integrating daily.</a:t>
            </a:r>
          </a:p>
          <a:p>
            <a:endParaRPr lang="en-GB" smtClean="0"/>
          </a:p>
          <a:p>
            <a:r>
              <a:rPr lang="en-GB" smtClean="0"/>
              <a:t>Time Step = 1 (Day)</a:t>
            </a:r>
          </a:p>
          <a:p>
            <a:endParaRPr lang="en-GB" smtClean="0"/>
          </a:p>
          <a:p>
            <a:r>
              <a:rPr lang="en-GB" smtClean="0"/>
              <a:t>Reducing the Time Step will:</a:t>
            </a:r>
          </a:p>
          <a:p>
            <a:pPr lvl="1"/>
            <a:r>
              <a:rPr lang="en-GB" smtClean="0"/>
              <a:t>Improve Accuracy</a:t>
            </a:r>
          </a:p>
          <a:p>
            <a:pPr lvl="1"/>
            <a:r>
              <a:rPr lang="en-GB" smtClean="0"/>
              <a:t>Increase calculations required</a:t>
            </a:r>
          </a:p>
          <a:p>
            <a:endParaRPr lang="en-GB" smtClean="0"/>
          </a:p>
        </p:txBody>
      </p:sp>
    </p:spTree>
    <p:custDataLst>
      <p:tags r:id="rId1"/>
    </p:custDataLst>
  </p:cSld>
  <p:clrMapOvr>
    <a:masterClrMapping/>
  </p:clrMapOvr>
  <p:transition advTm="189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20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20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r>
              <a:rPr lang="en-GB" smtClean="0"/>
              <a:t>Exercise - Modelling Delays</a:t>
            </a:r>
          </a:p>
        </p:txBody>
      </p:sp>
      <p:pic>
        <p:nvPicPr>
          <p:cNvPr id="244739" name="Picture 2"/>
          <p:cNvPicPr>
            <a:picLocks noChangeAspect="1" noChangeArrowheads="1"/>
          </p:cNvPicPr>
          <p:nvPr/>
        </p:nvPicPr>
        <p:blipFill>
          <a:blip r:embed="rId2" cstate="print"/>
          <a:srcRect/>
          <a:stretch>
            <a:fillRect/>
          </a:stretch>
        </p:blipFill>
        <p:spPr bwMode="auto">
          <a:xfrm>
            <a:off x="66675" y="1785938"/>
            <a:ext cx="9077325"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Validity</a:t>
            </a:r>
            <a:endParaRPr lang="en-GB" dirty="0"/>
          </a:p>
        </p:txBody>
      </p:sp>
      <p:sp>
        <p:nvSpPr>
          <p:cNvPr id="3" name="Content Placeholder 2"/>
          <p:cNvSpPr>
            <a:spLocks noGrp="1"/>
          </p:cNvSpPr>
          <p:nvPr>
            <p:ph idx="1"/>
          </p:nvPr>
        </p:nvSpPr>
        <p:spPr/>
        <p:txBody>
          <a:bodyPr/>
          <a:lstStyle/>
          <a:p>
            <a:r>
              <a:rPr lang="en-GB" dirty="0" smtClean="0"/>
              <a:t>No model can be 100% valid – they are simplifications of reality.</a:t>
            </a:r>
          </a:p>
          <a:p>
            <a:endParaRPr lang="en-GB" dirty="0" smtClean="0"/>
          </a:p>
          <a:p>
            <a:r>
              <a:rPr lang="en-GB" dirty="0" smtClean="0"/>
              <a:t>System Dynamics uses the concept of building confidence in a model along multiple dimensions. </a:t>
            </a:r>
          </a:p>
          <a:p>
            <a:endParaRPr lang="en-GB" dirty="0" smtClean="0"/>
          </a:p>
          <a:p>
            <a:r>
              <a:rPr lang="en-GB" dirty="0" smtClean="0"/>
              <a:t>A list of questions a more can use to develop confidence have been created.</a:t>
            </a:r>
          </a:p>
          <a:p>
            <a:pPr lvl="1"/>
            <a:r>
              <a:rPr lang="en-GB" sz="1200" b="0" dirty="0" smtClean="0"/>
              <a:t>Peterson (1975), Forrester and </a:t>
            </a:r>
            <a:r>
              <a:rPr lang="en-GB" sz="1200" b="0" dirty="0" err="1" smtClean="0"/>
              <a:t>Senge</a:t>
            </a:r>
            <a:r>
              <a:rPr lang="en-GB" sz="1200" b="0" dirty="0" smtClean="0"/>
              <a:t> (1980), </a:t>
            </a:r>
            <a:r>
              <a:rPr lang="en-GB" sz="1200" b="0" dirty="0" err="1" smtClean="0"/>
              <a:t>Barlas</a:t>
            </a:r>
            <a:r>
              <a:rPr lang="en-GB" sz="1200" b="0" dirty="0" smtClean="0"/>
              <a:t> (1989, 1996), and </a:t>
            </a:r>
            <a:r>
              <a:rPr lang="en-GB" sz="1200" b="0" dirty="0" err="1" smtClean="0"/>
              <a:t>Sterman</a:t>
            </a:r>
            <a:r>
              <a:rPr lang="en-GB" sz="1200" b="0" dirty="0" smtClean="0"/>
              <a:t> (2000, p. 852 and pp. 858-891)  &amp;  </a:t>
            </a:r>
            <a:r>
              <a:rPr lang="en-GB" sz="1200" b="0" dirty="0" err="1" smtClean="0"/>
              <a:t>Radzicki</a:t>
            </a:r>
            <a:r>
              <a:rPr lang="en-GB" sz="1200" b="0" dirty="0" smtClean="0"/>
              <a:t>  (2004)</a:t>
            </a:r>
          </a:p>
          <a:p>
            <a:endParaRPr lang="en-GB" b="0" dirty="0" smtClean="0"/>
          </a:p>
          <a:p>
            <a:pPr>
              <a:buNone/>
            </a:pPr>
            <a:endParaRPr lang="en-GB" b="0" dirty="0" smtClean="0"/>
          </a:p>
          <a:p>
            <a:endParaRPr lang="en-GB"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Tests of Model Purpose </a:t>
            </a:r>
            <a:endParaRPr lang="en-GB" dirty="0"/>
          </a:p>
        </p:txBody>
      </p:sp>
      <p:sp>
        <p:nvSpPr>
          <p:cNvPr id="3" name="Content Placeholder 2"/>
          <p:cNvSpPr>
            <a:spLocks noGrp="1"/>
          </p:cNvSpPr>
          <p:nvPr>
            <p:ph idx="1"/>
          </p:nvPr>
        </p:nvSpPr>
        <p:spPr/>
        <p:txBody>
          <a:bodyPr/>
          <a:lstStyle/>
          <a:p>
            <a:r>
              <a:rPr lang="en-GB" dirty="0" smtClean="0"/>
              <a:t>Does the model have a clear purpose? </a:t>
            </a:r>
          </a:p>
          <a:p>
            <a:endParaRPr lang="en-GB" dirty="0" smtClean="0"/>
          </a:p>
          <a:p>
            <a:r>
              <a:rPr lang="en-GB" dirty="0" smtClean="0"/>
              <a:t>Does the model have a well-defined perspective? (i.e., has the modeller "stepped back" far enough from the actual system to view it holistically and at the proper level of aggregation?) </a:t>
            </a:r>
          </a:p>
          <a:p>
            <a:endParaRPr lang="en-GB" dirty="0" smtClean="0"/>
          </a:p>
          <a:p>
            <a:r>
              <a:rPr lang="en-GB" dirty="0" smtClean="0"/>
              <a:t>Does the model address important questions and problems? </a:t>
            </a:r>
          </a:p>
          <a:p>
            <a:endParaRPr lang="en-GB" dirty="0" smtClean="0"/>
          </a:p>
          <a:p>
            <a:endParaRPr lang="en-GB"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Boundary Adequacy Test </a:t>
            </a:r>
            <a:br>
              <a:rPr lang="en-GB" dirty="0" smtClean="0"/>
            </a:br>
            <a:endParaRPr lang="en-GB" dirty="0"/>
          </a:p>
        </p:txBody>
      </p:sp>
      <p:sp>
        <p:nvSpPr>
          <p:cNvPr id="3" name="Content Placeholder 2"/>
          <p:cNvSpPr>
            <a:spLocks noGrp="1"/>
          </p:cNvSpPr>
          <p:nvPr>
            <p:ph idx="1"/>
          </p:nvPr>
        </p:nvSpPr>
        <p:spPr/>
        <p:txBody>
          <a:bodyPr/>
          <a:lstStyle/>
          <a:p>
            <a:r>
              <a:rPr lang="en-GB" dirty="0" smtClean="0"/>
              <a:t>Are the important concepts for addressing the problem to which the modelling study is directed endogenous to the model? </a:t>
            </a:r>
          </a:p>
          <a:p>
            <a:endParaRPr lang="en-GB" dirty="0" smtClean="0"/>
          </a:p>
          <a:p>
            <a:r>
              <a:rPr lang="en-GB" dirty="0" smtClean="0"/>
              <a:t>Does the </a:t>
            </a:r>
            <a:r>
              <a:rPr lang="en-GB" dirty="0" err="1" smtClean="0"/>
              <a:t>behavior</a:t>
            </a:r>
            <a:r>
              <a:rPr lang="en-GB" dirty="0" smtClean="0"/>
              <a:t> of the model change when its boundary assumptions (i.e., what to include and exclude) are relaxed? </a:t>
            </a:r>
          </a:p>
          <a:p>
            <a:endParaRPr lang="en-GB" dirty="0" smtClean="0"/>
          </a:p>
          <a:p>
            <a:r>
              <a:rPr lang="en-GB" dirty="0" smtClean="0"/>
              <a:t>Do the policy recommendations stemming from the model change when the model’s boundary is extended? </a:t>
            </a:r>
          </a:p>
          <a:p>
            <a:endParaRPr lang="en-GB" dirty="0" smtClean="0"/>
          </a:p>
          <a:p>
            <a:endParaRPr lang="en-GB"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Structural Assessment Tests </a:t>
            </a:r>
            <a:endParaRPr lang="en-GB" dirty="0"/>
          </a:p>
        </p:txBody>
      </p:sp>
      <p:sp>
        <p:nvSpPr>
          <p:cNvPr id="3" name="Content Placeholder 2"/>
          <p:cNvSpPr>
            <a:spLocks noGrp="1"/>
          </p:cNvSpPr>
          <p:nvPr>
            <p:ph idx="1"/>
          </p:nvPr>
        </p:nvSpPr>
        <p:spPr>
          <a:xfrm>
            <a:off x="642910" y="1857364"/>
            <a:ext cx="7772400" cy="4114800"/>
          </a:xfrm>
        </p:spPr>
        <p:txBody>
          <a:bodyPr/>
          <a:lstStyle/>
          <a:p>
            <a:r>
              <a:rPr lang="en-GB" sz="1600" dirty="0" smtClean="0"/>
              <a:t>Is the model’s structure consistent with the relevant descriptive knowledge of the actual system? </a:t>
            </a:r>
          </a:p>
          <a:p>
            <a:r>
              <a:rPr lang="en-GB" sz="1600" dirty="0" smtClean="0"/>
              <a:t>Does the model conform to the basic laws of physics? </a:t>
            </a:r>
          </a:p>
          <a:p>
            <a:r>
              <a:rPr lang="en-GB" sz="1600" dirty="0" smtClean="0"/>
              <a:t>Do the model’s decision rules accurately capture the </a:t>
            </a:r>
            <a:r>
              <a:rPr lang="en-GB" sz="1600" dirty="0" err="1" smtClean="0"/>
              <a:t>behavior</a:t>
            </a:r>
            <a:r>
              <a:rPr lang="en-GB" sz="1600" dirty="0" smtClean="0"/>
              <a:t> of actors in the systems? </a:t>
            </a:r>
          </a:p>
          <a:p>
            <a:r>
              <a:rPr lang="en-GB" sz="1600" dirty="0" smtClean="0"/>
              <a:t>Does every variable and parameter have a precise definition relating to things in the real world? </a:t>
            </a:r>
          </a:p>
          <a:p>
            <a:r>
              <a:rPr lang="en-GB" sz="1600" dirty="0" smtClean="0"/>
              <a:t>Are the model’s parameter values consistent with the relevant descriptive and numerical knowledge of the actual system? </a:t>
            </a:r>
          </a:p>
          <a:p>
            <a:r>
              <a:rPr lang="en-GB" sz="1600" dirty="0" smtClean="0"/>
              <a:t>Are the model's constants </a:t>
            </a:r>
            <a:r>
              <a:rPr lang="en-GB" sz="1600" u="sng" dirty="0" smtClean="0"/>
              <a:t>really constant for the purpose of the model? </a:t>
            </a:r>
          </a:p>
          <a:p>
            <a:r>
              <a:rPr lang="en-GB" sz="1600" dirty="0" smtClean="0"/>
              <a:t>Are the model's exogenous variables really independent of all the other variables in the model? </a:t>
            </a:r>
          </a:p>
          <a:p>
            <a:r>
              <a:rPr lang="en-GB" sz="1600" dirty="0" smtClean="0"/>
              <a:t>Do all of the critical points in the model's functions and relationships have physical meanings and plausible justifications? </a:t>
            </a:r>
          </a:p>
          <a:p>
            <a:r>
              <a:rPr lang="en-GB" sz="1600" dirty="0" smtClean="0"/>
              <a:t>Does the model’s structure include policy space? </a:t>
            </a:r>
          </a:p>
          <a:p>
            <a:pPr>
              <a:buNone/>
            </a:pPr>
            <a:endParaRPr lang="en-GB"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Dimensional Consistency Test</a:t>
            </a:r>
            <a:endParaRPr lang="en-GB" dirty="0"/>
          </a:p>
        </p:txBody>
      </p:sp>
      <p:sp>
        <p:nvSpPr>
          <p:cNvPr id="3" name="Content Placeholder 2"/>
          <p:cNvSpPr>
            <a:spLocks noGrp="1"/>
          </p:cNvSpPr>
          <p:nvPr>
            <p:ph idx="1"/>
          </p:nvPr>
        </p:nvSpPr>
        <p:spPr/>
        <p:txBody>
          <a:bodyPr/>
          <a:lstStyle/>
          <a:p>
            <a:r>
              <a:rPr lang="en-GB" u="sng" dirty="0" smtClean="0"/>
              <a:t> </a:t>
            </a:r>
            <a:r>
              <a:rPr lang="en-GB" dirty="0" smtClean="0"/>
              <a:t>Is each equation dimensionally consistent without the need to add parameters or “fudge factors” that have no real world meaning? </a:t>
            </a:r>
          </a:p>
          <a:p>
            <a:endParaRPr lang="en-GB"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Extreme Conditions Tests </a:t>
            </a:r>
            <a:endParaRPr lang="en-GB" dirty="0"/>
          </a:p>
        </p:txBody>
      </p:sp>
      <p:sp>
        <p:nvSpPr>
          <p:cNvPr id="3" name="Content Placeholder 2"/>
          <p:cNvSpPr>
            <a:spLocks noGrp="1"/>
          </p:cNvSpPr>
          <p:nvPr>
            <p:ph idx="1"/>
          </p:nvPr>
        </p:nvSpPr>
        <p:spPr/>
        <p:txBody>
          <a:bodyPr/>
          <a:lstStyle/>
          <a:p>
            <a:r>
              <a:rPr lang="en-GB" dirty="0" smtClean="0"/>
              <a:t>Does each equation in the model make sense even when its inputs take on extreme values? </a:t>
            </a:r>
          </a:p>
          <a:p>
            <a:endParaRPr lang="en-GB" dirty="0" smtClean="0"/>
          </a:p>
          <a:p>
            <a:r>
              <a:rPr lang="en-GB" dirty="0" smtClean="0"/>
              <a:t>Does the model respond plausibly when tested with extreme policies, shocks, and parameters? </a:t>
            </a:r>
          </a:p>
          <a:p>
            <a:endParaRPr lang="en-GB"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Integration Error Test </a:t>
            </a:r>
            <a:endParaRPr lang="en-GB" dirty="0"/>
          </a:p>
        </p:txBody>
      </p:sp>
      <p:sp>
        <p:nvSpPr>
          <p:cNvPr id="3" name="Content Placeholder 2"/>
          <p:cNvSpPr>
            <a:spLocks noGrp="1"/>
          </p:cNvSpPr>
          <p:nvPr>
            <p:ph idx="1"/>
          </p:nvPr>
        </p:nvSpPr>
        <p:spPr/>
        <p:txBody>
          <a:bodyPr/>
          <a:lstStyle/>
          <a:p>
            <a:r>
              <a:rPr lang="en-GB" dirty="0" smtClean="0"/>
              <a:t>Are model results sensitive to the choice of time step or numerical integration method? </a:t>
            </a:r>
          </a:p>
          <a:p>
            <a:endParaRPr lang="en-GB"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Tests of Model Sub-Sector Behaviour </a:t>
            </a:r>
            <a:endParaRPr lang="en-GB" dirty="0"/>
          </a:p>
        </p:txBody>
      </p:sp>
      <p:sp>
        <p:nvSpPr>
          <p:cNvPr id="3" name="Content Placeholder 2"/>
          <p:cNvSpPr>
            <a:spLocks noGrp="1"/>
          </p:cNvSpPr>
          <p:nvPr>
            <p:ph idx="1"/>
          </p:nvPr>
        </p:nvSpPr>
        <p:spPr/>
        <p:txBody>
          <a:bodyPr/>
          <a:lstStyle/>
          <a:p>
            <a:r>
              <a:rPr lang="en-GB" dirty="0" smtClean="0"/>
              <a:t>Do sudden or large changes in the model's input variables cause the model to behave in a plausible manner that is consistent with past observations and historical data (where appropriate)? </a:t>
            </a:r>
          </a:p>
          <a:p>
            <a:endParaRPr lang="en-GB" dirty="0" smtClean="0"/>
          </a:p>
          <a:p>
            <a:r>
              <a:rPr lang="en-GB" dirty="0" smtClean="0"/>
              <a:t>Is the behaviour of equations and sub-sectors reasonable for extreme values of input variables? </a:t>
            </a:r>
          </a:p>
          <a:p>
            <a:endParaRPr lang="en-GB"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Tests of Overall Model Behaviour </a:t>
            </a:r>
            <a:endParaRPr lang="en-GB" dirty="0"/>
          </a:p>
        </p:txBody>
      </p:sp>
      <p:sp>
        <p:nvSpPr>
          <p:cNvPr id="3" name="Content Placeholder 2"/>
          <p:cNvSpPr>
            <a:spLocks noGrp="1"/>
          </p:cNvSpPr>
          <p:nvPr>
            <p:ph idx="1"/>
          </p:nvPr>
        </p:nvSpPr>
        <p:spPr/>
        <p:txBody>
          <a:bodyPr/>
          <a:lstStyle/>
          <a:p>
            <a:r>
              <a:rPr lang="en-GB" dirty="0" smtClean="0"/>
              <a:t>Does the model reproduce the qualitative and quantitative behaviours of interest observed in the real system? </a:t>
            </a:r>
          </a:p>
          <a:p>
            <a:endParaRPr lang="en-GB" dirty="0" smtClean="0"/>
          </a:p>
          <a:p>
            <a:r>
              <a:rPr lang="en-GB" dirty="0" smtClean="0"/>
              <a:t>Does the model endogenously generate the symptoms of difficulty that motivate the study?</a:t>
            </a:r>
          </a:p>
          <a:p>
            <a:r>
              <a:rPr lang="en-GB" dirty="0" smtClean="0"/>
              <a:t> </a:t>
            </a:r>
          </a:p>
          <a:p>
            <a:r>
              <a:rPr lang="en-GB" dirty="0" smtClean="0"/>
              <a:t>Do the frequencies and phase relationships among the variables match the data? </a:t>
            </a:r>
          </a:p>
          <a:p>
            <a:endParaRPr lang="en-GB" dirty="0" smtClean="0"/>
          </a:p>
          <a:p>
            <a:r>
              <a:rPr lang="en-GB" dirty="0" smtClean="0"/>
              <a:t>Do abrupt changes in model behaviour make sense? Do they correspond with those seen historically in the real system? </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Time Step</a:t>
            </a:r>
          </a:p>
        </p:txBody>
      </p:sp>
      <p:sp>
        <p:nvSpPr>
          <p:cNvPr id="3" name="Content Placeholder 2"/>
          <p:cNvSpPr>
            <a:spLocks noGrp="1"/>
          </p:cNvSpPr>
          <p:nvPr>
            <p:ph idx="1"/>
          </p:nvPr>
        </p:nvSpPr>
        <p:spPr>
          <a:xfrm>
            <a:off x="685800" y="2095500"/>
            <a:ext cx="7772400" cy="1119188"/>
          </a:xfrm>
        </p:spPr>
        <p:txBody>
          <a:bodyPr/>
          <a:lstStyle/>
          <a:p>
            <a:r>
              <a:rPr lang="en-GB" smtClean="0"/>
              <a:t>Equivalent of a Binary Fraction 1, ½, ¼, ...</a:t>
            </a:r>
          </a:p>
          <a:p>
            <a:r>
              <a:rPr lang="en-GB" smtClean="0"/>
              <a:t>For example, looking at Profit on a quarterly basis</a:t>
            </a:r>
          </a:p>
          <a:p>
            <a:pPr lvl="1"/>
            <a:r>
              <a:rPr lang="en-GB" smtClean="0"/>
              <a:t>Time Measure in Years</a:t>
            </a:r>
          </a:p>
          <a:p>
            <a:pPr lvl="1"/>
            <a:r>
              <a:rPr lang="en-GB" smtClean="0"/>
              <a:t>Time Step = ¼ of a Year (0.25)</a:t>
            </a:r>
          </a:p>
        </p:txBody>
      </p:sp>
      <p:graphicFrame>
        <p:nvGraphicFramePr>
          <p:cNvPr id="4" name="Content Placeholder 3"/>
          <p:cNvGraphicFramePr>
            <a:graphicFrameLocks/>
          </p:cNvGraphicFramePr>
          <p:nvPr/>
        </p:nvGraphicFramePr>
        <p:xfrm>
          <a:off x="1571625" y="4214813"/>
          <a:ext cx="6429420" cy="2035986"/>
        </p:xfrm>
        <a:graphic>
          <a:graphicData uri="http://schemas.openxmlformats.org/drawingml/2006/table">
            <a:tbl>
              <a:tblPr firstRow="1" bandRow="1">
                <a:tableStyleId>{5C22544A-7EE6-4342-B048-85BDC9FD1C3A}</a:tableStyleId>
              </a:tblPr>
              <a:tblGrid>
                <a:gridCol w="1607355">
                  <a:extLst>
                    <a:ext uri="{9D8B030D-6E8A-4147-A177-3AD203B41FA5}">
                      <a16:colId xmlns:a16="http://schemas.microsoft.com/office/drawing/2014/main" val="20000"/>
                    </a:ext>
                  </a:extLst>
                </a:gridCol>
                <a:gridCol w="2321735">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gridCol w="1143008">
                  <a:extLst>
                    <a:ext uri="{9D8B030D-6E8A-4147-A177-3AD203B41FA5}">
                      <a16:colId xmlns:a16="http://schemas.microsoft.com/office/drawing/2014/main" val="20003"/>
                    </a:ext>
                  </a:extLst>
                </a:gridCol>
              </a:tblGrid>
              <a:tr h="339331">
                <a:tc>
                  <a:txBody>
                    <a:bodyPr/>
                    <a:lstStyle/>
                    <a:p>
                      <a:pPr algn="ctr"/>
                      <a:r>
                        <a:rPr lang="en-GB" sz="1200" dirty="0" smtClean="0"/>
                        <a:t>Time</a:t>
                      </a:r>
                      <a:endParaRPr lang="en-GB" sz="1200" dirty="0"/>
                    </a:p>
                  </a:txBody>
                  <a:tcPr/>
                </a:tc>
                <a:tc>
                  <a:txBody>
                    <a:bodyPr/>
                    <a:lstStyle/>
                    <a:p>
                      <a:pPr algn="ctr"/>
                      <a:r>
                        <a:rPr lang="en-GB" sz="1200" dirty="0" smtClean="0"/>
                        <a:t>Date</a:t>
                      </a:r>
                      <a:endParaRPr lang="en-GB" sz="1200" dirty="0"/>
                    </a:p>
                  </a:txBody>
                  <a:tcPr/>
                </a:tc>
                <a:tc>
                  <a:txBody>
                    <a:bodyPr/>
                    <a:lstStyle/>
                    <a:p>
                      <a:pPr algn="ctr"/>
                      <a:r>
                        <a:rPr lang="en-GB" sz="1200" dirty="0" smtClean="0"/>
                        <a:t>Net Revenue</a:t>
                      </a:r>
                      <a:endParaRPr lang="en-GB" sz="1200" dirty="0"/>
                    </a:p>
                  </a:txBody>
                  <a:tcPr/>
                </a:tc>
                <a:tc>
                  <a:txBody>
                    <a:bodyPr/>
                    <a:lstStyle/>
                    <a:p>
                      <a:pPr algn="ctr"/>
                      <a:r>
                        <a:rPr lang="en-GB" sz="1200" dirty="0" smtClean="0"/>
                        <a:t>Profit</a:t>
                      </a:r>
                      <a:endParaRPr lang="en-GB" sz="1200" dirty="0"/>
                    </a:p>
                  </a:txBody>
                  <a:tcPr/>
                </a:tc>
                <a:extLst>
                  <a:ext uri="{0D108BD9-81ED-4DB2-BD59-A6C34878D82A}">
                    <a16:rowId xmlns:a16="http://schemas.microsoft.com/office/drawing/2014/main" val="10000"/>
                  </a:ext>
                </a:extLst>
              </a:tr>
              <a:tr h="339331">
                <a:tc>
                  <a:txBody>
                    <a:bodyPr/>
                    <a:lstStyle/>
                    <a:p>
                      <a:pPr algn="ctr"/>
                      <a:r>
                        <a:rPr lang="en-GB" sz="1200" dirty="0" smtClean="0"/>
                        <a:t>0</a:t>
                      </a:r>
                      <a:endParaRPr lang="en-GB" sz="1200" dirty="0"/>
                    </a:p>
                  </a:txBody>
                  <a:tcPr/>
                </a:tc>
                <a:tc>
                  <a:txBody>
                    <a:bodyPr/>
                    <a:lstStyle/>
                    <a:p>
                      <a:pPr algn="ctr"/>
                      <a:r>
                        <a:rPr lang="en-GB" sz="1200" dirty="0" smtClean="0"/>
                        <a:t>1</a:t>
                      </a:r>
                      <a:r>
                        <a:rPr lang="en-GB" sz="1200" baseline="30000" dirty="0" smtClean="0"/>
                        <a:t>st</a:t>
                      </a:r>
                      <a:r>
                        <a:rPr lang="en-GB" sz="1200" dirty="0" smtClean="0"/>
                        <a:t> Jan</a:t>
                      </a:r>
                      <a:endParaRPr lang="en-GB" sz="1200" dirty="0"/>
                    </a:p>
                  </a:txBody>
                  <a:tcPr/>
                </a:tc>
                <a:tc>
                  <a:txBody>
                    <a:bodyPr/>
                    <a:lstStyle/>
                    <a:p>
                      <a:pPr algn="ctr"/>
                      <a:r>
                        <a:rPr lang="en-GB" sz="1200" dirty="0" smtClean="0"/>
                        <a:t>--</a:t>
                      </a:r>
                      <a:endParaRPr lang="en-GB" sz="1200" dirty="0"/>
                    </a:p>
                  </a:txBody>
                  <a:tcPr/>
                </a:tc>
                <a:tc>
                  <a:txBody>
                    <a:bodyPr/>
                    <a:lstStyle/>
                    <a:p>
                      <a:pPr algn="ctr"/>
                      <a:r>
                        <a:rPr lang="en-GB" sz="1200" dirty="0" smtClean="0"/>
                        <a:t>£0</a:t>
                      </a:r>
                      <a:endParaRPr lang="en-GB" sz="1200" dirty="0"/>
                    </a:p>
                  </a:txBody>
                  <a:tcPr/>
                </a:tc>
                <a:extLst>
                  <a:ext uri="{0D108BD9-81ED-4DB2-BD59-A6C34878D82A}">
                    <a16:rowId xmlns:a16="http://schemas.microsoft.com/office/drawing/2014/main" val="10001"/>
                  </a:ext>
                </a:extLst>
              </a:tr>
              <a:tr h="339331">
                <a:tc>
                  <a:txBody>
                    <a:bodyPr/>
                    <a:lstStyle/>
                    <a:p>
                      <a:pPr algn="ctr"/>
                      <a:r>
                        <a:rPr lang="en-GB" sz="1200" dirty="0" smtClean="0"/>
                        <a:t>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1</a:t>
                      </a:r>
                      <a:r>
                        <a:rPr lang="en-GB" sz="1200" baseline="30000" dirty="0" smtClean="0"/>
                        <a:t>st</a:t>
                      </a:r>
                      <a:r>
                        <a:rPr lang="en-GB" sz="1200" dirty="0" smtClean="0"/>
                        <a:t> Jan -31</a:t>
                      </a:r>
                      <a:r>
                        <a:rPr lang="en-GB" sz="1200" baseline="30000" dirty="0" smtClean="0"/>
                        <a:t>st</a:t>
                      </a:r>
                      <a:r>
                        <a:rPr lang="en-GB" sz="1200" dirty="0" smtClean="0"/>
                        <a:t> March</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£20</a:t>
                      </a:r>
                    </a:p>
                  </a:txBody>
                  <a:tcPr/>
                </a:tc>
                <a:tc>
                  <a:txBody>
                    <a:bodyPr/>
                    <a:lstStyle/>
                    <a:p>
                      <a:pPr algn="ctr"/>
                      <a:r>
                        <a:rPr lang="en-GB" sz="1200" dirty="0" smtClean="0"/>
                        <a:t>£20</a:t>
                      </a:r>
                      <a:endParaRPr lang="en-GB" sz="1200" dirty="0"/>
                    </a:p>
                  </a:txBody>
                  <a:tcPr/>
                </a:tc>
                <a:extLst>
                  <a:ext uri="{0D108BD9-81ED-4DB2-BD59-A6C34878D82A}">
                    <a16:rowId xmlns:a16="http://schemas.microsoft.com/office/drawing/2014/main" val="10002"/>
                  </a:ext>
                </a:extLst>
              </a:tr>
              <a:tr h="339331">
                <a:tc>
                  <a:txBody>
                    <a:bodyPr/>
                    <a:lstStyle/>
                    <a:p>
                      <a:pPr algn="ctr"/>
                      <a:r>
                        <a:rPr lang="en-GB" sz="1200" dirty="0" smtClean="0"/>
                        <a:t>0.5</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31</a:t>
                      </a:r>
                      <a:r>
                        <a:rPr lang="en-GB" sz="1200" baseline="30000" dirty="0" smtClean="0"/>
                        <a:t>st</a:t>
                      </a:r>
                      <a:r>
                        <a:rPr lang="en-GB" sz="1200" dirty="0" smtClean="0"/>
                        <a:t> March -30</a:t>
                      </a:r>
                      <a:r>
                        <a:rPr lang="en-GB" sz="1200" baseline="30000" dirty="0" smtClean="0"/>
                        <a:t>th</a:t>
                      </a:r>
                      <a:r>
                        <a:rPr lang="en-GB" sz="1200" dirty="0" smtClean="0"/>
                        <a:t> June</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£20</a:t>
                      </a:r>
                      <a:endParaRPr lang="en-GB" sz="1200" dirty="0"/>
                    </a:p>
                  </a:txBody>
                  <a:tcPr/>
                </a:tc>
                <a:extLst>
                  <a:ext uri="{0D108BD9-81ED-4DB2-BD59-A6C34878D82A}">
                    <a16:rowId xmlns:a16="http://schemas.microsoft.com/office/drawing/2014/main" val="10003"/>
                  </a:ext>
                </a:extLst>
              </a:tr>
              <a:tr h="339331">
                <a:tc>
                  <a:txBody>
                    <a:bodyPr/>
                    <a:lstStyle/>
                    <a:p>
                      <a:pPr algn="ctr"/>
                      <a:r>
                        <a:rPr lang="en-GB" sz="1200" dirty="0" smtClean="0"/>
                        <a:t>0.75</a:t>
                      </a:r>
                      <a:endParaRPr lang="en-GB" sz="1200" dirty="0"/>
                    </a:p>
                  </a:txBody>
                  <a:tcPr/>
                </a:tc>
                <a:tc>
                  <a:txBody>
                    <a:bodyPr/>
                    <a:lstStyle/>
                    <a:p>
                      <a:pPr algn="ctr"/>
                      <a:r>
                        <a:rPr lang="en-GB" sz="1200" dirty="0" smtClean="0"/>
                        <a:t>30</a:t>
                      </a:r>
                      <a:r>
                        <a:rPr lang="en-GB" sz="1200" baseline="30000" dirty="0" smtClean="0"/>
                        <a:t>th</a:t>
                      </a:r>
                      <a:r>
                        <a:rPr lang="en-GB" sz="1200" dirty="0" smtClean="0"/>
                        <a:t> June-30</a:t>
                      </a:r>
                      <a:r>
                        <a:rPr lang="en-GB" sz="1200" baseline="30000" dirty="0" smtClean="0"/>
                        <a:t>th</a:t>
                      </a:r>
                      <a:r>
                        <a:rPr lang="en-GB" sz="1200" dirty="0" smtClean="0"/>
                        <a:t> September</a:t>
                      </a:r>
                      <a:endParaRPr lang="en-GB" sz="1200" dirty="0"/>
                    </a:p>
                  </a:txBody>
                  <a:tcPr/>
                </a:tc>
                <a:tc>
                  <a:txBody>
                    <a:bodyPr/>
                    <a:lstStyle/>
                    <a:p>
                      <a:pPr algn="ctr"/>
                      <a:r>
                        <a:rPr lang="en-GB" sz="1200" dirty="0" smtClean="0">
                          <a:solidFill>
                            <a:srgbClr val="FF0000"/>
                          </a:solidFill>
                        </a:rPr>
                        <a:t>-£10</a:t>
                      </a:r>
                      <a:endParaRPr lang="en-GB" sz="1200" dirty="0">
                        <a:solidFill>
                          <a:srgbClr val="FF0000"/>
                        </a:solidFill>
                      </a:endParaRPr>
                    </a:p>
                  </a:txBody>
                  <a:tcPr/>
                </a:tc>
                <a:tc>
                  <a:txBody>
                    <a:bodyPr/>
                    <a:lstStyle/>
                    <a:p>
                      <a:pPr algn="ctr"/>
                      <a:r>
                        <a:rPr lang="en-GB" sz="1200" dirty="0" smtClean="0"/>
                        <a:t>£10</a:t>
                      </a:r>
                      <a:endParaRPr lang="en-GB" sz="1200" dirty="0"/>
                    </a:p>
                  </a:txBody>
                  <a:tcPr/>
                </a:tc>
                <a:extLst>
                  <a:ext uri="{0D108BD9-81ED-4DB2-BD59-A6C34878D82A}">
                    <a16:rowId xmlns:a16="http://schemas.microsoft.com/office/drawing/2014/main" val="10004"/>
                  </a:ext>
                </a:extLst>
              </a:tr>
              <a:tr h="339331">
                <a:tc>
                  <a:txBody>
                    <a:bodyPr/>
                    <a:lstStyle/>
                    <a:p>
                      <a:pPr algn="ctr"/>
                      <a:r>
                        <a:rPr lang="en-GB" sz="1200" dirty="0" smtClean="0"/>
                        <a:t>1.0</a:t>
                      </a:r>
                      <a:endParaRPr lang="en-GB" sz="1200" dirty="0"/>
                    </a:p>
                  </a:txBody>
                  <a:tcPr/>
                </a:tc>
                <a:tc>
                  <a:txBody>
                    <a:bodyPr/>
                    <a:lstStyle/>
                    <a:p>
                      <a:pPr algn="ctr"/>
                      <a:r>
                        <a:rPr lang="en-GB" sz="1200" dirty="0" smtClean="0"/>
                        <a:t>30</a:t>
                      </a:r>
                      <a:r>
                        <a:rPr lang="en-GB" sz="1200" baseline="30000" dirty="0" smtClean="0"/>
                        <a:t>th</a:t>
                      </a:r>
                      <a:r>
                        <a:rPr lang="en-GB" sz="1200" dirty="0" smtClean="0"/>
                        <a:t> September -31</a:t>
                      </a:r>
                      <a:r>
                        <a:rPr lang="en-GB" sz="1200" baseline="30000" dirty="0" smtClean="0"/>
                        <a:t>st</a:t>
                      </a:r>
                      <a:r>
                        <a:rPr lang="en-GB" sz="1200" dirty="0" smtClean="0"/>
                        <a:t> December</a:t>
                      </a:r>
                      <a:endParaRPr lang="en-GB" sz="1200" dirty="0"/>
                    </a:p>
                  </a:txBody>
                  <a:tcPr/>
                </a:tc>
                <a:tc>
                  <a:txBody>
                    <a:bodyPr/>
                    <a:lstStyle/>
                    <a:p>
                      <a:pPr algn="ctr"/>
                      <a:r>
                        <a:rPr lang="en-GB" sz="1200" dirty="0" smtClean="0"/>
                        <a:t>£10</a:t>
                      </a:r>
                      <a:endParaRPr lang="en-GB" sz="1200" dirty="0"/>
                    </a:p>
                  </a:txBody>
                  <a:tcPr/>
                </a:tc>
                <a:tc>
                  <a:txBody>
                    <a:bodyPr/>
                    <a:lstStyle/>
                    <a:p>
                      <a:pPr algn="ctr"/>
                      <a:r>
                        <a:rPr lang="en-GB" sz="1200" dirty="0" smtClean="0"/>
                        <a:t>£20</a:t>
                      </a:r>
                      <a:endParaRPr lang="en-GB" sz="1200" dirty="0"/>
                    </a:p>
                  </a:txBody>
                  <a:tcPr/>
                </a:tc>
                <a:extLst>
                  <a:ext uri="{0D108BD9-81ED-4DB2-BD59-A6C34878D82A}">
                    <a16:rowId xmlns:a16="http://schemas.microsoft.com/office/drawing/2014/main" val="10005"/>
                  </a:ext>
                </a:extLst>
              </a:tr>
            </a:tbl>
          </a:graphicData>
        </a:graphic>
      </p:graphicFrame>
      <p:grpSp>
        <p:nvGrpSpPr>
          <p:cNvPr id="2" name="Group 9"/>
          <p:cNvGrpSpPr>
            <a:grpSpLocks/>
          </p:cNvGrpSpPr>
          <p:nvPr/>
        </p:nvGrpSpPr>
        <p:grpSpPr bwMode="auto">
          <a:xfrm>
            <a:off x="142875" y="4714875"/>
            <a:ext cx="1357313" cy="1285875"/>
            <a:chOff x="142844" y="4714884"/>
            <a:chExt cx="1357322" cy="1285884"/>
          </a:xfrm>
        </p:grpSpPr>
        <p:sp>
          <p:nvSpPr>
            <p:cNvPr id="25642" name="Left Brace 4"/>
            <p:cNvSpPr>
              <a:spLocks/>
            </p:cNvSpPr>
            <p:nvPr/>
          </p:nvSpPr>
          <p:spPr bwMode="auto">
            <a:xfrm>
              <a:off x="1428728" y="4714884"/>
              <a:ext cx="71438" cy="285752"/>
            </a:xfrm>
            <a:prstGeom prst="leftBrace">
              <a:avLst>
                <a:gd name="adj1" fmla="val 8333"/>
                <a:gd name="adj2" fmla="val 50000"/>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25643" name="Left Brace 5"/>
            <p:cNvSpPr>
              <a:spLocks/>
            </p:cNvSpPr>
            <p:nvPr/>
          </p:nvSpPr>
          <p:spPr bwMode="auto">
            <a:xfrm>
              <a:off x="1428728" y="5048261"/>
              <a:ext cx="71438" cy="285752"/>
            </a:xfrm>
            <a:prstGeom prst="leftBrace">
              <a:avLst>
                <a:gd name="adj1" fmla="val 8333"/>
                <a:gd name="adj2" fmla="val 50000"/>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25644" name="Left Brace 6"/>
            <p:cNvSpPr>
              <a:spLocks/>
            </p:cNvSpPr>
            <p:nvPr/>
          </p:nvSpPr>
          <p:spPr bwMode="auto">
            <a:xfrm>
              <a:off x="1428728" y="5381638"/>
              <a:ext cx="71438" cy="285752"/>
            </a:xfrm>
            <a:prstGeom prst="leftBrace">
              <a:avLst>
                <a:gd name="adj1" fmla="val 8333"/>
                <a:gd name="adj2" fmla="val 50000"/>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25645" name="Left Brace 7"/>
            <p:cNvSpPr>
              <a:spLocks/>
            </p:cNvSpPr>
            <p:nvPr/>
          </p:nvSpPr>
          <p:spPr bwMode="auto">
            <a:xfrm>
              <a:off x="1428728" y="5715016"/>
              <a:ext cx="71438" cy="285752"/>
            </a:xfrm>
            <a:prstGeom prst="leftBrace">
              <a:avLst>
                <a:gd name="adj1" fmla="val 8333"/>
                <a:gd name="adj2" fmla="val 50000"/>
              </a:avLst>
            </a:prstGeom>
            <a:solidFill>
              <a:srgbClr val="FFFF99"/>
            </a:solidFill>
            <a:ln w="28575" algn="ctr">
              <a:solidFill>
                <a:schemeClr val="tx1"/>
              </a:solidFill>
              <a:round/>
              <a:headEnd/>
              <a:tailEnd/>
            </a:ln>
          </p:spPr>
          <p:txBody>
            <a:bodyPr wrap="none" anchor="ctr">
              <a:spAutoFit/>
            </a:bodyPr>
            <a:lstStyle/>
            <a:p>
              <a:pPr algn="ctr" eaLnBrk="0" hangingPunct="0"/>
              <a:endParaRPr lang="en-US"/>
            </a:p>
          </p:txBody>
        </p:sp>
        <p:sp>
          <p:nvSpPr>
            <p:cNvPr id="25646" name="TextBox 8"/>
            <p:cNvSpPr txBox="1">
              <a:spLocks noChangeArrowheads="1"/>
            </p:cNvSpPr>
            <p:nvPr/>
          </p:nvSpPr>
          <p:spPr bwMode="auto">
            <a:xfrm>
              <a:off x="142844" y="5214950"/>
              <a:ext cx="1191352" cy="307777"/>
            </a:xfrm>
            <a:prstGeom prst="rect">
              <a:avLst/>
            </a:prstGeom>
            <a:noFill/>
            <a:ln w="9525">
              <a:noFill/>
              <a:miter lim="800000"/>
              <a:headEnd/>
              <a:tailEnd/>
            </a:ln>
          </p:spPr>
          <p:txBody>
            <a:bodyPr wrap="none">
              <a:spAutoFit/>
            </a:bodyPr>
            <a:lstStyle/>
            <a:p>
              <a:pPr algn="ctr" eaLnBrk="0" hangingPunct="0"/>
              <a:r>
                <a:rPr lang="en-GB"/>
                <a:t>Time Step</a:t>
              </a:r>
            </a:p>
          </p:txBody>
        </p:sp>
      </p:grpSp>
    </p:spTree>
    <p:custDataLst>
      <p:tags r:id="rId1"/>
    </p:custDataLst>
  </p:cSld>
  <p:clrMapOvr>
    <a:masterClrMapping/>
  </p:clrMapOvr>
  <p:transition advTm="195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Anomaly Test </a:t>
            </a:r>
            <a:endParaRPr lang="en-GB" dirty="0"/>
          </a:p>
        </p:txBody>
      </p:sp>
      <p:sp>
        <p:nvSpPr>
          <p:cNvPr id="3" name="Content Placeholder 2"/>
          <p:cNvSpPr>
            <a:spLocks noGrp="1"/>
          </p:cNvSpPr>
          <p:nvPr>
            <p:ph idx="1"/>
          </p:nvPr>
        </p:nvSpPr>
        <p:spPr/>
        <p:txBody>
          <a:bodyPr/>
          <a:lstStyle/>
          <a:p>
            <a:r>
              <a:rPr lang="en-GB" dirty="0" smtClean="0"/>
              <a:t>Do anomalous behaviours result when the assumptions of the model are changed or deleted? </a:t>
            </a:r>
          </a:p>
          <a:p>
            <a:endParaRPr lang="en-GB"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Member Test </a:t>
            </a:r>
            <a:endParaRPr lang="en-GB" dirty="0"/>
          </a:p>
        </p:txBody>
      </p:sp>
      <p:sp>
        <p:nvSpPr>
          <p:cNvPr id="3" name="Content Placeholder 2"/>
          <p:cNvSpPr>
            <a:spLocks noGrp="1"/>
          </p:cNvSpPr>
          <p:nvPr>
            <p:ph idx="1"/>
          </p:nvPr>
        </p:nvSpPr>
        <p:spPr/>
        <p:txBody>
          <a:bodyPr/>
          <a:lstStyle/>
          <a:p>
            <a:r>
              <a:rPr lang="en-GB" dirty="0" smtClean="0"/>
              <a:t>Can the model generate the behaviour observed in other instances of the same system? </a:t>
            </a:r>
          </a:p>
          <a:p>
            <a:endParaRPr lang="en-GB"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Surprise Behaviour Test </a:t>
            </a:r>
          </a:p>
        </p:txBody>
      </p:sp>
      <p:sp>
        <p:nvSpPr>
          <p:cNvPr id="3" name="Content Placeholder 2"/>
          <p:cNvSpPr>
            <a:spLocks noGrp="1"/>
          </p:cNvSpPr>
          <p:nvPr>
            <p:ph idx="1"/>
          </p:nvPr>
        </p:nvSpPr>
        <p:spPr/>
        <p:txBody>
          <a:bodyPr/>
          <a:lstStyle/>
          <a:p>
            <a:r>
              <a:rPr lang="en-GB" dirty="0" smtClean="0"/>
              <a:t>Does the model generate previously unobserved or unrecognized behaviour? Is it reasonable? </a:t>
            </a:r>
          </a:p>
          <a:p>
            <a:endParaRPr lang="en-GB" dirty="0" smtClean="0"/>
          </a:p>
          <a:p>
            <a:r>
              <a:rPr lang="en-GB" dirty="0" smtClean="0"/>
              <a:t>Does the model successfully anticipate the response of the system to novel conditions? </a:t>
            </a:r>
          </a:p>
          <a:p>
            <a:endParaRPr lang="en-GB" dirty="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Sensitivity Tests </a:t>
            </a:r>
          </a:p>
        </p:txBody>
      </p:sp>
      <p:sp>
        <p:nvSpPr>
          <p:cNvPr id="3" name="Content Placeholder 2"/>
          <p:cNvSpPr>
            <a:spLocks noGrp="1"/>
          </p:cNvSpPr>
          <p:nvPr>
            <p:ph idx="1"/>
          </p:nvPr>
        </p:nvSpPr>
        <p:spPr>
          <a:xfrm>
            <a:off x="642910" y="1857364"/>
            <a:ext cx="7772400" cy="4114800"/>
          </a:xfrm>
        </p:spPr>
        <p:txBody>
          <a:bodyPr/>
          <a:lstStyle/>
          <a:p>
            <a:r>
              <a:rPr lang="en-GB" dirty="0" smtClean="0"/>
              <a:t>Do the model’s numerical values change significantly when assumptions about its parameters, boundary, and aggregation are varied over the plausible range of uncertainty? </a:t>
            </a:r>
          </a:p>
          <a:p>
            <a:endParaRPr lang="en-GB" dirty="0" smtClean="0"/>
          </a:p>
          <a:p>
            <a:r>
              <a:rPr lang="en-GB" dirty="0" smtClean="0"/>
              <a:t>Do the modes of behaviour generated by the model change significantly when assumptions about its parameters, boundary, and aggregation are varied over the plausible range of uncertainty? </a:t>
            </a:r>
          </a:p>
          <a:p>
            <a:endParaRPr lang="en-GB" dirty="0" smtClean="0"/>
          </a:p>
          <a:p>
            <a:r>
              <a:rPr lang="en-GB" dirty="0" smtClean="0"/>
              <a:t>Do the policy implications of the model change significantly when assumptions about its parameters, boundary, and aggregation are varied over the plausible range of uncertainty? </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Pragmatic Tests </a:t>
            </a:r>
            <a:endParaRPr lang="en-GB" dirty="0"/>
          </a:p>
        </p:txBody>
      </p:sp>
      <p:sp>
        <p:nvSpPr>
          <p:cNvPr id="3" name="Content Placeholder 2"/>
          <p:cNvSpPr>
            <a:spLocks noGrp="1"/>
          </p:cNvSpPr>
          <p:nvPr>
            <p:ph idx="1"/>
          </p:nvPr>
        </p:nvSpPr>
        <p:spPr/>
        <p:txBody>
          <a:bodyPr/>
          <a:lstStyle/>
          <a:p>
            <a:r>
              <a:rPr lang="en-GB" dirty="0" smtClean="0"/>
              <a:t>Did the modelling process help to change the actual system for the better? </a:t>
            </a:r>
          </a:p>
          <a:p>
            <a:endParaRPr lang="en-GB" dirty="0" smtClean="0"/>
          </a:p>
          <a:p>
            <a:r>
              <a:rPr lang="en-GB" dirty="0" smtClean="0"/>
              <a:t>Does the model correctly predict the direction of system change resulting from policy changes? </a:t>
            </a:r>
          </a:p>
          <a:p>
            <a:endParaRPr lang="en-GB" dirty="0" smtClean="0"/>
          </a:p>
          <a:p>
            <a:r>
              <a:rPr lang="en-GB" dirty="0" smtClean="0"/>
              <a:t>Does the model correctly predict the extent of system change resulting from policy changes? </a:t>
            </a:r>
          </a:p>
          <a:p>
            <a:endParaRPr lang="en-GB"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p:txBody>
          <a:bodyPr/>
          <a:lstStyle/>
          <a:p>
            <a:r>
              <a:rPr lang="en-GB" dirty="0" smtClean="0"/>
              <a:t>System Dynamics using Vensim</a:t>
            </a:r>
            <a:br>
              <a:rPr lang="en-GB" dirty="0" smtClean="0"/>
            </a:br>
            <a:r>
              <a:rPr lang="en-GB" dirty="0" smtClean="0"/>
              <a:t>Advanced Topics</a:t>
            </a:r>
          </a:p>
        </p:txBody>
      </p:sp>
      <p:sp>
        <p:nvSpPr>
          <p:cNvPr id="245763" name="Rectangle 3"/>
          <p:cNvSpPr>
            <a:spLocks noGrp="1" noChangeArrowheads="1"/>
          </p:cNvSpPr>
          <p:nvPr>
            <p:ph type="subTitle" idx="1"/>
          </p:nvPr>
        </p:nvSpPr>
        <p:spPr/>
        <p:txBody>
          <a:bodyPr/>
          <a:lstStyle/>
          <a:p>
            <a:r>
              <a:rPr lang="en-US" dirty="0" smtClean="0"/>
              <a:t>Time Permitting</a:t>
            </a:r>
            <a:endParaRPr lang="en-GB" dirty="0" smtClean="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647700" y="2362200"/>
            <a:ext cx="7848600" cy="1219200"/>
          </a:xfrm>
        </p:spPr>
        <p:txBody>
          <a:bodyPr/>
          <a:lstStyle/>
          <a:p>
            <a:r>
              <a:rPr lang="en-GB" smtClean="0"/>
              <a:t>Advanced Topics</a:t>
            </a:r>
          </a:p>
        </p:txBody>
      </p:sp>
      <p:sp>
        <p:nvSpPr>
          <p:cNvPr id="246787" name="Rectangle 3"/>
          <p:cNvSpPr>
            <a:spLocks noGrp="1" noChangeArrowheads="1"/>
          </p:cNvSpPr>
          <p:nvPr>
            <p:ph type="subTitle" idx="1"/>
          </p:nvPr>
        </p:nvSpPr>
        <p:spPr>
          <a:xfrm>
            <a:off x="1371600" y="3581400"/>
            <a:ext cx="6400800" cy="1371600"/>
          </a:xfrm>
        </p:spPr>
        <p:txBody>
          <a:bodyPr/>
          <a:lstStyle/>
          <a:p>
            <a:pPr>
              <a:buFontTx/>
              <a:buChar char="•"/>
            </a:pPr>
            <a:r>
              <a:rPr lang="en-GB" sz="2400" b="0" dirty="0" smtClean="0"/>
              <a:t>Subscripts</a:t>
            </a:r>
          </a:p>
          <a:p>
            <a:pPr algn="r"/>
            <a:endParaRPr lang="en-GB" sz="2400" dirty="0" smtClean="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mtClean="0"/>
              <a:t>Subscripting (Arrays)</a:t>
            </a:r>
            <a:endParaRPr lang="en-GB" smtClean="0"/>
          </a:p>
        </p:txBody>
      </p:sp>
      <p:sp>
        <p:nvSpPr>
          <p:cNvPr id="247811" name="Rectangle 3"/>
          <p:cNvSpPr>
            <a:spLocks noGrp="1" noChangeArrowheads="1"/>
          </p:cNvSpPr>
          <p:nvPr>
            <p:ph type="body" idx="1"/>
          </p:nvPr>
        </p:nvSpPr>
        <p:spPr/>
        <p:txBody>
          <a:bodyPr/>
          <a:lstStyle/>
          <a:p>
            <a:r>
              <a:rPr lang="en-GB" smtClean="0"/>
              <a:t>What’s it for?</a:t>
            </a:r>
          </a:p>
          <a:p>
            <a:pPr lvl="1"/>
            <a:r>
              <a:rPr lang="en-GB" smtClean="0"/>
              <a:t>Managing detail with few equations</a:t>
            </a:r>
          </a:p>
          <a:p>
            <a:r>
              <a:rPr lang="en-GB" smtClean="0"/>
              <a:t>How does it work?</a:t>
            </a:r>
          </a:p>
          <a:p>
            <a:pPr lvl="1"/>
            <a:r>
              <a:rPr lang="en-GB" smtClean="0"/>
              <a:t>Create subscript ranges (lists):</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mtClean="0"/>
              <a:t>Subscripts</a:t>
            </a:r>
            <a:endParaRPr lang="en-GB" smtClean="0"/>
          </a:p>
        </p:txBody>
      </p:sp>
      <p:sp>
        <p:nvSpPr>
          <p:cNvPr id="248835" name="Rectangle 3"/>
          <p:cNvSpPr>
            <a:spLocks noGrp="1" noChangeArrowheads="1"/>
          </p:cNvSpPr>
          <p:nvPr>
            <p:ph type="body" idx="1"/>
          </p:nvPr>
        </p:nvSpPr>
        <p:spPr>
          <a:xfrm>
            <a:off x="642938" y="1857375"/>
            <a:ext cx="7772400" cy="2743200"/>
          </a:xfrm>
        </p:spPr>
        <p:txBody>
          <a:bodyPr/>
          <a:lstStyle/>
          <a:p>
            <a:r>
              <a:rPr lang="en-GB" sz="1800" smtClean="0"/>
              <a:t>Subscripting provides a convenient way to represent a number of repetitions of model structure</a:t>
            </a:r>
            <a:r>
              <a:rPr lang="en-US" sz="1800" smtClean="0"/>
              <a:t> </a:t>
            </a:r>
            <a:r>
              <a:rPr lang="en-GB" sz="1800" smtClean="0"/>
              <a:t>over such things as:</a:t>
            </a:r>
          </a:p>
          <a:p>
            <a:pPr lvl="1"/>
            <a:endParaRPr lang="en-GB" sz="1200" smtClean="0"/>
          </a:p>
          <a:p>
            <a:pPr lvl="1"/>
            <a:r>
              <a:rPr lang="en-GB" sz="1200" smtClean="0"/>
              <a:t>geographic areas, </a:t>
            </a:r>
          </a:p>
          <a:p>
            <a:pPr lvl="1"/>
            <a:r>
              <a:rPr lang="en-GB" sz="1200" smtClean="0"/>
              <a:t>commodities, </a:t>
            </a:r>
          </a:p>
          <a:p>
            <a:pPr lvl="1"/>
            <a:r>
              <a:rPr lang="en-GB" sz="1200" smtClean="0"/>
              <a:t>competitors, </a:t>
            </a:r>
          </a:p>
          <a:p>
            <a:pPr lvl="1"/>
            <a:r>
              <a:rPr lang="en-GB" sz="1200" smtClean="0"/>
              <a:t>products, </a:t>
            </a:r>
          </a:p>
          <a:p>
            <a:pPr lvl="1"/>
            <a:r>
              <a:rPr lang="en-GB" sz="1200" smtClean="0"/>
              <a:t>project stages,</a:t>
            </a:r>
            <a:r>
              <a:rPr lang="en-US" sz="1200" smtClean="0"/>
              <a:t> </a:t>
            </a:r>
          </a:p>
          <a:p>
            <a:pPr lvl="1"/>
            <a:r>
              <a:rPr lang="en-GB" sz="1200" smtClean="0"/>
              <a:t>production stages, </a:t>
            </a:r>
          </a:p>
          <a:p>
            <a:pPr lvl="1"/>
            <a:r>
              <a:rPr lang="en-GB" sz="1200" smtClean="0"/>
              <a:t>age groups, </a:t>
            </a:r>
          </a:p>
          <a:p>
            <a:pPr lvl="1"/>
            <a:r>
              <a:rPr lang="en-GB" sz="1200" smtClean="0"/>
              <a:t>technologies </a:t>
            </a:r>
          </a:p>
          <a:p>
            <a:pPr lvl="1"/>
            <a:r>
              <a:rPr lang="en-GB" sz="1200" smtClean="0"/>
              <a:t>energy sources.</a:t>
            </a:r>
          </a:p>
          <a:p>
            <a:pPr lvl="1"/>
            <a:endParaRPr lang="en-GB" sz="1200" smtClean="0"/>
          </a:p>
          <a:p>
            <a:r>
              <a:rPr lang="en-GB" sz="1800" smtClean="0"/>
              <a:t>For example, suppose you have</a:t>
            </a:r>
            <a:r>
              <a:rPr lang="en-US" sz="1800" smtClean="0"/>
              <a:t> </a:t>
            </a:r>
            <a:r>
              <a:rPr lang="en-GB" sz="1800" smtClean="0"/>
              <a:t>a model including Inventory, production and shipments as in:</a:t>
            </a:r>
          </a:p>
        </p:txBody>
      </p:sp>
      <p:pic>
        <p:nvPicPr>
          <p:cNvPr id="248836" name="Picture 4"/>
          <p:cNvPicPr>
            <a:picLocks noChangeAspect="1" noChangeArrowheads="1"/>
          </p:cNvPicPr>
          <p:nvPr/>
        </p:nvPicPr>
        <p:blipFill>
          <a:blip r:embed="rId2" cstate="print"/>
          <a:srcRect/>
          <a:stretch>
            <a:fillRect/>
          </a:stretch>
        </p:blipFill>
        <p:spPr bwMode="auto">
          <a:xfrm>
            <a:off x="571500" y="4429125"/>
            <a:ext cx="739140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Subscripts</a:t>
            </a:r>
            <a:endParaRPr lang="en-GB" smtClean="0"/>
          </a:p>
        </p:txBody>
      </p:sp>
      <p:sp>
        <p:nvSpPr>
          <p:cNvPr id="249859" name="Rectangle 3"/>
          <p:cNvSpPr>
            <a:spLocks noGrp="1" noChangeArrowheads="1"/>
          </p:cNvSpPr>
          <p:nvPr>
            <p:ph type="body" idx="1"/>
          </p:nvPr>
        </p:nvSpPr>
        <p:spPr>
          <a:xfrm>
            <a:off x="685800" y="2095500"/>
            <a:ext cx="7772400" cy="1219200"/>
          </a:xfrm>
        </p:spPr>
        <p:txBody>
          <a:bodyPr/>
          <a:lstStyle/>
          <a:p>
            <a:r>
              <a:rPr lang="en-GB" sz="1800" smtClean="0"/>
              <a:t>You might want to include this piece of structure for a number of products. </a:t>
            </a:r>
          </a:p>
          <a:p>
            <a:r>
              <a:rPr lang="en-GB" sz="1800" smtClean="0"/>
              <a:t>One possibility</a:t>
            </a:r>
            <a:r>
              <a:rPr lang="en-US" sz="1800" smtClean="0"/>
              <a:t> </a:t>
            </a:r>
            <a:r>
              <a:rPr lang="en-GB" sz="1800" smtClean="0"/>
              <a:t>would be to replicate the structure for each product as in:</a:t>
            </a:r>
          </a:p>
        </p:txBody>
      </p:sp>
      <p:pic>
        <p:nvPicPr>
          <p:cNvPr id="249860" name="Picture 4"/>
          <p:cNvPicPr>
            <a:picLocks noChangeAspect="1" noChangeArrowheads="1"/>
          </p:cNvPicPr>
          <p:nvPr/>
        </p:nvPicPr>
        <p:blipFill>
          <a:blip r:embed="rId2" cstate="print"/>
          <a:srcRect/>
          <a:stretch>
            <a:fillRect/>
          </a:stretch>
        </p:blipFill>
        <p:spPr bwMode="auto">
          <a:xfrm>
            <a:off x="357188" y="3571875"/>
            <a:ext cx="8740775" cy="247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mtClean="0"/>
              <a:t>Bath Tub</a:t>
            </a:r>
          </a:p>
        </p:txBody>
      </p:sp>
      <p:pic>
        <p:nvPicPr>
          <p:cNvPr id="26627" name="Picture 2"/>
          <p:cNvPicPr>
            <a:picLocks noChangeAspect="1" noChangeArrowheads="1"/>
          </p:cNvPicPr>
          <p:nvPr/>
        </p:nvPicPr>
        <p:blipFill>
          <a:blip r:embed="rId3" cstate="print"/>
          <a:srcRect/>
          <a:stretch>
            <a:fillRect/>
          </a:stretch>
        </p:blipFill>
        <p:spPr bwMode="auto">
          <a:xfrm>
            <a:off x="1214438" y="3143250"/>
            <a:ext cx="4667250" cy="2905125"/>
          </a:xfrm>
          <a:prstGeom prst="rect">
            <a:avLst/>
          </a:prstGeom>
          <a:noFill/>
          <a:ln w="9525">
            <a:noFill/>
            <a:miter lim="800000"/>
            <a:headEnd/>
            <a:tailEnd/>
          </a:ln>
        </p:spPr>
      </p:pic>
      <p:pic>
        <p:nvPicPr>
          <p:cNvPr id="26628" name="Picture 3"/>
          <p:cNvPicPr>
            <a:picLocks noChangeAspect="1" noChangeArrowheads="1"/>
          </p:cNvPicPr>
          <p:nvPr/>
        </p:nvPicPr>
        <p:blipFill>
          <a:blip r:embed="rId4" cstate="print"/>
          <a:srcRect/>
          <a:stretch>
            <a:fillRect/>
          </a:stretch>
        </p:blipFill>
        <p:spPr bwMode="auto">
          <a:xfrm>
            <a:off x="4929188" y="1785938"/>
            <a:ext cx="2214562" cy="1214437"/>
          </a:xfrm>
          <a:prstGeom prst="rect">
            <a:avLst/>
          </a:prstGeom>
          <a:noFill/>
          <a:ln w="9525">
            <a:noFill/>
            <a:miter lim="800000"/>
            <a:headEnd/>
            <a:tailEnd/>
          </a:ln>
        </p:spPr>
      </p:pic>
      <p:sp>
        <p:nvSpPr>
          <p:cNvPr id="26629" name="Down Arrow 6"/>
          <p:cNvSpPr>
            <a:spLocks noChangeArrowheads="1"/>
          </p:cNvSpPr>
          <p:nvPr/>
        </p:nvSpPr>
        <p:spPr bwMode="auto">
          <a:xfrm>
            <a:off x="4500563" y="2857500"/>
            <a:ext cx="571500" cy="500063"/>
          </a:xfrm>
          <a:prstGeom prst="downArrow">
            <a:avLst>
              <a:gd name="adj1" fmla="val 50000"/>
              <a:gd name="adj2" fmla="val 50000"/>
            </a:avLst>
          </a:prstGeom>
          <a:solidFill>
            <a:srgbClr val="FF0000"/>
          </a:solidFill>
          <a:ln w="28575" algn="ctr">
            <a:solidFill>
              <a:schemeClr val="tx1"/>
            </a:solidFill>
            <a:round/>
            <a:headEnd/>
            <a:tailEnd/>
          </a:ln>
        </p:spPr>
        <p:txBody>
          <a:bodyPr wrap="none" anchor="ctr">
            <a:spAutoFit/>
          </a:bodyPr>
          <a:lstStyle/>
          <a:p>
            <a:pPr algn="ctr" eaLnBrk="0" hangingPunct="0"/>
            <a:endParaRPr lang="en-US"/>
          </a:p>
        </p:txBody>
      </p:sp>
      <p:sp>
        <p:nvSpPr>
          <p:cNvPr id="26630" name="Down Arrow 10"/>
          <p:cNvSpPr>
            <a:spLocks noChangeArrowheads="1"/>
          </p:cNvSpPr>
          <p:nvPr/>
        </p:nvSpPr>
        <p:spPr bwMode="auto">
          <a:xfrm rot="2837178">
            <a:off x="1776413" y="5919788"/>
            <a:ext cx="642937" cy="642937"/>
          </a:xfrm>
          <a:prstGeom prst="downArrow">
            <a:avLst>
              <a:gd name="adj1" fmla="val 50000"/>
              <a:gd name="adj2" fmla="val 50000"/>
            </a:avLst>
          </a:prstGeom>
          <a:solidFill>
            <a:srgbClr val="FF0000"/>
          </a:solidFill>
          <a:ln w="28575" algn="ctr">
            <a:solidFill>
              <a:schemeClr val="tx1"/>
            </a:solidFill>
            <a:round/>
            <a:headEnd/>
            <a:tailEnd/>
          </a:ln>
        </p:spPr>
        <p:txBody>
          <a:bodyPr wrap="none" anchor="ctr">
            <a:spAutoFit/>
          </a:bodyPr>
          <a:lstStyle/>
          <a:p>
            <a:pPr algn="ctr" eaLnBrk="0" hangingPunct="0"/>
            <a:endParaRPr lang="en-US"/>
          </a:p>
        </p:txBody>
      </p:sp>
      <p:sp>
        <p:nvSpPr>
          <p:cNvPr id="26631" name="TextBox 11"/>
          <p:cNvSpPr txBox="1">
            <a:spLocks noChangeArrowheads="1"/>
          </p:cNvSpPr>
          <p:nvPr/>
        </p:nvSpPr>
        <p:spPr bwMode="auto">
          <a:xfrm>
            <a:off x="4368800" y="2500313"/>
            <a:ext cx="847725" cy="307975"/>
          </a:xfrm>
          <a:prstGeom prst="rect">
            <a:avLst/>
          </a:prstGeom>
          <a:noFill/>
          <a:ln w="9525">
            <a:noFill/>
            <a:miter lim="800000"/>
            <a:headEnd/>
            <a:tailEnd/>
          </a:ln>
        </p:spPr>
        <p:txBody>
          <a:bodyPr wrap="none">
            <a:spAutoFit/>
          </a:bodyPr>
          <a:lstStyle/>
          <a:p>
            <a:r>
              <a:rPr lang="en-GB"/>
              <a:t>Inflow</a:t>
            </a:r>
          </a:p>
        </p:txBody>
      </p:sp>
      <p:sp>
        <p:nvSpPr>
          <p:cNvPr id="26632" name="TextBox 12"/>
          <p:cNvSpPr txBox="1">
            <a:spLocks noChangeArrowheads="1"/>
          </p:cNvSpPr>
          <p:nvPr/>
        </p:nvSpPr>
        <p:spPr bwMode="auto">
          <a:xfrm rot="2638753">
            <a:off x="1968500" y="5727700"/>
            <a:ext cx="984250" cy="307975"/>
          </a:xfrm>
          <a:prstGeom prst="rect">
            <a:avLst/>
          </a:prstGeom>
          <a:noFill/>
          <a:ln w="9525">
            <a:noFill/>
            <a:miter lim="800000"/>
            <a:headEnd/>
            <a:tailEnd/>
          </a:ln>
        </p:spPr>
        <p:txBody>
          <a:bodyPr wrap="none">
            <a:spAutoFit/>
          </a:bodyPr>
          <a:lstStyle/>
          <a:p>
            <a:r>
              <a:rPr lang="en-GB"/>
              <a:t>Outflow</a:t>
            </a:r>
          </a:p>
        </p:txBody>
      </p:sp>
      <p:sp>
        <p:nvSpPr>
          <p:cNvPr id="15" name="Freeform 14"/>
          <p:cNvSpPr/>
          <p:nvPr/>
        </p:nvSpPr>
        <p:spPr bwMode="auto">
          <a:xfrm>
            <a:off x="1935163" y="3355975"/>
            <a:ext cx="3227387" cy="858838"/>
          </a:xfrm>
          <a:custGeom>
            <a:avLst/>
            <a:gdLst>
              <a:gd name="connsiteX0" fmla="*/ 55419 w 3228109"/>
              <a:gd name="connsiteY0" fmla="*/ 651163 h 858981"/>
              <a:gd name="connsiteX1" fmla="*/ 1052946 w 3228109"/>
              <a:gd name="connsiteY1" fmla="*/ 332509 h 858981"/>
              <a:gd name="connsiteX2" fmla="*/ 2022764 w 3228109"/>
              <a:gd name="connsiteY2" fmla="*/ 124691 h 858981"/>
              <a:gd name="connsiteX3" fmla="*/ 2701637 w 3228109"/>
              <a:gd name="connsiteY3" fmla="*/ 0 h 858981"/>
              <a:gd name="connsiteX4" fmla="*/ 3117273 w 3228109"/>
              <a:gd name="connsiteY4" fmla="*/ 124691 h 858981"/>
              <a:gd name="connsiteX5" fmla="*/ 3228109 w 3228109"/>
              <a:gd name="connsiteY5" fmla="*/ 235527 h 858981"/>
              <a:gd name="connsiteX6" fmla="*/ 2507673 w 3228109"/>
              <a:gd name="connsiteY6" fmla="*/ 471054 h 858981"/>
              <a:gd name="connsiteX7" fmla="*/ 1593273 w 3228109"/>
              <a:gd name="connsiteY7" fmla="*/ 706581 h 858981"/>
              <a:gd name="connsiteX8" fmla="*/ 706582 w 3228109"/>
              <a:gd name="connsiteY8" fmla="*/ 858981 h 858981"/>
              <a:gd name="connsiteX9" fmla="*/ 124691 w 3228109"/>
              <a:gd name="connsiteY9" fmla="*/ 858981 h 858981"/>
              <a:gd name="connsiteX10" fmla="*/ 0 w 3228109"/>
              <a:gd name="connsiteY10" fmla="*/ 789709 h 858981"/>
              <a:gd name="connsiteX11" fmla="*/ 55419 w 3228109"/>
              <a:gd name="connsiteY11" fmla="*/ 651163 h 85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109" h="858981">
                <a:moveTo>
                  <a:pt x="55419" y="651163"/>
                </a:moveTo>
                <a:lnTo>
                  <a:pt x="1052946" y="332509"/>
                </a:lnTo>
                <a:lnTo>
                  <a:pt x="2022764" y="124691"/>
                </a:lnTo>
                <a:lnTo>
                  <a:pt x="2701637" y="0"/>
                </a:lnTo>
                <a:lnTo>
                  <a:pt x="3117273" y="124691"/>
                </a:lnTo>
                <a:lnTo>
                  <a:pt x="3228109" y="235527"/>
                </a:lnTo>
                <a:lnTo>
                  <a:pt x="2507673" y="471054"/>
                </a:lnTo>
                <a:lnTo>
                  <a:pt x="1593273" y="706581"/>
                </a:lnTo>
                <a:lnTo>
                  <a:pt x="706582" y="858981"/>
                </a:lnTo>
                <a:lnTo>
                  <a:pt x="124691" y="858981"/>
                </a:lnTo>
                <a:lnTo>
                  <a:pt x="0" y="789709"/>
                </a:lnTo>
                <a:lnTo>
                  <a:pt x="55419" y="651163"/>
                </a:lnTo>
                <a:close/>
              </a:path>
            </a:pathLst>
          </a:custGeom>
          <a:solidFill>
            <a:schemeClr val="accent1">
              <a:lumMod val="50000"/>
            </a:schemeClr>
          </a:solidFill>
          <a:ln w="28575"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GB"/>
          </a:p>
        </p:txBody>
      </p:sp>
      <p:sp>
        <p:nvSpPr>
          <p:cNvPr id="26634" name="TextBox 15"/>
          <p:cNvSpPr txBox="1">
            <a:spLocks noChangeArrowheads="1"/>
          </p:cNvSpPr>
          <p:nvPr/>
        </p:nvSpPr>
        <p:spPr bwMode="auto">
          <a:xfrm rot="-701496">
            <a:off x="2786063" y="3643313"/>
            <a:ext cx="1617662" cy="307975"/>
          </a:xfrm>
          <a:prstGeom prst="rect">
            <a:avLst/>
          </a:prstGeom>
          <a:noFill/>
          <a:ln w="9525">
            <a:noFill/>
            <a:miter lim="800000"/>
            <a:headEnd/>
            <a:tailEnd/>
          </a:ln>
        </p:spPr>
        <p:txBody>
          <a:bodyPr wrap="none">
            <a:spAutoFit/>
          </a:bodyPr>
          <a:lstStyle/>
          <a:p>
            <a:r>
              <a:rPr lang="en-GB">
                <a:solidFill>
                  <a:schemeClr val="bg1"/>
                </a:solidFill>
              </a:rPr>
              <a:t>Water Volume</a:t>
            </a:r>
          </a:p>
        </p:txBody>
      </p:sp>
    </p:spTree>
    <p:custDataLst>
      <p:tags r:id="rId1"/>
    </p:custDataLst>
  </p:cSld>
  <p:clrMapOvr>
    <a:masterClrMapping/>
  </p:clrMapOvr>
  <p:transition advTm="12542"/>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mtClean="0"/>
              <a:t>Subscripts</a:t>
            </a:r>
            <a:endParaRPr lang="en-GB" smtClean="0"/>
          </a:p>
        </p:txBody>
      </p:sp>
      <p:sp>
        <p:nvSpPr>
          <p:cNvPr id="250883" name="Rectangle 3"/>
          <p:cNvSpPr>
            <a:spLocks noGrp="1" noChangeArrowheads="1"/>
          </p:cNvSpPr>
          <p:nvPr>
            <p:ph type="body" idx="1"/>
          </p:nvPr>
        </p:nvSpPr>
        <p:spPr>
          <a:xfrm>
            <a:off x="304800" y="1981200"/>
            <a:ext cx="7772400" cy="1676400"/>
          </a:xfrm>
        </p:spPr>
        <p:txBody>
          <a:bodyPr/>
          <a:lstStyle/>
          <a:p>
            <a:r>
              <a:rPr lang="en-GB" sz="1800" smtClean="0"/>
              <a:t>This is tedious, and impractical when there are more than a few products. </a:t>
            </a:r>
          </a:p>
          <a:p>
            <a:r>
              <a:rPr lang="en-GB" sz="1800" smtClean="0"/>
              <a:t>An alternative is to</a:t>
            </a:r>
            <a:r>
              <a:rPr lang="en-US" sz="1800" smtClean="0"/>
              <a:t> </a:t>
            </a:r>
            <a:r>
              <a:rPr lang="en-GB" sz="1800" smtClean="0"/>
              <a:t>keep the same structure, and add subscripts. </a:t>
            </a:r>
          </a:p>
          <a:p>
            <a:r>
              <a:rPr lang="en-GB" sz="1800" smtClean="0"/>
              <a:t>In this case only the equations, and not the diagram</a:t>
            </a:r>
            <a:r>
              <a:rPr lang="en-US" sz="1800" smtClean="0"/>
              <a:t> </a:t>
            </a:r>
            <a:r>
              <a:rPr lang="en-GB" sz="1800" smtClean="0"/>
              <a:t>change.</a:t>
            </a:r>
          </a:p>
          <a:p>
            <a:r>
              <a:rPr lang="en-GB" sz="1800" smtClean="0"/>
              <a:t> Specifically, we replace:</a:t>
            </a:r>
          </a:p>
        </p:txBody>
      </p:sp>
      <p:sp>
        <p:nvSpPr>
          <p:cNvPr id="250884" name="Text Box 4"/>
          <p:cNvSpPr txBox="1">
            <a:spLocks noChangeArrowheads="1"/>
          </p:cNvSpPr>
          <p:nvPr/>
        </p:nvSpPr>
        <p:spPr bwMode="auto">
          <a:xfrm>
            <a:off x="642938" y="4000500"/>
            <a:ext cx="7423150" cy="400050"/>
          </a:xfrm>
          <a:prstGeom prst="rect">
            <a:avLst/>
          </a:prstGeom>
          <a:noFill/>
          <a:ln w="9525">
            <a:noFill/>
            <a:miter lim="800000"/>
            <a:headEnd/>
            <a:tailEnd/>
          </a:ln>
        </p:spPr>
        <p:txBody>
          <a:bodyPr wrap="none">
            <a:spAutoFit/>
          </a:bodyPr>
          <a:lstStyle/>
          <a:p>
            <a:r>
              <a:rPr lang="en-GB" sz="2000" b="0">
                <a:solidFill>
                  <a:srgbClr val="0000FF"/>
                </a:solidFill>
                <a:latin typeface="Arial" pitchFamily="34" charset="0"/>
              </a:rPr>
              <a:t>Inventory = INTEG(production-shipments,INITIAL INVENTORY)</a:t>
            </a:r>
          </a:p>
        </p:txBody>
      </p:sp>
      <p:sp>
        <p:nvSpPr>
          <p:cNvPr id="250885" name="Text Box 5"/>
          <p:cNvSpPr txBox="1">
            <a:spLocks noChangeArrowheads="1"/>
          </p:cNvSpPr>
          <p:nvPr/>
        </p:nvSpPr>
        <p:spPr bwMode="auto">
          <a:xfrm>
            <a:off x="685800" y="4953000"/>
            <a:ext cx="8001000" cy="1006475"/>
          </a:xfrm>
          <a:prstGeom prst="rect">
            <a:avLst/>
          </a:prstGeom>
          <a:noFill/>
          <a:ln w="9525">
            <a:noFill/>
            <a:miter lim="800000"/>
            <a:headEnd/>
            <a:tailEnd/>
          </a:ln>
        </p:spPr>
        <p:txBody>
          <a:bodyPr>
            <a:spAutoFit/>
          </a:bodyPr>
          <a:lstStyle/>
          <a:p>
            <a:r>
              <a:rPr lang="en-GB" sz="2000" b="0">
                <a:solidFill>
                  <a:srgbClr val="0000FF"/>
                </a:solidFill>
                <a:latin typeface="Arial" pitchFamily="34" charset="0"/>
              </a:rPr>
              <a:t>Inventor</a:t>
            </a:r>
            <a:r>
              <a:rPr lang="en-GB" sz="2000">
                <a:solidFill>
                  <a:srgbClr val="0000FF"/>
                </a:solidFill>
                <a:latin typeface="Arial" pitchFamily="34" charset="0"/>
              </a:rPr>
              <a:t>y</a:t>
            </a:r>
            <a:r>
              <a:rPr lang="en-GB" sz="2000">
                <a:solidFill>
                  <a:srgbClr val="FF0000"/>
                </a:solidFill>
                <a:latin typeface="Arial" pitchFamily="34" charset="0"/>
              </a:rPr>
              <a:t>[product]</a:t>
            </a:r>
            <a:r>
              <a:rPr lang="en-GB" sz="2000">
                <a:solidFill>
                  <a:srgbClr val="0000FF"/>
                </a:solidFill>
                <a:latin typeface="Arial" pitchFamily="34" charset="0"/>
              </a:rPr>
              <a:t> </a:t>
            </a:r>
            <a:r>
              <a:rPr lang="en-GB" sz="2000" b="0">
                <a:solidFill>
                  <a:srgbClr val="0000FF"/>
                </a:solidFill>
                <a:latin typeface="Arial" pitchFamily="34" charset="0"/>
              </a:rPr>
              <a:t>= INTEG(productio</a:t>
            </a:r>
            <a:r>
              <a:rPr lang="en-GB" sz="2000">
                <a:solidFill>
                  <a:srgbClr val="0000FF"/>
                </a:solidFill>
                <a:latin typeface="Arial" pitchFamily="34" charset="0"/>
              </a:rPr>
              <a:t>n</a:t>
            </a:r>
            <a:r>
              <a:rPr lang="en-GB" sz="2000">
                <a:solidFill>
                  <a:srgbClr val="FF0000"/>
                </a:solidFill>
                <a:latin typeface="Arial" pitchFamily="34" charset="0"/>
              </a:rPr>
              <a:t>[product</a:t>
            </a:r>
            <a:r>
              <a:rPr lang="en-GB" sz="2000" b="0">
                <a:solidFill>
                  <a:srgbClr val="FF0000"/>
                </a:solidFill>
                <a:latin typeface="Arial" pitchFamily="34" charset="0"/>
              </a:rPr>
              <a:t>]</a:t>
            </a:r>
            <a:r>
              <a:rPr lang="en-GB" sz="2000" b="0">
                <a:solidFill>
                  <a:srgbClr val="0000FF"/>
                </a:solidFill>
                <a:latin typeface="Arial" pitchFamily="34" charset="0"/>
              </a:rPr>
              <a:t>-</a:t>
            </a:r>
            <a:endParaRPr lang="en-US" sz="2000" b="0">
              <a:solidFill>
                <a:srgbClr val="0000FF"/>
              </a:solidFill>
              <a:latin typeface="Arial" pitchFamily="34" charset="0"/>
            </a:endParaRPr>
          </a:p>
          <a:p>
            <a:r>
              <a:rPr lang="en-US" sz="2000" b="0">
                <a:solidFill>
                  <a:srgbClr val="0000FF"/>
                </a:solidFill>
                <a:latin typeface="Arial" pitchFamily="34" charset="0"/>
              </a:rPr>
              <a:t>                                                 </a:t>
            </a:r>
            <a:r>
              <a:rPr lang="en-GB" sz="2000" b="0">
                <a:solidFill>
                  <a:srgbClr val="0000FF"/>
                </a:solidFill>
                <a:latin typeface="Arial" pitchFamily="34" charset="0"/>
              </a:rPr>
              <a:t>shipment</a:t>
            </a:r>
            <a:r>
              <a:rPr lang="en-GB" sz="2000">
                <a:solidFill>
                  <a:srgbClr val="0000FF"/>
                </a:solidFill>
                <a:latin typeface="Arial" pitchFamily="34" charset="0"/>
              </a:rPr>
              <a:t>s</a:t>
            </a:r>
            <a:r>
              <a:rPr lang="en-GB" sz="2000">
                <a:solidFill>
                  <a:srgbClr val="FF0000"/>
                </a:solidFill>
                <a:latin typeface="Arial" pitchFamily="34" charset="0"/>
              </a:rPr>
              <a:t>[product</a:t>
            </a:r>
            <a:r>
              <a:rPr lang="en-GB" sz="2000" b="0">
                <a:solidFill>
                  <a:srgbClr val="FF0000"/>
                </a:solidFill>
                <a:latin typeface="Arial" pitchFamily="34" charset="0"/>
              </a:rPr>
              <a:t>]</a:t>
            </a:r>
            <a:r>
              <a:rPr lang="en-GB" sz="2000" b="0">
                <a:solidFill>
                  <a:srgbClr val="0000FF"/>
                </a:solidFill>
                <a:latin typeface="Arial" pitchFamily="34" charset="0"/>
              </a:rPr>
              <a:t>,</a:t>
            </a:r>
            <a:endParaRPr lang="en-US" sz="2000" b="0">
              <a:solidFill>
                <a:srgbClr val="0000FF"/>
              </a:solidFill>
              <a:latin typeface="Arial" pitchFamily="34" charset="0"/>
            </a:endParaRPr>
          </a:p>
          <a:p>
            <a:r>
              <a:rPr lang="en-US" sz="2000" b="0">
                <a:solidFill>
                  <a:srgbClr val="0000FF"/>
                </a:solidFill>
                <a:latin typeface="Arial" pitchFamily="34" charset="0"/>
              </a:rPr>
              <a:t>			      </a:t>
            </a:r>
            <a:r>
              <a:rPr lang="en-GB" sz="2000" b="0">
                <a:solidFill>
                  <a:srgbClr val="0000FF"/>
                </a:solidFill>
                <a:latin typeface="Arial" pitchFamily="34" charset="0"/>
              </a:rPr>
              <a:t>INITIAL INVENTOR</a:t>
            </a:r>
            <a:r>
              <a:rPr lang="en-GB" sz="2000">
                <a:solidFill>
                  <a:srgbClr val="0000FF"/>
                </a:solidFill>
                <a:latin typeface="Arial" pitchFamily="34" charset="0"/>
              </a:rPr>
              <a:t>Y</a:t>
            </a:r>
            <a:r>
              <a:rPr lang="en-GB" sz="2000">
                <a:solidFill>
                  <a:srgbClr val="FF0000"/>
                </a:solidFill>
                <a:latin typeface="Arial" pitchFamily="34" charset="0"/>
              </a:rPr>
              <a:t>[product</a:t>
            </a:r>
            <a:r>
              <a:rPr lang="en-GB" sz="2000" b="0">
                <a:solidFill>
                  <a:srgbClr val="FF0000"/>
                </a:solidFill>
                <a:latin typeface="Arial" pitchFamily="34" charset="0"/>
              </a:rPr>
              <a:t>]</a:t>
            </a:r>
            <a:r>
              <a:rPr lang="en-GB" sz="2000" b="0">
                <a:solidFill>
                  <a:srgbClr val="0000FF"/>
                </a:solidFill>
                <a:latin typeface="Arial" pitchFamily="34" charset="0"/>
              </a:rPr>
              <a:t>)</a:t>
            </a:r>
          </a:p>
        </p:txBody>
      </p:sp>
      <p:sp>
        <p:nvSpPr>
          <p:cNvPr id="250886" name="Text Box 6"/>
          <p:cNvSpPr txBox="1">
            <a:spLocks noChangeArrowheads="1"/>
          </p:cNvSpPr>
          <p:nvPr/>
        </p:nvSpPr>
        <p:spPr bwMode="auto">
          <a:xfrm>
            <a:off x="898525" y="4384675"/>
            <a:ext cx="876300" cy="457200"/>
          </a:xfrm>
          <a:prstGeom prst="rect">
            <a:avLst/>
          </a:prstGeom>
          <a:noFill/>
          <a:ln w="9525">
            <a:noFill/>
            <a:miter lim="800000"/>
            <a:headEnd/>
            <a:tailEnd/>
          </a:ln>
        </p:spPr>
        <p:txBody>
          <a:bodyPr wrap="none">
            <a:spAutoFit/>
          </a:bodyPr>
          <a:lstStyle/>
          <a:p>
            <a:r>
              <a:rPr lang="en-US" sz="2400" b="0">
                <a:latin typeface="Times New Roman" pitchFamily="18" charset="0"/>
              </a:rPr>
              <a:t>With:</a:t>
            </a:r>
            <a:endParaRPr lang="en-GB" sz="2400" b="0">
              <a:latin typeface="Times New Roman" pitchFamily="18"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mtClean="0"/>
              <a:t>Subscripts</a:t>
            </a:r>
            <a:endParaRPr lang="en-GB" smtClean="0"/>
          </a:p>
        </p:txBody>
      </p:sp>
      <p:sp>
        <p:nvSpPr>
          <p:cNvPr id="251907" name="Rectangle 3"/>
          <p:cNvSpPr>
            <a:spLocks noGrp="1" noChangeArrowheads="1"/>
          </p:cNvSpPr>
          <p:nvPr>
            <p:ph type="body" idx="1"/>
          </p:nvPr>
        </p:nvSpPr>
        <p:spPr>
          <a:xfrm>
            <a:off x="642938" y="3786188"/>
            <a:ext cx="7772400" cy="2895600"/>
          </a:xfrm>
        </p:spPr>
        <p:txBody>
          <a:bodyPr/>
          <a:lstStyle/>
          <a:p>
            <a:endParaRPr lang="en-GB" sz="1600" smtClean="0"/>
          </a:p>
          <a:p>
            <a:r>
              <a:rPr lang="en-GB" sz="1600" smtClean="0"/>
              <a:t>This equation says that for each product, Inventory is the accumulation of production (for that</a:t>
            </a:r>
            <a:r>
              <a:rPr lang="en-US" sz="1600" smtClean="0"/>
              <a:t> </a:t>
            </a:r>
            <a:r>
              <a:rPr lang="en-GB" sz="1600" smtClean="0"/>
              <a:t>product) minus shipments (of that product) starting at the initial value for that product. </a:t>
            </a:r>
          </a:p>
          <a:p>
            <a:r>
              <a:rPr lang="en-GB" sz="1600" smtClean="0"/>
              <a:t>The</a:t>
            </a:r>
            <a:r>
              <a:rPr lang="en-US" sz="1600" smtClean="0"/>
              <a:t> </a:t>
            </a:r>
            <a:r>
              <a:rPr lang="en-GB" sz="1600" smtClean="0"/>
              <a:t>subscript product is defined by an equation which describes the individual products:</a:t>
            </a:r>
          </a:p>
          <a:p>
            <a:r>
              <a:rPr lang="en-GB" sz="1600" smtClean="0">
                <a:latin typeface="Arial" pitchFamily="34" charset="0"/>
                <a:cs typeface="Arial" pitchFamily="34" charset="0"/>
              </a:rPr>
              <a:t>product : P 1, P 2, P 3, P 4, P 5, P 6</a:t>
            </a:r>
          </a:p>
        </p:txBody>
      </p:sp>
      <p:sp>
        <p:nvSpPr>
          <p:cNvPr id="251908" name="Text Box 4"/>
          <p:cNvSpPr txBox="1">
            <a:spLocks noChangeArrowheads="1"/>
          </p:cNvSpPr>
          <p:nvPr/>
        </p:nvSpPr>
        <p:spPr bwMode="auto">
          <a:xfrm>
            <a:off x="1143000" y="1981200"/>
            <a:ext cx="6572250" cy="1323975"/>
          </a:xfrm>
          <a:prstGeom prst="rect">
            <a:avLst/>
          </a:prstGeom>
          <a:noFill/>
          <a:ln w="9525">
            <a:noFill/>
            <a:miter lim="800000"/>
            <a:headEnd/>
            <a:tailEnd/>
          </a:ln>
        </p:spPr>
        <p:txBody>
          <a:bodyPr>
            <a:spAutoFit/>
          </a:bodyPr>
          <a:lstStyle/>
          <a:p>
            <a:r>
              <a:rPr lang="en-GB" sz="2000" b="0">
                <a:solidFill>
                  <a:srgbClr val="0000FF"/>
                </a:solidFill>
                <a:latin typeface="Arial" pitchFamily="34" charset="0"/>
              </a:rPr>
              <a:t>Inventor</a:t>
            </a:r>
            <a:r>
              <a:rPr lang="en-GB" sz="2000">
                <a:solidFill>
                  <a:srgbClr val="0000FF"/>
                </a:solidFill>
                <a:latin typeface="Arial" pitchFamily="34" charset="0"/>
              </a:rPr>
              <a:t>y</a:t>
            </a:r>
            <a:r>
              <a:rPr lang="en-GB" sz="2000">
                <a:solidFill>
                  <a:srgbClr val="FF0000"/>
                </a:solidFill>
                <a:latin typeface="Arial" pitchFamily="34" charset="0"/>
              </a:rPr>
              <a:t>[product</a:t>
            </a:r>
            <a:r>
              <a:rPr lang="en-GB" sz="2000">
                <a:solidFill>
                  <a:srgbClr val="FF0000"/>
                </a:solidFill>
                <a:latin typeface="Courier"/>
              </a:rPr>
              <a:t>]</a:t>
            </a:r>
            <a:r>
              <a:rPr lang="en-GB" sz="2000">
                <a:solidFill>
                  <a:srgbClr val="0000FF"/>
                </a:solidFill>
                <a:latin typeface="Courier"/>
              </a:rPr>
              <a:t> </a:t>
            </a:r>
            <a:r>
              <a:rPr lang="en-GB" sz="2000" b="0">
                <a:solidFill>
                  <a:srgbClr val="0000FF"/>
                </a:solidFill>
                <a:latin typeface="Courier"/>
              </a:rPr>
              <a:t>= </a:t>
            </a:r>
          </a:p>
          <a:p>
            <a:r>
              <a:rPr lang="en-GB" sz="2000" b="0">
                <a:solidFill>
                  <a:srgbClr val="0000FF"/>
                </a:solidFill>
                <a:latin typeface="Arial" pitchFamily="34" charset="0"/>
              </a:rPr>
              <a:t>INTEG(productio</a:t>
            </a:r>
            <a:r>
              <a:rPr lang="en-GB" sz="2000">
                <a:solidFill>
                  <a:srgbClr val="0000FF"/>
                </a:solidFill>
                <a:latin typeface="Arial" pitchFamily="34" charset="0"/>
              </a:rPr>
              <a:t>n</a:t>
            </a:r>
            <a:r>
              <a:rPr lang="en-GB" sz="2000">
                <a:solidFill>
                  <a:srgbClr val="FF0000"/>
                </a:solidFill>
                <a:latin typeface="Arial" pitchFamily="34" charset="0"/>
              </a:rPr>
              <a:t>[product</a:t>
            </a:r>
            <a:r>
              <a:rPr lang="en-GB" sz="2000" b="0">
                <a:solidFill>
                  <a:srgbClr val="FF0000"/>
                </a:solidFill>
                <a:latin typeface="Arial" pitchFamily="34" charset="0"/>
              </a:rPr>
              <a:t>] </a:t>
            </a:r>
            <a:r>
              <a:rPr lang="en-US" sz="2000" b="0">
                <a:solidFill>
                  <a:srgbClr val="0000FF"/>
                </a:solidFill>
                <a:latin typeface="Arial" pitchFamily="34" charset="0"/>
              </a:rPr>
              <a:t> - </a:t>
            </a:r>
            <a:r>
              <a:rPr lang="en-GB" sz="2000" b="0">
                <a:solidFill>
                  <a:srgbClr val="0000FF"/>
                </a:solidFill>
                <a:latin typeface="Arial" pitchFamily="34" charset="0"/>
              </a:rPr>
              <a:t>shipment</a:t>
            </a:r>
            <a:r>
              <a:rPr lang="en-GB" sz="2000">
                <a:solidFill>
                  <a:srgbClr val="0000FF"/>
                </a:solidFill>
                <a:latin typeface="Arial" pitchFamily="34" charset="0"/>
              </a:rPr>
              <a:t>s</a:t>
            </a:r>
            <a:r>
              <a:rPr lang="en-GB" sz="2000">
                <a:solidFill>
                  <a:srgbClr val="FF0000"/>
                </a:solidFill>
                <a:latin typeface="Arial" pitchFamily="34" charset="0"/>
              </a:rPr>
              <a:t>[product</a:t>
            </a:r>
            <a:r>
              <a:rPr lang="en-GB" sz="2000" b="0">
                <a:solidFill>
                  <a:srgbClr val="FF0000"/>
                </a:solidFill>
                <a:latin typeface="Arial" pitchFamily="34" charset="0"/>
              </a:rPr>
              <a:t>]</a:t>
            </a:r>
            <a:r>
              <a:rPr lang="en-GB" sz="2000">
                <a:solidFill>
                  <a:srgbClr val="0000FF"/>
                </a:solidFill>
                <a:latin typeface="Arial" pitchFamily="34" charset="0"/>
              </a:rPr>
              <a:t>,</a:t>
            </a:r>
          </a:p>
          <a:p>
            <a:pPr algn="r"/>
            <a:endParaRPr lang="en-US" sz="2000">
              <a:solidFill>
                <a:srgbClr val="0000FF"/>
              </a:solidFill>
              <a:latin typeface="Arial" pitchFamily="34" charset="0"/>
            </a:endParaRPr>
          </a:p>
          <a:p>
            <a:r>
              <a:rPr lang="en-GB" sz="2000" b="0">
                <a:solidFill>
                  <a:srgbClr val="0000FF"/>
                </a:solidFill>
                <a:latin typeface="Arial" pitchFamily="34" charset="0"/>
              </a:rPr>
              <a:t>INITIAL INVENTOR</a:t>
            </a:r>
            <a:r>
              <a:rPr lang="en-GB" sz="2000">
                <a:solidFill>
                  <a:srgbClr val="0000FF"/>
                </a:solidFill>
                <a:latin typeface="Arial" pitchFamily="34" charset="0"/>
              </a:rPr>
              <a:t>Y</a:t>
            </a:r>
            <a:r>
              <a:rPr lang="en-GB" sz="2000">
                <a:solidFill>
                  <a:srgbClr val="FF0000"/>
                </a:solidFill>
                <a:latin typeface="Arial" pitchFamily="34" charset="0"/>
              </a:rPr>
              <a:t>[product</a:t>
            </a:r>
            <a:r>
              <a:rPr lang="en-GB" sz="2000" b="0">
                <a:solidFill>
                  <a:srgbClr val="FF0000"/>
                </a:solidFill>
                <a:latin typeface="Arial" pitchFamily="34" charset="0"/>
              </a:rPr>
              <a:t>]</a:t>
            </a:r>
            <a:r>
              <a:rPr lang="en-GB" sz="2000" b="0">
                <a:solidFill>
                  <a:srgbClr val="0000FF"/>
                </a:solidFill>
                <a:latin typeface="Arial" pitchFamily="34" charset="0"/>
              </a:rPr>
              <a:t>)</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smtClean="0"/>
              <a:t>Subscripts</a:t>
            </a:r>
            <a:endParaRPr lang="en-GB" smtClean="0"/>
          </a:p>
        </p:txBody>
      </p:sp>
      <p:sp>
        <p:nvSpPr>
          <p:cNvPr id="252931" name="Rectangle 3"/>
          <p:cNvSpPr>
            <a:spLocks noGrp="1" noChangeArrowheads="1"/>
          </p:cNvSpPr>
          <p:nvPr>
            <p:ph type="body" idx="1"/>
          </p:nvPr>
        </p:nvSpPr>
        <p:spPr/>
        <p:txBody>
          <a:bodyPr/>
          <a:lstStyle/>
          <a:p>
            <a:r>
              <a:rPr lang="en-GB" smtClean="0"/>
              <a:t>There are several big advantages to using subscripts:</a:t>
            </a:r>
          </a:p>
          <a:p>
            <a:endParaRPr lang="en-GB" smtClean="0"/>
          </a:p>
          <a:p>
            <a:pPr lvl="1"/>
            <a:r>
              <a:rPr lang="en-GB" smtClean="0"/>
              <a:t>Less clutter</a:t>
            </a:r>
          </a:p>
          <a:p>
            <a:pPr lvl="1"/>
            <a:r>
              <a:rPr lang="en-GB" smtClean="0"/>
              <a:t>Easy to add/remove elements</a:t>
            </a:r>
          </a:p>
          <a:p>
            <a:pPr lvl="1"/>
            <a:r>
              <a:rPr lang="en-GB" smtClean="0"/>
              <a:t>Easier to change equations</a:t>
            </a:r>
          </a:p>
          <a:p>
            <a:pPr lvl="1"/>
            <a:r>
              <a:rPr lang="en-GB" smtClean="0"/>
              <a:t>Faster model completion</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smtClean="0"/>
              <a:t>Subscripts</a:t>
            </a:r>
            <a:endParaRPr lang="en-GB" smtClean="0"/>
          </a:p>
        </p:txBody>
      </p:sp>
      <p:sp>
        <p:nvSpPr>
          <p:cNvPr id="253955" name="Rectangle 3"/>
          <p:cNvSpPr>
            <a:spLocks noGrp="1" noChangeArrowheads="1"/>
          </p:cNvSpPr>
          <p:nvPr>
            <p:ph type="body" idx="1"/>
          </p:nvPr>
        </p:nvSpPr>
        <p:spPr/>
        <p:txBody>
          <a:bodyPr/>
          <a:lstStyle/>
          <a:p>
            <a:r>
              <a:rPr lang="en-GB" sz="1600" b="0" i="1" smtClean="0"/>
              <a:t>Terminology Example</a:t>
            </a:r>
          </a:p>
          <a:p>
            <a:endParaRPr lang="en-GB" sz="1600" b="0" i="1" smtClean="0"/>
          </a:p>
          <a:p>
            <a:pPr lvl="1"/>
            <a:r>
              <a:rPr lang="en-GB" smtClean="0">
                <a:solidFill>
                  <a:srgbClr val="0066FF"/>
                </a:solidFill>
              </a:rPr>
              <a:t>Company : GM, Ford, Toyota, Nissan</a:t>
            </a:r>
          </a:p>
          <a:p>
            <a:pPr lvl="1"/>
            <a:r>
              <a:rPr lang="en-GB" smtClean="0">
                <a:solidFill>
                  <a:srgbClr val="0066FF"/>
                </a:solidFill>
              </a:rPr>
              <a:t>sales[Company] = ...</a:t>
            </a:r>
          </a:p>
          <a:p>
            <a:endParaRPr lang="en-GB" sz="1600" b="0" smtClean="0"/>
          </a:p>
          <a:p>
            <a:r>
              <a:rPr lang="en-GB" sz="1600" b="0" smtClean="0">
                <a:solidFill>
                  <a:srgbClr val="0066FF"/>
                </a:solidFill>
              </a:rPr>
              <a:t>sales</a:t>
            </a:r>
            <a:r>
              <a:rPr lang="en-GB" sz="1600" b="0" smtClean="0"/>
              <a:t> is a subscripted or array variable. </a:t>
            </a:r>
          </a:p>
          <a:p>
            <a:r>
              <a:rPr lang="en-GB" sz="1600" b="0" smtClean="0">
                <a:solidFill>
                  <a:srgbClr val="0066FF"/>
                </a:solidFill>
              </a:rPr>
              <a:t>GM</a:t>
            </a:r>
            <a:r>
              <a:rPr lang="en-GB" sz="1600" b="0" smtClean="0"/>
              <a:t> is an element of the subscript range</a:t>
            </a:r>
          </a:p>
          <a:p>
            <a:endParaRPr lang="en-GB" sz="1600" b="0" smtClean="0"/>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84213" y="692150"/>
            <a:ext cx="7772400" cy="914400"/>
          </a:xfrm>
        </p:spPr>
        <p:txBody>
          <a:bodyPr/>
          <a:lstStyle/>
          <a:p>
            <a:r>
              <a:rPr lang="en-GB" smtClean="0"/>
              <a:t>Subranges</a:t>
            </a:r>
          </a:p>
        </p:txBody>
      </p:sp>
      <p:sp>
        <p:nvSpPr>
          <p:cNvPr id="254979" name="Rectangle 3"/>
          <p:cNvSpPr>
            <a:spLocks noGrp="1" noChangeArrowheads="1"/>
          </p:cNvSpPr>
          <p:nvPr>
            <p:ph type="body" idx="1"/>
          </p:nvPr>
        </p:nvSpPr>
        <p:spPr>
          <a:xfrm>
            <a:off x="539750" y="3284538"/>
            <a:ext cx="7772400" cy="3206750"/>
          </a:xfrm>
        </p:spPr>
        <p:txBody>
          <a:bodyPr/>
          <a:lstStyle/>
          <a:p>
            <a:r>
              <a:rPr lang="en-GB" sz="1800" b="0" smtClean="0"/>
              <a:t>One Subscript Range is said to be a Subrange of a second Subscript Range if all of its elements are included in the second Subscript Range. </a:t>
            </a:r>
          </a:p>
          <a:p>
            <a:endParaRPr lang="en-GB" sz="1800" b="0" smtClean="0"/>
          </a:p>
          <a:p>
            <a:r>
              <a:rPr lang="en-GB" sz="1800" b="0" smtClean="0"/>
              <a:t>The use of Subranges can often simplify equation writing and improve the clarity of a model's structure. </a:t>
            </a:r>
          </a:p>
          <a:p>
            <a:endParaRPr lang="en-GB" sz="1800" b="0" smtClean="0"/>
          </a:p>
          <a:p>
            <a:r>
              <a:rPr lang="en-GB" sz="1800" b="0" smtClean="0"/>
              <a:t>Subranges can overlap, and need not be exhaustive</a:t>
            </a:r>
          </a:p>
          <a:p>
            <a:endParaRPr lang="en-GB" sz="1800" b="0" smtClean="0"/>
          </a:p>
          <a:p>
            <a:r>
              <a:rPr lang="en-GB" sz="1800" b="0" smtClean="0"/>
              <a:t>However, all the members of a Subrange must be contained in a single Subscript Range.</a:t>
            </a:r>
            <a:r>
              <a:rPr lang="en-GB" b="0" smtClean="0"/>
              <a:t> </a:t>
            </a:r>
          </a:p>
        </p:txBody>
      </p:sp>
      <p:sp>
        <p:nvSpPr>
          <p:cNvPr id="254980" name="Rectangle 4"/>
          <p:cNvSpPr>
            <a:spLocks noChangeArrowheads="1"/>
          </p:cNvSpPr>
          <p:nvPr/>
        </p:nvSpPr>
        <p:spPr bwMode="auto">
          <a:xfrm>
            <a:off x="900113" y="1412875"/>
            <a:ext cx="7559675" cy="1581150"/>
          </a:xfrm>
          <a:prstGeom prst="rect">
            <a:avLst/>
          </a:prstGeom>
          <a:solidFill>
            <a:srgbClr val="FFFF99"/>
          </a:solidFill>
          <a:ln w="28575">
            <a:noFill/>
            <a:miter lim="800000"/>
            <a:headEnd/>
            <a:tailEnd/>
          </a:ln>
        </p:spPr>
        <p:txBody>
          <a:bodyPr>
            <a:spAutoFit/>
          </a:bodyPr>
          <a:lstStyle/>
          <a:p>
            <a:pPr algn="ctr" eaLnBrk="0" hangingPunct="0"/>
            <a:r>
              <a:rPr lang="en-GB" b="0" i="1"/>
              <a:t>Terminology Example</a:t>
            </a:r>
          </a:p>
          <a:p>
            <a:pPr algn="ctr" eaLnBrk="0" hangingPunct="0"/>
            <a:endParaRPr lang="en-GB" b="0" i="1"/>
          </a:p>
          <a:p>
            <a:pPr lvl="1" eaLnBrk="0" hangingPunct="0"/>
            <a:r>
              <a:rPr lang="en-GB" b="0">
                <a:solidFill>
                  <a:srgbClr val="0000FF"/>
                </a:solidFill>
              </a:rPr>
              <a:t>Company : GM, Ford, Toyota, Nissan</a:t>
            </a:r>
          </a:p>
          <a:p>
            <a:pPr lvl="1" eaLnBrk="0" hangingPunct="0"/>
            <a:r>
              <a:rPr lang="en-GB" b="0">
                <a:solidFill>
                  <a:srgbClr val="0000FF"/>
                </a:solidFill>
              </a:rPr>
              <a:t>US Company : GM, Ford</a:t>
            </a:r>
          </a:p>
          <a:p>
            <a:pPr lvl="1" eaLnBrk="0" hangingPunct="0"/>
            <a:r>
              <a:rPr lang="en-GB" b="0">
                <a:solidFill>
                  <a:srgbClr val="0000FF"/>
                </a:solidFill>
              </a:rPr>
              <a:t>US sales[US Company] = ...</a:t>
            </a:r>
          </a:p>
          <a:p>
            <a:pPr algn="ctr" eaLnBrk="0" hangingPunct="0"/>
            <a:endParaRPr lang="en-GB" b="0"/>
          </a:p>
          <a:p>
            <a:pPr algn="ctr" eaLnBrk="0" hangingPunct="0"/>
            <a:r>
              <a:rPr lang="en-GB" b="0"/>
              <a:t>US Company is a subrange of the subscript range Company.</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Subscripts</a:t>
            </a:r>
            <a:endParaRPr lang="en-GB" smtClean="0"/>
          </a:p>
        </p:txBody>
      </p:sp>
      <p:sp>
        <p:nvSpPr>
          <p:cNvPr id="256003" name="Rectangle 3"/>
          <p:cNvSpPr>
            <a:spLocks noGrp="1" noChangeArrowheads="1"/>
          </p:cNvSpPr>
          <p:nvPr>
            <p:ph type="body" idx="1"/>
          </p:nvPr>
        </p:nvSpPr>
        <p:spPr/>
        <p:txBody>
          <a:bodyPr/>
          <a:lstStyle/>
          <a:p>
            <a:r>
              <a:rPr lang="en-GB" b="0" i="1" smtClean="0">
                <a:latin typeface="Arial" pitchFamily="34" charset="0"/>
              </a:rPr>
              <a:t>Subscript Rules</a:t>
            </a:r>
          </a:p>
          <a:p>
            <a:endParaRPr lang="en-GB" b="0" i="1" smtClean="0">
              <a:latin typeface="Arial" pitchFamily="34" charset="0"/>
            </a:endParaRPr>
          </a:p>
          <a:p>
            <a:pPr lvl="1"/>
            <a:r>
              <a:rPr lang="en-GB" smtClean="0"/>
              <a:t>A Subscript Range that appears on the right of an equation must also appear on the left of the</a:t>
            </a:r>
            <a:r>
              <a:rPr lang="en-US" smtClean="0"/>
              <a:t> </a:t>
            </a:r>
            <a:r>
              <a:rPr lang="en-GB" smtClean="0"/>
              <a:t>equation, unless a special Mapping is defined.</a:t>
            </a:r>
          </a:p>
          <a:p>
            <a:pPr lvl="1"/>
            <a:endParaRPr lang="en-GB" smtClean="0"/>
          </a:p>
          <a:p>
            <a:pPr lvl="1"/>
            <a:r>
              <a:rPr lang="en-GB" smtClean="0"/>
              <a:t>A variable must always appear with the same number of subscripts, and these must always be in</a:t>
            </a:r>
            <a:r>
              <a:rPr lang="en-US" smtClean="0"/>
              <a:t> </a:t>
            </a:r>
            <a:r>
              <a:rPr lang="en-GB" smtClean="0"/>
              <a:t>the same order.</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mtClean="0"/>
              <a:t>Basic Mechanics</a:t>
            </a:r>
            <a:endParaRPr lang="en-GB" smtClean="0"/>
          </a:p>
        </p:txBody>
      </p:sp>
      <p:sp>
        <p:nvSpPr>
          <p:cNvPr id="257027" name="Rectangle 3"/>
          <p:cNvSpPr>
            <a:spLocks noGrp="1" noChangeArrowheads="1"/>
          </p:cNvSpPr>
          <p:nvPr>
            <p:ph type="body" idx="1"/>
          </p:nvPr>
        </p:nvSpPr>
        <p:spPr>
          <a:xfrm>
            <a:off x="685800" y="2095500"/>
            <a:ext cx="7772400" cy="3276600"/>
          </a:xfrm>
        </p:spPr>
        <p:txBody>
          <a:bodyPr/>
          <a:lstStyle/>
          <a:p>
            <a:r>
              <a:rPr lang="en-GB" smtClean="0"/>
              <a:t>Subscripts, like other variables in Vensim, have equations that define their meaning. However,</a:t>
            </a:r>
            <a:r>
              <a:rPr lang="en-US" smtClean="0"/>
              <a:t> </a:t>
            </a:r>
            <a:r>
              <a:rPr lang="en-GB" smtClean="0"/>
              <a:t>they are different from other model variables in that they do not appear in diagrams. You create</a:t>
            </a:r>
            <a:r>
              <a:rPr lang="en-US" smtClean="0"/>
              <a:t> </a:t>
            </a:r>
            <a:r>
              <a:rPr lang="en-GB" smtClean="0"/>
              <a:t>and edit the equations for Subscript ranges in the Equation Editor. Subscript elements are</a:t>
            </a:r>
            <a:r>
              <a:rPr lang="en-US" smtClean="0"/>
              <a:t> </a:t>
            </a:r>
            <a:r>
              <a:rPr lang="en-GB" smtClean="0"/>
              <a:t>defined on the right hand side of the equation for the subscript range, which takes the form:</a:t>
            </a:r>
          </a:p>
        </p:txBody>
      </p:sp>
      <p:sp>
        <p:nvSpPr>
          <p:cNvPr id="257028" name="Text Box 4"/>
          <p:cNvSpPr txBox="1">
            <a:spLocks noChangeArrowheads="1"/>
          </p:cNvSpPr>
          <p:nvPr/>
        </p:nvSpPr>
        <p:spPr bwMode="auto">
          <a:xfrm>
            <a:off x="2819400" y="5486400"/>
            <a:ext cx="3478213" cy="457200"/>
          </a:xfrm>
          <a:prstGeom prst="rect">
            <a:avLst/>
          </a:prstGeom>
          <a:noFill/>
          <a:ln w="9525">
            <a:noFill/>
            <a:miter lim="800000"/>
            <a:headEnd/>
            <a:tailEnd/>
          </a:ln>
        </p:spPr>
        <p:txBody>
          <a:bodyPr wrap="none">
            <a:spAutoFit/>
          </a:bodyPr>
          <a:lstStyle/>
          <a:p>
            <a:r>
              <a:rPr lang="en-GB" sz="2400" b="0">
                <a:solidFill>
                  <a:srgbClr val="0000FF"/>
                </a:solidFill>
                <a:latin typeface="Courier"/>
              </a:rPr>
              <a:t>range : element1, element2</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smtClean="0"/>
              <a:t>Creating Subscripts</a:t>
            </a:r>
            <a:endParaRPr lang="en-GB" smtClean="0"/>
          </a:p>
        </p:txBody>
      </p:sp>
      <p:sp>
        <p:nvSpPr>
          <p:cNvPr id="258051" name="Rectangle 3"/>
          <p:cNvSpPr>
            <a:spLocks noGrp="1" noChangeArrowheads="1"/>
          </p:cNvSpPr>
          <p:nvPr>
            <p:ph type="body" idx="1"/>
          </p:nvPr>
        </p:nvSpPr>
        <p:spPr>
          <a:xfrm>
            <a:off x="381000" y="1981200"/>
            <a:ext cx="3505200" cy="4114800"/>
          </a:xfrm>
        </p:spPr>
        <p:txBody>
          <a:bodyPr/>
          <a:lstStyle/>
          <a:p>
            <a:r>
              <a:rPr lang="en-GB" sz="1800" smtClean="0"/>
              <a:t>To create a subscript, click on the [Sub] button on the menu bar</a:t>
            </a:r>
          </a:p>
          <a:p>
            <a:r>
              <a:rPr lang="en-GB" sz="1800" smtClean="0"/>
              <a:t>Click on Edit</a:t>
            </a:r>
          </a:p>
          <a:p>
            <a:r>
              <a:rPr lang="en-GB" sz="1800" smtClean="0"/>
              <a:t>Enter name for subscript</a:t>
            </a:r>
          </a:p>
          <a:p>
            <a:r>
              <a:rPr lang="en-GB" sz="1800" smtClean="0"/>
              <a:t>In the eqn editor, enter the subsript range elements, separated by commas</a:t>
            </a:r>
          </a:p>
          <a:p>
            <a:endParaRPr lang="en-GB" sz="1800" smtClean="0"/>
          </a:p>
          <a:p>
            <a:endParaRPr lang="en-GB" sz="1800" smtClean="0"/>
          </a:p>
        </p:txBody>
      </p:sp>
      <p:pic>
        <p:nvPicPr>
          <p:cNvPr id="258052" name="Picture 4"/>
          <p:cNvPicPr>
            <a:picLocks noChangeAspect="1" noChangeArrowheads="1"/>
          </p:cNvPicPr>
          <p:nvPr/>
        </p:nvPicPr>
        <p:blipFill>
          <a:blip r:embed="rId2" cstate="print"/>
          <a:srcRect/>
          <a:stretch>
            <a:fillRect/>
          </a:stretch>
        </p:blipFill>
        <p:spPr bwMode="auto">
          <a:xfrm>
            <a:off x="5105400" y="1733550"/>
            <a:ext cx="2743200" cy="1695450"/>
          </a:xfrm>
          <a:prstGeom prst="rect">
            <a:avLst/>
          </a:prstGeom>
          <a:noFill/>
          <a:ln w="9525">
            <a:noFill/>
            <a:miter lim="800000"/>
            <a:headEnd/>
            <a:tailEnd/>
          </a:ln>
        </p:spPr>
      </p:pic>
      <p:sp>
        <p:nvSpPr>
          <p:cNvPr id="258053" name="Oval 5"/>
          <p:cNvSpPr>
            <a:spLocks noChangeArrowheads="1"/>
          </p:cNvSpPr>
          <p:nvPr/>
        </p:nvSpPr>
        <p:spPr bwMode="auto">
          <a:xfrm>
            <a:off x="7696200" y="1828800"/>
            <a:ext cx="304800" cy="304800"/>
          </a:xfrm>
          <a:prstGeom prst="ellipse">
            <a:avLst/>
          </a:prstGeom>
          <a:noFill/>
          <a:ln w="19050">
            <a:solidFill>
              <a:srgbClr val="FF0000"/>
            </a:solidFill>
            <a:round/>
            <a:headEnd/>
            <a:tailEnd/>
          </a:ln>
        </p:spPr>
        <p:txBody>
          <a:bodyPr wrap="none" anchor="ctr"/>
          <a:lstStyle/>
          <a:p>
            <a:pPr algn="ctr" eaLnBrk="0" hangingPunct="0"/>
            <a:endParaRPr lang="en-US"/>
          </a:p>
        </p:txBody>
      </p:sp>
      <p:pic>
        <p:nvPicPr>
          <p:cNvPr id="258054" name="Picture 6"/>
          <p:cNvPicPr>
            <a:picLocks noChangeAspect="1" noChangeArrowheads="1"/>
          </p:cNvPicPr>
          <p:nvPr/>
        </p:nvPicPr>
        <p:blipFill>
          <a:blip r:embed="rId3" cstate="print"/>
          <a:srcRect/>
          <a:stretch>
            <a:fillRect/>
          </a:stretch>
        </p:blipFill>
        <p:spPr bwMode="auto">
          <a:xfrm>
            <a:off x="5092700" y="3556000"/>
            <a:ext cx="2451100" cy="912813"/>
          </a:xfrm>
          <a:prstGeom prst="rect">
            <a:avLst/>
          </a:prstGeom>
          <a:noFill/>
          <a:ln w="9525">
            <a:noFill/>
            <a:miter lim="800000"/>
            <a:headEnd/>
            <a:tailEnd/>
          </a:ln>
        </p:spPr>
      </p:pic>
      <p:pic>
        <p:nvPicPr>
          <p:cNvPr id="258055" name="Picture 7"/>
          <p:cNvPicPr>
            <a:picLocks noChangeAspect="1" noChangeArrowheads="1"/>
          </p:cNvPicPr>
          <p:nvPr/>
        </p:nvPicPr>
        <p:blipFill>
          <a:blip r:embed="rId4" cstate="print"/>
          <a:srcRect/>
          <a:stretch>
            <a:fillRect/>
          </a:stretch>
        </p:blipFill>
        <p:spPr bwMode="auto">
          <a:xfrm>
            <a:off x="5080000" y="4660900"/>
            <a:ext cx="2586038"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mtClean="0"/>
              <a:t>Editing Subscripts</a:t>
            </a:r>
            <a:endParaRPr lang="en-GB" smtClean="0"/>
          </a:p>
        </p:txBody>
      </p:sp>
      <p:sp>
        <p:nvSpPr>
          <p:cNvPr id="259075" name="Rectangle 3"/>
          <p:cNvSpPr>
            <a:spLocks noGrp="1" noChangeArrowheads="1"/>
          </p:cNvSpPr>
          <p:nvPr>
            <p:ph type="body" idx="1"/>
          </p:nvPr>
        </p:nvSpPr>
        <p:spPr/>
        <p:txBody>
          <a:bodyPr/>
          <a:lstStyle/>
          <a:p>
            <a:r>
              <a:rPr lang="en-GB" sz="1800" smtClean="0"/>
              <a:t>You can edit an existing subscript by opening the Equation Editor on any variable, clicking on</a:t>
            </a:r>
            <a:r>
              <a:rPr lang="en-US" sz="1800" smtClean="0"/>
              <a:t> </a:t>
            </a:r>
            <a:r>
              <a:rPr lang="en-GB" sz="1800" smtClean="0"/>
              <a:t>the Choose button and selecting the subscript from the list. </a:t>
            </a:r>
            <a:endParaRPr lang="en-US" sz="1800" smtClean="0"/>
          </a:p>
          <a:p>
            <a:r>
              <a:rPr lang="en-US" sz="1800" smtClean="0"/>
              <a:t>Or, click on the        and select edit in the dialogue box</a:t>
            </a:r>
          </a:p>
          <a:p>
            <a:endParaRPr lang="en-US" sz="1800" smtClean="0"/>
          </a:p>
          <a:p>
            <a:endParaRPr lang="en-US" sz="1800" smtClean="0"/>
          </a:p>
          <a:p>
            <a:endParaRPr lang="en-US" sz="1800" smtClean="0"/>
          </a:p>
          <a:p>
            <a:endParaRPr lang="en-GB" sz="1800" smtClean="0"/>
          </a:p>
          <a:p>
            <a:r>
              <a:rPr lang="en-GB" sz="1800" smtClean="0"/>
              <a:t>Because subscript names do not</a:t>
            </a:r>
            <a:r>
              <a:rPr lang="en-US" sz="1800" smtClean="0"/>
              <a:t> </a:t>
            </a:r>
            <a:r>
              <a:rPr lang="en-GB" sz="1800" smtClean="0"/>
              <a:t>appear on the diagram, there is no way to open the Equation Editor directly on a subscript</a:t>
            </a:r>
            <a:r>
              <a:rPr lang="en-US" sz="1800" smtClean="0"/>
              <a:t> </a:t>
            </a:r>
            <a:r>
              <a:rPr lang="en-GB" sz="1800" smtClean="0"/>
              <a:t>definition.</a:t>
            </a:r>
          </a:p>
        </p:txBody>
      </p:sp>
      <p:pic>
        <p:nvPicPr>
          <p:cNvPr id="259076" name="Picture 4"/>
          <p:cNvPicPr>
            <a:picLocks noChangeAspect="1" noChangeArrowheads="1"/>
          </p:cNvPicPr>
          <p:nvPr/>
        </p:nvPicPr>
        <p:blipFill>
          <a:blip r:embed="rId2" cstate="print"/>
          <a:srcRect/>
          <a:stretch>
            <a:fillRect/>
          </a:stretch>
        </p:blipFill>
        <p:spPr bwMode="auto">
          <a:xfrm>
            <a:off x="1828800" y="3352800"/>
            <a:ext cx="2286000" cy="1262063"/>
          </a:xfrm>
          <a:prstGeom prst="rect">
            <a:avLst/>
          </a:prstGeom>
          <a:noFill/>
          <a:ln w="9525">
            <a:noFill/>
            <a:miter lim="800000"/>
            <a:headEnd/>
            <a:tailEnd/>
          </a:ln>
        </p:spPr>
      </p:pic>
      <p:pic>
        <p:nvPicPr>
          <p:cNvPr id="259077" name="Picture 5"/>
          <p:cNvPicPr>
            <a:picLocks noChangeAspect="1" noChangeArrowheads="1"/>
          </p:cNvPicPr>
          <p:nvPr/>
        </p:nvPicPr>
        <p:blipFill>
          <a:blip r:embed="rId3" cstate="print"/>
          <a:srcRect/>
          <a:stretch>
            <a:fillRect/>
          </a:stretch>
        </p:blipFill>
        <p:spPr bwMode="auto">
          <a:xfrm>
            <a:off x="1143000" y="3352800"/>
            <a:ext cx="312738"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smtClean="0"/>
              <a:t>Using Subscripts</a:t>
            </a:r>
            <a:endParaRPr lang="en-GB" smtClean="0"/>
          </a:p>
        </p:txBody>
      </p:sp>
      <p:sp>
        <p:nvSpPr>
          <p:cNvPr id="260099" name="Rectangle 3"/>
          <p:cNvSpPr>
            <a:spLocks noGrp="1" noChangeArrowheads="1"/>
          </p:cNvSpPr>
          <p:nvPr>
            <p:ph type="body" idx="1"/>
          </p:nvPr>
        </p:nvSpPr>
        <p:spPr/>
        <p:txBody>
          <a:bodyPr/>
          <a:lstStyle/>
          <a:p>
            <a:r>
              <a:rPr lang="en-GB" sz="1800" smtClean="0"/>
              <a:t>Once you have created a subscript, you can use it in equations. </a:t>
            </a:r>
            <a:endParaRPr lang="en-US" sz="1800" smtClean="0"/>
          </a:p>
          <a:p>
            <a:r>
              <a:rPr lang="en-GB" sz="1800" smtClean="0"/>
              <a:t>The subscript appears in square</a:t>
            </a:r>
            <a:r>
              <a:rPr lang="en-US" sz="1800" smtClean="0"/>
              <a:t> </a:t>
            </a:r>
            <a:r>
              <a:rPr lang="en-GB" sz="1800" smtClean="0"/>
              <a:t>brackets after the variable it applies to. </a:t>
            </a:r>
            <a:endParaRPr lang="en-US" sz="1800" smtClean="0"/>
          </a:p>
          <a:p>
            <a:r>
              <a:rPr lang="en-GB" sz="1800" smtClean="0"/>
              <a:t>The subscript tab of the Equation Editor lists the</a:t>
            </a:r>
            <a:r>
              <a:rPr lang="en-US" sz="1800" smtClean="0"/>
              <a:t> </a:t>
            </a:r>
            <a:r>
              <a:rPr lang="en-GB" sz="1800" smtClean="0"/>
              <a:t>subscript ranges defined in the model. </a:t>
            </a:r>
            <a:endParaRPr lang="en-US" sz="1800" smtClean="0"/>
          </a:p>
          <a:p>
            <a:r>
              <a:rPr lang="en-GB" sz="1800" smtClean="0"/>
              <a:t>Clicking on a name will place the subscript in the</a:t>
            </a:r>
            <a:r>
              <a:rPr lang="en-US" sz="1800" smtClean="0"/>
              <a:t> </a:t>
            </a:r>
            <a:r>
              <a:rPr lang="en-GB" sz="1800" smtClean="0"/>
              <a:t>equation. Vensim will automatically add the necessary brackets. </a:t>
            </a:r>
            <a:endParaRPr lang="en-US" sz="1800" smtClean="0"/>
          </a:p>
          <a:p>
            <a:r>
              <a:rPr lang="en-GB" sz="1800" smtClean="0"/>
              <a:t>If placing more than one</a:t>
            </a:r>
            <a:r>
              <a:rPr lang="en-US" sz="1800" smtClean="0"/>
              <a:t> </a:t>
            </a:r>
            <a:r>
              <a:rPr lang="en-GB" sz="1800" smtClean="0"/>
              <a:t>subscript in an equation, put the cursor inside the square brackets. Vensim will add a comma to</a:t>
            </a:r>
            <a:r>
              <a:rPr lang="en-US" sz="1800" smtClean="0"/>
              <a:t> </a:t>
            </a:r>
            <a:r>
              <a:rPr lang="en-GB" sz="1800" smtClean="0"/>
              <a:t>separate the subscript names.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Bath Tub</a:t>
            </a:r>
          </a:p>
        </p:txBody>
      </p:sp>
      <p:graphicFrame>
        <p:nvGraphicFramePr>
          <p:cNvPr id="4" name="Content Placeholder 3"/>
          <p:cNvGraphicFramePr>
            <a:graphicFrameLocks/>
          </p:cNvGraphicFramePr>
          <p:nvPr/>
        </p:nvGraphicFramePr>
        <p:xfrm>
          <a:off x="1571625" y="1714500"/>
          <a:ext cx="5357851" cy="2926080"/>
        </p:xfrm>
        <a:graphic>
          <a:graphicData uri="http://schemas.openxmlformats.org/drawingml/2006/table">
            <a:tbl>
              <a:tblPr firstRow="1" bandRow="1">
                <a:tableStyleId>{5C22544A-7EE6-4342-B048-85BDC9FD1C3A}</a:tableStyleId>
              </a:tblPr>
              <a:tblGrid>
                <a:gridCol w="1339463">
                  <a:extLst>
                    <a:ext uri="{9D8B030D-6E8A-4147-A177-3AD203B41FA5}">
                      <a16:colId xmlns:a16="http://schemas.microsoft.com/office/drawing/2014/main" val="20000"/>
                    </a:ext>
                  </a:extLst>
                </a:gridCol>
                <a:gridCol w="1458526">
                  <a:extLst>
                    <a:ext uri="{9D8B030D-6E8A-4147-A177-3AD203B41FA5}">
                      <a16:colId xmlns:a16="http://schemas.microsoft.com/office/drawing/2014/main" val="20001"/>
                    </a:ext>
                  </a:extLst>
                </a:gridCol>
                <a:gridCol w="1607355">
                  <a:extLst>
                    <a:ext uri="{9D8B030D-6E8A-4147-A177-3AD203B41FA5}">
                      <a16:colId xmlns:a16="http://schemas.microsoft.com/office/drawing/2014/main" val="20002"/>
                    </a:ext>
                  </a:extLst>
                </a:gridCol>
                <a:gridCol w="952507">
                  <a:extLst>
                    <a:ext uri="{9D8B030D-6E8A-4147-A177-3AD203B41FA5}">
                      <a16:colId xmlns:a16="http://schemas.microsoft.com/office/drawing/2014/main" val="20003"/>
                    </a:ext>
                  </a:extLst>
                </a:gridCol>
              </a:tblGrid>
              <a:tr h="446487">
                <a:tc>
                  <a:txBody>
                    <a:bodyPr/>
                    <a:lstStyle/>
                    <a:p>
                      <a:pPr algn="ctr"/>
                      <a:r>
                        <a:rPr lang="en-GB" sz="1200" dirty="0" smtClean="0"/>
                        <a:t>Time (</a:t>
                      </a:r>
                      <a:r>
                        <a:rPr lang="en-GB" sz="1200" dirty="0" err="1" smtClean="0"/>
                        <a:t>Mins</a:t>
                      </a:r>
                      <a:r>
                        <a:rPr lang="en-GB" sz="1200" dirty="0" smtClean="0"/>
                        <a:t>)</a:t>
                      </a:r>
                      <a:endParaRPr lang="en-GB" sz="1200" dirty="0"/>
                    </a:p>
                  </a:txBody>
                  <a:tcPr/>
                </a:tc>
                <a:tc>
                  <a:txBody>
                    <a:bodyPr/>
                    <a:lstStyle/>
                    <a:p>
                      <a:pPr algn="ctr"/>
                      <a:r>
                        <a:rPr lang="en-GB" sz="1200" dirty="0" smtClean="0"/>
                        <a:t>Inflow (Litre/Min)</a:t>
                      </a:r>
                      <a:endParaRPr lang="en-GB" sz="1200" dirty="0"/>
                    </a:p>
                  </a:txBody>
                  <a:tcPr/>
                </a:tc>
                <a:tc>
                  <a:txBody>
                    <a:bodyPr/>
                    <a:lstStyle/>
                    <a:p>
                      <a:pPr algn="ctr"/>
                      <a:r>
                        <a:rPr lang="en-GB" sz="1200" dirty="0" smtClean="0"/>
                        <a:t>Outflow (Litre/Min)</a:t>
                      </a:r>
                      <a:endParaRPr lang="en-GB" sz="1200" dirty="0"/>
                    </a:p>
                  </a:txBody>
                  <a:tcPr/>
                </a:tc>
                <a:tc>
                  <a:txBody>
                    <a:bodyPr/>
                    <a:lstStyle/>
                    <a:p>
                      <a:pPr algn="ctr"/>
                      <a:r>
                        <a:rPr lang="en-GB" sz="1200" dirty="0" smtClean="0"/>
                        <a:t>Water (Litres)</a:t>
                      </a:r>
                      <a:endParaRPr lang="en-GB" sz="1200" dirty="0"/>
                    </a:p>
                  </a:txBody>
                  <a:tcPr/>
                </a:tc>
                <a:extLst>
                  <a:ext uri="{0D108BD9-81ED-4DB2-BD59-A6C34878D82A}">
                    <a16:rowId xmlns:a16="http://schemas.microsoft.com/office/drawing/2014/main" val="10000"/>
                  </a:ext>
                </a:extLst>
              </a:tr>
              <a:tr h="267892">
                <a:tc>
                  <a:txBody>
                    <a:bodyPr/>
                    <a:lstStyle/>
                    <a:p>
                      <a:pPr algn="ctr"/>
                      <a:r>
                        <a:rPr lang="en-GB" sz="1200" dirty="0" smtClean="0"/>
                        <a:t>0</a:t>
                      </a:r>
                      <a:endParaRPr lang="en-GB" sz="1200" dirty="0"/>
                    </a:p>
                  </a:txBody>
                  <a:tcPr/>
                </a:tc>
                <a:tc>
                  <a:txBody>
                    <a:bodyPr/>
                    <a:lstStyle/>
                    <a:p>
                      <a:pPr algn="ctr"/>
                      <a:r>
                        <a:rPr lang="en-GB" sz="1200" dirty="0" smtClean="0"/>
                        <a:t>--</a:t>
                      </a:r>
                      <a:endParaRPr lang="en-GB" sz="1200" dirty="0"/>
                    </a:p>
                  </a:txBody>
                  <a:tcPr/>
                </a:tc>
                <a:tc>
                  <a:txBody>
                    <a:bodyPr/>
                    <a:lstStyle/>
                    <a:p>
                      <a:pPr algn="ctr"/>
                      <a:r>
                        <a:rPr lang="en-GB" sz="1200" dirty="0" smtClean="0"/>
                        <a:t>--</a:t>
                      </a:r>
                      <a:endParaRPr lang="en-GB" sz="1200" dirty="0"/>
                    </a:p>
                  </a:txBody>
                  <a:tcPr/>
                </a:tc>
                <a:tc>
                  <a:txBody>
                    <a:bodyPr/>
                    <a:lstStyle/>
                    <a:p>
                      <a:pPr algn="ctr" rtl="0" fontAlgn="t"/>
                      <a:r>
                        <a:rPr lang="en-GB" sz="1200" b="1" i="0" u="none" strike="noStrike">
                          <a:solidFill>
                            <a:srgbClr val="FFFFFF"/>
                          </a:solidFill>
                          <a:latin typeface="Tahoma"/>
                        </a:rPr>
                        <a:t>0</a:t>
                      </a:r>
                    </a:p>
                  </a:txBody>
                  <a:tcPr marL="9525" marR="9525" marT="9525" marB="0"/>
                </a:tc>
                <a:extLst>
                  <a:ext uri="{0D108BD9-81ED-4DB2-BD59-A6C34878D82A}">
                    <a16:rowId xmlns:a16="http://schemas.microsoft.com/office/drawing/2014/main" val="10001"/>
                  </a:ext>
                </a:extLst>
              </a:tr>
              <a:tr h="267892">
                <a:tc>
                  <a:txBody>
                    <a:bodyPr/>
                    <a:lstStyle/>
                    <a:p>
                      <a:pPr algn="ctr"/>
                      <a:r>
                        <a:rPr lang="en-GB" sz="1200" dirty="0" smtClean="0"/>
                        <a:t>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5</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0</a:t>
                      </a:r>
                    </a:p>
                  </a:txBody>
                  <a:tcPr/>
                </a:tc>
                <a:tc>
                  <a:txBody>
                    <a:bodyPr/>
                    <a:lstStyle/>
                    <a:p>
                      <a:pPr algn="ctr" rtl="0" fontAlgn="t"/>
                      <a:r>
                        <a:rPr lang="en-GB" sz="1200" b="0" i="0" u="none" strike="noStrike">
                          <a:solidFill>
                            <a:srgbClr val="000000"/>
                          </a:solidFill>
                          <a:latin typeface="Tahoma"/>
                        </a:rPr>
                        <a:t>1.25</a:t>
                      </a:r>
                    </a:p>
                  </a:txBody>
                  <a:tcPr marL="9525" marR="9525" marT="9525" marB="0"/>
                </a:tc>
                <a:extLst>
                  <a:ext uri="{0D108BD9-81ED-4DB2-BD59-A6C34878D82A}">
                    <a16:rowId xmlns:a16="http://schemas.microsoft.com/office/drawing/2014/main" val="10002"/>
                  </a:ext>
                </a:extLst>
              </a:tr>
              <a:tr h="267892">
                <a:tc>
                  <a:txBody>
                    <a:bodyPr/>
                    <a:lstStyle/>
                    <a:p>
                      <a:pPr algn="ctr"/>
                      <a:r>
                        <a:rPr lang="en-GB" sz="1200" dirty="0" smtClean="0"/>
                        <a:t>0.5</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5</a:t>
                      </a:r>
                      <a:endParaRPr lang="en-GB" sz="1200" dirty="0"/>
                    </a:p>
                  </a:txBody>
                  <a:tcPr/>
                </a:tc>
                <a:tc>
                  <a:txBody>
                    <a:bodyPr/>
                    <a:lstStyle/>
                    <a:p>
                      <a:pPr algn="ctr"/>
                      <a:r>
                        <a:rPr lang="en-GB" sz="1200" dirty="0" smtClean="0"/>
                        <a:t>0</a:t>
                      </a:r>
                      <a:endParaRPr lang="en-GB" sz="1200" dirty="0"/>
                    </a:p>
                  </a:txBody>
                  <a:tcPr/>
                </a:tc>
                <a:tc>
                  <a:txBody>
                    <a:bodyPr/>
                    <a:lstStyle/>
                    <a:p>
                      <a:pPr algn="ctr" rtl="0" fontAlgn="t"/>
                      <a:r>
                        <a:rPr lang="en-GB" sz="1200" b="0" i="0" u="none" strike="noStrike">
                          <a:solidFill>
                            <a:srgbClr val="000000"/>
                          </a:solidFill>
                          <a:latin typeface="Tahoma"/>
                        </a:rPr>
                        <a:t>2.5</a:t>
                      </a:r>
                    </a:p>
                  </a:txBody>
                  <a:tcPr marL="9525" marR="9525" marT="9525" marB="0"/>
                </a:tc>
                <a:extLst>
                  <a:ext uri="{0D108BD9-81ED-4DB2-BD59-A6C34878D82A}">
                    <a16:rowId xmlns:a16="http://schemas.microsoft.com/office/drawing/2014/main" val="10003"/>
                  </a:ext>
                </a:extLst>
              </a:tr>
              <a:tr h="267892">
                <a:tc>
                  <a:txBody>
                    <a:bodyPr/>
                    <a:lstStyle/>
                    <a:p>
                      <a:pPr algn="ctr"/>
                      <a:r>
                        <a:rPr lang="en-GB" sz="1200" dirty="0" smtClean="0"/>
                        <a:t>0.75</a:t>
                      </a:r>
                      <a:endParaRPr lang="en-GB" sz="1200" dirty="0"/>
                    </a:p>
                  </a:txBody>
                  <a:tcPr/>
                </a:tc>
                <a:tc>
                  <a:txBody>
                    <a:bodyPr/>
                    <a:lstStyle/>
                    <a:p>
                      <a:pPr algn="ctr"/>
                      <a:r>
                        <a:rPr lang="en-GB" sz="1200" dirty="0" smtClean="0"/>
                        <a:t>5</a:t>
                      </a:r>
                      <a:endParaRPr lang="en-GB" sz="1200" dirty="0"/>
                    </a:p>
                  </a:txBody>
                  <a:tcPr/>
                </a:tc>
                <a:tc>
                  <a:txBody>
                    <a:bodyPr/>
                    <a:lstStyle/>
                    <a:p>
                      <a:pPr algn="ctr"/>
                      <a:r>
                        <a:rPr lang="en-GB" sz="1200" dirty="0" smtClean="0">
                          <a:solidFill>
                            <a:schemeClr val="tx1"/>
                          </a:solidFill>
                        </a:rPr>
                        <a:t>0</a:t>
                      </a:r>
                      <a:endParaRPr lang="en-GB" sz="1200" dirty="0">
                        <a:solidFill>
                          <a:schemeClr val="tx1"/>
                        </a:solidFill>
                      </a:endParaRPr>
                    </a:p>
                  </a:txBody>
                  <a:tcPr/>
                </a:tc>
                <a:tc>
                  <a:txBody>
                    <a:bodyPr/>
                    <a:lstStyle/>
                    <a:p>
                      <a:pPr algn="ctr" rtl="0" fontAlgn="t"/>
                      <a:r>
                        <a:rPr lang="en-GB" sz="1200" b="0" i="0" u="none" strike="noStrike">
                          <a:solidFill>
                            <a:srgbClr val="000000"/>
                          </a:solidFill>
                          <a:latin typeface="Tahoma"/>
                        </a:rPr>
                        <a:t>3.75</a:t>
                      </a:r>
                    </a:p>
                  </a:txBody>
                  <a:tcPr marL="9525" marR="9525" marT="9525" marB="0"/>
                </a:tc>
                <a:extLst>
                  <a:ext uri="{0D108BD9-81ED-4DB2-BD59-A6C34878D82A}">
                    <a16:rowId xmlns:a16="http://schemas.microsoft.com/office/drawing/2014/main" val="10004"/>
                  </a:ext>
                </a:extLst>
              </a:tr>
              <a:tr h="267892">
                <a:tc>
                  <a:txBody>
                    <a:bodyPr/>
                    <a:lstStyle/>
                    <a:p>
                      <a:pPr algn="ctr"/>
                      <a:r>
                        <a:rPr lang="en-GB" sz="1200" dirty="0" smtClean="0"/>
                        <a:t>1.0</a:t>
                      </a:r>
                      <a:endParaRPr lang="en-GB" sz="1200" dirty="0"/>
                    </a:p>
                  </a:txBody>
                  <a:tcPr/>
                </a:tc>
                <a:tc>
                  <a:txBody>
                    <a:bodyPr/>
                    <a:lstStyle/>
                    <a:p>
                      <a:pPr algn="ctr"/>
                      <a:r>
                        <a:rPr lang="en-GB" sz="1200" dirty="0" smtClean="0"/>
                        <a:t>5</a:t>
                      </a:r>
                      <a:endParaRPr lang="en-GB" sz="1200" dirty="0"/>
                    </a:p>
                  </a:txBody>
                  <a:tcPr/>
                </a:tc>
                <a:tc>
                  <a:txBody>
                    <a:bodyPr/>
                    <a:lstStyle/>
                    <a:p>
                      <a:pPr algn="ctr"/>
                      <a:r>
                        <a:rPr lang="en-GB" sz="1200" dirty="0" smtClean="0"/>
                        <a:t>1</a:t>
                      </a:r>
                      <a:endParaRPr lang="en-GB" sz="1200" dirty="0"/>
                    </a:p>
                  </a:txBody>
                  <a:tcPr/>
                </a:tc>
                <a:tc>
                  <a:txBody>
                    <a:bodyPr/>
                    <a:lstStyle/>
                    <a:p>
                      <a:pPr algn="ctr" rtl="0" fontAlgn="t"/>
                      <a:r>
                        <a:rPr lang="en-GB" sz="1200" b="0" i="0" u="none" strike="noStrike">
                          <a:solidFill>
                            <a:srgbClr val="000000"/>
                          </a:solidFill>
                          <a:latin typeface="Tahoma"/>
                        </a:rPr>
                        <a:t>4.75</a:t>
                      </a:r>
                    </a:p>
                  </a:txBody>
                  <a:tcPr marL="9525" marR="9525" marT="9525" marB="0"/>
                </a:tc>
                <a:extLst>
                  <a:ext uri="{0D108BD9-81ED-4DB2-BD59-A6C34878D82A}">
                    <a16:rowId xmlns:a16="http://schemas.microsoft.com/office/drawing/2014/main" val="10005"/>
                  </a:ext>
                </a:extLst>
              </a:tr>
              <a:tr h="267892">
                <a:tc>
                  <a:txBody>
                    <a:bodyPr/>
                    <a:lstStyle/>
                    <a:p>
                      <a:pPr algn="ctr"/>
                      <a:r>
                        <a:rPr lang="en-GB" sz="1200" dirty="0" smtClean="0"/>
                        <a:t>1.25</a:t>
                      </a:r>
                    </a:p>
                  </a:txBody>
                  <a:tcPr/>
                </a:tc>
                <a:tc>
                  <a:txBody>
                    <a:bodyPr/>
                    <a:lstStyle/>
                    <a:p>
                      <a:pPr algn="ctr"/>
                      <a:r>
                        <a:rPr lang="en-GB" sz="1200" dirty="0" smtClean="0"/>
                        <a:t>3</a:t>
                      </a:r>
                      <a:endParaRPr lang="en-GB" sz="1200" dirty="0"/>
                    </a:p>
                  </a:txBody>
                  <a:tcPr/>
                </a:tc>
                <a:tc>
                  <a:txBody>
                    <a:bodyPr/>
                    <a:lstStyle/>
                    <a:p>
                      <a:pPr algn="ctr"/>
                      <a:r>
                        <a:rPr lang="en-GB" sz="1200" dirty="0" smtClean="0"/>
                        <a:t>3</a:t>
                      </a:r>
                      <a:endParaRPr lang="en-GB" sz="1200" dirty="0"/>
                    </a:p>
                  </a:txBody>
                  <a:tcPr/>
                </a:tc>
                <a:tc>
                  <a:txBody>
                    <a:bodyPr/>
                    <a:lstStyle/>
                    <a:p>
                      <a:pPr algn="ctr" rtl="0" fontAlgn="t"/>
                      <a:r>
                        <a:rPr lang="en-GB" sz="1200" b="0" i="0" u="none" strike="noStrike">
                          <a:solidFill>
                            <a:srgbClr val="000000"/>
                          </a:solidFill>
                          <a:latin typeface="Tahoma"/>
                        </a:rPr>
                        <a:t>4.75</a:t>
                      </a:r>
                    </a:p>
                  </a:txBody>
                  <a:tcPr marL="9525" marR="9525" marT="9525" marB="0"/>
                </a:tc>
                <a:extLst>
                  <a:ext uri="{0D108BD9-81ED-4DB2-BD59-A6C34878D82A}">
                    <a16:rowId xmlns:a16="http://schemas.microsoft.com/office/drawing/2014/main" val="10006"/>
                  </a:ext>
                </a:extLst>
              </a:tr>
              <a:tr h="267892">
                <a:tc>
                  <a:txBody>
                    <a:bodyPr/>
                    <a:lstStyle/>
                    <a:p>
                      <a:pPr algn="ctr"/>
                      <a:r>
                        <a:rPr lang="en-GB" sz="1200" dirty="0" smtClean="0"/>
                        <a:t>1.5</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3</a:t>
                      </a:r>
                      <a:endParaRPr lang="en-GB" sz="1200" dirty="0"/>
                    </a:p>
                  </a:txBody>
                  <a:tcPr/>
                </a:tc>
                <a:tc>
                  <a:txBody>
                    <a:bodyPr/>
                    <a:lstStyle/>
                    <a:p>
                      <a:pPr algn="ctr" rtl="0" fontAlgn="t"/>
                      <a:r>
                        <a:rPr lang="en-GB" sz="1200" b="0" i="0" u="none" strike="noStrike">
                          <a:solidFill>
                            <a:srgbClr val="000000"/>
                          </a:solidFill>
                          <a:latin typeface="Tahoma"/>
                        </a:rPr>
                        <a:t>4</a:t>
                      </a:r>
                    </a:p>
                  </a:txBody>
                  <a:tcPr marL="9525" marR="9525" marT="9525" marB="0"/>
                </a:tc>
                <a:extLst>
                  <a:ext uri="{0D108BD9-81ED-4DB2-BD59-A6C34878D82A}">
                    <a16:rowId xmlns:a16="http://schemas.microsoft.com/office/drawing/2014/main" val="10007"/>
                  </a:ext>
                </a:extLst>
              </a:tr>
              <a:tr h="267892">
                <a:tc>
                  <a:txBody>
                    <a:bodyPr/>
                    <a:lstStyle/>
                    <a:p>
                      <a:pPr algn="ctr"/>
                      <a:r>
                        <a:rPr lang="en-GB" sz="1200" dirty="0" smtClean="0"/>
                        <a:t>1.75</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8</a:t>
                      </a:r>
                      <a:endParaRPr lang="en-GB" sz="1200" dirty="0"/>
                    </a:p>
                  </a:txBody>
                  <a:tcPr/>
                </a:tc>
                <a:tc>
                  <a:txBody>
                    <a:bodyPr/>
                    <a:lstStyle/>
                    <a:p>
                      <a:pPr algn="ctr" rtl="0" fontAlgn="t"/>
                      <a:r>
                        <a:rPr lang="en-GB" sz="1200" b="0" i="0" u="none" strike="noStrike">
                          <a:solidFill>
                            <a:srgbClr val="000000"/>
                          </a:solidFill>
                          <a:latin typeface="Tahoma"/>
                        </a:rPr>
                        <a:t>2</a:t>
                      </a:r>
                    </a:p>
                  </a:txBody>
                  <a:tcPr marL="9525" marR="9525" marT="9525" marB="0"/>
                </a:tc>
                <a:extLst>
                  <a:ext uri="{0D108BD9-81ED-4DB2-BD59-A6C34878D82A}">
                    <a16:rowId xmlns:a16="http://schemas.microsoft.com/office/drawing/2014/main" val="10008"/>
                  </a:ext>
                </a:extLst>
              </a:tr>
              <a:tr h="267892">
                <a:tc>
                  <a:txBody>
                    <a:bodyPr/>
                    <a:lstStyle/>
                    <a:p>
                      <a:pPr algn="ctr"/>
                      <a:r>
                        <a:rPr lang="en-GB" sz="1200" dirty="0" smtClean="0"/>
                        <a:t>2.0</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8</a:t>
                      </a:r>
                      <a:endParaRPr lang="en-GB" sz="1200" dirty="0"/>
                    </a:p>
                  </a:txBody>
                  <a:tcPr/>
                </a:tc>
                <a:tc>
                  <a:txBody>
                    <a:bodyPr/>
                    <a:lstStyle/>
                    <a:p>
                      <a:pPr algn="ctr" rtl="0" fontAlgn="t"/>
                      <a:r>
                        <a:rPr lang="en-GB" sz="1200" b="0" i="0" u="none" strike="noStrike" dirty="0">
                          <a:solidFill>
                            <a:srgbClr val="000000"/>
                          </a:solidFill>
                          <a:latin typeface="Tahoma"/>
                        </a:rPr>
                        <a:t>0</a:t>
                      </a:r>
                    </a:p>
                  </a:txBody>
                  <a:tcPr marL="9525" marR="9525" marT="9525" marB="0"/>
                </a:tc>
                <a:extLst>
                  <a:ext uri="{0D108BD9-81ED-4DB2-BD59-A6C34878D82A}">
                    <a16:rowId xmlns:a16="http://schemas.microsoft.com/office/drawing/2014/main" val="10009"/>
                  </a:ext>
                </a:extLst>
              </a:tr>
            </a:tbl>
          </a:graphicData>
        </a:graphic>
      </p:graphicFrame>
    </p:spTree>
    <p:custDataLst>
      <p:tags r:id="rId1"/>
    </p:custDataLst>
  </p:cSld>
  <p:clrMapOvr>
    <a:masterClrMapping/>
  </p:clrMapOvr>
  <p:transition advTm="125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mtClean="0"/>
              <a:t>Using Subscripts</a:t>
            </a:r>
            <a:endParaRPr lang="en-GB" smtClean="0"/>
          </a:p>
        </p:txBody>
      </p:sp>
      <p:pic>
        <p:nvPicPr>
          <p:cNvPr id="261123" name="Picture 3"/>
          <p:cNvPicPr>
            <a:picLocks noChangeAspect="1" noChangeArrowheads="1"/>
          </p:cNvPicPr>
          <p:nvPr/>
        </p:nvPicPr>
        <p:blipFill>
          <a:blip r:embed="rId2" cstate="print"/>
          <a:srcRect/>
          <a:stretch>
            <a:fillRect/>
          </a:stretch>
        </p:blipFill>
        <p:spPr bwMode="auto">
          <a:xfrm>
            <a:off x="1828800" y="2133600"/>
            <a:ext cx="5297488" cy="3600450"/>
          </a:xfrm>
          <a:prstGeom prst="rect">
            <a:avLst/>
          </a:prstGeom>
          <a:noFill/>
          <a:ln w="9525">
            <a:noFill/>
            <a:miter lim="800000"/>
            <a:headEnd/>
            <a:tailEnd/>
          </a:ln>
        </p:spPr>
      </p:pic>
      <p:sp>
        <p:nvSpPr>
          <p:cNvPr id="261124" name="AutoShape 4"/>
          <p:cNvSpPr>
            <a:spLocks noChangeArrowheads="1"/>
          </p:cNvSpPr>
          <p:nvPr/>
        </p:nvSpPr>
        <p:spPr bwMode="auto">
          <a:xfrm>
            <a:off x="4648200" y="3733800"/>
            <a:ext cx="228600" cy="228600"/>
          </a:xfrm>
          <a:prstGeom prst="leftArrow">
            <a:avLst>
              <a:gd name="adj1" fmla="val 50000"/>
              <a:gd name="adj2" fmla="val 25000"/>
            </a:avLst>
          </a:prstGeom>
          <a:solidFill>
            <a:srgbClr val="0000FF"/>
          </a:solidFill>
          <a:ln w="9525">
            <a:solidFill>
              <a:srgbClr val="0000FF"/>
            </a:solidFill>
            <a:miter lim="800000"/>
            <a:headEnd/>
            <a:tailEnd/>
          </a:ln>
        </p:spPr>
        <p:txBody>
          <a:bodyPr anchor="ctr">
            <a:spAutoFit/>
          </a:bodyPr>
          <a:lstStyle/>
          <a:p>
            <a:pPr algn="ctr" eaLnBrk="0" hangingPunct="0"/>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smtClean="0"/>
              <a:t>Subscripted Constants</a:t>
            </a:r>
            <a:endParaRPr lang="en-GB" smtClean="0"/>
          </a:p>
        </p:txBody>
      </p:sp>
      <p:sp>
        <p:nvSpPr>
          <p:cNvPr id="262147" name="Rectangle 3"/>
          <p:cNvSpPr>
            <a:spLocks noGrp="1" noChangeArrowheads="1"/>
          </p:cNvSpPr>
          <p:nvPr>
            <p:ph type="body" idx="1"/>
          </p:nvPr>
        </p:nvSpPr>
        <p:spPr>
          <a:xfrm>
            <a:off x="642938" y="1643063"/>
            <a:ext cx="7772400" cy="4529137"/>
          </a:xfrm>
        </p:spPr>
        <p:txBody>
          <a:bodyPr/>
          <a:lstStyle/>
          <a:p>
            <a:r>
              <a:rPr lang="en-US" sz="1800" b="0" smtClean="0"/>
              <a:t>Subscripted variables represent more than one value. For this reason, constants that are subscripted can take on a number of values. There are several different methods for assigning values to subscripted constants</a:t>
            </a:r>
          </a:p>
          <a:p>
            <a:r>
              <a:rPr lang="en-US" sz="1800" b="0" smtClean="0"/>
              <a:t>For Example, </a:t>
            </a:r>
          </a:p>
          <a:p>
            <a:pPr lvl="1"/>
            <a:r>
              <a:rPr lang="en-US" sz="1800" smtClean="0"/>
              <a:t>the subscript range		 </a:t>
            </a:r>
            <a:r>
              <a:rPr lang="en-US" sz="1800" smtClean="0">
                <a:solidFill>
                  <a:srgbClr val="0066FF"/>
                </a:solidFill>
              </a:rPr>
              <a:t>Country : UK, Norway, Swiss</a:t>
            </a:r>
          </a:p>
          <a:p>
            <a:pPr>
              <a:buFontTx/>
              <a:buNone/>
            </a:pPr>
            <a:endParaRPr lang="en-US" sz="1800" smtClean="0"/>
          </a:p>
          <a:p>
            <a:pPr lvl="1">
              <a:buFontTx/>
              <a:buNone/>
            </a:pPr>
            <a:r>
              <a:rPr lang="en-US" sz="1400" smtClean="0">
                <a:solidFill>
                  <a:srgbClr val="0066FF"/>
                </a:solidFill>
                <a:latin typeface="Arial" pitchFamily="34" charset="0"/>
                <a:cs typeface="Arial" pitchFamily="34" charset="0"/>
              </a:rPr>
              <a:t>Population M[Country]=60,4.5,7.6</a:t>
            </a:r>
          </a:p>
          <a:p>
            <a:pPr lvl="1">
              <a:buFontTx/>
              <a:buNone/>
            </a:pPr>
            <a:endParaRPr lang="en-US" sz="1400" smtClean="0">
              <a:solidFill>
                <a:srgbClr val="0000FF"/>
              </a:solidFill>
              <a:latin typeface="Arial" pitchFamily="34" charset="0"/>
              <a:cs typeface="Arial" pitchFamily="34" charset="0"/>
            </a:endParaRPr>
          </a:p>
          <a:p>
            <a:pPr lvl="1">
              <a:buFontTx/>
              <a:buNone/>
            </a:pPr>
            <a:r>
              <a:rPr lang="en-US" sz="1400" smtClean="0">
                <a:solidFill>
                  <a:srgbClr val="0066FF"/>
                </a:solidFill>
                <a:latin typeface="Arial" pitchFamily="34" charset="0"/>
                <a:cs typeface="Arial" pitchFamily="34" charset="0"/>
              </a:rPr>
              <a:t>Proportion Male[Country] = 0.5  </a:t>
            </a:r>
          </a:p>
          <a:p>
            <a:pPr lvl="1">
              <a:buFontTx/>
              <a:buNone/>
            </a:pPr>
            <a:r>
              <a:rPr lang="en-US" sz="1400" smtClean="0">
                <a:solidFill>
                  <a:srgbClr val="FF0000"/>
                </a:solidFill>
                <a:latin typeface="Arial" pitchFamily="34" charset="0"/>
                <a:cs typeface="Arial" pitchFamily="34" charset="0"/>
              </a:rPr>
              <a:t>{</a:t>
            </a:r>
            <a:r>
              <a:rPr lang="en-US" sz="1400" i="1" smtClean="0">
                <a:solidFill>
                  <a:srgbClr val="FF0000"/>
                </a:solidFill>
                <a:latin typeface="Arial" pitchFamily="34" charset="0"/>
                <a:cs typeface="Arial" pitchFamily="34" charset="0"/>
              </a:rPr>
              <a:t>assigns value 0.5 to all subscript elements</a:t>
            </a:r>
            <a:r>
              <a:rPr lang="en-US" sz="1400" smtClean="0">
                <a:solidFill>
                  <a:srgbClr val="FF0000"/>
                </a:solidFill>
                <a:latin typeface="Arial" pitchFamily="34" charset="0"/>
                <a:cs typeface="Arial" pitchFamily="34" charset="0"/>
              </a:rPr>
              <a:t>}</a:t>
            </a:r>
          </a:p>
          <a:p>
            <a:pPr lvl="1">
              <a:buFontTx/>
              <a:buNone/>
            </a:pPr>
            <a:endParaRPr lang="en-US" sz="1400" smtClean="0">
              <a:solidFill>
                <a:srgbClr val="0000FF"/>
              </a:solidFill>
              <a:latin typeface="Arial" pitchFamily="34" charset="0"/>
              <a:cs typeface="Arial" pitchFamily="34" charset="0"/>
            </a:endParaRPr>
          </a:p>
          <a:p>
            <a:pPr lvl="1">
              <a:buFontTx/>
              <a:buNone/>
            </a:pPr>
            <a:r>
              <a:rPr lang="en-US" sz="1400" smtClean="0">
                <a:solidFill>
                  <a:srgbClr val="0066FF"/>
                </a:solidFill>
                <a:latin typeface="Arial" pitchFamily="34" charset="0"/>
                <a:cs typeface="Arial" pitchFamily="34" charset="0"/>
              </a:rPr>
              <a:t>Proportion Male[UK] = 0.45  </a:t>
            </a:r>
          </a:p>
          <a:p>
            <a:pPr lvl="1">
              <a:buFontTx/>
              <a:buNone/>
            </a:pPr>
            <a:r>
              <a:rPr lang="en-US" sz="1400" smtClean="0">
                <a:solidFill>
                  <a:srgbClr val="0066FF"/>
                </a:solidFill>
                <a:latin typeface="Arial" pitchFamily="34" charset="0"/>
                <a:cs typeface="Arial" pitchFamily="34" charset="0"/>
              </a:rPr>
              <a:t>Proportion Male[Norway] = 0.55  </a:t>
            </a:r>
          </a:p>
          <a:p>
            <a:pPr lvl="1">
              <a:buFontTx/>
              <a:buNone/>
            </a:pPr>
            <a:r>
              <a:rPr lang="en-US" sz="1400" smtClean="0">
                <a:solidFill>
                  <a:srgbClr val="0066FF"/>
                </a:solidFill>
                <a:latin typeface="Arial" pitchFamily="34" charset="0"/>
                <a:cs typeface="Arial" pitchFamily="34" charset="0"/>
              </a:rPr>
              <a:t>Proportion Male[Swiss] = 0.51  </a:t>
            </a:r>
          </a:p>
          <a:p>
            <a:pPr lvl="1">
              <a:buFontTx/>
              <a:buNone/>
            </a:pPr>
            <a:r>
              <a:rPr lang="en-US" sz="1400" smtClean="0">
                <a:solidFill>
                  <a:srgbClr val="FF0000"/>
                </a:solidFill>
                <a:latin typeface="Arial" pitchFamily="34" charset="0"/>
                <a:cs typeface="Arial" pitchFamily="34" charset="0"/>
              </a:rPr>
              <a:t>{</a:t>
            </a:r>
            <a:r>
              <a:rPr lang="en-US" sz="1400" i="1" smtClean="0">
                <a:solidFill>
                  <a:srgbClr val="FF0000"/>
                </a:solidFill>
                <a:latin typeface="Arial" pitchFamily="34" charset="0"/>
                <a:cs typeface="Arial" pitchFamily="34" charset="0"/>
              </a:rPr>
              <a:t>assigns values individually to each subscript elements</a:t>
            </a:r>
            <a:r>
              <a:rPr lang="en-US" sz="1200" smtClean="0">
                <a:solidFill>
                  <a:srgbClr val="FF0000"/>
                </a:solidFill>
                <a:latin typeface="Arial" pitchFamily="34" charset="0"/>
                <a:cs typeface="Arial" pitchFamily="34" charset="0"/>
              </a:rPr>
              <a:t>}</a:t>
            </a:r>
          </a:p>
          <a:p>
            <a:pPr>
              <a:buFontTx/>
              <a:buNone/>
            </a:pPr>
            <a:endParaRPr lang="en-US" sz="1800" smtClean="0">
              <a:solidFill>
                <a:srgbClr val="0066FF"/>
              </a:solidFill>
              <a:latin typeface="Courier"/>
            </a:endParaRPr>
          </a:p>
          <a:p>
            <a:pPr>
              <a:buFontTx/>
              <a:buNone/>
            </a:pPr>
            <a:endParaRPr lang="en-US" sz="1800" smtClean="0">
              <a:solidFill>
                <a:srgbClr val="0000FF"/>
              </a:solidFill>
              <a:latin typeface="Courier"/>
            </a:endParaRPr>
          </a:p>
          <a:p>
            <a:pPr>
              <a:buFontTx/>
              <a:buNone/>
            </a:pPr>
            <a:endParaRPr lang="en-US" sz="1800" smtClean="0">
              <a:solidFill>
                <a:srgbClr val="0000FF"/>
              </a:solidFill>
              <a:latin typeface="Courier"/>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mtClean="0"/>
              <a:t>Subscripting</a:t>
            </a:r>
            <a:endParaRPr lang="en-GB" smtClean="0"/>
          </a:p>
        </p:txBody>
      </p:sp>
      <p:sp>
        <p:nvSpPr>
          <p:cNvPr id="263171" name="Rectangle 3"/>
          <p:cNvSpPr>
            <a:spLocks noGrp="1" noChangeArrowheads="1"/>
          </p:cNvSpPr>
          <p:nvPr>
            <p:ph type="body" idx="1"/>
          </p:nvPr>
        </p:nvSpPr>
        <p:spPr/>
        <p:txBody>
          <a:bodyPr/>
          <a:lstStyle/>
          <a:p>
            <a:r>
              <a:rPr lang="en-US" smtClean="0"/>
              <a:t>Exercise 1</a:t>
            </a:r>
          </a:p>
          <a:p>
            <a:r>
              <a:rPr lang="en-US" smtClean="0"/>
              <a:t>Open a model  CustB1.mdl</a:t>
            </a:r>
          </a:p>
          <a:p>
            <a:r>
              <a:rPr lang="en-US" smtClean="0"/>
              <a:t>Create Subscript range COMPANY</a:t>
            </a:r>
          </a:p>
          <a:p>
            <a:r>
              <a:rPr lang="en-US" smtClean="0"/>
              <a:t>Companies are PwC, KPMG, McKinseys</a:t>
            </a:r>
          </a:p>
          <a:p>
            <a:r>
              <a:rPr lang="en-US" smtClean="0"/>
              <a:t>Add subscript range to all equations</a:t>
            </a:r>
            <a:endParaRPr lang="en-GB" smtClean="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p:txBody>
          <a:bodyPr/>
          <a:lstStyle/>
          <a:p>
            <a:r>
              <a:rPr lang="en-US" smtClean="0"/>
              <a:t>Custb1 Model</a:t>
            </a:r>
          </a:p>
        </p:txBody>
      </p:sp>
      <p:sp>
        <p:nvSpPr>
          <p:cNvPr id="264195" name="Content Placeholder 4"/>
          <p:cNvSpPr>
            <a:spLocks noGrp="1"/>
          </p:cNvSpPr>
          <p:nvPr>
            <p:ph sz="quarter" idx="3"/>
          </p:nvPr>
        </p:nvSpPr>
        <p:spPr>
          <a:xfrm>
            <a:off x="1357313" y="4786313"/>
            <a:ext cx="7100887" cy="1423987"/>
          </a:xfrm>
        </p:spPr>
        <p:txBody>
          <a:bodyPr/>
          <a:lstStyle/>
          <a:p>
            <a:endParaRPr lang="en-US" smtClean="0"/>
          </a:p>
        </p:txBody>
      </p:sp>
      <p:pic>
        <p:nvPicPr>
          <p:cNvPr id="264196" name="Picture 6"/>
          <p:cNvPicPr>
            <a:picLocks noChangeAspect="1" noChangeArrowheads="1"/>
          </p:cNvPicPr>
          <p:nvPr/>
        </p:nvPicPr>
        <p:blipFill>
          <a:blip r:embed="rId2" cstate="print"/>
          <a:srcRect/>
          <a:stretch>
            <a:fillRect/>
          </a:stretch>
        </p:blipFill>
        <p:spPr bwMode="auto">
          <a:xfrm>
            <a:off x="1652588" y="1952625"/>
            <a:ext cx="583882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smtClean="0"/>
              <a:t>Subscripted Two Dimension Constants</a:t>
            </a:r>
            <a:endParaRPr lang="en-GB" smtClean="0"/>
          </a:p>
        </p:txBody>
      </p:sp>
      <p:sp>
        <p:nvSpPr>
          <p:cNvPr id="265219" name="Rectangle 3"/>
          <p:cNvSpPr>
            <a:spLocks noGrp="1" noChangeArrowheads="1"/>
          </p:cNvSpPr>
          <p:nvPr>
            <p:ph type="body" idx="1"/>
          </p:nvPr>
        </p:nvSpPr>
        <p:spPr>
          <a:xfrm>
            <a:off x="685800" y="4000500"/>
            <a:ext cx="7772400" cy="1943100"/>
          </a:xfrm>
        </p:spPr>
        <p:txBody>
          <a:bodyPr/>
          <a:lstStyle/>
          <a:p>
            <a:pPr lvl="1">
              <a:buFontTx/>
              <a:buNone/>
            </a:pPr>
            <a:r>
              <a:rPr lang="en-GB" sz="1800" smtClean="0">
                <a:solidFill>
                  <a:srgbClr val="0066FF"/>
                </a:solidFill>
              </a:rPr>
              <a:t>Initial Fleet[Company, Vehicle Type]=</a:t>
            </a:r>
          </a:p>
          <a:p>
            <a:pPr lvl="1">
              <a:buFontTx/>
              <a:buNone/>
            </a:pPr>
            <a:r>
              <a:rPr lang="en-GB" sz="1800" smtClean="0">
                <a:solidFill>
                  <a:srgbClr val="0066FF"/>
                </a:solidFill>
              </a:rPr>
              <a:t>12,23,9 ;</a:t>
            </a:r>
          </a:p>
          <a:p>
            <a:pPr lvl="1">
              <a:buFontTx/>
              <a:buNone/>
            </a:pPr>
            <a:r>
              <a:rPr lang="en-GB" sz="1800" smtClean="0">
                <a:solidFill>
                  <a:srgbClr val="0066FF"/>
                </a:solidFill>
              </a:rPr>
              <a:t>20,20,10;</a:t>
            </a:r>
          </a:p>
          <a:p>
            <a:pPr lvl="1">
              <a:buFontTx/>
              <a:buNone/>
            </a:pPr>
            <a:r>
              <a:rPr lang="en-GB" sz="1800" smtClean="0">
                <a:solidFill>
                  <a:srgbClr val="0066FF"/>
                </a:solidFill>
              </a:rPr>
              <a:t>33,9,0 ;</a:t>
            </a:r>
          </a:p>
          <a:p>
            <a:pPr>
              <a:buFontTx/>
              <a:buNone/>
            </a:pPr>
            <a:endParaRPr lang="en-GB" sz="1800" smtClean="0"/>
          </a:p>
          <a:p>
            <a:pPr>
              <a:buFontTx/>
              <a:buNone/>
            </a:pPr>
            <a:r>
              <a:rPr lang="en-GB" sz="1800" smtClean="0"/>
              <a:t>	Or again, a separate equation could be written for each subscript combination.</a:t>
            </a:r>
          </a:p>
          <a:p>
            <a:endParaRPr lang="en-GB" sz="1800" smtClean="0"/>
          </a:p>
          <a:p>
            <a:endParaRPr lang="en-GB" sz="1800" smtClean="0"/>
          </a:p>
        </p:txBody>
      </p:sp>
      <p:graphicFrame>
        <p:nvGraphicFramePr>
          <p:cNvPr id="6" name="Table 5"/>
          <p:cNvGraphicFramePr>
            <a:graphicFrameLocks noGrp="1"/>
          </p:cNvGraphicFramePr>
          <p:nvPr/>
        </p:nvGraphicFramePr>
        <p:xfrm>
          <a:off x="1285875" y="200025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GB" dirty="0"/>
                    </a:p>
                  </a:txBody>
                  <a:tcPr/>
                </a:tc>
                <a:tc>
                  <a:txBody>
                    <a:bodyPr/>
                    <a:lstStyle/>
                    <a:p>
                      <a:r>
                        <a:rPr lang="en-GB" dirty="0" smtClean="0"/>
                        <a:t>Compact</a:t>
                      </a:r>
                      <a:endParaRPr lang="en-GB" dirty="0"/>
                    </a:p>
                  </a:txBody>
                  <a:tcPr/>
                </a:tc>
                <a:tc>
                  <a:txBody>
                    <a:bodyPr/>
                    <a:lstStyle/>
                    <a:p>
                      <a:r>
                        <a:rPr lang="en-GB" dirty="0" smtClean="0"/>
                        <a:t>Saloon</a:t>
                      </a:r>
                      <a:endParaRPr lang="en-GB" dirty="0"/>
                    </a:p>
                  </a:txBody>
                  <a:tcPr/>
                </a:tc>
                <a:tc>
                  <a:txBody>
                    <a:bodyPr/>
                    <a:lstStyle/>
                    <a:p>
                      <a:r>
                        <a:rPr lang="en-GB" dirty="0" smtClean="0"/>
                        <a:t>4WD</a:t>
                      </a:r>
                      <a:endParaRPr lang="en-GB" dirty="0"/>
                    </a:p>
                  </a:txBody>
                  <a:tcPr/>
                </a:tc>
                <a:extLst>
                  <a:ext uri="{0D108BD9-81ED-4DB2-BD59-A6C34878D82A}">
                    <a16:rowId xmlns:a16="http://schemas.microsoft.com/office/drawing/2014/main" val="10000"/>
                  </a:ext>
                </a:extLst>
              </a:tr>
              <a:tr h="370840">
                <a:tc>
                  <a:txBody>
                    <a:bodyPr/>
                    <a:lstStyle/>
                    <a:p>
                      <a:r>
                        <a:rPr lang="en-GB" dirty="0" err="1" smtClean="0"/>
                        <a:t>Herts</a:t>
                      </a:r>
                      <a:endParaRPr lang="en-GB" dirty="0"/>
                    </a:p>
                  </a:txBody>
                  <a:tcPr/>
                </a:tc>
                <a:tc>
                  <a:txBody>
                    <a:bodyPr/>
                    <a:lstStyle/>
                    <a:p>
                      <a:r>
                        <a:rPr lang="en-GB" dirty="0" smtClean="0"/>
                        <a:t>12</a:t>
                      </a:r>
                      <a:endParaRPr lang="en-GB" dirty="0"/>
                    </a:p>
                  </a:txBody>
                  <a:tcPr/>
                </a:tc>
                <a:tc>
                  <a:txBody>
                    <a:bodyPr/>
                    <a:lstStyle/>
                    <a:p>
                      <a:r>
                        <a:rPr lang="en-GB" dirty="0" smtClean="0"/>
                        <a:t>23</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val="10001"/>
                  </a:ext>
                </a:extLst>
              </a:tr>
              <a:tr h="370840">
                <a:tc>
                  <a:txBody>
                    <a:bodyPr/>
                    <a:lstStyle/>
                    <a:p>
                      <a:r>
                        <a:rPr lang="en-GB" dirty="0" smtClean="0"/>
                        <a:t>Alamo</a:t>
                      </a:r>
                      <a:endParaRPr lang="en-GB" dirty="0"/>
                    </a:p>
                  </a:txBody>
                  <a:tcPr/>
                </a:tc>
                <a:tc>
                  <a:txBody>
                    <a:bodyPr/>
                    <a:lstStyle/>
                    <a:p>
                      <a:r>
                        <a:rPr lang="en-GB" dirty="0" smtClean="0"/>
                        <a:t>20</a:t>
                      </a:r>
                      <a:endParaRPr lang="en-GB" dirty="0"/>
                    </a:p>
                  </a:txBody>
                  <a:tcPr/>
                </a:tc>
                <a:tc>
                  <a:txBody>
                    <a:bodyPr/>
                    <a:lstStyle/>
                    <a:p>
                      <a:r>
                        <a:rPr lang="en-GB" dirty="0" smtClean="0"/>
                        <a:t>20</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10002"/>
                  </a:ext>
                </a:extLst>
              </a:tr>
              <a:tr h="370840">
                <a:tc>
                  <a:txBody>
                    <a:bodyPr/>
                    <a:lstStyle/>
                    <a:p>
                      <a:r>
                        <a:rPr lang="en-GB" dirty="0" smtClean="0"/>
                        <a:t>Budget</a:t>
                      </a:r>
                      <a:endParaRPr lang="en-GB" dirty="0"/>
                    </a:p>
                  </a:txBody>
                  <a:tcPr/>
                </a:tc>
                <a:tc>
                  <a:txBody>
                    <a:bodyPr/>
                    <a:lstStyle/>
                    <a:p>
                      <a:r>
                        <a:rPr lang="en-GB" dirty="0" smtClean="0"/>
                        <a:t>33</a:t>
                      </a:r>
                      <a:endParaRPr lang="en-GB" dirty="0"/>
                    </a:p>
                  </a:txBody>
                  <a:tcPr/>
                </a:tc>
                <a:tc>
                  <a:txBody>
                    <a:bodyPr/>
                    <a:lstStyle/>
                    <a:p>
                      <a:r>
                        <a:rPr lang="en-GB" dirty="0" smtClean="0"/>
                        <a:t>9</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mtClean="0"/>
              <a:t>Subscripted Constants with more than two dimensions</a:t>
            </a:r>
            <a:endParaRPr lang="en-GB" smtClean="0"/>
          </a:p>
        </p:txBody>
      </p:sp>
      <p:sp>
        <p:nvSpPr>
          <p:cNvPr id="266243" name="Rectangle 3"/>
          <p:cNvSpPr>
            <a:spLocks noGrp="1" noChangeArrowheads="1"/>
          </p:cNvSpPr>
          <p:nvPr>
            <p:ph type="body" idx="1"/>
          </p:nvPr>
        </p:nvSpPr>
        <p:spPr>
          <a:xfrm>
            <a:off x="714375" y="4857750"/>
            <a:ext cx="7772400" cy="1514475"/>
          </a:xfrm>
        </p:spPr>
        <p:txBody>
          <a:bodyPr/>
          <a:lstStyle/>
          <a:p>
            <a:pPr>
              <a:buFontTx/>
              <a:buNone/>
            </a:pPr>
            <a:r>
              <a:rPr lang="en-GB" sz="1800" smtClean="0"/>
              <a:t>	</a:t>
            </a:r>
            <a:r>
              <a:rPr lang="en-GB" sz="1800" b="0" smtClean="0"/>
              <a:t>A</a:t>
            </a:r>
            <a:r>
              <a:rPr lang="en-GB" sz="1800" smtClean="0"/>
              <a:t> </a:t>
            </a:r>
            <a:r>
              <a:rPr lang="en-GB" sz="1800" b="0" smtClean="0"/>
              <a:t>separate equation would be written for each subscript combination.</a:t>
            </a:r>
          </a:p>
          <a:p>
            <a:pPr>
              <a:buFontTx/>
              <a:buNone/>
            </a:pPr>
            <a:r>
              <a:rPr lang="en-GB" sz="1800" b="0" smtClean="0"/>
              <a:t>Or</a:t>
            </a:r>
          </a:p>
          <a:p>
            <a:pPr>
              <a:buFontTx/>
              <a:buNone/>
            </a:pPr>
            <a:r>
              <a:rPr lang="en-GB" sz="1800" b="0" smtClean="0"/>
              <a:t>	Better to read values from .cin file or spreadsheet file</a:t>
            </a:r>
          </a:p>
          <a:p>
            <a:endParaRPr lang="en-GB" sz="1800" smtClean="0"/>
          </a:p>
          <a:p>
            <a:endParaRPr lang="en-GB" sz="1800" smtClean="0"/>
          </a:p>
        </p:txBody>
      </p:sp>
      <p:graphicFrame>
        <p:nvGraphicFramePr>
          <p:cNvPr id="6" name="Table 5"/>
          <p:cNvGraphicFramePr>
            <a:graphicFrameLocks noGrp="1"/>
          </p:cNvGraphicFramePr>
          <p:nvPr/>
        </p:nvGraphicFramePr>
        <p:xfrm>
          <a:off x="1143000" y="3214688"/>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dirty="0" smtClean="0">
                          <a:solidFill>
                            <a:srgbClr val="FF0000"/>
                          </a:solidFill>
                        </a:rPr>
                        <a:t>UK</a:t>
                      </a:r>
                      <a:endParaRPr lang="en-GB" dirty="0">
                        <a:solidFill>
                          <a:srgbClr val="FF0000"/>
                        </a:solidFill>
                      </a:endParaRPr>
                    </a:p>
                  </a:txBody>
                  <a:tcPr/>
                </a:tc>
                <a:tc>
                  <a:txBody>
                    <a:bodyPr/>
                    <a:lstStyle/>
                    <a:p>
                      <a:r>
                        <a:rPr lang="en-GB" dirty="0" smtClean="0"/>
                        <a:t>Compact</a:t>
                      </a:r>
                      <a:endParaRPr lang="en-GB" dirty="0"/>
                    </a:p>
                  </a:txBody>
                  <a:tcPr/>
                </a:tc>
                <a:tc>
                  <a:txBody>
                    <a:bodyPr/>
                    <a:lstStyle/>
                    <a:p>
                      <a:r>
                        <a:rPr lang="en-GB" dirty="0" smtClean="0"/>
                        <a:t>Saloon</a:t>
                      </a:r>
                      <a:endParaRPr lang="en-GB" dirty="0"/>
                    </a:p>
                  </a:txBody>
                  <a:tcPr/>
                </a:tc>
                <a:tc>
                  <a:txBody>
                    <a:bodyPr/>
                    <a:lstStyle/>
                    <a:p>
                      <a:r>
                        <a:rPr lang="en-GB" dirty="0" smtClean="0"/>
                        <a:t>4WD</a:t>
                      </a:r>
                      <a:endParaRPr lang="en-GB" dirty="0"/>
                    </a:p>
                  </a:txBody>
                  <a:tcPr/>
                </a:tc>
                <a:extLst>
                  <a:ext uri="{0D108BD9-81ED-4DB2-BD59-A6C34878D82A}">
                    <a16:rowId xmlns:a16="http://schemas.microsoft.com/office/drawing/2014/main" val="10000"/>
                  </a:ext>
                </a:extLst>
              </a:tr>
              <a:tr h="370840">
                <a:tc>
                  <a:txBody>
                    <a:bodyPr/>
                    <a:lstStyle/>
                    <a:p>
                      <a:r>
                        <a:rPr lang="en-GB" dirty="0" err="1" smtClean="0"/>
                        <a:t>Herts</a:t>
                      </a:r>
                      <a:endParaRPr lang="en-GB" dirty="0"/>
                    </a:p>
                  </a:txBody>
                  <a:tcPr/>
                </a:tc>
                <a:tc>
                  <a:txBody>
                    <a:bodyPr/>
                    <a:lstStyle/>
                    <a:p>
                      <a:r>
                        <a:rPr lang="en-GB" dirty="0" smtClean="0"/>
                        <a:t>12</a:t>
                      </a:r>
                      <a:endParaRPr lang="en-GB" dirty="0"/>
                    </a:p>
                  </a:txBody>
                  <a:tcPr/>
                </a:tc>
                <a:tc>
                  <a:txBody>
                    <a:bodyPr/>
                    <a:lstStyle/>
                    <a:p>
                      <a:r>
                        <a:rPr lang="en-GB" dirty="0" smtClean="0"/>
                        <a:t>23</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val="10001"/>
                  </a:ext>
                </a:extLst>
              </a:tr>
              <a:tr h="370840">
                <a:tc>
                  <a:txBody>
                    <a:bodyPr/>
                    <a:lstStyle/>
                    <a:p>
                      <a:r>
                        <a:rPr lang="en-GB" dirty="0" smtClean="0"/>
                        <a:t>Alamo</a:t>
                      </a:r>
                      <a:endParaRPr lang="en-GB" dirty="0"/>
                    </a:p>
                  </a:txBody>
                  <a:tcPr/>
                </a:tc>
                <a:tc>
                  <a:txBody>
                    <a:bodyPr/>
                    <a:lstStyle/>
                    <a:p>
                      <a:r>
                        <a:rPr lang="en-GB" dirty="0" smtClean="0"/>
                        <a:t>20</a:t>
                      </a:r>
                      <a:endParaRPr lang="en-GB" dirty="0"/>
                    </a:p>
                  </a:txBody>
                  <a:tcPr/>
                </a:tc>
                <a:tc>
                  <a:txBody>
                    <a:bodyPr/>
                    <a:lstStyle/>
                    <a:p>
                      <a:r>
                        <a:rPr lang="en-GB" dirty="0" smtClean="0"/>
                        <a:t>20</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10002"/>
                  </a:ext>
                </a:extLst>
              </a:tr>
              <a:tr h="370840">
                <a:tc>
                  <a:txBody>
                    <a:bodyPr/>
                    <a:lstStyle/>
                    <a:p>
                      <a:r>
                        <a:rPr lang="en-GB" dirty="0" smtClean="0"/>
                        <a:t>Budget</a:t>
                      </a:r>
                      <a:endParaRPr lang="en-GB" dirty="0"/>
                    </a:p>
                  </a:txBody>
                  <a:tcPr/>
                </a:tc>
                <a:tc>
                  <a:txBody>
                    <a:bodyPr/>
                    <a:lstStyle/>
                    <a:p>
                      <a:r>
                        <a:rPr lang="en-GB" dirty="0" smtClean="0"/>
                        <a:t>33</a:t>
                      </a:r>
                      <a:endParaRPr lang="en-GB" dirty="0"/>
                    </a:p>
                  </a:txBody>
                  <a:tcPr/>
                </a:tc>
                <a:tc>
                  <a:txBody>
                    <a:bodyPr/>
                    <a:lstStyle/>
                    <a:p>
                      <a:r>
                        <a:rPr lang="en-GB" dirty="0" smtClean="0"/>
                        <a:t>9</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1785938" y="28575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dirty="0" smtClean="0">
                          <a:solidFill>
                            <a:srgbClr val="FF0000"/>
                          </a:solidFill>
                        </a:rPr>
                        <a:t>Norway</a:t>
                      </a:r>
                      <a:endParaRPr lang="en-GB" dirty="0">
                        <a:solidFill>
                          <a:srgbClr val="FF0000"/>
                        </a:solidFill>
                      </a:endParaRPr>
                    </a:p>
                  </a:txBody>
                  <a:tcPr/>
                </a:tc>
                <a:tc>
                  <a:txBody>
                    <a:bodyPr/>
                    <a:lstStyle/>
                    <a:p>
                      <a:r>
                        <a:rPr lang="en-GB" dirty="0" smtClean="0"/>
                        <a:t>Compact</a:t>
                      </a:r>
                      <a:endParaRPr lang="en-GB" dirty="0"/>
                    </a:p>
                  </a:txBody>
                  <a:tcPr/>
                </a:tc>
                <a:tc>
                  <a:txBody>
                    <a:bodyPr/>
                    <a:lstStyle/>
                    <a:p>
                      <a:r>
                        <a:rPr lang="en-GB" dirty="0" smtClean="0"/>
                        <a:t>Saloon</a:t>
                      </a:r>
                      <a:endParaRPr lang="en-GB" dirty="0"/>
                    </a:p>
                  </a:txBody>
                  <a:tcPr/>
                </a:tc>
                <a:tc>
                  <a:txBody>
                    <a:bodyPr/>
                    <a:lstStyle/>
                    <a:p>
                      <a:r>
                        <a:rPr lang="en-GB" dirty="0" smtClean="0"/>
                        <a:t>4WD</a:t>
                      </a:r>
                      <a:endParaRPr lang="en-GB" dirty="0"/>
                    </a:p>
                  </a:txBody>
                  <a:tcPr/>
                </a:tc>
                <a:extLst>
                  <a:ext uri="{0D108BD9-81ED-4DB2-BD59-A6C34878D82A}">
                    <a16:rowId xmlns:a16="http://schemas.microsoft.com/office/drawing/2014/main" val="10000"/>
                  </a:ext>
                </a:extLst>
              </a:tr>
              <a:tr h="370840">
                <a:tc>
                  <a:txBody>
                    <a:bodyPr/>
                    <a:lstStyle/>
                    <a:p>
                      <a:r>
                        <a:rPr lang="en-GB" dirty="0" err="1" smtClean="0"/>
                        <a:t>Herts</a:t>
                      </a:r>
                      <a:endParaRPr lang="en-GB" dirty="0"/>
                    </a:p>
                  </a:txBody>
                  <a:tcPr/>
                </a:tc>
                <a:tc>
                  <a:txBody>
                    <a:bodyPr/>
                    <a:lstStyle/>
                    <a:p>
                      <a:r>
                        <a:rPr lang="en-GB" dirty="0" smtClean="0"/>
                        <a:t>12</a:t>
                      </a:r>
                      <a:endParaRPr lang="en-GB" dirty="0"/>
                    </a:p>
                  </a:txBody>
                  <a:tcPr/>
                </a:tc>
                <a:tc>
                  <a:txBody>
                    <a:bodyPr/>
                    <a:lstStyle/>
                    <a:p>
                      <a:r>
                        <a:rPr lang="en-GB" dirty="0" smtClean="0"/>
                        <a:t>23</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val="10001"/>
                  </a:ext>
                </a:extLst>
              </a:tr>
              <a:tr h="370840">
                <a:tc>
                  <a:txBody>
                    <a:bodyPr/>
                    <a:lstStyle/>
                    <a:p>
                      <a:r>
                        <a:rPr lang="en-GB" dirty="0" smtClean="0"/>
                        <a:t>Alamo</a:t>
                      </a:r>
                      <a:endParaRPr lang="en-GB" dirty="0"/>
                    </a:p>
                  </a:txBody>
                  <a:tcPr/>
                </a:tc>
                <a:tc>
                  <a:txBody>
                    <a:bodyPr/>
                    <a:lstStyle/>
                    <a:p>
                      <a:r>
                        <a:rPr lang="en-GB" dirty="0" smtClean="0"/>
                        <a:t>20</a:t>
                      </a:r>
                      <a:endParaRPr lang="en-GB" dirty="0"/>
                    </a:p>
                  </a:txBody>
                  <a:tcPr/>
                </a:tc>
                <a:tc>
                  <a:txBody>
                    <a:bodyPr/>
                    <a:lstStyle/>
                    <a:p>
                      <a:r>
                        <a:rPr lang="en-GB" dirty="0" smtClean="0"/>
                        <a:t>20</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10002"/>
                  </a:ext>
                </a:extLst>
              </a:tr>
              <a:tr h="370840">
                <a:tc>
                  <a:txBody>
                    <a:bodyPr/>
                    <a:lstStyle/>
                    <a:p>
                      <a:r>
                        <a:rPr lang="en-GB" dirty="0" smtClean="0"/>
                        <a:t>Budget</a:t>
                      </a:r>
                      <a:endParaRPr lang="en-GB" dirty="0"/>
                    </a:p>
                  </a:txBody>
                  <a:tcPr/>
                </a:tc>
                <a:tc>
                  <a:txBody>
                    <a:bodyPr/>
                    <a:lstStyle/>
                    <a:p>
                      <a:r>
                        <a:rPr lang="en-GB" dirty="0" smtClean="0"/>
                        <a:t>33</a:t>
                      </a:r>
                      <a:endParaRPr lang="en-GB" dirty="0"/>
                    </a:p>
                  </a:txBody>
                  <a:tcPr/>
                </a:tc>
                <a:tc>
                  <a:txBody>
                    <a:bodyPr/>
                    <a:lstStyle/>
                    <a:p>
                      <a:r>
                        <a:rPr lang="en-GB" dirty="0" smtClean="0"/>
                        <a:t>9</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nvGraphicFramePr>
        <p:xfrm>
          <a:off x="2357438" y="2500313"/>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dirty="0" smtClean="0">
                          <a:solidFill>
                            <a:srgbClr val="FF0000"/>
                          </a:solidFill>
                        </a:rPr>
                        <a:t>Swiss</a:t>
                      </a:r>
                      <a:endParaRPr lang="en-GB" dirty="0">
                        <a:solidFill>
                          <a:srgbClr val="FF0000"/>
                        </a:solidFill>
                      </a:endParaRPr>
                    </a:p>
                  </a:txBody>
                  <a:tcPr/>
                </a:tc>
                <a:tc>
                  <a:txBody>
                    <a:bodyPr/>
                    <a:lstStyle/>
                    <a:p>
                      <a:r>
                        <a:rPr lang="en-GB" dirty="0" smtClean="0"/>
                        <a:t>Compact</a:t>
                      </a:r>
                      <a:endParaRPr lang="en-GB" dirty="0"/>
                    </a:p>
                  </a:txBody>
                  <a:tcPr/>
                </a:tc>
                <a:tc>
                  <a:txBody>
                    <a:bodyPr/>
                    <a:lstStyle/>
                    <a:p>
                      <a:r>
                        <a:rPr lang="en-GB" dirty="0" smtClean="0"/>
                        <a:t>Saloon</a:t>
                      </a:r>
                      <a:endParaRPr lang="en-GB" dirty="0"/>
                    </a:p>
                  </a:txBody>
                  <a:tcPr/>
                </a:tc>
                <a:tc>
                  <a:txBody>
                    <a:bodyPr/>
                    <a:lstStyle/>
                    <a:p>
                      <a:r>
                        <a:rPr lang="en-GB" dirty="0" smtClean="0"/>
                        <a:t>4WD</a:t>
                      </a:r>
                      <a:endParaRPr lang="en-GB" dirty="0"/>
                    </a:p>
                  </a:txBody>
                  <a:tcPr/>
                </a:tc>
                <a:extLst>
                  <a:ext uri="{0D108BD9-81ED-4DB2-BD59-A6C34878D82A}">
                    <a16:rowId xmlns:a16="http://schemas.microsoft.com/office/drawing/2014/main" val="10000"/>
                  </a:ext>
                </a:extLst>
              </a:tr>
              <a:tr h="370840">
                <a:tc>
                  <a:txBody>
                    <a:bodyPr/>
                    <a:lstStyle/>
                    <a:p>
                      <a:r>
                        <a:rPr lang="en-GB" dirty="0" err="1" smtClean="0"/>
                        <a:t>Herts</a:t>
                      </a:r>
                      <a:endParaRPr lang="en-GB" dirty="0"/>
                    </a:p>
                  </a:txBody>
                  <a:tcPr/>
                </a:tc>
                <a:tc>
                  <a:txBody>
                    <a:bodyPr/>
                    <a:lstStyle/>
                    <a:p>
                      <a:r>
                        <a:rPr lang="en-GB" dirty="0" smtClean="0"/>
                        <a:t>12</a:t>
                      </a:r>
                      <a:endParaRPr lang="en-GB" dirty="0"/>
                    </a:p>
                  </a:txBody>
                  <a:tcPr/>
                </a:tc>
                <a:tc>
                  <a:txBody>
                    <a:bodyPr/>
                    <a:lstStyle/>
                    <a:p>
                      <a:r>
                        <a:rPr lang="en-GB" dirty="0" smtClean="0"/>
                        <a:t>23</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val="10001"/>
                  </a:ext>
                </a:extLst>
              </a:tr>
              <a:tr h="370840">
                <a:tc>
                  <a:txBody>
                    <a:bodyPr/>
                    <a:lstStyle/>
                    <a:p>
                      <a:r>
                        <a:rPr lang="en-GB" dirty="0" smtClean="0"/>
                        <a:t>Alamo</a:t>
                      </a:r>
                      <a:endParaRPr lang="en-GB" dirty="0"/>
                    </a:p>
                  </a:txBody>
                  <a:tcPr/>
                </a:tc>
                <a:tc>
                  <a:txBody>
                    <a:bodyPr/>
                    <a:lstStyle/>
                    <a:p>
                      <a:r>
                        <a:rPr lang="en-GB" dirty="0" smtClean="0"/>
                        <a:t>20</a:t>
                      </a:r>
                      <a:endParaRPr lang="en-GB" dirty="0"/>
                    </a:p>
                  </a:txBody>
                  <a:tcPr/>
                </a:tc>
                <a:tc>
                  <a:txBody>
                    <a:bodyPr/>
                    <a:lstStyle/>
                    <a:p>
                      <a:r>
                        <a:rPr lang="en-GB" dirty="0" smtClean="0"/>
                        <a:t>20</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10002"/>
                  </a:ext>
                </a:extLst>
              </a:tr>
              <a:tr h="370840">
                <a:tc>
                  <a:txBody>
                    <a:bodyPr/>
                    <a:lstStyle/>
                    <a:p>
                      <a:r>
                        <a:rPr lang="en-GB" dirty="0" smtClean="0"/>
                        <a:t>Budget</a:t>
                      </a:r>
                      <a:endParaRPr lang="en-GB" dirty="0"/>
                    </a:p>
                  </a:txBody>
                  <a:tcPr/>
                </a:tc>
                <a:tc>
                  <a:txBody>
                    <a:bodyPr/>
                    <a:lstStyle/>
                    <a:p>
                      <a:r>
                        <a:rPr lang="en-GB" dirty="0" smtClean="0"/>
                        <a:t>33</a:t>
                      </a:r>
                      <a:endParaRPr lang="en-GB" dirty="0"/>
                    </a:p>
                  </a:txBody>
                  <a:tcPr/>
                </a:tc>
                <a:tc>
                  <a:txBody>
                    <a:bodyPr/>
                    <a:lstStyle/>
                    <a:p>
                      <a:r>
                        <a:rPr lang="en-GB" dirty="0" smtClean="0"/>
                        <a:t>9</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val="10003"/>
                  </a:ext>
                </a:extLst>
              </a:tr>
            </a:tbl>
          </a:graphicData>
        </a:graphic>
      </p:graphicFrame>
      <p:sp>
        <p:nvSpPr>
          <p:cNvPr id="266325" name="TextBox 7"/>
          <p:cNvSpPr txBox="1">
            <a:spLocks noChangeArrowheads="1"/>
          </p:cNvSpPr>
          <p:nvPr/>
        </p:nvSpPr>
        <p:spPr bwMode="auto">
          <a:xfrm>
            <a:off x="1071563" y="2000250"/>
            <a:ext cx="5143500" cy="307975"/>
          </a:xfrm>
          <a:prstGeom prst="rect">
            <a:avLst/>
          </a:prstGeom>
          <a:noFill/>
          <a:ln w="9525">
            <a:noFill/>
            <a:miter lim="800000"/>
            <a:headEnd/>
            <a:tailEnd/>
          </a:ln>
        </p:spPr>
        <p:txBody>
          <a:bodyPr wrap="none">
            <a:spAutoFit/>
          </a:bodyPr>
          <a:lstStyle/>
          <a:p>
            <a:r>
              <a:rPr lang="en-GB"/>
              <a:t>Eg 3 dimensions – [Country, Company, Car Type]</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mtClean="0"/>
              <a:t>Vector Functions</a:t>
            </a:r>
            <a:endParaRPr lang="en-GB" smtClean="0"/>
          </a:p>
        </p:txBody>
      </p:sp>
      <p:sp>
        <p:nvSpPr>
          <p:cNvPr id="267267" name="Rectangle 3"/>
          <p:cNvSpPr>
            <a:spLocks noGrp="1" noChangeArrowheads="1"/>
          </p:cNvSpPr>
          <p:nvPr>
            <p:ph type="body" idx="1"/>
          </p:nvPr>
        </p:nvSpPr>
        <p:spPr/>
        <p:txBody>
          <a:bodyPr/>
          <a:lstStyle/>
          <a:p>
            <a:r>
              <a:rPr lang="en-US" sz="1800" smtClean="0"/>
              <a:t>T</a:t>
            </a:r>
            <a:r>
              <a:rPr lang="en-GB" sz="1800" smtClean="0"/>
              <a:t>here are five predefined Vensim functions that have been designed to make common subscript operations easy to perform.  These functions are:</a:t>
            </a:r>
            <a:endParaRPr lang="en-US" sz="1800" smtClean="0"/>
          </a:p>
          <a:p>
            <a:endParaRPr lang="en-US" sz="1800" smtClean="0"/>
          </a:p>
          <a:p>
            <a:pPr lvl="1"/>
            <a:r>
              <a:rPr lang="en-GB" sz="1800" smtClean="0">
                <a:solidFill>
                  <a:srgbClr val="0000FF"/>
                </a:solidFill>
              </a:rPr>
              <a:t>SUM</a:t>
            </a:r>
            <a:r>
              <a:rPr lang="en-GB" sz="1800" smtClean="0"/>
              <a:t>, which takes a sum over the indicated subscript values.</a:t>
            </a:r>
          </a:p>
          <a:p>
            <a:pPr lvl="1"/>
            <a:r>
              <a:rPr lang="en-GB" sz="1800" smtClean="0">
                <a:solidFill>
                  <a:srgbClr val="0000FF"/>
                </a:solidFill>
              </a:rPr>
              <a:t>PROD</a:t>
            </a:r>
            <a:r>
              <a:rPr lang="en-GB" sz="1800" smtClean="0"/>
              <a:t>, which takes a product over the subscript values.</a:t>
            </a:r>
          </a:p>
          <a:p>
            <a:pPr lvl="1"/>
            <a:r>
              <a:rPr lang="en-GB" sz="1800" smtClean="0">
                <a:solidFill>
                  <a:srgbClr val="0000FF"/>
                </a:solidFill>
              </a:rPr>
              <a:t>VMIN</a:t>
            </a:r>
            <a:r>
              <a:rPr lang="en-GB" sz="1800" smtClean="0"/>
              <a:t>, which takes a minimum over all subscript values.</a:t>
            </a:r>
          </a:p>
          <a:p>
            <a:pPr lvl="1"/>
            <a:r>
              <a:rPr lang="en-GB" sz="1800" smtClean="0">
                <a:solidFill>
                  <a:srgbClr val="0000FF"/>
                </a:solidFill>
              </a:rPr>
              <a:t>VMAX</a:t>
            </a:r>
            <a:r>
              <a:rPr lang="en-GB" sz="1800" smtClean="0"/>
              <a:t>, which takes a maximum over all subscript values.</a:t>
            </a:r>
          </a:p>
          <a:p>
            <a:pPr lvl="1"/>
            <a:r>
              <a:rPr lang="en-GB" sz="1800" smtClean="0">
                <a:solidFill>
                  <a:srgbClr val="0000FF"/>
                </a:solidFill>
              </a:rPr>
              <a:t>ELMCOUNT</a:t>
            </a:r>
            <a:r>
              <a:rPr lang="en-GB" sz="1800" smtClean="0"/>
              <a:t>, which returns the number of elements in a Subscript Range.</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mtClean="0"/>
              <a:t>Vector Functions</a:t>
            </a:r>
            <a:endParaRPr lang="en-GB" smtClean="0"/>
          </a:p>
        </p:txBody>
      </p:sp>
      <p:sp>
        <p:nvSpPr>
          <p:cNvPr id="268291" name="Rectangle 3"/>
          <p:cNvSpPr>
            <a:spLocks noGrp="1" noChangeArrowheads="1"/>
          </p:cNvSpPr>
          <p:nvPr>
            <p:ph type="body" idx="1"/>
          </p:nvPr>
        </p:nvSpPr>
        <p:spPr/>
        <p:txBody>
          <a:bodyPr/>
          <a:lstStyle/>
          <a:p>
            <a:r>
              <a:rPr lang="en-US" smtClean="0">
                <a:solidFill>
                  <a:srgbClr val="0066FF"/>
                </a:solidFill>
                <a:latin typeface="Courier"/>
              </a:rPr>
              <a:t>Total</a:t>
            </a:r>
            <a:r>
              <a:rPr lang="en-GB" smtClean="0">
                <a:solidFill>
                  <a:srgbClr val="0066FF"/>
                </a:solidFill>
                <a:latin typeface="Courier"/>
              </a:rPr>
              <a:t> Inventory=</a:t>
            </a:r>
            <a:r>
              <a:rPr lang="en-US" smtClean="0">
                <a:solidFill>
                  <a:srgbClr val="0066FF"/>
                </a:solidFill>
                <a:latin typeface="Courier"/>
              </a:rPr>
              <a:t>SUM</a:t>
            </a:r>
            <a:r>
              <a:rPr lang="en-GB" smtClean="0">
                <a:solidFill>
                  <a:srgbClr val="0066FF"/>
                </a:solidFill>
                <a:latin typeface="Courier"/>
              </a:rPr>
              <a:t>(Inventory[Firms!])</a:t>
            </a:r>
            <a:endParaRPr lang="en-US" smtClean="0">
              <a:solidFill>
                <a:srgbClr val="0066FF"/>
              </a:solidFill>
              <a:latin typeface="Courier"/>
            </a:endParaRPr>
          </a:p>
          <a:p>
            <a:r>
              <a:rPr lang="en-GB" smtClean="0">
                <a:solidFill>
                  <a:srgbClr val="0066FF"/>
                </a:solidFill>
                <a:latin typeface="Courier"/>
              </a:rPr>
              <a:t>Max Inventory=VMAX(Inventory[Firms!])</a:t>
            </a:r>
            <a:endParaRPr lang="en-US" smtClean="0">
              <a:solidFill>
                <a:srgbClr val="0066FF"/>
              </a:solidFill>
              <a:latin typeface="Courier"/>
            </a:endParaRPr>
          </a:p>
          <a:p>
            <a:r>
              <a:rPr lang="en-GB" smtClean="0">
                <a:solidFill>
                  <a:srgbClr val="0066FF"/>
                </a:solidFill>
                <a:latin typeface="Courier"/>
              </a:rPr>
              <a:t>M</a:t>
            </a:r>
            <a:r>
              <a:rPr lang="en-US" smtClean="0">
                <a:solidFill>
                  <a:srgbClr val="0066FF"/>
                </a:solidFill>
                <a:latin typeface="Courier"/>
              </a:rPr>
              <a:t>in</a:t>
            </a:r>
            <a:r>
              <a:rPr lang="en-GB" smtClean="0">
                <a:solidFill>
                  <a:srgbClr val="0066FF"/>
                </a:solidFill>
                <a:latin typeface="Courier"/>
              </a:rPr>
              <a:t> Inventory=VM</a:t>
            </a:r>
            <a:r>
              <a:rPr lang="en-US" smtClean="0">
                <a:solidFill>
                  <a:srgbClr val="0066FF"/>
                </a:solidFill>
                <a:latin typeface="Courier"/>
              </a:rPr>
              <a:t>IN</a:t>
            </a:r>
            <a:r>
              <a:rPr lang="en-GB" smtClean="0">
                <a:solidFill>
                  <a:srgbClr val="0066FF"/>
                </a:solidFill>
                <a:latin typeface="Courier"/>
              </a:rPr>
              <a:t>(Inventory[Firms!])</a:t>
            </a:r>
            <a:endParaRPr lang="en-US" smtClean="0">
              <a:solidFill>
                <a:srgbClr val="0066FF"/>
              </a:solidFill>
              <a:latin typeface="Courier"/>
            </a:endParaRPr>
          </a:p>
          <a:p>
            <a:r>
              <a:rPr lang="en-US" smtClean="0">
                <a:solidFill>
                  <a:srgbClr val="0066FF"/>
                </a:solidFill>
                <a:latin typeface="Courier"/>
              </a:rPr>
              <a:t>Prod</a:t>
            </a:r>
            <a:r>
              <a:rPr lang="en-GB" smtClean="0">
                <a:solidFill>
                  <a:srgbClr val="0066FF"/>
                </a:solidFill>
                <a:latin typeface="Courier"/>
              </a:rPr>
              <a:t> Inventory=</a:t>
            </a:r>
            <a:r>
              <a:rPr lang="en-US" smtClean="0">
                <a:solidFill>
                  <a:srgbClr val="0066FF"/>
                </a:solidFill>
                <a:latin typeface="Courier"/>
              </a:rPr>
              <a:t>PROD</a:t>
            </a:r>
            <a:r>
              <a:rPr lang="en-GB" smtClean="0">
                <a:solidFill>
                  <a:srgbClr val="0066FF"/>
                </a:solidFill>
                <a:latin typeface="Courier"/>
              </a:rPr>
              <a:t>(Inventory[Firms!])</a:t>
            </a:r>
            <a:endParaRPr lang="en-US" smtClean="0">
              <a:solidFill>
                <a:srgbClr val="0066FF"/>
              </a:solidFill>
              <a:latin typeface="Courier"/>
            </a:endParaRPr>
          </a:p>
          <a:p>
            <a:r>
              <a:rPr lang="en-US" smtClean="0">
                <a:solidFill>
                  <a:srgbClr val="0066FF"/>
                </a:solidFill>
                <a:latin typeface="Courier"/>
              </a:rPr>
              <a:t>No Firms</a:t>
            </a:r>
            <a:r>
              <a:rPr lang="en-GB" smtClean="0">
                <a:solidFill>
                  <a:srgbClr val="0066FF"/>
                </a:solidFill>
                <a:latin typeface="Courier"/>
              </a:rPr>
              <a:t>=</a:t>
            </a:r>
            <a:r>
              <a:rPr lang="en-US" smtClean="0">
                <a:solidFill>
                  <a:srgbClr val="0066FF"/>
                </a:solidFill>
                <a:latin typeface="Courier"/>
              </a:rPr>
              <a:t>ELMCOUNT</a:t>
            </a:r>
            <a:r>
              <a:rPr lang="en-GB" smtClean="0">
                <a:solidFill>
                  <a:srgbClr val="0066FF"/>
                </a:solidFill>
                <a:latin typeface="Courier"/>
              </a:rPr>
              <a:t>(Firms)</a:t>
            </a:r>
            <a:endParaRPr lang="en-US" smtClean="0">
              <a:solidFill>
                <a:srgbClr val="0066FF"/>
              </a:solidFill>
              <a:latin typeface="Courier"/>
            </a:endParaRPr>
          </a:p>
          <a:p>
            <a:endParaRPr lang="en-US" smtClean="0">
              <a:latin typeface="Courier"/>
            </a:endParaRPr>
          </a:p>
          <a:p>
            <a:pPr>
              <a:buFontTx/>
              <a:buNone/>
            </a:pPr>
            <a:r>
              <a:rPr lang="en-US" smtClean="0"/>
              <a:t>	With a </a:t>
            </a:r>
            <a:r>
              <a:rPr lang="en-GB" smtClean="0"/>
              <a:t>Vector Function  the exclamation “!” is used to note the subscript range(</a:t>
            </a:r>
            <a:r>
              <a:rPr lang="en-GB" i="1" smtClean="0"/>
              <a:t>s</a:t>
            </a:r>
            <a:r>
              <a:rPr lang="en-GB" smtClean="0"/>
              <a:t>) to </a:t>
            </a:r>
            <a:r>
              <a:rPr lang="en-US" smtClean="0"/>
              <a:t>calculate </a:t>
            </a:r>
            <a:r>
              <a:rPr lang="en-GB" smtClean="0"/>
              <a:t>over.</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GB" smtClean="0"/>
              <a:t>Subscript  Summing Example</a:t>
            </a:r>
          </a:p>
        </p:txBody>
      </p:sp>
      <p:sp>
        <p:nvSpPr>
          <p:cNvPr id="269315" name="Content Placeholder 2"/>
          <p:cNvSpPr>
            <a:spLocks noGrp="1"/>
          </p:cNvSpPr>
          <p:nvPr>
            <p:ph idx="1"/>
          </p:nvPr>
        </p:nvSpPr>
        <p:spPr>
          <a:xfrm>
            <a:off x="685800" y="2095500"/>
            <a:ext cx="7772400" cy="547688"/>
          </a:xfrm>
        </p:spPr>
        <p:txBody>
          <a:bodyPr/>
          <a:lstStyle/>
          <a:p>
            <a:r>
              <a:rPr lang="en-GB" b="0" smtClean="0"/>
              <a:t>The variable </a:t>
            </a:r>
            <a:r>
              <a:rPr lang="en-GB" smtClean="0"/>
              <a:t>Vehicle Fleet[Rental Company , Car Type] </a:t>
            </a:r>
            <a:r>
              <a:rPr lang="en-GB" b="0" smtClean="0"/>
              <a:t>represents the table below :</a:t>
            </a:r>
          </a:p>
          <a:p>
            <a:endParaRPr lang="en-GB" smtClean="0"/>
          </a:p>
        </p:txBody>
      </p:sp>
      <p:graphicFrame>
        <p:nvGraphicFramePr>
          <p:cNvPr id="4" name="Table 3"/>
          <p:cNvGraphicFramePr>
            <a:graphicFrameLocks noGrp="1"/>
          </p:cNvGraphicFramePr>
          <p:nvPr/>
        </p:nvGraphicFramePr>
        <p:xfrm>
          <a:off x="1428750" y="2928938"/>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GB" dirty="0"/>
                    </a:p>
                  </a:txBody>
                  <a:tcPr/>
                </a:tc>
                <a:tc>
                  <a:txBody>
                    <a:bodyPr/>
                    <a:lstStyle/>
                    <a:p>
                      <a:r>
                        <a:rPr lang="en-GB" dirty="0" smtClean="0"/>
                        <a:t>Compact</a:t>
                      </a:r>
                      <a:endParaRPr lang="en-GB" dirty="0"/>
                    </a:p>
                  </a:txBody>
                  <a:tcPr/>
                </a:tc>
                <a:tc>
                  <a:txBody>
                    <a:bodyPr/>
                    <a:lstStyle/>
                    <a:p>
                      <a:r>
                        <a:rPr lang="en-GB" dirty="0" smtClean="0"/>
                        <a:t>Saloon</a:t>
                      </a:r>
                      <a:endParaRPr lang="en-GB" dirty="0"/>
                    </a:p>
                  </a:txBody>
                  <a:tcPr/>
                </a:tc>
                <a:tc>
                  <a:txBody>
                    <a:bodyPr/>
                    <a:lstStyle/>
                    <a:p>
                      <a:r>
                        <a:rPr lang="en-GB" dirty="0" smtClean="0"/>
                        <a:t>4WD</a:t>
                      </a:r>
                      <a:endParaRPr lang="en-GB" dirty="0"/>
                    </a:p>
                  </a:txBody>
                  <a:tcPr/>
                </a:tc>
                <a:extLst>
                  <a:ext uri="{0D108BD9-81ED-4DB2-BD59-A6C34878D82A}">
                    <a16:rowId xmlns:a16="http://schemas.microsoft.com/office/drawing/2014/main" val="10000"/>
                  </a:ext>
                </a:extLst>
              </a:tr>
              <a:tr h="370840">
                <a:tc>
                  <a:txBody>
                    <a:bodyPr/>
                    <a:lstStyle/>
                    <a:p>
                      <a:r>
                        <a:rPr lang="en-GB" dirty="0" err="1" smtClean="0"/>
                        <a:t>Herts</a:t>
                      </a:r>
                      <a:endParaRPr lang="en-GB" dirty="0"/>
                    </a:p>
                  </a:txBody>
                  <a:tcPr/>
                </a:tc>
                <a:tc>
                  <a:txBody>
                    <a:bodyPr/>
                    <a:lstStyle/>
                    <a:p>
                      <a:r>
                        <a:rPr lang="en-GB" dirty="0" smtClean="0"/>
                        <a:t>12</a:t>
                      </a:r>
                      <a:endParaRPr lang="en-GB" dirty="0"/>
                    </a:p>
                  </a:txBody>
                  <a:tcPr/>
                </a:tc>
                <a:tc>
                  <a:txBody>
                    <a:bodyPr/>
                    <a:lstStyle/>
                    <a:p>
                      <a:r>
                        <a:rPr lang="en-GB" dirty="0" smtClean="0"/>
                        <a:t>23</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val="10001"/>
                  </a:ext>
                </a:extLst>
              </a:tr>
              <a:tr h="370840">
                <a:tc>
                  <a:txBody>
                    <a:bodyPr/>
                    <a:lstStyle/>
                    <a:p>
                      <a:r>
                        <a:rPr lang="en-GB" dirty="0" smtClean="0"/>
                        <a:t>Alamo</a:t>
                      </a:r>
                      <a:endParaRPr lang="en-GB" dirty="0"/>
                    </a:p>
                  </a:txBody>
                  <a:tcPr/>
                </a:tc>
                <a:tc>
                  <a:txBody>
                    <a:bodyPr/>
                    <a:lstStyle/>
                    <a:p>
                      <a:r>
                        <a:rPr lang="en-GB" dirty="0" smtClean="0"/>
                        <a:t>20</a:t>
                      </a:r>
                      <a:endParaRPr lang="en-GB" dirty="0"/>
                    </a:p>
                  </a:txBody>
                  <a:tcPr/>
                </a:tc>
                <a:tc>
                  <a:txBody>
                    <a:bodyPr/>
                    <a:lstStyle/>
                    <a:p>
                      <a:r>
                        <a:rPr lang="en-GB" dirty="0" smtClean="0"/>
                        <a:t>20</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10002"/>
                  </a:ext>
                </a:extLst>
              </a:tr>
              <a:tr h="370840">
                <a:tc>
                  <a:txBody>
                    <a:bodyPr/>
                    <a:lstStyle/>
                    <a:p>
                      <a:r>
                        <a:rPr lang="en-GB" dirty="0" smtClean="0"/>
                        <a:t>Budget</a:t>
                      </a:r>
                      <a:endParaRPr lang="en-GB" dirty="0"/>
                    </a:p>
                  </a:txBody>
                  <a:tcPr/>
                </a:tc>
                <a:tc>
                  <a:txBody>
                    <a:bodyPr/>
                    <a:lstStyle/>
                    <a:p>
                      <a:r>
                        <a:rPr lang="en-GB" dirty="0" smtClean="0"/>
                        <a:t>33</a:t>
                      </a:r>
                      <a:endParaRPr lang="en-GB" dirty="0"/>
                    </a:p>
                  </a:txBody>
                  <a:tcPr/>
                </a:tc>
                <a:tc>
                  <a:txBody>
                    <a:bodyPr/>
                    <a:lstStyle/>
                    <a:p>
                      <a:r>
                        <a:rPr lang="en-GB" dirty="0" smtClean="0"/>
                        <a:t>9</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val="10003"/>
                  </a:ext>
                </a:extLst>
              </a:tr>
            </a:tbl>
          </a:graphicData>
        </a:graphic>
      </p:graphicFrame>
      <p:sp>
        <p:nvSpPr>
          <p:cNvPr id="5" name="Content Placeholder 2"/>
          <p:cNvSpPr txBox="1">
            <a:spLocks/>
          </p:cNvSpPr>
          <p:nvPr/>
        </p:nvSpPr>
        <p:spPr bwMode="auto">
          <a:xfrm>
            <a:off x="357188" y="4643438"/>
            <a:ext cx="8572500" cy="1214437"/>
          </a:xfrm>
          <a:prstGeom prst="rect">
            <a:avLst/>
          </a:prstGeom>
          <a:noFill/>
          <a:ln w="9525">
            <a:noFill/>
            <a:miter lim="800000"/>
            <a:headEnd/>
            <a:tailEnd/>
          </a:ln>
        </p:spPr>
        <p:txBody>
          <a:bodyPr/>
          <a:lstStyle/>
          <a:p>
            <a:pPr marL="342900" indent="-342900" eaLnBrk="0" hangingPunct="0">
              <a:spcBef>
                <a:spcPct val="20000"/>
              </a:spcBef>
              <a:defRPr/>
            </a:pPr>
            <a:r>
              <a:rPr lang="en-GB" b="0" kern="0" dirty="0">
                <a:solidFill>
                  <a:srgbClr val="0066FF"/>
                </a:solidFill>
                <a:latin typeface="+mn-lt"/>
                <a:cs typeface="+mn-cs"/>
              </a:rPr>
              <a:t>Total Cars by  Type[Car Type]=SUM(</a:t>
            </a:r>
            <a:r>
              <a:rPr lang="en-GB" b="0" dirty="0">
                <a:solidFill>
                  <a:srgbClr val="0066FF"/>
                </a:solidFill>
              </a:rPr>
              <a:t>Vehicle Fleet[Rental Company! , Car Type])</a:t>
            </a:r>
          </a:p>
          <a:p>
            <a:pPr marL="342900" indent="-342900" eaLnBrk="0" hangingPunct="0">
              <a:spcBef>
                <a:spcPct val="20000"/>
              </a:spcBef>
              <a:defRPr/>
            </a:pPr>
            <a:endParaRPr lang="en-GB" b="0" dirty="0">
              <a:solidFill>
                <a:srgbClr val="0066FF"/>
              </a:solidFill>
            </a:endParaRPr>
          </a:p>
          <a:p>
            <a:pPr marL="342900" indent="-342900" eaLnBrk="0" hangingPunct="0">
              <a:spcBef>
                <a:spcPct val="20000"/>
              </a:spcBef>
              <a:defRPr/>
            </a:pPr>
            <a:r>
              <a:rPr lang="en-GB" b="0" dirty="0">
                <a:solidFill>
                  <a:srgbClr val="0066FF"/>
                </a:solidFill>
              </a:rPr>
              <a:t>Total Cars By Company[Rental Company]=</a:t>
            </a:r>
            <a:r>
              <a:rPr lang="en-GB" b="0" kern="0" dirty="0">
                <a:solidFill>
                  <a:srgbClr val="0066FF"/>
                </a:solidFill>
              </a:rPr>
              <a:t> SUM(</a:t>
            </a:r>
            <a:r>
              <a:rPr lang="en-GB" b="0" dirty="0">
                <a:solidFill>
                  <a:srgbClr val="0066FF"/>
                </a:solidFill>
              </a:rPr>
              <a:t>Vehicle Fleet[Rental Company , Car Type!]) </a:t>
            </a:r>
          </a:p>
          <a:p>
            <a:pPr marL="342900" indent="-342900" eaLnBrk="0" hangingPunct="0">
              <a:spcBef>
                <a:spcPct val="20000"/>
              </a:spcBef>
              <a:defRPr/>
            </a:pPr>
            <a:endParaRPr lang="en-GB" b="0" dirty="0">
              <a:solidFill>
                <a:srgbClr val="0066FF"/>
              </a:solidFill>
            </a:endParaRPr>
          </a:p>
          <a:p>
            <a:pPr marL="342900" indent="-342900" eaLnBrk="0" hangingPunct="0">
              <a:spcBef>
                <a:spcPct val="20000"/>
              </a:spcBef>
              <a:defRPr/>
            </a:pPr>
            <a:r>
              <a:rPr lang="en-GB" b="0" dirty="0">
                <a:solidFill>
                  <a:srgbClr val="0066FF"/>
                </a:solidFill>
              </a:rPr>
              <a:t>Total Cars [Rental Company]=</a:t>
            </a:r>
            <a:r>
              <a:rPr lang="en-GB" b="0" kern="0" dirty="0">
                <a:solidFill>
                  <a:srgbClr val="0066FF"/>
                </a:solidFill>
              </a:rPr>
              <a:t> SUM(</a:t>
            </a:r>
            <a:r>
              <a:rPr lang="en-GB" b="0" dirty="0">
                <a:solidFill>
                  <a:srgbClr val="0066FF"/>
                </a:solidFill>
              </a:rPr>
              <a:t>Vehicle Fleet[Rental Company! , Car Type!])</a:t>
            </a:r>
          </a:p>
          <a:p>
            <a:pPr marL="342900" indent="-342900" eaLnBrk="0" hangingPunct="0">
              <a:spcBef>
                <a:spcPct val="20000"/>
              </a:spcBef>
              <a:defRPr/>
            </a:pPr>
            <a:endParaRPr lang="en-GB" b="0" dirty="0"/>
          </a:p>
          <a:p>
            <a:pPr marL="342900" indent="-342900" eaLnBrk="0" hangingPunct="0">
              <a:spcBef>
                <a:spcPct val="20000"/>
              </a:spcBef>
              <a:defRPr/>
            </a:pPr>
            <a:endParaRPr lang="en-GB" sz="2000" kern="0" dirty="0">
              <a:latin typeface="+mn-lt"/>
              <a:cs typeface="+mn-cs"/>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GB" smtClean="0"/>
              <a:t>Amend Model</a:t>
            </a:r>
          </a:p>
        </p:txBody>
      </p:sp>
      <p:sp>
        <p:nvSpPr>
          <p:cNvPr id="270339" name="Rectangle 3"/>
          <p:cNvSpPr>
            <a:spLocks noGrp="1" noChangeArrowheads="1"/>
          </p:cNvSpPr>
          <p:nvPr>
            <p:ph type="body" idx="1"/>
          </p:nvPr>
        </p:nvSpPr>
        <p:spPr/>
        <p:txBody>
          <a:bodyPr/>
          <a:lstStyle/>
          <a:p>
            <a:pPr>
              <a:lnSpc>
                <a:spcPct val="90000"/>
              </a:lnSpc>
            </a:pPr>
            <a:r>
              <a:rPr lang="en-GB" sz="1800" smtClean="0"/>
              <a:t>Add new variables to the model to:</a:t>
            </a:r>
          </a:p>
          <a:p>
            <a:pPr lvl="1">
              <a:lnSpc>
                <a:spcPct val="90000"/>
              </a:lnSpc>
            </a:pPr>
            <a:r>
              <a:rPr lang="en-GB" sz="1800" smtClean="0"/>
              <a:t>Total Customer base across ALL companies</a:t>
            </a:r>
          </a:p>
          <a:p>
            <a:pPr lvl="1">
              <a:lnSpc>
                <a:spcPct val="90000"/>
              </a:lnSpc>
            </a:pPr>
            <a:r>
              <a:rPr lang="en-GB" sz="1800" smtClean="0"/>
              <a:t>Minimum Customer base across ANY company</a:t>
            </a:r>
          </a:p>
          <a:p>
            <a:pPr lvl="1">
              <a:lnSpc>
                <a:spcPct val="90000"/>
              </a:lnSpc>
            </a:pPr>
            <a:r>
              <a:rPr lang="en-GB" sz="1800" smtClean="0"/>
              <a:t>Maximum Customer base across ANY company</a:t>
            </a:r>
          </a:p>
          <a:p>
            <a:pPr lvl="1">
              <a:lnSpc>
                <a:spcPct val="90000"/>
              </a:lnSpc>
            </a:pPr>
            <a:r>
              <a:rPr lang="en-GB" sz="1800" smtClean="0"/>
              <a:t>Number of companies</a:t>
            </a:r>
          </a:p>
          <a:p>
            <a:pPr lvl="1">
              <a:lnSpc>
                <a:spcPct val="90000"/>
              </a:lnSpc>
            </a:pPr>
            <a:endParaRPr lang="en-GB" sz="1800" smtClean="0"/>
          </a:p>
          <a:p>
            <a:pPr>
              <a:lnSpc>
                <a:spcPct val="90000"/>
              </a:lnSpc>
            </a:pPr>
            <a:r>
              <a:rPr lang="en-GB" sz="1800" smtClean="0"/>
              <a:t>Create a second subscript range: Country</a:t>
            </a:r>
          </a:p>
          <a:p>
            <a:pPr lvl="1">
              <a:lnSpc>
                <a:spcPct val="90000"/>
              </a:lnSpc>
            </a:pPr>
            <a:r>
              <a:rPr lang="en-GB" sz="1800" smtClean="0"/>
              <a:t>Country : UK, USA</a:t>
            </a:r>
          </a:p>
          <a:p>
            <a:pPr>
              <a:lnSpc>
                <a:spcPct val="90000"/>
              </a:lnSpc>
            </a:pPr>
            <a:r>
              <a:rPr lang="en-GB" sz="1800" smtClean="0"/>
              <a:t>Subscript following variable by COUNTRY &amp; COMPANY</a:t>
            </a:r>
          </a:p>
          <a:p>
            <a:pPr lvl="1">
              <a:lnSpc>
                <a:spcPct val="90000"/>
              </a:lnSpc>
            </a:pPr>
            <a:r>
              <a:rPr lang="en-GB" sz="1800" smtClean="0"/>
              <a:t>Customer Base</a:t>
            </a:r>
          </a:p>
          <a:p>
            <a:pPr lvl="1">
              <a:lnSpc>
                <a:spcPct val="90000"/>
              </a:lnSpc>
            </a:pPr>
            <a:r>
              <a:rPr lang="en-GB" sz="1800" smtClean="0"/>
              <a:t>Adoption Rate</a:t>
            </a:r>
          </a:p>
          <a:p>
            <a:pPr lvl="1">
              <a:lnSpc>
                <a:spcPct val="90000"/>
              </a:lnSpc>
            </a:pPr>
            <a:r>
              <a:rPr lang="en-GB" sz="1800" smtClean="0"/>
              <a:t>Dropout Rate</a:t>
            </a:r>
          </a:p>
          <a:p>
            <a:pPr lvl="1">
              <a:lnSpc>
                <a:spcPct val="90000"/>
              </a:lnSpc>
            </a:pPr>
            <a:r>
              <a:rPr lang="en-GB" sz="1800" smtClean="0"/>
              <a:t>initial customer base</a:t>
            </a:r>
          </a:p>
          <a:p>
            <a:pPr lvl="1">
              <a:lnSpc>
                <a:spcPct val="90000"/>
              </a:lnSpc>
            </a:pPr>
            <a:endParaRPr lang="en-GB" sz="1800" smtClean="0"/>
          </a:p>
          <a:p>
            <a:pPr>
              <a:lnSpc>
                <a:spcPct val="90000"/>
              </a:lnSpc>
            </a:pPr>
            <a:endParaRPr lang="en-GB" sz="1800" smtClean="0"/>
          </a:p>
          <a:p>
            <a:pPr>
              <a:lnSpc>
                <a:spcPct val="90000"/>
              </a:lnSpc>
            </a:pPr>
            <a:endParaRPr lang="en-GB" sz="1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1000125" y="4143375"/>
          <a:ext cx="2071670" cy="2468880"/>
        </p:xfrm>
        <a:graphic>
          <a:graphicData uri="http://schemas.openxmlformats.org/drawingml/2006/table">
            <a:tbl>
              <a:tblPr firstRow="1" bandRow="1">
                <a:tableStyleId>{5C22544A-7EE6-4342-B048-85BDC9FD1C3A}</a:tableStyleId>
              </a:tblPr>
              <a:tblGrid>
                <a:gridCol w="500034">
                  <a:extLst>
                    <a:ext uri="{9D8B030D-6E8A-4147-A177-3AD203B41FA5}">
                      <a16:colId xmlns:a16="http://schemas.microsoft.com/office/drawing/2014/main" val="20000"/>
                    </a:ext>
                  </a:extLst>
                </a:gridCol>
                <a:gridCol w="428628">
                  <a:extLst>
                    <a:ext uri="{9D8B030D-6E8A-4147-A177-3AD203B41FA5}">
                      <a16:colId xmlns:a16="http://schemas.microsoft.com/office/drawing/2014/main" val="20001"/>
                    </a:ext>
                  </a:extLst>
                </a:gridCol>
                <a:gridCol w="500066">
                  <a:extLst>
                    <a:ext uri="{9D8B030D-6E8A-4147-A177-3AD203B41FA5}">
                      <a16:colId xmlns:a16="http://schemas.microsoft.com/office/drawing/2014/main" val="20002"/>
                    </a:ext>
                  </a:extLst>
                </a:gridCol>
                <a:gridCol w="642942">
                  <a:extLst>
                    <a:ext uri="{9D8B030D-6E8A-4147-A177-3AD203B41FA5}">
                      <a16:colId xmlns:a16="http://schemas.microsoft.com/office/drawing/2014/main" val="20003"/>
                    </a:ext>
                  </a:extLst>
                </a:gridCol>
              </a:tblGrid>
              <a:tr h="154782">
                <a:tc>
                  <a:txBody>
                    <a:bodyPr/>
                    <a:lstStyle/>
                    <a:p>
                      <a:pPr algn="ctr"/>
                      <a:r>
                        <a:rPr lang="en-GB" sz="1200" dirty="0" smtClean="0"/>
                        <a:t>t</a:t>
                      </a:r>
                      <a:endParaRPr lang="en-GB" sz="1200" dirty="0"/>
                    </a:p>
                  </a:txBody>
                  <a:tcPr/>
                </a:tc>
                <a:tc>
                  <a:txBody>
                    <a:bodyPr/>
                    <a:lstStyle/>
                    <a:p>
                      <a:pPr algn="ctr"/>
                      <a:r>
                        <a:rPr lang="en-GB" sz="1200" dirty="0" smtClean="0"/>
                        <a:t>In</a:t>
                      </a:r>
                      <a:endParaRPr lang="en-GB" sz="1200" dirty="0"/>
                    </a:p>
                  </a:txBody>
                  <a:tcPr/>
                </a:tc>
                <a:tc>
                  <a:txBody>
                    <a:bodyPr/>
                    <a:lstStyle/>
                    <a:p>
                      <a:pPr algn="ctr"/>
                      <a:r>
                        <a:rPr lang="en-GB" sz="1200" dirty="0" smtClean="0"/>
                        <a:t>Out</a:t>
                      </a:r>
                      <a:endParaRPr lang="en-GB" sz="1200" dirty="0"/>
                    </a:p>
                  </a:txBody>
                  <a:tcPr/>
                </a:tc>
                <a:tc>
                  <a:txBody>
                    <a:bodyPr/>
                    <a:lstStyle/>
                    <a:p>
                      <a:pPr algn="ctr" rtl="0" fontAlgn="t"/>
                      <a:r>
                        <a:rPr lang="en-GB" sz="1200" b="1" i="0" u="none" strike="noStrike" dirty="0" err="1" smtClean="0">
                          <a:solidFill>
                            <a:srgbClr val="FFFFFF"/>
                          </a:solidFill>
                          <a:latin typeface="Tahoma"/>
                        </a:rPr>
                        <a:t>Vol</a:t>
                      </a:r>
                      <a:endParaRPr lang="en-GB" sz="1200" b="1" i="0" u="none" strike="noStrike" dirty="0">
                        <a:solidFill>
                          <a:srgbClr val="FFFFFF"/>
                        </a:solidFill>
                        <a:latin typeface="Tahoma"/>
                      </a:endParaRPr>
                    </a:p>
                  </a:txBody>
                  <a:tcPr marL="9525" marR="9525" marT="9525" marB="0"/>
                </a:tc>
                <a:extLst>
                  <a:ext uri="{0D108BD9-81ED-4DB2-BD59-A6C34878D82A}">
                    <a16:rowId xmlns:a16="http://schemas.microsoft.com/office/drawing/2014/main" val="10000"/>
                  </a:ext>
                </a:extLst>
              </a:tr>
              <a:tr h="154782">
                <a:tc>
                  <a:txBody>
                    <a:bodyPr/>
                    <a:lstStyle/>
                    <a:p>
                      <a:pPr algn="ctr"/>
                      <a:r>
                        <a:rPr lang="en-GB" sz="1200" dirty="0" smtClean="0"/>
                        <a:t>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5</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0</a:t>
                      </a:r>
                    </a:p>
                  </a:txBody>
                  <a:tcPr/>
                </a:tc>
                <a:tc>
                  <a:txBody>
                    <a:bodyPr/>
                    <a:lstStyle/>
                    <a:p>
                      <a:pPr algn="ctr" rtl="0" fontAlgn="t"/>
                      <a:r>
                        <a:rPr lang="en-GB" sz="1200" b="0" i="0" u="none" strike="noStrike">
                          <a:solidFill>
                            <a:srgbClr val="000000"/>
                          </a:solidFill>
                          <a:latin typeface="Tahoma"/>
                        </a:rPr>
                        <a:t>1.25</a:t>
                      </a:r>
                    </a:p>
                  </a:txBody>
                  <a:tcPr marL="9525" marR="9525" marT="9525" marB="0"/>
                </a:tc>
                <a:extLst>
                  <a:ext uri="{0D108BD9-81ED-4DB2-BD59-A6C34878D82A}">
                    <a16:rowId xmlns:a16="http://schemas.microsoft.com/office/drawing/2014/main" val="10001"/>
                  </a:ext>
                </a:extLst>
              </a:tr>
              <a:tr h="154782">
                <a:tc>
                  <a:txBody>
                    <a:bodyPr/>
                    <a:lstStyle/>
                    <a:p>
                      <a:pPr algn="ctr"/>
                      <a:r>
                        <a:rPr lang="en-GB" sz="1200" dirty="0" smtClean="0"/>
                        <a:t>0.5</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5</a:t>
                      </a:r>
                      <a:endParaRPr lang="en-GB" sz="1200" dirty="0"/>
                    </a:p>
                  </a:txBody>
                  <a:tcPr/>
                </a:tc>
                <a:tc>
                  <a:txBody>
                    <a:bodyPr/>
                    <a:lstStyle/>
                    <a:p>
                      <a:pPr algn="ctr"/>
                      <a:r>
                        <a:rPr lang="en-GB" sz="1200" dirty="0" smtClean="0"/>
                        <a:t>0</a:t>
                      </a:r>
                      <a:endParaRPr lang="en-GB" sz="1200" dirty="0"/>
                    </a:p>
                  </a:txBody>
                  <a:tcPr/>
                </a:tc>
                <a:tc>
                  <a:txBody>
                    <a:bodyPr/>
                    <a:lstStyle/>
                    <a:p>
                      <a:pPr algn="ctr" rtl="0" fontAlgn="t"/>
                      <a:r>
                        <a:rPr lang="en-GB" sz="1200" b="0" i="0" u="none" strike="noStrike">
                          <a:solidFill>
                            <a:srgbClr val="000000"/>
                          </a:solidFill>
                          <a:latin typeface="Tahoma"/>
                        </a:rPr>
                        <a:t>2.5</a:t>
                      </a:r>
                    </a:p>
                  </a:txBody>
                  <a:tcPr marL="9525" marR="9525" marT="9525" marB="0"/>
                </a:tc>
                <a:extLst>
                  <a:ext uri="{0D108BD9-81ED-4DB2-BD59-A6C34878D82A}">
                    <a16:rowId xmlns:a16="http://schemas.microsoft.com/office/drawing/2014/main" val="10002"/>
                  </a:ext>
                </a:extLst>
              </a:tr>
              <a:tr h="154782">
                <a:tc>
                  <a:txBody>
                    <a:bodyPr/>
                    <a:lstStyle/>
                    <a:p>
                      <a:pPr algn="ctr"/>
                      <a:r>
                        <a:rPr lang="en-GB" sz="1200" dirty="0" smtClean="0"/>
                        <a:t>0.75</a:t>
                      </a:r>
                      <a:endParaRPr lang="en-GB" sz="1200" dirty="0"/>
                    </a:p>
                  </a:txBody>
                  <a:tcPr/>
                </a:tc>
                <a:tc>
                  <a:txBody>
                    <a:bodyPr/>
                    <a:lstStyle/>
                    <a:p>
                      <a:pPr algn="ctr"/>
                      <a:r>
                        <a:rPr lang="en-GB" sz="1200" dirty="0" smtClean="0"/>
                        <a:t>5</a:t>
                      </a:r>
                      <a:endParaRPr lang="en-GB" sz="1200" dirty="0"/>
                    </a:p>
                  </a:txBody>
                  <a:tcPr/>
                </a:tc>
                <a:tc>
                  <a:txBody>
                    <a:bodyPr/>
                    <a:lstStyle/>
                    <a:p>
                      <a:pPr algn="ctr"/>
                      <a:r>
                        <a:rPr lang="en-GB" sz="1200" dirty="0" smtClean="0">
                          <a:solidFill>
                            <a:schemeClr val="tx1"/>
                          </a:solidFill>
                        </a:rPr>
                        <a:t>0</a:t>
                      </a:r>
                      <a:endParaRPr lang="en-GB" sz="1200" dirty="0">
                        <a:solidFill>
                          <a:schemeClr val="tx1"/>
                        </a:solidFill>
                      </a:endParaRPr>
                    </a:p>
                  </a:txBody>
                  <a:tcPr/>
                </a:tc>
                <a:tc>
                  <a:txBody>
                    <a:bodyPr/>
                    <a:lstStyle/>
                    <a:p>
                      <a:pPr algn="ctr" rtl="0" fontAlgn="t"/>
                      <a:r>
                        <a:rPr lang="en-GB" sz="1200" b="0" i="0" u="none" strike="noStrike">
                          <a:solidFill>
                            <a:srgbClr val="000000"/>
                          </a:solidFill>
                          <a:latin typeface="Tahoma"/>
                        </a:rPr>
                        <a:t>3.75</a:t>
                      </a:r>
                    </a:p>
                  </a:txBody>
                  <a:tcPr marL="9525" marR="9525" marT="9525" marB="0"/>
                </a:tc>
                <a:extLst>
                  <a:ext uri="{0D108BD9-81ED-4DB2-BD59-A6C34878D82A}">
                    <a16:rowId xmlns:a16="http://schemas.microsoft.com/office/drawing/2014/main" val="10003"/>
                  </a:ext>
                </a:extLst>
              </a:tr>
              <a:tr h="154782">
                <a:tc>
                  <a:txBody>
                    <a:bodyPr/>
                    <a:lstStyle/>
                    <a:p>
                      <a:pPr algn="ctr"/>
                      <a:r>
                        <a:rPr lang="en-GB" sz="1200" dirty="0" smtClean="0"/>
                        <a:t>1.0</a:t>
                      </a:r>
                      <a:endParaRPr lang="en-GB" sz="1200" dirty="0"/>
                    </a:p>
                  </a:txBody>
                  <a:tcPr/>
                </a:tc>
                <a:tc>
                  <a:txBody>
                    <a:bodyPr/>
                    <a:lstStyle/>
                    <a:p>
                      <a:pPr algn="ctr"/>
                      <a:r>
                        <a:rPr lang="en-GB" sz="1200" dirty="0" smtClean="0"/>
                        <a:t>5</a:t>
                      </a:r>
                      <a:endParaRPr lang="en-GB" sz="1200" dirty="0"/>
                    </a:p>
                  </a:txBody>
                  <a:tcPr/>
                </a:tc>
                <a:tc>
                  <a:txBody>
                    <a:bodyPr/>
                    <a:lstStyle/>
                    <a:p>
                      <a:pPr algn="ctr"/>
                      <a:r>
                        <a:rPr lang="en-GB" sz="1200" dirty="0" smtClean="0"/>
                        <a:t>1</a:t>
                      </a:r>
                      <a:endParaRPr lang="en-GB" sz="1200" dirty="0"/>
                    </a:p>
                  </a:txBody>
                  <a:tcPr/>
                </a:tc>
                <a:tc>
                  <a:txBody>
                    <a:bodyPr/>
                    <a:lstStyle/>
                    <a:p>
                      <a:pPr algn="ctr" rtl="0" fontAlgn="t"/>
                      <a:r>
                        <a:rPr lang="en-GB" sz="1200" b="0" i="0" u="none" strike="noStrike">
                          <a:solidFill>
                            <a:srgbClr val="000000"/>
                          </a:solidFill>
                          <a:latin typeface="Tahoma"/>
                        </a:rPr>
                        <a:t>4.75</a:t>
                      </a:r>
                    </a:p>
                  </a:txBody>
                  <a:tcPr marL="9525" marR="9525" marT="9525" marB="0"/>
                </a:tc>
                <a:extLst>
                  <a:ext uri="{0D108BD9-81ED-4DB2-BD59-A6C34878D82A}">
                    <a16:rowId xmlns:a16="http://schemas.microsoft.com/office/drawing/2014/main" val="10004"/>
                  </a:ext>
                </a:extLst>
              </a:tr>
              <a:tr h="154782">
                <a:tc>
                  <a:txBody>
                    <a:bodyPr/>
                    <a:lstStyle/>
                    <a:p>
                      <a:pPr algn="ctr"/>
                      <a:r>
                        <a:rPr lang="en-GB" sz="1200" dirty="0" smtClean="0"/>
                        <a:t>1.25</a:t>
                      </a:r>
                    </a:p>
                  </a:txBody>
                  <a:tcPr/>
                </a:tc>
                <a:tc>
                  <a:txBody>
                    <a:bodyPr/>
                    <a:lstStyle/>
                    <a:p>
                      <a:pPr algn="ctr"/>
                      <a:r>
                        <a:rPr lang="en-GB" sz="1200" dirty="0" smtClean="0"/>
                        <a:t>3</a:t>
                      </a:r>
                      <a:endParaRPr lang="en-GB" sz="1200" dirty="0"/>
                    </a:p>
                  </a:txBody>
                  <a:tcPr/>
                </a:tc>
                <a:tc>
                  <a:txBody>
                    <a:bodyPr/>
                    <a:lstStyle/>
                    <a:p>
                      <a:pPr algn="ctr"/>
                      <a:r>
                        <a:rPr lang="en-GB" sz="1200" dirty="0" smtClean="0"/>
                        <a:t>3</a:t>
                      </a:r>
                      <a:endParaRPr lang="en-GB" sz="1200" dirty="0"/>
                    </a:p>
                  </a:txBody>
                  <a:tcPr/>
                </a:tc>
                <a:tc>
                  <a:txBody>
                    <a:bodyPr/>
                    <a:lstStyle/>
                    <a:p>
                      <a:pPr algn="ctr" rtl="0" fontAlgn="t"/>
                      <a:r>
                        <a:rPr lang="en-GB" sz="1200" b="0" i="0" u="none" strike="noStrike">
                          <a:solidFill>
                            <a:srgbClr val="000000"/>
                          </a:solidFill>
                          <a:latin typeface="Tahoma"/>
                        </a:rPr>
                        <a:t>4.75</a:t>
                      </a:r>
                    </a:p>
                  </a:txBody>
                  <a:tcPr marL="9525" marR="9525" marT="9525" marB="0"/>
                </a:tc>
                <a:extLst>
                  <a:ext uri="{0D108BD9-81ED-4DB2-BD59-A6C34878D82A}">
                    <a16:rowId xmlns:a16="http://schemas.microsoft.com/office/drawing/2014/main" val="10005"/>
                  </a:ext>
                </a:extLst>
              </a:tr>
              <a:tr h="154782">
                <a:tc>
                  <a:txBody>
                    <a:bodyPr/>
                    <a:lstStyle/>
                    <a:p>
                      <a:pPr algn="ctr"/>
                      <a:r>
                        <a:rPr lang="en-GB" sz="1200" dirty="0" smtClean="0"/>
                        <a:t>1.5</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3</a:t>
                      </a:r>
                      <a:endParaRPr lang="en-GB" sz="1200" dirty="0"/>
                    </a:p>
                  </a:txBody>
                  <a:tcPr/>
                </a:tc>
                <a:tc>
                  <a:txBody>
                    <a:bodyPr/>
                    <a:lstStyle/>
                    <a:p>
                      <a:pPr algn="ctr" rtl="0" fontAlgn="t"/>
                      <a:r>
                        <a:rPr lang="en-GB" sz="1200" b="0" i="0" u="none" strike="noStrike">
                          <a:solidFill>
                            <a:srgbClr val="000000"/>
                          </a:solidFill>
                          <a:latin typeface="Tahoma"/>
                        </a:rPr>
                        <a:t>4</a:t>
                      </a:r>
                    </a:p>
                  </a:txBody>
                  <a:tcPr marL="9525" marR="9525" marT="9525" marB="0"/>
                </a:tc>
                <a:extLst>
                  <a:ext uri="{0D108BD9-81ED-4DB2-BD59-A6C34878D82A}">
                    <a16:rowId xmlns:a16="http://schemas.microsoft.com/office/drawing/2014/main" val="10006"/>
                  </a:ext>
                </a:extLst>
              </a:tr>
              <a:tr h="154782">
                <a:tc>
                  <a:txBody>
                    <a:bodyPr/>
                    <a:lstStyle/>
                    <a:p>
                      <a:pPr algn="ctr"/>
                      <a:r>
                        <a:rPr lang="en-GB" sz="1200" dirty="0" smtClean="0"/>
                        <a:t>1.75</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8</a:t>
                      </a:r>
                      <a:endParaRPr lang="en-GB" sz="1200" dirty="0"/>
                    </a:p>
                  </a:txBody>
                  <a:tcPr/>
                </a:tc>
                <a:tc>
                  <a:txBody>
                    <a:bodyPr/>
                    <a:lstStyle/>
                    <a:p>
                      <a:pPr algn="ctr" rtl="0" fontAlgn="t"/>
                      <a:r>
                        <a:rPr lang="en-GB" sz="1200" b="0" i="0" u="none" strike="noStrike">
                          <a:solidFill>
                            <a:srgbClr val="000000"/>
                          </a:solidFill>
                          <a:latin typeface="Tahoma"/>
                        </a:rPr>
                        <a:t>2</a:t>
                      </a:r>
                    </a:p>
                  </a:txBody>
                  <a:tcPr marL="9525" marR="9525" marT="9525" marB="0"/>
                </a:tc>
                <a:extLst>
                  <a:ext uri="{0D108BD9-81ED-4DB2-BD59-A6C34878D82A}">
                    <a16:rowId xmlns:a16="http://schemas.microsoft.com/office/drawing/2014/main" val="10007"/>
                  </a:ext>
                </a:extLst>
              </a:tr>
              <a:tr h="154782">
                <a:tc>
                  <a:txBody>
                    <a:bodyPr/>
                    <a:lstStyle/>
                    <a:p>
                      <a:pPr algn="ctr"/>
                      <a:r>
                        <a:rPr lang="en-GB" sz="1200" dirty="0" smtClean="0"/>
                        <a:t>2.0</a:t>
                      </a:r>
                      <a:endParaRPr lang="en-GB" sz="1200" dirty="0"/>
                    </a:p>
                  </a:txBody>
                  <a:tcPr/>
                </a:tc>
                <a:tc>
                  <a:txBody>
                    <a:bodyPr/>
                    <a:lstStyle/>
                    <a:p>
                      <a:pPr algn="ctr"/>
                      <a:r>
                        <a:rPr lang="en-GB" sz="1200" dirty="0" smtClean="0"/>
                        <a:t>0</a:t>
                      </a:r>
                      <a:endParaRPr lang="en-GB" sz="1200" dirty="0"/>
                    </a:p>
                  </a:txBody>
                  <a:tcPr/>
                </a:tc>
                <a:tc>
                  <a:txBody>
                    <a:bodyPr/>
                    <a:lstStyle/>
                    <a:p>
                      <a:pPr algn="ctr"/>
                      <a:r>
                        <a:rPr lang="en-GB" sz="1200" dirty="0" smtClean="0"/>
                        <a:t>8</a:t>
                      </a:r>
                      <a:endParaRPr lang="en-GB" sz="1200" dirty="0"/>
                    </a:p>
                  </a:txBody>
                  <a:tcPr/>
                </a:tc>
                <a:tc>
                  <a:txBody>
                    <a:bodyPr/>
                    <a:lstStyle/>
                    <a:p>
                      <a:pPr algn="ctr" rtl="0" fontAlgn="t"/>
                      <a:r>
                        <a:rPr lang="en-GB" sz="1200" b="0" i="0" u="none" strike="noStrike" dirty="0">
                          <a:solidFill>
                            <a:srgbClr val="000000"/>
                          </a:solidFill>
                          <a:latin typeface="Tahoma"/>
                        </a:rPr>
                        <a:t>0</a:t>
                      </a:r>
                    </a:p>
                  </a:txBody>
                  <a:tcPr marL="9525" marR="9525" marT="9525" marB="0"/>
                </a:tc>
                <a:extLst>
                  <a:ext uri="{0D108BD9-81ED-4DB2-BD59-A6C34878D82A}">
                    <a16:rowId xmlns:a16="http://schemas.microsoft.com/office/drawing/2014/main" val="10008"/>
                  </a:ext>
                </a:extLst>
              </a:tr>
            </a:tbl>
          </a:graphicData>
        </a:graphic>
      </p:graphicFrame>
      <p:graphicFrame>
        <p:nvGraphicFramePr>
          <p:cNvPr id="10" name="Chart 9"/>
          <p:cNvGraphicFramePr/>
          <p:nvPr/>
        </p:nvGraphicFramePr>
        <p:xfrm>
          <a:off x="714348" y="571480"/>
          <a:ext cx="8072494" cy="3500462"/>
        </p:xfrm>
        <a:graphic>
          <a:graphicData uri="http://schemas.openxmlformats.org/drawingml/2006/chart">
            <c:chart xmlns:c="http://schemas.openxmlformats.org/drawingml/2006/chart" xmlns:r="http://schemas.openxmlformats.org/officeDocument/2006/relationships" r:id="rId3"/>
          </a:graphicData>
        </a:graphic>
      </p:graphicFrame>
      <p:sp>
        <p:nvSpPr>
          <p:cNvPr id="28727" name="TextBox 10"/>
          <p:cNvSpPr txBox="1">
            <a:spLocks noChangeArrowheads="1"/>
          </p:cNvSpPr>
          <p:nvPr/>
        </p:nvSpPr>
        <p:spPr bwMode="auto">
          <a:xfrm>
            <a:off x="3500438" y="4857750"/>
            <a:ext cx="5014912" cy="523875"/>
          </a:xfrm>
          <a:prstGeom prst="rect">
            <a:avLst/>
          </a:prstGeom>
          <a:noFill/>
          <a:ln w="9525">
            <a:noFill/>
            <a:miter lim="800000"/>
            <a:headEnd/>
            <a:tailEnd/>
          </a:ln>
        </p:spPr>
        <p:txBody>
          <a:bodyPr wrap="none">
            <a:spAutoFit/>
          </a:bodyPr>
          <a:lstStyle/>
          <a:p>
            <a:r>
              <a:rPr lang="en-GB"/>
              <a:t>Water volume (</a:t>
            </a:r>
            <a:r>
              <a:rPr lang="en-GB">
                <a:solidFill>
                  <a:srgbClr val="00CC00"/>
                </a:solidFill>
              </a:rPr>
              <a:t>stock</a:t>
            </a:r>
            <a:r>
              <a:rPr lang="en-GB"/>
              <a:t>)  in bath is the integration</a:t>
            </a:r>
          </a:p>
          <a:p>
            <a:r>
              <a:rPr lang="en-GB"/>
              <a:t>of the inflow and outflow (</a:t>
            </a:r>
            <a:r>
              <a:rPr lang="en-GB">
                <a:solidFill>
                  <a:srgbClr val="FF0000"/>
                </a:solidFill>
              </a:rPr>
              <a:t>rates</a:t>
            </a:r>
            <a:r>
              <a:rPr lang="en-GB"/>
              <a:t>) over time.</a:t>
            </a:r>
          </a:p>
        </p:txBody>
      </p:sp>
    </p:spTree>
    <p:custDataLst>
      <p:tags r:id="rId1"/>
    </p:custDataLst>
  </p:cSld>
  <p:clrMapOvr>
    <a:masterClrMapping/>
  </p:clrMapOvr>
  <p:transition advTm="12542"/>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smtClean="0"/>
              <a:t>Numerical Ranges</a:t>
            </a:r>
            <a:endParaRPr lang="en-GB" smtClean="0"/>
          </a:p>
        </p:txBody>
      </p:sp>
      <p:sp>
        <p:nvSpPr>
          <p:cNvPr id="271363" name="Rectangle 3"/>
          <p:cNvSpPr>
            <a:spLocks noGrp="1" noChangeArrowheads="1"/>
          </p:cNvSpPr>
          <p:nvPr>
            <p:ph type="body" idx="1"/>
          </p:nvPr>
        </p:nvSpPr>
        <p:spPr/>
        <p:txBody>
          <a:bodyPr/>
          <a:lstStyle/>
          <a:p>
            <a:r>
              <a:rPr lang="en-GB" sz="1600" smtClean="0"/>
              <a:t>When dealing with large numbers of subscripts such as you might encounter in manufacturing or</a:t>
            </a:r>
            <a:r>
              <a:rPr lang="en-US" sz="1600" smtClean="0"/>
              <a:t> </a:t>
            </a:r>
            <a:r>
              <a:rPr lang="en-GB" sz="1600" smtClean="0"/>
              <a:t>detailed project models, it is convenient to not have to write out all Subscript Constant values.</a:t>
            </a:r>
            <a:r>
              <a:rPr lang="en-US" sz="1600" smtClean="0"/>
              <a:t> </a:t>
            </a:r>
            <a:r>
              <a:rPr lang="en-GB" sz="1600" smtClean="0"/>
              <a:t>To facilitate this you may specify numeric ranges, as in</a:t>
            </a:r>
            <a:endParaRPr lang="en-US" sz="1600" smtClean="0"/>
          </a:p>
          <a:p>
            <a:endParaRPr lang="en-US" sz="1600" smtClean="0"/>
          </a:p>
          <a:p>
            <a:endParaRPr lang="en-US" sz="1600" smtClean="0"/>
          </a:p>
          <a:p>
            <a:r>
              <a:rPr lang="en-US" sz="1600" smtClean="0"/>
              <a:t>Which is the same as:</a:t>
            </a:r>
          </a:p>
          <a:p>
            <a:endParaRPr lang="en-US" sz="1600" smtClean="0"/>
          </a:p>
          <a:p>
            <a:endParaRPr lang="en-US" sz="1600" smtClean="0"/>
          </a:p>
          <a:p>
            <a:r>
              <a:rPr lang="en-GB" sz="1600" smtClean="0"/>
              <a:t>You must enclose ranges in parentheses. Everything preceding the numbers must match, and the</a:t>
            </a:r>
            <a:r>
              <a:rPr lang="en-US" sz="1600" smtClean="0"/>
              <a:t> </a:t>
            </a:r>
            <a:r>
              <a:rPr lang="en-GB" sz="1600" smtClean="0"/>
              <a:t>numbers must increase. Vensim does not allow truly numeric subscripts (1,2,3 ... ).</a:t>
            </a:r>
          </a:p>
        </p:txBody>
      </p:sp>
      <p:sp>
        <p:nvSpPr>
          <p:cNvPr id="271364" name="Text Box 4"/>
          <p:cNvSpPr txBox="1">
            <a:spLocks noChangeArrowheads="1"/>
          </p:cNvSpPr>
          <p:nvPr/>
        </p:nvSpPr>
        <p:spPr bwMode="auto">
          <a:xfrm>
            <a:off x="1066800" y="3276600"/>
            <a:ext cx="5837238" cy="369888"/>
          </a:xfrm>
          <a:prstGeom prst="rect">
            <a:avLst/>
          </a:prstGeom>
          <a:noFill/>
          <a:ln w="9525">
            <a:noFill/>
            <a:miter lim="800000"/>
            <a:headEnd/>
            <a:tailEnd/>
          </a:ln>
        </p:spPr>
        <p:txBody>
          <a:bodyPr wrap="none">
            <a:spAutoFit/>
          </a:bodyPr>
          <a:lstStyle/>
          <a:p>
            <a:r>
              <a:rPr lang="en-GB" sz="1800" b="0">
                <a:solidFill>
                  <a:srgbClr val="0000FF"/>
                </a:solidFill>
                <a:latin typeface="Courier"/>
              </a:rPr>
              <a:t>lot : (LOT1-LOT3),LOT12,(LOT14-LOT16) ~~|</a:t>
            </a:r>
          </a:p>
        </p:txBody>
      </p:sp>
      <p:sp>
        <p:nvSpPr>
          <p:cNvPr id="271365" name="Text Box 5"/>
          <p:cNvSpPr txBox="1">
            <a:spLocks noChangeArrowheads="1"/>
          </p:cNvSpPr>
          <p:nvPr/>
        </p:nvSpPr>
        <p:spPr bwMode="auto">
          <a:xfrm>
            <a:off x="1066800" y="4191000"/>
            <a:ext cx="6108700" cy="338138"/>
          </a:xfrm>
          <a:prstGeom prst="rect">
            <a:avLst/>
          </a:prstGeom>
          <a:noFill/>
          <a:ln w="9525">
            <a:noFill/>
            <a:miter lim="800000"/>
            <a:headEnd/>
            <a:tailEnd/>
          </a:ln>
        </p:spPr>
        <p:txBody>
          <a:bodyPr wrap="none">
            <a:spAutoFit/>
          </a:bodyPr>
          <a:lstStyle/>
          <a:p>
            <a:r>
              <a:rPr lang="en-GB" sz="1600" b="0">
                <a:solidFill>
                  <a:srgbClr val="0000FF"/>
                </a:solidFill>
                <a:latin typeface="Courier"/>
              </a:rPr>
              <a:t>lot : LOT1</a:t>
            </a:r>
            <a:r>
              <a:rPr lang="en-US" sz="1600" b="0">
                <a:solidFill>
                  <a:srgbClr val="0000FF"/>
                </a:solidFill>
                <a:latin typeface="Courier"/>
              </a:rPr>
              <a:t>,LOT2,</a:t>
            </a:r>
            <a:r>
              <a:rPr lang="en-GB" sz="1600" b="0">
                <a:solidFill>
                  <a:srgbClr val="0000FF"/>
                </a:solidFill>
                <a:latin typeface="Courier"/>
              </a:rPr>
              <a:t>LOT3,LOT12,LOT14</a:t>
            </a:r>
            <a:r>
              <a:rPr lang="en-US" sz="1600" b="0">
                <a:solidFill>
                  <a:srgbClr val="0000FF"/>
                </a:solidFill>
                <a:latin typeface="Courier"/>
              </a:rPr>
              <a:t>,LOT15,</a:t>
            </a:r>
            <a:r>
              <a:rPr lang="en-GB" sz="1600" b="0">
                <a:solidFill>
                  <a:srgbClr val="0000FF"/>
                </a:solidFill>
                <a:latin typeface="Courier"/>
              </a:rPr>
              <a:t>LOT16 ~~|</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GB" smtClean="0"/>
              <a:t>Advanced Subscripting</a:t>
            </a:r>
          </a:p>
        </p:txBody>
      </p:sp>
      <p:sp>
        <p:nvSpPr>
          <p:cNvPr id="272387" name="Rectangle 3"/>
          <p:cNvSpPr>
            <a:spLocks noGrp="1" noChangeArrowheads="1"/>
          </p:cNvSpPr>
          <p:nvPr>
            <p:ph type="body" idx="1"/>
          </p:nvPr>
        </p:nvSpPr>
        <p:spPr/>
        <p:txBody>
          <a:bodyPr/>
          <a:lstStyle/>
          <a:p>
            <a:r>
              <a:rPr lang="en-GB" smtClean="0"/>
              <a:t>In many practical situations, it is desirable to use different subscript families to mean the same thing. If no special preparation is made, this leads to an error message (typically that a Subscript Range appears on the right, but not on the left, of an equation). Mapping allows you to do this sort of thing when you are very sure that you want to override the exact correspondences normally enforced </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GB" smtClean="0"/>
              <a:t>Aging Models</a:t>
            </a:r>
          </a:p>
        </p:txBody>
      </p:sp>
      <p:pic>
        <p:nvPicPr>
          <p:cNvPr id="273411" name="Picture 5"/>
          <p:cNvPicPr>
            <a:picLocks noChangeAspect="1" noChangeArrowheads="1"/>
          </p:cNvPicPr>
          <p:nvPr/>
        </p:nvPicPr>
        <p:blipFill>
          <a:blip r:embed="rId2" cstate="print"/>
          <a:srcRect/>
          <a:stretch>
            <a:fillRect/>
          </a:stretch>
        </p:blipFill>
        <p:spPr bwMode="auto">
          <a:xfrm>
            <a:off x="2627313" y="4365625"/>
            <a:ext cx="3887787" cy="2124075"/>
          </a:xfrm>
          <a:prstGeom prst="rect">
            <a:avLst/>
          </a:prstGeom>
          <a:solidFill>
            <a:srgbClr val="FFFF99"/>
          </a:solidFill>
          <a:ln w="28575">
            <a:noFill/>
            <a:miter lim="800000"/>
            <a:headEnd/>
            <a:tailEnd/>
          </a:ln>
        </p:spPr>
      </p:pic>
      <p:pic>
        <p:nvPicPr>
          <p:cNvPr id="273412" name="Picture 6"/>
          <p:cNvPicPr>
            <a:picLocks noChangeAspect="1" noChangeArrowheads="1"/>
          </p:cNvPicPr>
          <p:nvPr/>
        </p:nvPicPr>
        <p:blipFill>
          <a:blip r:embed="rId3" cstate="print"/>
          <a:srcRect/>
          <a:stretch>
            <a:fillRect/>
          </a:stretch>
        </p:blipFill>
        <p:spPr bwMode="auto">
          <a:xfrm>
            <a:off x="684213" y="1700213"/>
            <a:ext cx="7794625" cy="2333625"/>
          </a:xfrm>
          <a:prstGeom prst="rect">
            <a:avLst/>
          </a:prstGeom>
          <a:solidFill>
            <a:srgbClr val="CCFFFF"/>
          </a:solidFill>
          <a:ln w="28575">
            <a:noFill/>
            <a:miter lim="800000"/>
            <a:headEnd/>
            <a:tailEnd/>
          </a:ln>
        </p:spPr>
      </p:pic>
      <p:sp>
        <p:nvSpPr>
          <p:cNvPr id="273413" name="Text Box 7"/>
          <p:cNvSpPr txBox="1">
            <a:spLocks noChangeArrowheads="1"/>
          </p:cNvSpPr>
          <p:nvPr/>
        </p:nvSpPr>
        <p:spPr bwMode="auto">
          <a:xfrm>
            <a:off x="179388" y="4292600"/>
            <a:ext cx="2422525" cy="1581150"/>
          </a:xfrm>
          <a:prstGeom prst="rect">
            <a:avLst/>
          </a:prstGeom>
          <a:noFill/>
          <a:ln w="28575">
            <a:noFill/>
            <a:miter lim="800000"/>
            <a:headEnd/>
            <a:tailEnd/>
          </a:ln>
        </p:spPr>
        <p:txBody>
          <a:bodyPr>
            <a:spAutoFit/>
          </a:bodyPr>
          <a:lstStyle/>
          <a:p>
            <a:pPr eaLnBrk="0" hangingPunct="0"/>
            <a:r>
              <a:rPr lang="en-GB"/>
              <a:t>These two models will provide the same results.  </a:t>
            </a:r>
          </a:p>
          <a:p>
            <a:pPr eaLnBrk="0" hangingPunct="0"/>
            <a:endParaRPr lang="en-GB"/>
          </a:p>
          <a:p>
            <a:pPr eaLnBrk="0" hangingPunct="0"/>
            <a:r>
              <a:rPr lang="en-GB"/>
              <a:t>The second model uses subscript mapping.</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GB" smtClean="0"/>
              <a:t>Subscript Mapping</a:t>
            </a:r>
          </a:p>
        </p:txBody>
      </p:sp>
      <p:sp>
        <p:nvSpPr>
          <p:cNvPr id="274435" name="Rectangle 3"/>
          <p:cNvSpPr>
            <a:spLocks noGrp="1" noChangeArrowheads="1"/>
          </p:cNvSpPr>
          <p:nvPr>
            <p:ph type="body" idx="1"/>
          </p:nvPr>
        </p:nvSpPr>
        <p:spPr/>
        <p:txBody>
          <a:bodyPr/>
          <a:lstStyle/>
          <a:p>
            <a:pPr>
              <a:buFontTx/>
              <a:buNone/>
            </a:pPr>
            <a:r>
              <a:rPr lang="en-GB" smtClean="0"/>
              <a:t>Age:</a:t>
            </a:r>
          </a:p>
          <a:p>
            <a:pPr>
              <a:buFontTx/>
              <a:buNone/>
            </a:pPr>
            <a:r>
              <a:rPr lang="en-GB" smtClean="0"/>
              <a:t>	infant, child, teen, middle, old</a:t>
            </a:r>
          </a:p>
          <a:p>
            <a:pPr>
              <a:buFontTx/>
              <a:buNone/>
            </a:pPr>
            <a:endParaRPr lang="en-GB" smtClean="0"/>
          </a:p>
          <a:p>
            <a:pPr>
              <a:buFontTx/>
              <a:buNone/>
            </a:pPr>
            <a:r>
              <a:rPr lang="en-GB" smtClean="0">
                <a:solidFill>
                  <a:srgbClr val="FF0000"/>
                </a:solidFill>
              </a:rPr>
              <a:t>all but youngest</a:t>
            </a:r>
            <a:r>
              <a:rPr lang="en-GB" smtClean="0"/>
              <a:t>:</a:t>
            </a:r>
          </a:p>
          <a:p>
            <a:pPr>
              <a:buFontTx/>
              <a:buNone/>
            </a:pPr>
            <a:r>
              <a:rPr lang="en-GB" smtClean="0"/>
              <a:t>	child, teen, middle, old</a:t>
            </a:r>
          </a:p>
          <a:p>
            <a:pPr>
              <a:buFontTx/>
              <a:buNone/>
            </a:pPr>
            <a:endParaRPr lang="en-GB" smtClean="0"/>
          </a:p>
          <a:p>
            <a:pPr>
              <a:buFontTx/>
              <a:buNone/>
            </a:pPr>
            <a:r>
              <a:rPr lang="en-GB" smtClean="0">
                <a:solidFill>
                  <a:srgbClr val="003399"/>
                </a:solidFill>
              </a:rPr>
              <a:t>previous cohort</a:t>
            </a:r>
            <a:r>
              <a:rPr lang="en-GB" smtClean="0"/>
              <a:t>:</a:t>
            </a:r>
          </a:p>
          <a:p>
            <a:pPr>
              <a:buFontTx/>
              <a:buNone/>
            </a:pPr>
            <a:r>
              <a:rPr lang="en-GB" smtClean="0"/>
              <a:t>	infant, child, teen, middle -&gt; </a:t>
            </a:r>
            <a:r>
              <a:rPr lang="en-GB" smtClean="0">
                <a:solidFill>
                  <a:srgbClr val="FF0000"/>
                </a:solidFill>
              </a:rPr>
              <a:t>all but youngest</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GB" smtClean="0"/>
              <a:t>Mapped Equation</a:t>
            </a:r>
          </a:p>
        </p:txBody>
      </p:sp>
      <p:sp>
        <p:nvSpPr>
          <p:cNvPr id="275459" name="Rectangle 3"/>
          <p:cNvSpPr>
            <a:spLocks noGrp="1" noChangeArrowheads="1"/>
          </p:cNvSpPr>
          <p:nvPr>
            <p:ph type="body" idx="1"/>
          </p:nvPr>
        </p:nvSpPr>
        <p:spPr/>
        <p:txBody>
          <a:bodyPr/>
          <a:lstStyle/>
          <a:p>
            <a:pPr>
              <a:buFontTx/>
              <a:buNone/>
            </a:pPr>
            <a:r>
              <a:rPr lang="en-GB" smtClean="0"/>
              <a:t>Population[infant]= INTEG (</a:t>
            </a:r>
          </a:p>
          <a:p>
            <a:pPr>
              <a:buFontTx/>
              <a:buNone/>
            </a:pPr>
            <a:r>
              <a:rPr lang="en-GB" smtClean="0"/>
              <a:t>	births - aging[infant],</a:t>
            </a:r>
          </a:p>
          <a:p>
            <a:pPr>
              <a:buFontTx/>
              <a:buNone/>
            </a:pPr>
            <a:r>
              <a:rPr lang="en-GB" smtClean="0"/>
              <a:t>		initial population[infant])</a:t>
            </a:r>
          </a:p>
          <a:p>
            <a:pPr>
              <a:buFontTx/>
              <a:buNone/>
            </a:pPr>
            <a:endParaRPr lang="en-GB" smtClean="0"/>
          </a:p>
          <a:p>
            <a:pPr>
              <a:buFontTx/>
              <a:buNone/>
            </a:pPr>
            <a:endParaRPr lang="en-GB" smtClean="0"/>
          </a:p>
          <a:p>
            <a:pPr>
              <a:buFontTx/>
              <a:buNone/>
            </a:pPr>
            <a:r>
              <a:rPr lang="en-GB" smtClean="0"/>
              <a:t>Population[</a:t>
            </a:r>
            <a:r>
              <a:rPr lang="en-GB" smtClean="0">
                <a:solidFill>
                  <a:srgbClr val="FF0000"/>
                </a:solidFill>
              </a:rPr>
              <a:t>all but youngest</a:t>
            </a:r>
            <a:r>
              <a:rPr lang="en-GB" smtClean="0"/>
              <a:t>]= INTEG (</a:t>
            </a:r>
          </a:p>
          <a:p>
            <a:pPr>
              <a:buFontTx/>
              <a:buNone/>
            </a:pPr>
            <a:r>
              <a:rPr lang="en-GB" smtClean="0"/>
              <a:t>	aging[</a:t>
            </a:r>
            <a:r>
              <a:rPr lang="en-GB" smtClean="0">
                <a:solidFill>
                  <a:srgbClr val="003399"/>
                </a:solidFill>
              </a:rPr>
              <a:t>previous cohort]</a:t>
            </a:r>
            <a:r>
              <a:rPr lang="en-GB" smtClean="0"/>
              <a:t> - aging[</a:t>
            </a:r>
            <a:r>
              <a:rPr lang="en-GB" smtClean="0">
                <a:solidFill>
                  <a:srgbClr val="FF0000"/>
                </a:solidFill>
              </a:rPr>
              <a:t>all but youngest</a:t>
            </a:r>
            <a:r>
              <a:rPr lang="en-GB" smtClean="0"/>
              <a:t>],</a:t>
            </a:r>
          </a:p>
          <a:p>
            <a:pPr>
              <a:buFontTx/>
              <a:buNone/>
            </a:pPr>
            <a:r>
              <a:rPr lang="en-GB" smtClean="0"/>
              <a:t>		initial population[</a:t>
            </a:r>
            <a:r>
              <a:rPr lang="en-GB" smtClean="0">
                <a:solidFill>
                  <a:srgbClr val="FF0000"/>
                </a:solidFill>
              </a:rPr>
              <a:t>all but youngest</a:t>
            </a:r>
            <a:r>
              <a:rPr lang="en-GB" smtClean="0"/>
              <a:t>])</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lstStyle/>
          <a:p>
            <a:r>
              <a:rPr lang="en-GB" smtClean="0"/>
              <a:t>Subscript  IPOD Model</a:t>
            </a:r>
          </a:p>
        </p:txBody>
      </p:sp>
      <p:pic>
        <p:nvPicPr>
          <p:cNvPr id="276483" name="Picture 2"/>
          <p:cNvPicPr>
            <a:picLocks noGrp="1" noChangeAspect="1" noChangeArrowheads="1"/>
          </p:cNvPicPr>
          <p:nvPr>
            <p:ph idx="1"/>
          </p:nvPr>
        </p:nvPicPr>
        <p:blipFill>
          <a:blip r:embed="rId2" cstate="print"/>
          <a:srcRect/>
          <a:stretch>
            <a:fillRect/>
          </a:stretch>
        </p:blipFill>
        <p:spPr>
          <a:xfrm>
            <a:off x="0" y="2071688"/>
            <a:ext cx="6919913" cy="4114800"/>
          </a:xfrm>
          <a:noFill/>
        </p:spPr>
      </p:pic>
      <p:sp>
        <p:nvSpPr>
          <p:cNvPr id="276484" name="TextBox 4"/>
          <p:cNvSpPr txBox="1">
            <a:spLocks noChangeArrowheads="1"/>
          </p:cNvSpPr>
          <p:nvPr/>
        </p:nvSpPr>
        <p:spPr bwMode="auto">
          <a:xfrm>
            <a:off x="6215063" y="2143125"/>
            <a:ext cx="2868612" cy="1600200"/>
          </a:xfrm>
          <a:prstGeom prst="rect">
            <a:avLst/>
          </a:prstGeom>
          <a:noFill/>
          <a:ln w="9525">
            <a:noFill/>
            <a:miter lim="800000"/>
            <a:headEnd/>
            <a:tailEnd/>
          </a:ln>
        </p:spPr>
        <p:txBody>
          <a:bodyPr wrap="none">
            <a:spAutoFit/>
          </a:bodyPr>
          <a:lstStyle/>
          <a:p>
            <a:r>
              <a:rPr lang="en-GB"/>
              <a:t>Subscript by Age Group :</a:t>
            </a:r>
          </a:p>
          <a:p>
            <a:endParaRPr lang="en-GB"/>
          </a:p>
          <a:p>
            <a:r>
              <a:rPr lang="en-GB"/>
              <a:t>Children 		(1000)</a:t>
            </a:r>
          </a:p>
          <a:p>
            <a:r>
              <a:rPr lang="en-GB"/>
              <a:t>Teenagers 	(600)</a:t>
            </a:r>
          </a:p>
          <a:p>
            <a:r>
              <a:rPr lang="en-GB"/>
              <a:t>Young Adults 	(5000)</a:t>
            </a:r>
          </a:p>
          <a:p>
            <a:r>
              <a:rPr lang="en-GB"/>
              <a:t>Mature Adults 	(10000)</a:t>
            </a:r>
          </a:p>
          <a:p>
            <a:r>
              <a:rPr lang="en-GB"/>
              <a:t>Senior Citizens 	(8000)</a:t>
            </a:r>
          </a:p>
        </p:txBody>
      </p:sp>
      <p:sp>
        <p:nvSpPr>
          <p:cNvPr id="276485" name="TextBox 5"/>
          <p:cNvSpPr txBox="1">
            <a:spLocks noChangeArrowheads="1"/>
          </p:cNvSpPr>
          <p:nvPr/>
        </p:nvSpPr>
        <p:spPr bwMode="auto">
          <a:xfrm>
            <a:off x="6215063" y="5500688"/>
            <a:ext cx="2590800" cy="307975"/>
          </a:xfrm>
          <a:prstGeom prst="rect">
            <a:avLst/>
          </a:prstGeom>
          <a:noFill/>
          <a:ln w="9525">
            <a:noFill/>
            <a:miter lim="800000"/>
            <a:headEnd/>
            <a:tailEnd/>
          </a:ln>
        </p:spPr>
        <p:txBody>
          <a:bodyPr wrap="none">
            <a:spAutoFit/>
          </a:bodyPr>
          <a:lstStyle/>
          <a:p>
            <a:r>
              <a:rPr lang="en-GB">
                <a:solidFill>
                  <a:srgbClr val="FF0000"/>
                </a:solidFill>
              </a:rPr>
              <a:t>Give model a new name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That’s System Dynamics !</a:t>
            </a:r>
          </a:p>
        </p:txBody>
      </p:sp>
      <p:sp>
        <p:nvSpPr>
          <p:cNvPr id="29699" name="Content Placeholder 2"/>
          <p:cNvSpPr>
            <a:spLocks noGrp="1"/>
          </p:cNvSpPr>
          <p:nvPr>
            <p:ph idx="1"/>
          </p:nvPr>
        </p:nvSpPr>
        <p:spPr/>
        <p:txBody>
          <a:bodyPr/>
          <a:lstStyle/>
          <a:p>
            <a:r>
              <a:rPr lang="en-GB" smtClean="0"/>
              <a:t>Vensim is just a tool to build System Dynamics Models</a:t>
            </a:r>
          </a:p>
          <a:p>
            <a:endParaRPr lang="en-GB" smtClean="0"/>
          </a:p>
          <a:p>
            <a:r>
              <a:rPr lang="en-GB" smtClean="0"/>
              <a:t>As Excel is to building Spreadsheets</a:t>
            </a:r>
          </a:p>
          <a:p>
            <a:endParaRPr lang="en-GB" smtClean="0"/>
          </a:p>
        </p:txBody>
      </p:sp>
    </p:spTree>
  </p:cSld>
  <p:clrMapOvr>
    <a:masterClrMapping/>
  </p:clrMapOvr>
  <p:transition advTm="344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7" name="Picture 3"/>
          <p:cNvPicPr>
            <a:picLocks noChangeAspect="1" noChangeArrowheads="1"/>
          </p:cNvPicPr>
          <p:nvPr/>
        </p:nvPicPr>
        <p:blipFill>
          <a:blip r:embed="rId2" cstate="print"/>
          <a:srcRect/>
          <a:stretch>
            <a:fillRect/>
          </a:stretch>
        </p:blipFill>
        <p:spPr bwMode="auto">
          <a:xfrm>
            <a:off x="857224" y="2214554"/>
            <a:ext cx="5781675" cy="2981325"/>
          </a:xfrm>
          <a:prstGeom prst="rect">
            <a:avLst/>
          </a:prstGeom>
          <a:noFill/>
          <a:ln w="9525">
            <a:noFill/>
            <a:miter lim="800000"/>
            <a:headEnd/>
            <a:tailEnd/>
          </a:ln>
        </p:spPr>
      </p:pic>
      <p:sp>
        <p:nvSpPr>
          <p:cNvPr id="6" name="TextBox 5"/>
          <p:cNvSpPr txBox="1"/>
          <p:nvPr/>
        </p:nvSpPr>
        <p:spPr>
          <a:xfrm>
            <a:off x="928662" y="5214950"/>
            <a:ext cx="7929618" cy="954107"/>
          </a:xfrm>
          <a:prstGeom prst="rect">
            <a:avLst/>
          </a:prstGeom>
          <a:noFill/>
        </p:spPr>
        <p:txBody>
          <a:bodyPr wrap="square" rtlCol="0">
            <a:spAutoFit/>
          </a:bodyPr>
          <a:lstStyle/>
          <a:p>
            <a:pPr>
              <a:buFont typeface="Arial" pitchFamily="34" charset="0"/>
              <a:buChar char="•"/>
            </a:pPr>
            <a:r>
              <a:rPr lang="en-GB" dirty="0" smtClean="0"/>
              <a:t> At which minute did most people enter ?</a:t>
            </a:r>
          </a:p>
          <a:p>
            <a:pPr>
              <a:buFont typeface="Arial" pitchFamily="34" charset="0"/>
              <a:buChar char="•"/>
            </a:pPr>
            <a:r>
              <a:rPr lang="en-GB" dirty="0" smtClean="0"/>
              <a:t> At which minute did most people leave ?</a:t>
            </a:r>
          </a:p>
          <a:p>
            <a:pPr>
              <a:buFont typeface="Arial" pitchFamily="34" charset="0"/>
              <a:buChar char="•"/>
            </a:pPr>
            <a:r>
              <a:rPr lang="en-GB" dirty="0" smtClean="0"/>
              <a:t> Estimate when most people in the store ?</a:t>
            </a:r>
          </a:p>
          <a:p>
            <a:pPr>
              <a:buFont typeface="Arial" pitchFamily="34" charset="0"/>
              <a:buChar char="•"/>
            </a:pPr>
            <a:r>
              <a:rPr lang="en-GB" dirty="0" smtClean="0"/>
              <a:t> When are the fewest people in the store ?</a:t>
            </a:r>
            <a:endParaRPr lang="en-GB" dirty="0"/>
          </a:p>
        </p:txBody>
      </p:sp>
      <p:sp>
        <p:nvSpPr>
          <p:cNvPr id="7" name="Title 1"/>
          <p:cNvSpPr>
            <a:spLocks noGrp="1"/>
          </p:cNvSpPr>
          <p:nvPr>
            <p:ph type="title"/>
          </p:nvPr>
        </p:nvSpPr>
        <p:spPr>
          <a:xfrm>
            <a:off x="685800" y="838200"/>
            <a:ext cx="7772400" cy="914400"/>
          </a:xfrm>
        </p:spPr>
        <p:txBody>
          <a:bodyPr/>
          <a:lstStyle/>
          <a:p>
            <a:r>
              <a:rPr lang="en-GB" dirty="0" smtClean="0"/>
              <a:t>A Simple System Dynamics Problem</a:t>
            </a:r>
          </a:p>
        </p:txBody>
      </p:sp>
      <p:sp>
        <p:nvSpPr>
          <p:cNvPr id="9" name="TextBox 8"/>
          <p:cNvSpPr txBox="1"/>
          <p:nvPr/>
        </p:nvSpPr>
        <p:spPr>
          <a:xfrm>
            <a:off x="6500826" y="2357430"/>
            <a:ext cx="2552302" cy="707886"/>
          </a:xfrm>
          <a:prstGeom prst="rect">
            <a:avLst/>
          </a:prstGeom>
          <a:noFill/>
        </p:spPr>
        <p:txBody>
          <a:bodyPr wrap="none" rtlCol="0">
            <a:spAutoFit/>
          </a:bodyPr>
          <a:lstStyle/>
          <a:p>
            <a:r>
              <a:rPr lang="en-GB" sz="1000" dirty="0" smtClean="0"/>
              <a:t>This graph shows the number of </a:t>
            </a:r>
          </a:p>
          <a:p>
            <a:r>
              <a:rPr lang="en-GB" sz="1000" dirty="0" smtClean="0"/>
              <a:t>People entering and leaving a</a:t>
            </a:r>
          </a:p>
          <a:p>
            <a:r>
              <a:rPr lang="en-GB" sz="1000" dirty="0" smtClean="0"/>
              <a:t>Department store over a 30 </a:t>
            </a:r>
          </a:p>
          <a:p>
            <a:r>
              <a:rPr lang="en-GB" sz="1000" dirty="0" smtClean="0"/>
              <a:t>minute period</a:t>
            </a:r>
            <a:endParaRPr lang="en-GB" sz="1000" dirty="0"/>
          </a:p>
        </p:txBody>
      </p:sp>
      <p:sp>
        <p:nvSpPr>
          <p:cNvPr id="10" name="TextBox 9"/>
          <p:cNvSpPr txBox="1"/>
          <p:nvPr/>
        </p:nvSpPr>
        <p:spPr>
          <a:xfrm>
            <a:off x="642910" y="6357958"/>
            <a:ext cx="8505855" cy="215444"/>
          </a:xfrm>
          <a:prstGeom prst="rect">
            <a:avLst/>
          </a:prstGeom>
          <a:noFill/>
        </p:spPr>
        <p:txBody>
          <a:bodyPr wrap="none" rtlCol="0">
            <a:spAutoFit/>
          </a:bodyPr>
          <a:lstStyle/>
          <a:p>
            <a:r>
              <a:rPr lang="en-GB" sz="800" b="0" dirty="0" smtClean="0"/>
              <a:t>Taken from: </a:t>
            </a:r>
            <a:r>
              <a:rPr lang="en-GB" sz="800" b="0" i="1" u="sng" dirty="0" smtClean="0">
                <a:hlinkClick r:id="rId3"/>
              </a:rPr>
              <a:t> All </a:t>
            </a:r>
            <a:r>
              <a:rPr lang="en-GB" sz="800" b="0" i="1" u="sng" dirty="0">
                <a:hlinkClick r:id="rId3"/>
              </a:rPr>
              <a:t>Models are Wrong: Reflections on Becoming a Systems Scientist</a:t>
            </a:r>
            <a:r>
              <a:rPr lang="en-GB" sz="800" b="0" u="sng" dirty="0">
                <a:hlinkClick r:id="rId3"/>
              </a:rPr>
              <a:t>,</a:t>
            </a:r>
            <a:r>
              <a:rPr lang="en-GB" sz="800" b="0" dirty="0"/>
              <a:t> written by Prof. John </a:t>
            </a:r>
            <a:r>
              <a:rPr lang="en-GB" sz="800" b="0" dirty="0" err="1"/>
              <a:t>Sterman</a:t>
            </a:r>
            <a:r>
              <a:rPr lang="en-GB" sz="800" b="0" dirty="0"/>
              <a:t>, director of the MIT System Dynamics Group</a:t>
            </a:r>
            <a:endParaRPr lang="en-GB"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So now you can build something like this !</a:t>
            </a:r>
          </a:p>
        </p:txBody>
      </p:sp>
      <p:pic>
        <p:nvPicPr>
          <p:cNvPr id="30723" name="Picture 2"/>
          <p:cNvPicPr>
            <a:picLocks noGrp="1" noChangeAspect="1" noChangeArrowheads="1"/>
          </p:cNvPicPr>
          <p:nvPr>
            <p:ph idx="1"/>
          </p:nvPr>
        </p:nvPicPr>
        <p:blipFill>
          <a:blip r:embed="rId2" cstate="print"/>
          <a:srcRect/>
          <a:stretch>
            <a:fillRect/>
          </a:stretch>
        </p:blipFill>
        <p:spPr>
          <a:xfrm>
            <a:off x="685800" y="2128838"/>
            <a:ext cx="7772400" cy="4048125"/>
          </a:xfrm>
        </p:spPr>
      </p:pic>
    </p:spTree>
  </p:cSld>
  <p:clrMapOvr>
    <a:masterClrMapping/>
  </p:clrMapOvr>
  <p:transition advTm="728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Tea Break</a:t>
            </a:r>
            <a:br>
              <a:rPr lang="en-GB" smtClean="0"/>
            </a:br>
            <a:endParaRPr lang="en-GB" smtClean="0"/>
          </a:p>
        </p:txBody>
      </p:sp>
      <p:sp>
        <p:nvSpPr>
          <p:cNvPr id="31747" name="Content Placeholder 2"/>
          <p:cNvSpPr>
            <a:spLocks noGrp="1"/>
          </p:cNvSpPr>
          <p:nvPr>
            <p:ph idx="1"/>
          </p:nvPr>
        </p:nvSpPr>
        <p:spPr/>
        <p:txBody>
          <a:bodyPr/>
          <a:lstStyle/>
          <a:p>
            <a:r>
              <a:rPr lang="en-GB" smtClean="0"/>
              <a:t>10-15 mins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Overview</a:t>
            </a:r>
          </a:p>
        </p:txBody>
      </p:sp>
      <p:sp>
        <p:nvSpPr>
          <p:cNvPr id="32771" name="Rectangle 3"/>
          <p:cNvSpPr>
            <a:spLocks noGrp="1" noChangeArrowheads="1"/>
          </p:cNvSpPr>
          <p:nvPr>
            <p:ph type="body" idx="1"/>
          </p:nvPr>
        </p:nvSpPr>
        <p:spPr/>
        <p:txBody>
          <a:bodyPr/>
          <a:lstStyle/>
          <a:p>
            <a:r>
              <a:rPr lang="en-GB" smtClean="0"/>
              <a:t>System Dynamics Method</a:t>
            </a:r>
          </a:p>
          <a:p>
            <a:r>
              <a:rPr lang="en-GB" smtClean="0"/>
              <a:t>Complex Systems</a:t>
            </a:r>
          </a:p>
          <a:p>
            <a:r>
              <a:rPr lang="en-GB" smtClean="0"/>
              <a:t>Stock and Flow Diagrams</a:t>
            </a:r>
          </a:p>
          <a:p>
            <a:r>
              <a:rPr lang="en-GB" smtClean="0"/>
              <a:t>Feedback Loops</a:t>
            </a:r>
          </a:p>
          <a:p>
            <a:r>
              <a:rPr lang="en-GB" smtClean="0"/>
              <a:t>Vensim</a:t>
            </a:r>
          </a:p>
          <a:p>
            <a:endParaRPr lang="en-GB" smtClean="0"/>
          </a:p>
          <a:p>
            <a:pPr lvl="1"/>
            <a:endParaRPr lang="en-GB" smtClean="0"/>
          </a:p>
          <a:p>
            <a:pPr lvl="1"/>
            <a:endParaRPr lang="en-GB" smtClean="0"/>
          </a:p>
          <a:p>
            <a:endParaRPr lang="en-GB" smtClean="0"/>
          </a:p>
          <a:p>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What is System Dynamics ?</a:t>
            </a:r>
          </a:p>
        </p:txBody>
      </p:sp>
      <p:sp>
        <p:nvSpPr>
          <p:cNvPr id="249859" name="Rectangle 3"/>
          <p:cNvSpPr>
            <a:spLocks noGrp="1" noChangeArrowheads="1"/>
          </p:cNvSpPr>
          <p:nvPr>
            <p:ph type="body" idx="1"/>
          </p:nvPr>
        </p:nvSpPr>
        <p:spPr>
          <a:xfrm>
            <a:off x="685800" y="1828800"/>
            <a:ext cx="7772400" cy="4648200"/>
          </a:xfrm>
        </p:spPr>
        <p:txBody>
          <a:bodyPr/>
          <a:lstStyle/>
          <a:p>
            <a:pPr algn="just">
              <a:spcBef>
                <a:spcPct val="0"/>
              </a:spcBef>
            </a:pPr>
            <a:r>
              <a:rPr lang="en-GB" sz="1600" smtClean="0">
                <a:solidFill>
                  <a:schemeClr val="tx2"/>
                </a:solidFill>
                <a:latin typeface="Verdana" pitchFamily="34" charset="0"/>
              </a:rPr>
              <a:t>System Dynamics</a:t>
            </a:r>
            <a:r>
              <a:rPr lang="en-GB" sz="1600" b="0" smtClean="0">
                <a:latin typeface="Verdana" pitchFamily="34" charset="0"/>
              </a:rPr>
              <a:t> is one approach to modelling the dynamics of </a:t>
            </a:r>
            <a:r>
              <a:rPr lang="en-GB" sz="1600" smtClean="0">
                <a:solidFill>
                  <a:schemeClr val="tx2"/>
                </a:solidFill>
                <a:latin typeface="Verdana" pitchFamily="34" charset="0"/>
              </a:rPr>
              <a:t>complex systems</a:t>
            </a:r>
            <a:r>
              <a:rPr lang="en-GB" sz="1600" b="0" smtClean="0">
                <a:latin typeface="Verdana" pitchFamily="34" charset="0"/>
              </a:rPr>
              <a:t> such as population, ecological and economic systems, which usually interact strongly with each other.</a:t>
            </a:r>
            <a:r>
              <a:rPr lang="en-GB" sz="1600" b="0" smtClean="0"/>
              <a:t> </a:t>
            </a:r>
          </a:p>
          <a:p>
            <a:pPr algn="just">
              <a:spcBef>
                <a:spcPct val="0"/>
              </a:spcBef>
            </a:pPr>
            <a:endParaRPr lang="en-GB" sz="1600" b="0" smtClean="0"/>
          </a:p>
          <a:p>
            <a:pPr algn="just">
              <a:spcBef>
                <a:spcPct val="0"/>
              </a:spcBef>
            </a:pPr>
            <a:r>
              <a:rPr lang="en-GB" sz="1600" b="0" smtClean="0"/>
              <a:t>Systems Dynamics was founded in the early 1960s by Jay W. Forrester of the MIT Sloan School of Management. </a:t>
            </a:r>
          </a:p>
          <a:p>
            <a:pPr algn="just">
              <a:spcBef>
                <a:spcPct val="0"/>
              </a:spcBef>
            </a:pPr>
            <a:endParaRPr lang="en-GB" sz="1600" b="0" smtClean="0"/>
          </a:p>
          <a:p>
            <a:pPr algn="just">
              <a:spcBef>
                <a:spcPct val="0"/>
              </a:spcBef>
            </a:pPr>
            <a:r>
              <a:rPr lang="en-GB" sz="1600" smtClean="0">
                <a:solidFill>
                  <a:schemeClr val="tx2"/>
                </a:solidFill>
              </a:rPr>
              <a:t>Stocks and flows</a:t>
            </a:r>
            <a:r>
              <a:rPr lang="en-GB" sz="1600" b="0" smtClean="0"/>
              <a:t> are the basic building blocks of a System Dynamics model. They help describe how a system is connected by feedback loops which create the nonlinearity found so frequently in modern day problems.</a:t>
            </a:r>
          </a:p>
          <a:p>
            <a:pPr algn="just">
              <a:spcBef>
                <a:spcPct val="0"/>
              </a:spcBef>
            </a:pPr>
            <a:endParaRPr lang="en-GB" sz="1600" b="0" smtClean="0"/>
          </a:p>
          <a:p>
            <a:pPr algn="just">
              <a:spcBef>
                <a:spcPct val="0"/>
              </a:spcBef>
            </a:pPr>
            <a:r>
              <a:rPr lang="en-GB" sz="1600" b="0" smtClean="0"/>
              <a:t>What makes using System Dynamics different from other approaches to studying complex systems is the use of </a:t>
            </a:r>
            <a:r>
              <a:rPr lang="en-GB" sz="1600" smtClean="0">
                <a:solidFill>
                  <a:schemeClr val="tx2"/>
                </a:solidFill>
              </a:rPr>
              <a:t>feedback loops</a:t>
            </a:r>
            <a:r>
              <a:rPr lang="en-GB" sz="1600" b="0" smtClean="0"/>
              <a:t>.</a:t>
            </a:r>
          </a:p>
          <a:p>
            <a:pPr algn="just">
              <a:spcBef>
                <a:spcPct val="0"/>
              </a:spcBef>
            </a:pPr>
            <a:endParaRPr lang="en-GB" sz="1600" b="0" smtClean="0"/>
          </a:p>
          <a:p>
            <a:pPr algn="just">
              <a:spcBef>
                <a:spcPct val="0"/>
              </a:spcBef>
            </a:pPr>
            <a:r>
              <a:rPr lang="en-GB" sz="1600" b="0" smtClean="0"/>
              <a:t>Computer software such as </a:t>
            </a:r>
            <a:r>
              <a:rPr lang="en-GB" sz="1600" smtClean="0">
                <a:solidFill>
                  <a:schemeClr val="tx2"/>
                </a:solidFill>
              </a:rPr>
              <a:t>Vensim</a:t>
            </a:r>
            <a:r>
              <a:rPr lang="en-GB" sz="1600" b="0" smtClean="0"/>
              <a:t> is used to simulate a system dynamics model of the situation being studied. Running "what if" simulations to test certain policies on such a model can greatly aid in understanding how the system changes over time.</a:t>
            </a:r>
          </a:p>
          <a:p>
            <a:endParaRPr lang="en-GB"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dissolve">
                                      <p:cBhvr>
                                        <p:cTn id="7" dur="500"/>
                                        <p:tgtEl>
                                          <p:spTgt spid="249859">
                                            <p:txEl>
                                              <p:pRg st="0" end="0"/>
                                            </p:txEl>
                                          </p:spTgt>
                                        </p:tgtEl>
                                      </p:cBhvr>
                                    </p:animEffect>
                                  </p:childTnLst>
                                  <p:subTnLst>
                                    <p:animClr clrSpc="rgb" dir="cw">
                                      <p:cBhvr override="childStyle">
                                        <p:cTn dur="1" fill="hold" display="0" masterRel="nextClick" afterEffect="1"/>
                                        <p:tgtEl>
                                          <p:spTgt spid="249859">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59">
                                            <p:txEl>
                                              <p:pRg st="2" end="2"/>
                                            </p:txEl>
                                          </p:spTgt>
                                        </p:tgtEl>
                                        <p:attrNameLst>
                                          <p:attrName>style.visibility</p:attrName>
                                        </p:attrNameLst>
                                      </p:cBhvr>
                                      <p:to>
                                        <p:strVal val="visible"/>
                                      </p:to>
                                    </p:set>
                                    <p:animEffect transition="in" filter="dissolve">
                                      <p:cBhvr>
                                        <p:cTn id="12" dur="500"/>
                                        <p:tgtEl>
                                          <p:spTgt spid="249859">
                                            <p:txEl>
                                              <p:pRg st="2" end="2"/>
                                            </p:txEl>
                                          </p:spTgt>
                                        </p:tgtEl>
                                      </p:cBhvr>
                                    </p:animEffect>
                                  </p:childTnLst>
                                  <p:subTnLst>
                                    <p:animClr clrSpc="rgb" dir="cw">
                                      <p:cBhvr override="childStyle">
                                        <p:cTn dur="1" fill="hold" display="0" masterRel="nextClick" afterEffect="1"/>
                                        <p:tgtEl>
                                          <p:spTgt spid="249859">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9859">
                                            <p:txEl>
                                              <p:pRg st="4" end="4"/>
                                            </p:txEl>
                                          </p:spTgt>
                                        </p:tgtEl>
                                        <p:attrNameLst>
                                          <p:attrName>style.visibility</p:attrName>
                                        </p:attrNameLst>
                                      </p:cBhvr>
                                      <p:to>
                                        <p:strVal val="visible"/>
                                      </p:to>
                                    </p:set>
                                    <p:animEffect transition="in" filter="dissolve">
                                      <p:cBhvr>
                                        <p:cTn id="17" dur="500"/>
                                        <p:tgtEl>
                                          <p:spTgt spid="249859">
                                            <p:txEl>
                                              <p:pRg st="4" end="4"/>
                                            </p:txEl>
                                          </p:spTgt>
                                        </p:tgtEl>
                                      </p:cBhvr>
                                    </p:animEffect>
                                  </p:childTnLst>
                                  <p:subTnLst>
                                    <p:animClr clrSpc="rgb" dir="cw">
                                      <p:cBhvr override="childStyle">
                                        <p:cTn dur="1" fill="hold" display="0" masterRel="nextClick" afterEffect="1"/>
                                        <p:tgtEl>
                                          <p:spTgt spid="249859">
                                            <p:txEl>
                                              <p:pRg st="4" end="4"/>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9859">
                                            <p:txEl>
                                              <p:pRg st="6" end="6"/>
                                            </p:txEl>
                                          </p:spTgt>
                                        </p:tgtEl>
                                        <p:attrNameLst>
                                          <p:attrName>style.visibility</p:attrName>
                                        </p:attrNameLst>
                                      </p:cBhvr>
                                      <p:to>
                                        <p:strVal val="visible"/>
                                      </p:to>
                                    </p:set>
                                    <p:animEffect transition="in" filter="dissolve">
                                      <p:cBhvr>
                                        <p:cTn id="22" dur="500"/>
                                        <p:tgtEl>
                                          <p:spTgt spid="249859">
                                            <p:txEl>
                                              <p:pRg st="6" end="6"/>
                                            </p:txEl>
                                          </p:spTgt>
                                        </p:tgtEl>
                                      </p:cBhvr>
                                    </p:animEffect>
                                  </p:childTnLst>
                                  <p:subTnLst>
                                    <p:animClr clrSpc="rgb" dir="cw">
                                      <p:cBhvr override="childStyle">
                                        <p:cTn dur="1" fill="hold" display="0" masterRel="nextClick" afterEffect="1"/>
                                        <p:tgtEl>
                                          <p:spTgt spid="249859">
                                            <p:txEl>
                                              <p:pRg st="6" end="6"/>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9859">
                                            <p:txEl>
                                              <p:pRg st="8" end="8"/>
                                            </p:txEl>
                                          </p:spTgt>
                                        </p:tgtEl>
                                        <p:attrNameLst>
                                          <p:attrName>style.visibility</p:attrName>
                                        </p:attrNameLst>
                                      </p:cBhvr>
                                      <p:to>
                                        <p:strVal val="visible"/>
                                      </p:to>
                                    </p:set>
                                    <p:animEffect transition="in" filter="dissolve">
                                      <p:cBhvr>
                                        <p:cTn id="27" dur="500"/>
                                        <p:tgtEl>
                                          <p:spTgt spid="249859">
                                            <p:txEl>
                                              <p:pRg st="8" end="8"/>
                                            </p:txEl>
                                          </p:spTgt>
                                        </p:tgtEl>
                                      </p:cBhvr>
                                    </p:animEffect>
                                  </p:childTnLst>
                                  <p:subTnLst>
                                    <p:animClr clrSpc="rgb" dir="cw">
                                      <p:cBhvr override="childStyle">
                                        <p:cTn dur="1" fill="hold" display="0" masterRel="nextClick" afterEffect="1"/>
                                        <p:tgtEl>
                                          <p:spTgt spid="249859">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System Dynamics Method</a:t>
            </a:r>
          </a:p>
        </p:txBody>
      </p:sp>
      <p:graphicFrame>
        <p:nvGraphicFramePr>
          <p:cNvPr id="4" name="Diagram 3"/>
          <p:cNvGraphicFramePr/>
          <p:nvPr/>
        </p:nvGraphicFramePr>
        <p:xfrm>
          <a:off x="2500298"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3"/>
          <p:cNvGrpSpPr>
            <a:grpSpLocks/>
          </p:cNvGrpSpPr>
          <p:nvPr/>
        </p:nvGrpSpPr>
        <p:grpSpPr bwMode="auto">
          <a:xfrm>
            <a:off x="285750" y="5072063"/>
            <a:ext cx="3571875" cy="868362"/>
            <a:chOff x="285720" y="5072074"/>
            <a:chExt cx="3571900" cy="867742"/>
          </a:xfrm>
        </p:grpSpPr>
        <p:grpSp>
          <p:nvGrpSpPr>
            <p:cNvPr id="34821" name="Group 4"/>
            <p:cNvGrpSpPr>
              <a:grpSpLocks/>
            </p:cNvGrpSpPr>
            <p:nvPr/>
          </p:nvGrpSpPr>
          <p:grpSpPr bwMode="auto">
            <a:xfrm>
              <a:off x="2071670" y="5072074"/>
              <a:ext cx="1334988" cy="867742"/>
              <a:chOff x="1428755" y="3196257"/>
              <a:chExt cx="1334988" cy="867742"/>
            </a:xfrm>
          </p:grpSpPr>
          <p:sp>
            <p:nvSpPr>
              <p:cNvPr id="6" name="Rounded Rectangle 5"/>
              <p:cNvSpPr/>
              <p:nvPr/>
            </p:nvSpPr>
            <p:spPr>
              <a:xfrm>
                <a:off x="1428756" y="3196257"/>
                <a:ext cx="1335096" cy="8677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471618" y="3239088"/>
                <a:ext cx="1249371" cy="782079"/>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eaLnBrk="0" hangingPunct="0">
                  <a:defRPr/>
                </a:pPr>
                <a:r>
                  <a:rPr lang="en-GB" sz="1200" b="0" dirty="0">
                    <a:solidFill>
                      <a:schemeClr val="tx1"/>
                    </a:solidFill>
                    <a:latin typeface="Trebuchet MS" pitchFamily="34" charset="0"/>
                  </a:rPr>
                  <a:t>Use the model to analyse policies</a:t>
                </a:r>
              </a:p>
            </p:txBody>
          </p:sp>
        </p:grpSp>
        <p:grpSp>
          <p:nvGrpSpPr>
            <p:cNvPr id="34822" name="Group 7"/>
            <p:cNvGrpSpPr>
              <a:grpSpLocks/>
            </p:cNvGrpSpPr>
            <p:nvPr/>
          </p:nvGrpSpPr>
          <p:grpSpPr bwMode="auto">
            <a:xfrm>
              <a:off x="285720" y="5072074"/>
              <a:ext cx="1334988" cy="867742"/>
              <a:chOff x="1428755" y="3196257"/>
              <a:chExt cx="1334988" cy="867742"/>
            </a:xfrm>
          </p:grpSpPr>
          <p:sp>
            <p:nvSpPr>
              <p:cNvPr id="9" name="Rounded Rectangle 8"/>
              <p:cNvSpPr/>
              <p:nvPr/>
            </p:nvSpPr>
            <p:spPr>
              <a:xfrm>
                <a:off x="1428755" y="3196257"/>
                <a:ext cx="1335097" cy="8677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1471618" y="3239088"/>
                <a:ext cx="1249370" cy="782079"/>
              </a:xfrm>
              <a:prstGeom prst="rect">
                <a:avLst/>
              </a:prstGeom>
            </p:spPr>
            <p:style>
              <a:lnRef idx="0">
                <a:scrgbClr r="0" g="0" b="0"/>
              </a:lnRef>
              <a:fillRef idx="0">
                <a:scrgbClr r="0" g="0" b="0"/>
              </a:fillRef>
              <a:effectRef idx="0">
                <a:scrgbClr r="0" g="0" b="0"/>
              </a:effectRef>
              <a:fontRef idx="minor">
                <a:schemeClr val="lt1"/>
              </a:fontRef>
            </p:style>
            <p:txBody>
              <a:bodyPr lIns="45720" rIns="45720" spcCol="1270" anchor="ctr"/>
              <a:lstStyle/>
              <a:p>
                <a:pPr algn="ctr" eaLnBrk="0" hangingPunct="0">
                  <a:defRPr/>
                </a:pPr>
                <a:r>
                  <a:rPr lang="en-GB" sz="1200" b="0" dirty="0">
                    <a:solidFill>
                      <a:schemeClr val="tx1"/>
                    </a:solidFill>
                  </a:rPr>
                  <a:t>Implement solution</a:t>
                </a:r>
              </a:p>
            </p:txBody>
          </p:sp>
        </p:grpSp>
        <p:cxnSp>
          <p:nvCxnSpPr>
            <p:cNvPr id="34823" name="Straight Arrow Connector 11"/>
            <p:cNvCxnSpPr>
              <a:cxnSpLocks noChangeShapeType="1"/>
            </p:cNvCxnSpPr>
            <p:nvPr/>
          </p:nvCxnSpPr>
          <p:spPr bwMode="auto">
            <a:xfrm rot="10800000">
              <a:off x="3428992" y="5500702"/>
              <a:ext cx="428628" cy="1588"/>
            </a:xfrm>
            <a:prstGeom prst="straightConnector1">
              <a:avLst/>
            </a:prstGeom>
            <a:noFill/>
            <a:ln w="28575" algn="ctr">
              <a:solidFill>
                <a:schemeClr val="tx1"/>
              </a:solidFill>
              <a:round/>
              <a:headEnd/>
              <a:tailEnd type="arrow" w="med" len="med"/>
            </a:ln>
          </p:spPr>
        </p:cxnSp>
        <p:cxnSp>
          <p:nvCxnSpPr>
            <p:cNvPr id="34824" name="Straight Arrow Connector 12"/>
            <p:cNvCxnSpPr>
              <a:cxnSpLocks noChangeShapeType="1"/>
            </p:cNvCxnSpPr>
            <p:nvPr/>
          </p:nvCxnSpPr>
          <p:spPr bwMode="auto">
            <a:xfrm rot="10800000">
              <a:off x="1643042" y="5500702"/>
              <a:ext cx="428628" cy="1588"/>
            </a:xfrm>
            <a:prstGeom prst="straightConnector1">
              <a:avLst/>
            </a:prstGeom>
            <a:noFill/>
            <a:ln w="28575" algn="ctr">
              <a:solidFill>
                <a:schemeClr val="tx1"/>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Fundamentals</a:t>
            </a:r>
          </a:p>
        </p:txBody>
      </p:sp>
      <p:sp>
        <p:nvSpPr>
          <p:cNvPr id="75779" name="Rectangle 3"/>
          <p:cNvSpPr>
            <a:spLocks noGrp="1" noChangeArrowheads="1"/>
          </p:cNvSpPr>
          <p:nvPr>
            <p:ph type="body" idx="1"/>
          </p:nvPr>
        </p:nvSpPr>
        <p:spPr/>
        <p:txBody>
          <a:bodyPr/>
          <a:lstStyle/>
          <a:p>
            <a:r>
              <a:rPr lang="en-GB" smtClean="0"/>
              <a:t>System Dynamics is the study of the </a:t>
            </a:r>
            <a:r>
              <a:rPr lang="en-GB" smtClean="0">
                <a:solidFill>
                  <a:srgbClr val="FF0000"/>
                </a:solidFill>
              </a:rPr>
              <a:t>dynamic behaviour</a:t>
            </a:r>
            <a:r>
              <a:rPr lang="en-GB" smtClean="0"/>
              <a:t> of systems, in order to improve understanding.</a:t>
            </a:r>
          </a:p>
          <a:p>
            <a:endParaRPr lang="en-GB" smtClean="0"/>
          </a:p>
          <a:p>
            <a:r>
              <a:rPr lang="en-GB" smtClean="0"/>
              <a:t>The </a:t>
            </a:r>
            <a:r>
              <a:rPr lang="en-GB" smtClean="0">
                <a:solidFill>
                  <a:srgbClr val="FF0000"/>
                </a:solidFill>
              </a:rPr>
              <a:t>behaviour</a:t>
            </a:r>
            <a:r>
              <a:rPr lang="en-GB" smtClean="0"/>
              <a:t> of a system is determined by it’s </a:t>
            </a:r>
            <a:r>
              <a:rPr lang="en-GB" smtClean="0">
                <a:solidFill>
                  <a:srgbClr val="FF0000"/>
                </a:solidFill>
              </a:rPr>
              <a:t>structure</a:t>
            </a:r>
            <a:r>
              <a:rPr lang="en-GB" smtClean="0"/>
              <a:t>.</a:t>
            </a:r>
          </a:p>
          <a:p>
            <a:endParaRPr lang="en-GB" smtClean="0"/>
          </a:p>
          <a:p>
            <a:r>
              <a:rPr lang="en-GB" smtClean="0"/>
              <a:t>We need to understand the </a:t>
            </a:r>
            <a:r>
              <a:rPr lang="en-GB" smtClean="0">
                <a:solidFill>
                  <a:srgbClr val="FF0000"/>
                </a:solidFill>
              </a:rPr>
              <a:t>structure(s)</a:t>
            </a:r>
            <a:r>
              <a:rPr lang="en-GB" smtClean="0"/>
              <a:t> governing system </a:t>
            </a:r>
            <a:r>
              <a:rPr lang="en-GB" smtClean="0">
                <a:solidFill>
                  <a:srgbClr val="FF0000"/>
                </a:solidFill>
              </a:rPr>
              <a:t>behaviour</a:t>
            </a:r>
            <a:r>
              <a:rPr lang="en-GB" smtClean="0"/>
              <a:t>.</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subTnLst>
                                    <p:animClr clrSpc="rgb" dir="cw">
                                      <p:cBhvr override="childStyle">
                                        <p:cTn dur="1" fill="hold" display="0" masterRel="nextClick" afterEffect="1"/>
                                        <p:tgtEl>
                                          <p:spTgt spid="75779">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dissolve">
                                      <p:cBhvr>
                                        <p:cTn id="12" dur="500"/>
                                        <p:tgtEl>
                                          <p:spTgt spid="75779">
                                            <p:txEl>
                                              <p:pRg st="2" end="2"/>
                                            </p:txEl>
                                          </p:spTgt>
                                        </p:tgtEl>
                                      </p:cBhvr>
                                    </p:animEffect>
                                  </p:childTnLst>
                                  <p:subTnLst>
                                    <p:animClr clrSpc="rgb" dir="cw">
                                      <p:cBhvr override="childStyle">
                                        <p:cTn dur="1" fill="hold" display="0" masterRel="nextClick" afterEffect="1"/>
                                        <p:tgtEl>
                                          <p:spTgt spid="75779">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animEffect transition="in" filter="dissolve">
                                      <p:cBhvr>
                                        <p:cTn id="17" dur="500"/>
                                        <p:tgtEl>
                                          <p:spTgt spid="75779">
                                            <p:txEl>
                                              <p:pRg st="4" end="4"/>
                                            </p:txEl>
                                          </p:spTgt>
                                        </p:tgtEl>
                                      </p:cBhvr>
                                    </p:animEffect>
                                  </p:childTnLst>
                                  <p:subTnLst>
                                    <p:animClr clrSpc="rgb" dir="cw">
                                      <p:cBhvr override="childStyle">
                                        <p:cTn dur="1" fill="hold" display="0" masterRel="nextClick" afterEffect="1"/>
                                        <p:tgtEl>
                                          <p:spTgt spid="75779">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mtClean="0"/>
              <a:t>System Structure</a:t>
            </a:r>
          </a:p>
        </p:txBody>
      </p:sp>
      <p:sp>
        <p:nvSpPr>
          <p:cNvPr id="89091" name="Rectangle 3"/>
          <p:cNvSpPr>
            <a:spLocks noGrp="1" noChangeArrowheads="1"/>
          </p:cNvSpPr>
          <p:nvPr>
            <p:ph type="body" idx="1"/>
          </p:nvPr>
        </p:nvSpPr>
        <p:spPr/>
        <p:txBody>
          <a:bodyPr/>
          <a:lstStyle/>
          <a:p>
            <a:r>
              <a:rPr lang="en-GB" smtClean="0"/>
              <a:t>Structure is defined by </a:t>
            </a:r>
            <a:r>
              <a:rPr lang="en-GB" smtClean="0">
                <a:solidFill>
                  <a:srgbClr val="FF0000"/>
                </a:solidFill>
              </a:rPr>
              <a:t>cause-and-effect</a:t>
            </a:r>
            <a:r>
              <a:rPr lang="en-GB" smtClean="0"/>
              <a:t> relationships between elements of the system.</a:t>
            </a:r>
          </a:p>
          <a:p>
            <a:endParaRPr lang="en-GB" smtClean="0"/>
          </a:p>
          <a:p>
            <a:r>
              <a:rPr lang="en-GB" smtClean="0"/>
              <a:t>These relationships form </a:t>
            </a:r>
            <a:r>
              <a:rPr lang="en-GB" smtClean="0">
                <a:solidFill>
                  <a:srgbClr val="FF0000"/>
                </a:solidFill>
              </a:rPr>
              <a:t>feedback loops</a:t>
            </a:r>
            <a:r>
              <a:rPr lang="en-GB" smtClean="0"/>
              <a:t>, stock-and-flow structures, and non-linearitys.</a:t>
            </a:r>
          </a:p>
          <a:p>
            <a:endParaRPr lang="en-GB" smtClean="0"/>
          </a:p>
          <a:p>
            <a:r>
              <a:rPr lang="en-GB" smtClean="0"/>
              <a:t>The </a:t>
            </a:r>
            <a:r>
              <a:rPr lang="en-GB" smtClean="0">
                <a:solidFill>
                  <a:srgbClr val="FF0000"/>
                </a:solidFill>
              </a:rPr>
              <a:t>Holistic</a:t>
            </a:r>
            <a:r>
              <a:rPr lang="en-GB" smtClean="0"/>
              <a:t> appreciation of the </a:t>
            </a:r>
            <a:r>
              <a:rPr lang="en-GB" smtClean="0">
                <a:solidFill>
                  <a:srgbClr val="FF0000"/>
                </a:solidFill>
              </a:rPr>
              <a:t>connected</a:t>
            </a:r>
            <a:r>
              <a:rPr lang="en-GB" smtClean="0"/>
              <a:t> structures in a system lead to better understanding and greater confidence in decision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subTnLst>
                                    <p:animClr clrSpc="rgb" dir="cw">
                                      <p:cBhvr override="childStyle">
                                        <p:cTn dur="1" fill="hold" display="0" masterRel="nextClick" afterEffect="1"/>
                                        <p:tgtEl>
                                          <p:spTgt spid="89091">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Effect transition="in" filter="dissolve">
                                      <p:cBhvr>
                                        <p:cTn id="12" dur="500"/>
                                        <p:tgtEl>
                                          <p:spTgt spid="89091">
                                            <p:txEl>
                                              <p:pRg st="2" end="2"/>
                                            </p:txEl>
                                          </p:spTgt>
                                        </p:tgtEl>
                                      </p:cBhvr>
                                    </p:animEffect>
                                  </p:childTnLst>
                                  <p:subTnLst>
                                    <p:animClr clrSpc="rgb" dir="cw">
                                      <p:cBhvr override="childStyle">
                                        <p:cTn dur="1" fill="hold" display="0" masterRel="nextClick" afterEffect="1"/>
                                        <p:tgtEl>
                                          <p:spTgt spid="89091">
                                            <p:txEl>
                                              <p:pRg st="2" end="2"/>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1">
                                            <p:txEl>
                                              <p:pRg st="4" end="4"/>
                                            </p:txEl>
                                          </p:spTgt>
                                        </p:tgtEl>
                                        <p:attrNameLst>
                                          <p:attrName>style.visibility</p:attrName>
                                        </p:attrNameLst>
                                      </p:cBhvr>
                                      <p:to>
                                        <p:strVal val="visible"/>
                                      </p:to>
                                    </p:set>
                                    <p:animEffect transition="in" filter="dissolve">
                                      <p:cBhvr>
                                        <p:cTn id="17" dur="500"/>
                                        <p:tgtEl>
                                          <p:spTgt spid="89091">
                                            <p:txEl>
                                              <p:pRg st="4" end="4"/>
                                            </p:txEl>
                                          </p:spTgt>
                                        </p:tgtEl>
                                      </p:cBhvr>
                                    </p:animEffect>
                                  </p:childTnLst>
                                  <p:subTnLst>
                                    <p:animClr clrSpc="rgb" dir="cw">
                                      <p:cBhvr override="childStyle">
                                        <p:cTn dur="1" fill="hold" display="0" masterRel="nextClick" afterEffect="1"/>
                                        <p:tgtEl>
                                          <p:spTgt spid="89091">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mtClean="0"/>
              <a:t>Cause and Effect</a:t>
            </a:r>
          </a:p>
        </p:txBody>
      </p:sp>
      <p:sp>
        <p:nvSpPr>
          <p:cNvPr id="251907" name="Text Box 3"/>
          <p:cNvSpPr txBox="1">
            <a:spLocks noChangeArrowheads="1"/>
          </p:cNvSpPr>
          <p:nvPr/>
        </p:nvSpPr>
        <p:spPr bwMode="auto">
          <a:xfrm>
            <a:off x="3490913" y="2514600"/>
            <a:ext cx="1285875" cy="333375"/>
          </a:xfrm>
          <a:prstGeom prst="rect">
            <a:avLst/>
          </a:prstGeom>
          <a:noFill/>
          <a:ln w="28575">
            <a:solidFill>
              <a:schemeClr val="tx1"/>
            </a:solidFill>
            <a:miter lim="800000"/>
            <a:headEnd/>
            <a:tailEnd/>
          </a:ln>
        </p:spPr>
        <p:txBody>
          <a:bodyPr wrap="none">
            <a:spAutoFit/>
          </a:bodyPr>
          <a:lstStyle/>
          <a:p>
            <a:pPr algn="ctr" eaLnBrk="0" hangingPunct="0"/>
            <a:r>
              <a:rPr lang="en-GB"/>
              <a:t>Population</a:t>
            </a:r>
          </a:p>
        </p:txBody>
      </p:sp>
      <p:grpSp>
        <p:nvGrpSpPr>
          <p:cNvPr id="2" name="Group 10"/>
          <p:cNvGrpSpPr>
            <a:grpSpLocks/>
          </p:cNvGrpSpPr>
          <p:nvPr/>
        </p:nvGrpSpPr>
        <p:grpSpPr bwMode="auto">
          <a:xfrm>
            <a:off x="914400" y="2514600"/>
            <a:ext cx="2590800" cy="304800"/>
            <a:chOff x="576" y="1584"/>
            <a:chExt cx="1632" cy="192"/>
          </a:xfrm>
        </p:grpSpPr>
        <p:sp>
          <p:nvSpPr>
            <p:cNvPr id="37904" name="Text Box 4"/>
            <p:cNvSpPr txBox="1">
              <a:spLocks noChangeArrowheads="1"/>
            </p:cNvSpPr>
            <p:nvPr/>
          </p:nvSpPr>
          <p:spPr bwMode="auto">
            <a:xfrm>
              <a:off x="576" y="1584"/>
              <a:ext cx="752" cy="192"/>
            </a:xfrm>
            <a:prstGeom prst="rect">
              <a:avLst/>
            </a:prstGeom>
            <a:noFill/>
            <a:ln w="28575">
              <a:noFill/>
              <a:miter lim="800000"/>
              <a:headEnd/>
              <a:tailEnd/>
            </a:ln>
          </p:spPr>
          <p:txBody>
            <a:bodyPr wrap="none">
              <a:spAutoFit/>
            </a:bodyPr>
            <a:lstStyle/>
            <a:p>
              <a:pPr algn="ctr" eaLnBrk="0" hangingPunct="0"/>
              <a:r>
                <a:rPr lang="en-GB"/>
                <a:t>Birth Rate</a:t>
              </a:r>
            </a:p>
          </p:txBody>
        </p:sp>
        <p:cxnSp>
          <p:nvCxnSpPr>
            <p:cNvPr id="37905" name="AutoShape 6"/>
            <p:cNvCxnSpPr>
              <a:cxnSpLocks noChangeShapeType="1"/>
              <a:endCxn id="251907" idx="1"/>
            </p:cNvCxnSpPr>
            <p:nvPr/>
          </p:nvCxnSpPr>
          <p:spPr bwMode="auto">
            <a:xfrm>
              <a:off x="1344" y="1680"/>
              <a:ext cx="864" cy="0"/>
            </a:xfrm>
            <a:prstGeom prst="straightConnector1">
              <a:avLst/>
            </a:prstGeom>
            <a:noFill/>
            <a:ln w="28575">
              <a:solidFill>
                <a:schemeClr val="tx1"/>
              </a:solidFill>
              <a:round/>
              <a:headEnd/>
              <a:tailEnd type="triangle" w="med" len="med"/>
            </a:ln>
          </p:spPr>
        </p:cxnSp>
      </p:grpSp>
      <p:grpSp>
        <p:nvGrpSpPr>
          <p:cNvPr id="3" name="Group 11"/>
          <p:cNvGrpSpPr>
            <a:grpSpLocks/>
          </p:cNvGrpSpPr>
          <p:nvPr/>
        </p:nvGrpSpPr>
        <p:grpSpPr bwMode="auto">
          <a:xfrm>
            <a:off x="4762500" y="2514600"/>
            <a:ext cx="2779713" cy="304800"/>
            <a:chOff x="3000" y="1584"/>
            <a:chExt cx="1751" cy="192"/>
          </a:xfrm>
        </p:grpSpPr>
        <p:sp>
          <p:nvSpPr>
            <p:cNvPr id="37902" name="Text Box 5"/>
            <p:cNvSpPr txBox="1">
              <a:spLocks noChangeArrowheads="1"/>
            </p:cNvSpPr>
            <p:nvPr/>
          </p:nvSpPr>
          <p:spPr bwMode="auto">
            <a:xfrm>
              <a:off x="3936" y="1584"/>
              <a:ext cx="815" cy="192"/>
            </a:xfrm>
            <a:prstGeom prst="rect">
              <a:avLst/>
            </a:prstGeom>
            <a:noFill/>
            <a:ln w="28575">
              <a:noFill/>
              <a:miter lim="800000"/>
              <a:headEnd/>
              <a:tailEnd/>
            </a:ln>
          </p:spPr>
          <p:txBody>
            <a:bodyPr wrap="none">
              <a:spAutoFit/>
            </a:bodyPr>
            <a:lstStyle/>
            <a:p>
              <a:pPr algn="ctr" eaLnBrk="0" hangingPunct="0"/>
              <a:r>
                <a:rPr lang="en-GB"/>
                <a:t>Death Rate</a:t>
              </a:r>
            </a:p>
          </p:txBody>
        </p:sp>
        <p:cxnSp>
          <p:nvCxnSpPr>
            <p:cNvPr id="37903" name="AutoShape 7"/>
            <p:cNvCxnSpPr>
              <a:cxnSpLocks noChangeShapeType="1"/>
              <a:stCxn id="37902" idx="1"/>
              <a:endCxn id="251907" idx="3"/>
            </p:cNvCxnSpPr>
            <p:nvPr/>
          </p:nvCxnSpPr>
          <p:spPr bwMode="auto">
            <a:xfrm flipH="1">
              <a:off x="3000" y="1680"/>
              <a:ext cx="936" cy="0"/>
            </a:xfrm>
            <a:prstGeom prst="straightConnector1">
              <a:avLst/>
            </a:prstGeom>
            <a:noFill/>
            <a:ln w="28575">
              <a:solidFill>
                <a:schemeClr val="tx1"/>
              </a:solidFill>
              <a:round/>
              <a:headEnd/>
              <a:tailEnd type="triangle" w="med" len="med"/>
            </a:ln>
          </p:spPr>
        </p:cxnSp>
      </p:grpSp>
      <p:sp>
        <p:nvSpPr>
          <p:cNvPr id="251912" name="Text Box 8"/>
          <p:cNvSpPr txBox="1">
            <a:spLocks noChangeArrowheads="1"/>
          </p:cNvSpPr>
          <p:nvPr/>
        </p:nvSpPr>
        <p:spPr bwMode="auto">
          <a:xfrm>
            <a:off x="3200400" y="2286000"/>
            <a:ext cx="338138" cy="304800"/>
          </a:xfrm>
          <a:prstGeom prst="rect">
            <a:avLst/>
          </a:prstGeom>
          <a:noFill/>
          <a:ln w="28575">
            <a:noFill/>
            <a:miter lim="800000"/>
            <a:headEnd/>
            <a:tailEnd/>
          </a:ln>
        </p:spPr>
        <p:txBody>
          <a:bodyPr wrap="none">
            <a:spAutoFit/>
          </a:bodyPr>
          <a:lstStyle/>
          <a:p>
            <a:pPr algn="ctr" eaLnBrk="0" hangingPunct="0"/>
            <a:r>
              <a:rPr lang="en-GB">
                <a:solidFill>
                  <a:srgbClr val="FF0000"/>
                </a:solidFill>
              </a:rPr>
              <a:t>+</a:t>
            </a:r>
          </a:p>
        </p:txBody>
      </p:sp>
      <p:sp>
        <p:nvSpPr>
          <p:cNvPr id="251913" name="Text Box 9"/>
          <p:cNvSpPr txBox="1">
            <a:spLocks noChangeArrowheads="1"/>
          </p:cNvSpPr>
          <p:nvPr/>
        </p:nvSpPr>
        <p:spPr bwMode="auto">
          <a:xfrm>
            <a:off x="4719638" y="2260600"/>
            <a:ext cx="280987" cy="336550"/>
          </a:xfrm>
          <a:prstGeom prst="rect">
            <a:avLst/>
          </a:prstGeom>
          <a:noFill/>
          <a:ln w="28575">
            <a:noFill/>
            <a:miter lim="800000"/>
            <a:headEnd/>
            <a:tailEnd/>
          </a:ln>
        </p:spPr>
        <p:txBody>
          <a:bodyPr wrap="none">
            <a:spAutoFit/>
          </a:bodyPr>
          <a:lstStyle/>
          <a:p>
            <a:pPr algn="ctr" eaLnBrk="0" hangingPunct="0"/>
            <a:r>
              <a:rPr lang="en-GB" sz="1600">
                <a:solidFill>
                  <a:srgbClr val="FF0000"/>
                </a:solidFill>
              </a:rPr>
              <a:t>-</a:t>
            </a:r>
          </a:p>
        </p:txBody>
      </p:sp>
      <p:grpSp>
        <p:nvGrpSpPr>
          <p:cNvPr id="4" name="Group 16"/>
          <p:cNvGrpSpPr>
            <a:grpSpLocks/>
          </p:cNvGrpSpPr>
          <p:nvPr/>
        </p:nvGrpSpPr>
        <p:grpSpPr bwMode="auto">
          <a:xfrm>
            <a:off x="968375" y="3530600"/>
            <a:ext cx="6499225" cy="993775"/>
            <a:chOff x="610" y="2224"/>
            <a:chExt cx="4094" cy="626"/>
          </a:xfrm>
        </p:grpSpPr>
        <p:sp>
          <p:nvSpPr>
            <p:cNvPr id="37900" name="Text Box 12"/>
            <p:cNvSpPr txBox="1">
              <a:spLocks noChangeArrowheads="1"/>
            </p:cNvSpPr>
            <p:nvPr/>
          </p:nvSpPr>
          <p:spPr bwMode="auto">
            <a:xfrm>
              <a:off x="610" y="2224"/>
              <a:ext cx="241" cy="231"/>
            </a:xfrm>
            <a:prstGeom prst="rect">
              <a:avLst/>
            </a:prstGeom>
            <a:noFill/>
            <a:ln w="28575">
              <a:noFill/>
              <a:miter lim="800000"/>
              <a:headEnd/>
              <a:tailEnd/>
            </a:ln>
          </p:spPr>
          <p:txBody>
            <a:bodyPr wrap="none">
              <a:spAutoFit/>
            </a:bodyPr>
            <a:lstStyle/>
            <a:p>
              <a:pPr algn="ctr" eaLnBrk="0" hangingPunct="0"/>
              <a:r>
                <a:rPr lang="en-GB" sz="1800">
                  <a:solidFill>
                    <a:srgbClr val="FF0000"/>
                  </a:solidFill>
                </a:rPr>
                <a:t>+</a:t>
              </a:r>
            </a:p>
          </p:txBody>
        </p:sp>
        <p:sp>
          <p:nvSpPr>
            <p:cNvPr id="37901" name="Text Box 13"/>
            <p:cNvSpPr txBox="1">
              <a:spLocks noChangeArrowheads="1"/>
            </p:cNvSpPr>
            <p:nvPr/>
          </p:nvSpPr>
          <p:spPr bwMode="auto">
            <a:xfrm>
              <a:off x="960" y="2256"/>
              <a:ext cx="3744" cy="594"/>
            </a:xfrm>
            <a:prstGeom prst="rect">
              <a:avLst/>
            </a:prstGeom>
            <a:noFill/>
            <a:ln w="28575">
              <a:noFill/>
              <a:miter lim="800000"/>
              <a:headEnd/>
              <a:tailEnd/>
            </a:ln>
          </p:spPr>
          <p:txBody>
            <a:bodyPr wrap="none">
              <a:spAutoFit/>
            </a:bodyPr>
            <a:lstStyle/>
            <a:p>
              <a:pPr eaLnBrk="0" hangingPunct="0"/>
              <a:r>
                <a:rPr lang="en-GB"/>
                <a:t>Same type of change at arrow head to changes at arrow </a:t>
              </a:r>
            </a:p>
            <a:p>
              <a:pPr eaLnBrk="0" hangingPunct="0"/>
              <a:r>
                <a:rPr lang="en-GB"/>
                <a:t>tail assuming everything else is constant.</a:t>
              </a:r>
            </a:p>
            <a:p>
              <a:pPr eaLnBrk="0" hangingPunct="0"/>
              <a:r>
                <a:rPr lang="en-GB"/>
                <a:t>Eg if Death Rate is constant, then reducing Birth Rate will</a:t>
              </a:r>
            </a:p>
            <a:p>
              <a:pPr eaLnBrk="0" hangingPunct="0"/>
              <a:r>
                <a:rPr lang="en-GB"/>
                <a:t>reduce the population</a:t>
              </a:r>
            </a:p>
          </p:txBody>
        </p:sp>
      </p:grpSp>
      <p:grpSp>
        <p:nvGrpSpPr>
          <p:cNvPr id="5" name="Group 17"/>
          <p:cNvGrpSpPr>
            <a:grpSpLocks/>
          </p:cNvGrpSpPr>
          <p:nvPr/>
        </p:nvGrpSpPr>
        <p:grpSpPr bwMode="auto">
          <a:xfrm>
            <a:off x="968375" y="4724400"/>
            <a:ext cx="6743700" cy="993775"/>
            <a:chOff x="610" y="2976"/>
            <a:chExt cx="4248" cy="626"/>
          </a:xfrm>
        </p:grpSpPr>
        <p:sp>
          <p:nvSpPr>
            <p:cNvPr id="37898" name="Text Box 14"/>
            <p:cNvSpPr txBox="1">
              <a:spLocks noChangeArrowheads="1"/>
            </p:cNvSpPr>
            <p:nvPr/>
          </p:nvSpPr>
          <p:spPr bwMode="auto">
            <a:xfrm>
              <a:off x="610" y="2976"/>
              <a:ext cx="185" cy="231"/>
            </a:xfrm>
            <a:prstGeom prst="rect">
              <a:avLst/>
            </a:prstGeom>
            <a:noFill/>
            <a:ln w="28575">
              <a:noFill/>
              <a:miter lim="800000"/>
              <a:headEnd/>
              <a:tailEnd/>
            </a:ln>
          </p:spPr>
          <p:txBody>
            <a:bodyPr wrap="none">
              <a:spAutoFit/>
            </a:bodyPr>
            <a:lstStyle/>
            <a:p>
              <a:pPr algn="ctr" eaLnBrk="0" hangingPunct="0"/>
              <a:r>
                <a:rPr lang="en-GB" sz="1800">
                  <a:solidFill>
                    <a:srgbClr val="FF0000"/>
                  </a:solidFill>
                </a:rPr>
                <a:t>-</a:t>
              </a:r>
            </a:p>
          </p:txBody>
        </p:sp>
        <p:sp>
          <p:nvSpPr>
            <p:cNvPr id="37899" name="Text Box 15"/>
            <p:cNvSpPr txBox="1">
              <a:spLocks noChangeArrowheads="1"/>
            </p:cNvSpPr>
            <p:nvPr/>
          </p:nvSpPr>
          <p:spPr bwMode="auto">
            <a:xfrm>
              <a:off x="960" y="3008"/>
              <a:ext cx="3898" cy="594"/>
            </a:xfrm>
            <a:prstGeom prst="rect">
              <a:avLst/>
            </a:prstGeom>
            <a:noFill/>
            <a:ln w="28575">
              <a:noFill/>
              <a:miter lim="800000"/>
              <a:headEnd/>
              <a:tailEnd/>
            </a:ln>
          </p:spPr>
          <p:txBody>
            <a:bodyPr wrap="none">
              <a:spAutoFit/>
            </a:bodyPr>
            <a:lstStyle/>
            <a:p>
              <a:pPr eaLnBrk="0" hangingPunct="0"/>
              <a:r>
                <a:rPr lang="en-GB"/>
                <a:t>Opposite type of change at arrow head to changes at arrow </a:t>
              </a:r>
            </a:p>
            <a:p>
              <a:pPr eaLnBrk="0" hangingPunct="0"/>
              <a:r>
                <a:rPr lang="en-GB"/>
                <a:t>tail assuming everything else is constant.</a:t>
              </a:r>
            </a:p>
            <a:p>
              <a:pPr eaLnBrk="0" hangingPunct="0"/>
              <a:r>
                <a:rPr lang="en-GB"/>
                <a:t>Eg if Birth Rate is constant, then  increasing Death Rate will</a:t>
              </a:r>
            </a:p>
            <a:p>
              <a:pPr eaLnBrk="0" hangingPunct="0"/>
              <a:r>
                <a:rPr lang="en-GB"/>
                <a:t>reduce the population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dissolve">
                                      <p:cBhvr>
                                        <p:cTn id="7" dur="500"/>
                                        <p:tgtEl>
                                          <p:spTgt spid="2519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1912"/>
                                        </p:tgtEl>
                                        <p:attrNameLst>
                                          <p:attrName>style.visibility</p:attrName>
                                        </p:attrNameLst>
                                      </p:cBhvr>
                                      <p:to>
                                        <p:strVal val="visible"/>
                                      </p:to>
                                    </p:set>
                                    <p:animEffect transition="in" filter="dissolve">
                                      <p:cBhvr>
                                        <p:cTn id="22" dur="500"/>
                                        <p:tgtEl>
                                          <p:spTgt spid="2519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1913"/>
                                        </p:tgtEl>
                                        <p:attrNameLst>
                                          <p:attrName>style.visibility</p:attrName>
                                        </p:attrNameLst>
                                      </p:cBhvr>
                                      <p:to>
                                        <p:strVal val="visible"/>
                                      </p:to>
                                    </p:set>
                                    <p:animEffect transition="in" filter="dissolve">
                                      <p:cBhvr>
                                        <p:cTn id="27" dur="500"/>
                                        <p:tgtEl>
                                          <p:spTgt spid="2519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nimBg="1" autoUpdateAnimBg="0"/>
      <p:bldP spid="251912" grpId="0" autoUpdateAnimBg="0"/>
      <p:bldP spid="25191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Feedback</a:t>
            </a:r>
          </a:p>
        </p:txBody>
      </p:sp>
      <p:sp>
        <p:nvSpPr>
          <p:cNvPr id="252933" name="Text Box 5"/>
          <p:cNvSpPr txBox="1">
            <a:spLocks noChangeArrowheads="1"/>
          </p:cNvSpPr>
          <p:nvPr/>
        </p:nvSpPr>
        <p:spPr bwMode="auto">
          <a:xfrm>
            <a:off x="3810000" y="2486025"/>
            <a:ext cx="1577975" cy="333375"/>
          </a:xfrm>
          <a:prstGeom prst="rect">
            <a:avLst/>
          </a:prstGeom>
          <a:noFill/>
          <a:ln w="28575">
            <a:solidFill>
              <a:schemeClr val="tx1"/>
            </a:solidFill>
            <a:miter lim="800000"/>
            <a:headEnd/>
            <a:tailEnd/>
          </a:ln>
        </p:spPr>
        <p:txBody>
          <a:bodyPr wrap="none">
            <a:spAutoFit/>
          </a:bodyPr>
          <a:lstStyle/>
          <a:p>
            <a:pPr algn="ctr" eaLnBrk="0" hangingPunct="0"/>
            <a:r>
              <a:rPr lang="en-GB"/>
              <a:t>Bank Account</a:t>
            </a:r>
          </a:p>
        </p:txBody>
      </p:sp>
      <p:grpSp>
        <p:nvGrpSpPr>
          <p:cNvPr id="2" name="Group 49"/>
          <p:cNvGrpSpPr>
            <a:grpSpLocks/>
          </p:cNvGrpSpPr>
          <p:nvPr/>
        </p:nvGrpSpPr>
        <p:grpSpPr bwMode="auto">
          <a:xfrm>
            <a:off x="1482725" y="2257425"/>
            <a:ext cx="2387600" cy="533400"/>
            <a:chOff x="934" y="1422"/>
            <a:chExt cx="1504" cy="336"/>
          </a:xfrm>
        </p:grpSpPr>
        <p:grpSp>
          <p:nvGrpSpPr>
            <p:cNvPr id="38937" name="Group 6"/>
            <p:cNvGrpSpPr>
              <a:grpSpLocks/>
            </p:cNvGrpSpPr>
            <p:nvPr/>
          </p:nvGrpSpPr>
          <p:grpSpPr bwMode="auto">
            <a:xfrm>
              <a:off x="934" y="1566"/>
              <a:ext cx="1435" cy="192"/>
              <a:chOff x="627" y="1584"/>
              <a:chExt cx="1581" cy="192"/>
            </a:xfrm>
          </p:grpSpPr>
          <p:sp>
            <p:nvSpPr>
              <p:cNvPr id="38939" name="Text Box 7"/>
              <p:cNvSpPr txBox="1">
                <a:spLocks noChangeArrowheads="1"/>
              </p:cNvSpPr>
              <p:nvPr/>
            </p:nvSpPr>
            <p:spPr bwMode="auto">
              <a:xfrm>
                <a:off x="627" y="1584"/>
                <a:ext cx="653" cy="192"/>
              </a:xfrm>
              <a:prstGeom prst="rect">
                <a:avLst/>
              </a:prstGeom>
              <a:noFill/>
              <a:ln w="28575">
                <a:noFill/>
                <a:miter lim="800000"/>
                <a:headEnd/>
                <a:tailEnd/>
              </a:ln>
            </p:spPr>
            <p:txBody>
              <a:bodyPr wrap="none">
                <a:spAutoFit/>
              </a:bodyPr>
              <a:lstStyle/>
              <a:p>
                <a:pPr algn="ctr" eaLnBrk="0" hangingPunct="0"/>
                <a:r>
                  <a:rPr lang="en-GB"/>
                  <a:t>Income</a:t>
                </a:r>
              </a:p>
            </p:txBody>
          </p:sp>
          <p:cxnSp>
            <p:nvCxnSpPr>
              <p:cNvPr id="38940" name="AutoShape 8"/>
              <p:cNvCxnSpPr>
                <a:cxnSpLocks noChangeShapeType="1"/>
                <a:endCxn id="252933" idx="1"/>
              </p:cNvCxnSpPr>
              <p:nvPr/>
            </p:nvCxnSpPr>
            <p:spPr bwMode="auto">
              <a:xfrm>
                <a:off x="1344" y="1680"/>
                <a:ext cx="864" cy="0"/>
              </a:xfrm>
              <a:prstGeom prst="straightConnector1">
                <a:avLst/>
              </a:prstGeom>
              <a:noFill/>
              <a:ln w="28575">
                <a:solidFill>
                  <a:schemeClr val="tx1"/>
                </a:solidFill>
                <a:round/>
                <a:headEnd/>
                <a:tailEnd type="triangle" w="med" len="med"/>
              </a:ln>
            </p:spPr>
          </p:cxnSp>
        </p:grpSp>
        <p:sp>
          <p:nvSpPr>
            <p:cNvPr id="38938" name="Text Box 12"/>
            <p:cNvSpPr txBox="1">
              <a:spLocks noChangeArrowheads="1"/>
            </p:cNvSpPr>
            <p:nvPr/>
          </p:nvSpPr>
          <p:spPr bwMode="auto">
            <a:xfrm>
              <a:off x="2225" y="1422"/>
              <a:ext cx="213" cy="192"/>
            </a:xfrm>
            <a:prstGeom prst="rect">
              <a:avLst/>
            </a:prstGeom>
            <a:noFill/>
            <a:ln w="28575">
              <a:noFill/>
              <a:miter lim="800000"/>
              <a:headEnd/>
              <a:tailEnd/>
            </a:ln>
          </p:spPr>
          <p:txBody>
            <a:bodyPr wrap="none">
              <a:spAutoFit/>
            </a:bodyPr>
            <a:lstStyle/>
            <a:p>
              <a:pPr algn="ctr" eaLnBrk="0" hangingPunct="0"/>
              <a:r>
                <a:rPr lang="en-GB">
                  <a:solidFill>
                    <a:srgbClr val="FF0000"/>
                  </a:solidFill>
                </a:rPr>
                <a:t>+</a:t>
              </a:r>
            </a:p>
          </p:txBody>
        </p:sp>
      </p:grpSp>
      <p:grpSp>
        <p:nvGrpSpPr>
          <p:cNvPr id="4" name="Group 50"/>
          <p:cNvGrpSpPr>
            <a:grpSpLocks/>
          </p:cNvGrpSpPr>
          <p:nvPr/>
        </p:nvGrpSpPr>
        <p:grpSpPr bwMode="auto">
          <a:xfrm>
            <a:off x="5360988" y="2181225"/>
            <a:ext cx="2782887" cy="609600"/>
            <a:chOff x="3377" y="1374"/>
            <a:chExt cx="1753" cy="384"/>
          </a:xfrm>
        </p:grpSpPr>
        <p:grpSp>
          <p:nvGrpSpPr>
            <p:cNvPr id="38933" name="Group 9"/>
            <p:cNvGrpSpPr>
              <a:grpSpLocks/>
            </p:cNvGrpSpPr>
            <p:nvPr/>
          </p:nvGrpSpPr>
          <p:grpSpPr bwMode="auto">
            <a:xfrm>
              <a:off x="3473" y="1566"/>
              <a:ext cx="1657" cy="192"/>
              <a:chOff x="3000" y="1584"/>
              <a:chExt cx="1829" cy="192"/>
            </a:xfrm>
          </p:grpSpPr>
          <p:sp>
            <p:nvSpPr>
              <p:cNvPr id="38935" name="Text Box 10"/>
              <p:cNvSpPr txBox="1">
                <a:spLocks noChangeArrowheads="1"/>
              </p:cNvSpPr>
              <p:nvPr/>
            </p:nvSpPr>
            <p:spPr bwMode="auto">
              <a:xfrm>
                <a:off x="3861" y="1584"/>
                <a:ext cx="968" cy="192"/>
              </a:xfrm>
              <a:prstGeom prst="rect">
                <a:avLst/>
              </a:prstGeom>
              <a:noFill/>
              <a:ln w="28575">
                <a:noFill/>
                <a:miter lim="800000"/>
                <a:headEnd/>
                <a:tailEnd/>
              </a:ln>
            </p:spPr>
            <p:txBody>
              <a:bodyPr wrap="none">
                <a:spAutoFit/>
              </a:bodyPr>
              <a:lstStyle/>
              <a:p>
                <a:pPr algn="ctr" eaLnBrk="0" hangingPunct="0"/>
                <a:r>
                  <a:rPr lang="en-GB"/>
                  <a:t>Expenditure</a:t>
                </a:r>
              </a:p>
            </p:txBody>
          </p:sp>
          <p:cxnSp>
            <p:nvCxnSpPr>
              <p:cNvPr id="38936" name="AutoShape 11"/>
              <p:cNvCxnSpPr>
                <a:cxnSpLocks noChangeShapeType="1"/>
                <a:stCxn id="38935" idx="1"/>
                <a:endCxn id="252933" idx="3"/>
              </p:cNvCxnSpPr>
              <p:nvPr/>
            </p:nvCxnSpPr>
            <p:spPr bwMode="auto">
              <a:xfrm flipH="1">
                <a:off x="3000" y="1680"/>
                <a:ext cx="936" cy="0"/>
              </a:xfrm>
              <a:prstGeom prst="straightConnector1">
                <a:avLst/>
              </a:prstGeom>
              <a:noFill/>
              <a:ln w="28575">
                <a:solidFill>
                  <a:schemeClr val="tx1"/>
                </a:solidFill>
                <a:round/>
                <a:headEnd/>
                <a:tailEnd type="triangle" w="med" len="med"/>
              </a:ln>
            </p:spPr>
          </p:cxnSp>
        </p:grpSp>
        <p:sp>
          <p:nvSpPr>
            <p:cNvPr id="38934" name="Text Box 13"/>
            <p:cNvSpPr txBox="1">
              <a:spLocks noChangeArrowheads="1"/>
            </p:cNvSpPr>
            <p:nvPr/>
          </p:nvSpPr>
          <p:spPr bwMode="auto">
            <a:xfrm>
              <a:off x="3377" y="1374"/>
              <a:ext cx="177" cy="212"/>
            </a:xfrm>
            <a:prstGeom prst="rect">
              <a:avLst/>
            </a:prstGeom>
            <a:noFill/>
            <a:ln w="28575">
              <a:noFill/>
              <a:miter lim="800000"/>
              <a:headEnd/>
              <a:tailEnd/>
            </a:ln>
          </p:spPr>
          <p:txBody>
            <a:bodyPr wrap="none">
              <a:spAutoFit/>
            </a:bodyPr>
            <a:lstStyle/>
            <a:p>
              <a:pPr algn="ctr" eaLnBrk="0" hangingPunct="0"/>
              <a:r>
                <a:rPr lang="en-GB" sz="1600">
                  <a:solidFill>
                    <a:srgbClr val="FF0000"/>
                  </a:solidFill>
                </a:rPr>
                <a:t>-</a:t>
              </a:r>
            </a:p>
          </p:txBody>
        </p:sp>
      </p:grpSp>
      <p:grpSp>
        <p:nvGrpSpPr>
          <p:cNvPr id="6" name="Group 47"/>
          <p:cNvGrpSpPr>
            <a:grpSpLocks/>
          </p:cNvGrpSpPr>
          <p:nvPr/>
        </p:nvGrpSpPr>
        <p:grpSpPr bwMode="auto">
          <a:xfrm>
            <a:off x="1049338" y="2790825"/>
            <a:ext cx="6003925" cy="2701925"/>
            <a:chOff x="661" y="1758"/>
            <a:chExt cx="3782" cy="1702"/>
          </a:xfrm>
        </p:grpSpPr>
        <p:sp>
          <p:nvSpPr>
            <p:cNvPr id="38921" name="Text Box 4"/>
            <p:cNvSpPr txBox="1">
              <a:spLocks noChangeArrowheads="1"/>
            </p:cNvSpPr>
            <p:nvPr/>
          </p:nvSpPr>
          <p:spPr bwMode="auto">
            <a:xfrm>
              <a:off x="1831" y="2914"/>
              <a:ext cx="116" cy="192"/>
            </a:xfrm>
            <a:prstGeom prst="rect">
              <a:avLst/>
            </a:prstGeom>
            <a:noFill/>
            <a:ln w="28575">
              <a:noFill/>
              <a:miter lim="800000"/>
              <a:headEnd/>
              <a:tailEnd/>
            </a:ln>
          </p:spPr>
          <p:txBody>
            <a:bodyPr wrap="none">
              <a:spAutoFit/>
            </a:bodyPr>
            <a:lstStyle/>
            <a:p>
              <a:pPr algn="ctr" eaLnBrk="0" hangingPunct="0"/>
              <a:endParaRPr lang="en-US"/>
            </a:p>
          </p:txBody>
        </p:sp>
        <p:sp>
          <p:nvSpPr>
            <p:cNvPr id="38922" name="Arc 33"/>
            <p:cNvSpPr>
              <a:spLocks/>
            </p:cNvSpPr>
            <p:nvPr/>
          </p:nvSpPr>
          <p:spPr bwMode="auto">
            <a:xfrm rot="-5400000">
              <a:off x="1713" y="1734"/>
              <a:ext cx="624"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66FF"/>
              </a:solidFill>
              <a:round/>
              <a:headEnd/>
              <a:tailEnd type="triangle" w="med" len="med"/>
            </a:ln>
          </p:spPr>
          <p:txBody>
            <a:bodyPr wrap="none" anchor="ctr">
              <a:spAutoFit/>
            </a:bodyPr>
            <a:lstStyle/>
            <a:p>
              <a:endParaRPr lang="en-GB"/>
            </a:p>
          </p:txBody>
        </p:sp>
        <p:sp>
          <p:nvSpPr>
            <p:cNvPr id="38923" name="Text Box 34"/>
            <p:cNvSpPr txBox="1">
              <a:spLocks noChangeArrowheads="1"/>
            </p:cNvSpPr>
            <p:nvPr/>
          </p:nvSpPr>
          <p:spPr bwMode="auto">
            <a:xfrm>
              <a:off x="3704" y="2478"/>
              <a:ext cx="739" cy="210"/>
            </a:xfrm>
            <a:prstGeom prst="rect">
              <a:avLst/>
            </a:prstGeom>
            <a:noFill/>
            <a:ln w="28575">
              <a:solidFill>
                <a:srgbClr val="0066FF"/>
              </a:solidFill>
              <a:miter lim="800000"/>
              <a:headEnd/>
              <a:tailEnd/>
            </a:ln>
          </p:spPr>
          <p:txBody>
            <a:bodyPr wrap="none">
              <a:spAutoFit/>
            </a:bodyPr>
            <a:lstStyle/>
            <a:p>
              <a:pPr algn="ctr" eaLnBrk="0" hangingPunct="0"/>
              <a:r>
                <a:rPr lang="en-GB">
                  <a:solidFill>
                    <a:srgbClr val="0066FF"/>
                  </a:solidFill>
                </a:rPr>
                <a:t>Overdraft</a:t>
              </a:r>
            </a:p>
          </p:txBody>
        </p:sp>
        <p:sp>
          <p:nvSpPr>
            <p:cNvPr id="38924" name="Text Box 37"/>
            <p:cNvSpPr txBox="1">
              <a:spLocks noChangeArrowheads="1"/>
            </p:cNvSpPr>
            <p:nvPr/>
          </p:nvSpPr>
          <p:spPr bwMode="auto">
            <a:xfrm>
              <a:off x="1400" y="2478"/>
              <a:ext cx="997" cy="210"/>
            </a:xfrm>
            <a:prstGeom prst="rect">
              <a:avLst/>
            </a:prstGeom>
            <a:noFill/>
            <a:ln w="28575">
              <a:solidFill>
                <a:srgbClr val="0066FF"/>
              </a:solidFill>
              <a:miter lim="800000"/>
              <a:headEnd/>
              <a:tailEnd/>
            </a:ln>
          </p:spPr>
          <p:txBody>
            <a:bodyPr wrap="none">
              <a:spAutoFit/>
            </a:bodyPr>
            <a:lstStyle/>
            <a:p>
              <a:pPr algn="ctr" eaLnBrk="0" hangingPunct="0"/>
              <a:r>
                <a:rPr lang="en-GB">
                  <a:solidFill>
                    <a:srgbClr val="0066FF"/>
                  </a:solidFill>
                </a:rPr>
                <a:t>Bank Charges</a:t>
              </a:r>
            </a:p>
          </p:txBody>
        </p:sp>
        <p:sp>
          <p:nvSpPr>
            <p:cNvPr id="38925" name="Arc 38"/>
            <p:cNvSpPr>
              <a:spLocks/>
            </p:cNvSpPr>
            <p:nvPr/>
          </p:nvSpPr>
          <p:spPr bwMode="auto">
            <a:xfrm>
              <a:off x="3521" y="1758"/>
              <a:ext cx="624"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66FF"/>
              </a:solidFill>
              <a:round/>
              <a:headEnd/>
              <a:tailEnd type="triangle" w="med" len="med"/>
            </a:ln>
          </p:spPr>
          <p:txBody>
            <a:bodyPr wrap="none" anchor="ctr">
              <a:spAutoFit/>
            </a:bodyPr>
            <a:lstStyle/>
            <a:p>
              <a:endParaRPr lang="en-GB"/>
            </a:p>
          </p:txBody>
        </p:sp>
        <p:cxnSp>
          <p:nvCxnSpPr>
            <p:cNvPr id="38926" name="AutoShape 39"/>
            <p:cNvCxnSpPr>
              <a:cxnSpLocks noChangeShapeType="1"/>
              <a:stCxn id="38923" idx="2"/>
              <a:endCxn id="38924" idx="2"/>
            </p:cNvCxnSpPr>
            <p:nvPr/>
          </p:nvCxnSpPr>
          <p:spPr bwMode="auto">
            <a:xfrm rot="5400000">
              <a:off x="2986" y="1610"/>
              <a:ext cx="1" cy="2175"/>
            </a:xfrm>
            <a:prstGeom prst="curvedConnector3">
              <a:avLst>
                <a:gd name="adj1" fmla="val 50499986"/>
              </a:avLst>
            </a:prstGeom>
            <a:noFill/>
            <a:ln w="28575">
              <a:solidFill>
                <a:srgbClr val="0066FF"/>
              </a:solidFill>
              <a:round/>
              <a:headEnd/>
              <a:tailEnd type="triangle" w="med" len="med"/>
            </a:ln>
          </p:spPr>
        </p:cxnSp>
        <p:sp>
          <p:nvSpPr>
            <p:cNvPr id="38927" name="Text Box 40"/>
            <p:cNvSpPr txBox="1">
              <a:spLocks noChangeArrowheads="1"/>
            </p:cNvSpPr>
            <p:nvPr/>
          </p:nvSpPr>
          <p:spPr bwMode="auto">
            <a:xfrm>
              <a:off x="661" y="3250"/>
              <a:ext cx="827" cy="210"/>
            </a:xfrm>
            <a:prstGeom prst="rect">
              <a:avLst/>
            </a:prstGeom>
            <a:noFill/>
            <a:ln w="28575">
              <a:solidFill>
                <a:srgbClr val="0066FF"/>
              </a:solidFill>
              <a:miter lim="800000"/>
              <a:headEnd/>
              <a:tailEnd/>
            </a:ln>
          </p:spPr>
          <p:txBody>
            <a:bodyPr wrap="none">
              <a:spAutoFit/>
            </a:bodyPr>
            <a:lstStyle/>
            <a:p>
              <a:pPr algn="ctr" eaLnBrk="0" hangingPunct="0"/>
              <a:r>
                <a:rPr lang="en-GB">
                  <a:solidFill>
                    <a:srgbClr val="0066FF"/>
                  </a:solidFill>
                </a:rPr>
                <a:t>Interest %</a:t>
              </a:r>
            </a:p>
          </p:txBody>
        </p:sp>
        <p:cxnSp>
          <p:nvCxnSpPr>
            <p:cNvPr id="38928" name="AutoShape 41"/>
            <p:cNvCxnSpPr>
              <a:cxnSpLocks noChangeShapeType="1"/>
              <a:endCxn id="38924" idx="1"/>
            </p:cNvCxnSpPr>
            <p:nvPr/>
          </p:nvCxnSpPr>
          <p:spPr bwMode="auto">
            <a:xfrm rot="-5400000">
              <a:off x="911" y="2727"/>
              <a:ext cx="624" cy="336"/>
            </a:xfrm>
            <a:prstGeom prst="curvedConnector2">
              <a:avLst/>
            </a:prstGeom>
            <a:noFill/>
            <a:ln w="28575">
              <a:solidFill>
                <a:srgbClr val="0066FF"/>
              </a:solidFill>
              <a:round/>
              <a:headEnd/>
              <a:tailEnd type="triangle" w="med" len="med"/>
            </a:ln>
          </p:spPr>
        </p:cxnSp>
        <p:sp>
          <p:nvSpPr>
            <p:cNvPr id="38929" name="Text Box 42"/>
            <p:cNvSpPr txBox="1">
              <a:spLocks noChangeArrowheads="1"/>
            </p:cNvSpPr>
            <p:nvPr/>
          </p:nvSpPr>
          <p:spPr bwMode="auto">
            <a:xfrm>
              <a:off x="4189" y="2222"/>
              <a:ext cx="185" cy="231"/>
            </a:xfrm>
            <a:prstGeom prst="rect">
              <a:avLst/>
            </a:prstGeom>
            <a:noFill/>
            <a:ln w="28575">
              <a:noFill/>
              <a:miter lim="800000"/>
              <a:headEnd/>
              <a:tailEnd/>
            </a:ln>
          </p:spPr>
          <p:txBody>
            <a:bodyPr wrap="none">
              <a:spAutoFit/>
            </a:bodyPr>
            <a:lstStyle/>
            <a:p>
              <a:pPr algn="ctr" eaLnBrk="0" hangingPunct="0"/>
              <a:r>
                <a:rPr lang="en-GB" sz="1800">
                  <a:solidFill>
                    <a:srgbClr val="0066FF"/>
                  </a:solidFill>
                </a:rPr>
                <a:t>-</a:t>
              </a:r>
            </a:p>
          </p:txBody>
        </p:sp>
        <p:sp>
          <p:nvSpPr>
            <p:cNvPr id="38930" name="Text Box 43"/>
            <p:cNvSpPr txBox="1">
              <a:spLocks noChangeArrowheads="1"/>
            </p:cNvSpPr>
            <p:nvPr/>
          </p:nvSpPr>
          <p:spPr bwMode="auto">
            <a:xfrm>
              <a:off x="1697" y="2814"/>
              <a:ext cx="213" cy="192"/>
            </a:xfrm>
            <a:prstGeom prst="rect">
              <a:avLst/>
            </a:prstGeom>
            <a:noFill/>
            <a:ln w="28575">
              <a:noFill/>
              <a:miter lim="800000"/>
              <a:headEnd/>
              <a:tailEnd/>
            </a:ln>
          </p:spPr>
          <p:txBody>
            <a:bodyPr wrap="none">
              <a:spAutoFit/>
            </a:bodyPr>
            <a:lstStyle/>
            <a:p>
              <a:pPr algn="ctr" eaLnBrk="0" hangingPunct="0"/>
              <a:r>
                <a:rPr lang="en-GB">
                  <a:solidFill>
                    <a:srgbClr val="0066FF"/>
                  </a:solidFill>
                </a:rPr>
                <a:t>+</a:t>
              </a:r>
            </a:p>
          </p:txBody>
        </p:sp>
        <p:sp>
          <p:nvSpPr>
            <p:cNvPr id="38931" name="Text Box 44"/>
            <p:cNvSpPr txBox="1">
              <a:spLocks noChangeArrowheads="1"/>
            </p:cNvSpPr>
            <p:nvPr/>
          </p:nvSpPr>
          <p:spPr bwMode="auto">
            <a:xfrm>
              <a:off x="1121" y="2478"/>
              <a:ext cx="213" cy="192"/>
            </a:xfrm>
            <a:prstGeom prst="rect">
              <a:avLst/>
            </a:prstGeom>
            <a:noFill/>
            <a:ln w="28575">
              <a:noFill/>
              <a:miter lim="800000"/>
              <a:headEnd/>
              <a:tailEnd/>
            </a:ln>
          </p:spPr>
          <p:txBody>
            <a:bodyPr wrap="none">
              <a:spAutoFit/>
            </a:bodyPr>
            <a:lstStyle/>
            <a:p>
              <a:pPr algn="ctr" eaLnBrk="0" hangingPunct="0"/>
              <a:r>
                <a:rPr lang="en-GB">
                  <a:solidFill>
                    <a:srgbClr val="0066FF"/>
                  </a:solidFill>
                </a:rPr>
                <a:t>+</a:t>
              </a:r>
            </a:p>
          </p:txBody>
        </p:sp>
        <p:sp>
          <p:nvSpPr>
            <p:cNvPr id="38932" name="Text Box 45"/>
            <p:cNvSpPr txBox="1">
              <a:spLocks noChangeArrowheads="1"/>
            </p:cNvSpPr>
            <p:nvPr/>
          </p:nvSpPr>
          <p:spPr bwMode="auto">
            <a:xfrm>
              <a:off x="2221" y="1838"/>
              <a:ext cx="244" cy="231"/>
            </a:xfrm>
            <a:prstGeom prst="rect">
              <a:avLst/>
            </a:prstGeom>
            <a:noFill/>
            <a:ln w="28575">
              <a:noFill/>
              <a:miter lim="800000"/>
              <a:headEnd/>
              <a:tailEnd/>
            </a:ln>
          </p:spPr>
          <p:txBody>
            <a:bodyPr>
              <a:spAutoFit/>
            </a:bodyPr>
            <a:lstStyle/>
            <a:p>
              <a:pPr algn="ctr" eaLnBrk="0" hangingPunct="0"/>
              <a:r>
                <a:rPr lang="en-GB" sz="1800">
                  <a:solidFill>
                    <a:srgbClr val="0066FF"/>
                  </a:solidFill>
                </a:rPr>
                <a:t>-</a:t>
              </a:r>
            </a:p>
          </p:txBody>
        </p:sp>
      </p:grpSp>
      <p:pic>
        <p:nvPicPr>
          <p:cNvPr id="252974" name="Picture 46"/>
          <p:cNvPicPr>
            <a:picLocks noChangeAspect="1" noChangeArrowheads="1"/>
          </p:cNvPicPr>
          <p:nvPr/>
        </p:nvPicPr>
        <p:blipFill>
          <a:blip r:embed="rId2" cstate="print"/>
          <a:srcRect/>
          <a:stretch>
            <a:fillRect/>
          </a:stretch>
        </p:blipFill>
        <p:spPr bwMode="auto">
          <a:xfrm>
            <a:off x="3684588" y="3171825"/>
            <a:ext cx="2157412" cy="1746250"/>
          </a:xfrm>
          <a:prstGeom prst="rect">
            <a:avLst/>
          </a:prstGeom>
          <a:noFill/>
          <a:ln w="28575">
            <a:noFill/>
            <a:miter lim="800000"/>
            <a:headEnd/>
            <a:tailEnd/>
          </a:ln>
        </p:spPr>
      </p:pic>
      <p:sp>
        <p:nvSpPr>
          <p:cNvPr id="252976" name="Text Box 48"/>
          <p:cNvSpPr txBox="1">
            <a:spLocks noChangeArrowheads="1"/>
          </p:cNvSpPr>
          <p:nvPr/>
        </p:nvSpPr>
        <p:spPr bwMode="auto">
          <a:xfrm>
            <a:off x="1096963" y="5786438"/>
            <a:ext cx="7653337" cy="517525"/>
          </a:xfrm>
          <a:prstGeom prst="rect">
            <a:avLst/>
          </a:prstGeom>
          <a:noFill/>
          <a:ln w="28575">
            <a:noFill/>
            <a:miter lim="800000"/>
            <a:headEnd/>
            <a:tailEnd/>
          </a:ln>
        </p:spPr>
        <p:txBody>
          <a:bodyPr wrap="none">
            <a:spAutoFit/>
          </a:bodyPr>
          <a:lstStyle/>
          <a:p>
            <a:pPr eaLnBrk="0" hangingPunct="0"/>
            <a:r>
              <a:rPr lang="en-GB" b="0">
                <a:latin typeface="Tahoma" pitchFamily="34" charset="0"/>
              </a:rPr>
              <a:t>Feedback is where you can follow the line of cause &amp; effect arrows back to where you started, </a:t>
            </a:r>
          </a:p>
          <a:p>
            <a:pPr eaLnBrk="0" hangingPunct="0"/>
            <a:r>
              <a:rPr lang="en-GB" b="0">
                <a:latin typeface="Tahoma" pitchFamily="34" charset="0"/>
              </a:rPr>
              <a:t>ie re-affecting the start point</a:t>
            </a:r>
            <a:endParaRPr lang="en-GB">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2933"/>
                                        </p:tgtEl>
                                        <p:attrNameLst>
                                          <p:attrName>style.visibility</p:attrName>
                                        </p:attrNameLst>
                                      </p:cBhvr>
                                      <p:to>
                                        <p:strVal val="visible"/>
                                      </p:to>
                                    </p:set>
                                    <p:animEffect transition="in" filter="dissolve">
                                      <p:cBhvr>
                                        <p:cTn id="7" dur="500"/>
                                        <p:tgtEl>
                                          <p:spTgt spid="2529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ppt_h/2"/>
                                          </p:val>
                                        </p:tav>
                                        <p:tav tm="100000">
                                          <p:val>
                                            <p:strVal val="#ppt_y"/>
                                          </p:val>
                                        </p:tav>
                                      </p:tavLst>
                                    </p:anim>
                                    <p:anim calcmode="lin" valueType="num">
                                      <p:cBhvr>
                                        <p:cTn id="24" dur="500" fill="hold"/>
                                        <p:tgtEl>
                                          <p:spTgt spid="6"/>
                                        </p:tgtEl>
                                        <p:attrNameLst>
                                          <p:attrName>ppt_w</p:attrName>
                                        </p:attrNameLst>
                                      </p:cBhvr>
                                      <p:tavLst>
                                        <p:tav tm="0">
                                          <p:val>
                                            <p:strVal val="#ppt_w"/>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52974"/>
                                        </p:tgtEl>
                                        <p:attrNameLst>
                                          <p:attrName>style.visibility</p:attrName>
                                        </p:attrNameLst>
                                      </p:cBhvr>
                                      <p:to>
                                        <p:strVal val="visible"/>
                                      </p:to>
                                    </p:set>
                                    <p:anim calcmode="lin" valueType="num">
                                      <p:cBhvr>
                                        <p:cTn id="30" dur="500" fill="hold"/>
                                        <p:tgtEl>
                                          <p:spTgt spid="252974"/>
                                        </p:tgtEl>
                                        <p:attrNameLst>
                                          <p:attrName>ppt_w</p:attrName>
                                        </p:attrNameLst>
                                      </p:cBhvr>
                                      <p:tavLst>
                                        <p:tav tm="0">
                                          <p:val>
                                            <p:fltVal val="0"/>
                                          </p:val>
                                        </p:tav>
                                        <p:tav tm="100000">
                                          <p:val>
                                            <p:strVal val="#ppt_w"/>
                                          </p:val>
                                        </p:tav>
                                      </p:tavLst>
                                    </p:anim>
                                    <p:anim calcmode="lin" valueType="num">
                                      <p:cBhvr>
                                        <p:cTn id="31" dur="500" fill="hold"/>
                                        <p:tgtEl>
                                          <p:spTgt spid="25297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52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animBg="1" autoUpdateAnimBg="0"/>
      <p:bldP spid="25297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mtClean="0"/>
              <a:t>Feedback</a:t>
            </a:r>
          </a:p>
        </p:txBody>
      </p:sp>
      <p:sp>
        <p:nvSpPr>
          <p:cNvPr id="253955" name="Rectangle 3"/>
          <p:cNvSpPr>
            <a:spLocks noGrp="1" noChangeArrowheads="1"/>
          </p:cNvSpPr>
          <p:nvPr>
            <p:ph type="body" idx="1"/>
          </p:nvPr>
        </p:nvSpPr>
        <p:spPr/>
        <p:txBody>
          <a:bodyPr/>
          <a:lstStyle/>
          <a:p>
            <a:r>
              <a:rPr lang="en-GB" smtClean="0"/>
              <a:t>Two types of Feedback loops :</a:t>
            </a:r>
          </a:p>
          <a:p>
            <a:pPr lvl="1"/>
            <a:r>
              <a:rPr lang="en-GB" smtClean="0"/>
              <a:t>Positive Feedback</a:t>
            </a:r>
          </a:p>
          <a:p>
            <a:pPr lvl="1"/>
            <a:r>
              <a:rPr lang="en-GB" smtClean="0"/>
              <a:t>Negative Feedback</a:t>
            </a:r>
          </a:p>
          <a:p>
            <a:pPr lvl="1"/>
            <a:endParaRPr lang="en-GB" smtClean="0"/>
          </a:p>
          <a:p>
            <a:r>
              <a:rPr lang="en-GB" b="0" smtClean="0"/>
              <a:t>Positive feedback drives growth and change.</a:t>
            </a:r>
          </a:p>
          <a:p>
            <a:endParaRPr lang="en-GB" b="0" smtClean="0"/>
          </a:p>
          <a:p>
            <a:r>
              <a:rPr lang="en-GB" b="0" smtClean="0"/>
              <a:t>Negative feedback adapts to change and controls the systems.</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dissolve">
                                      <p:cBhvr>
                                        <p:cTn id="7" dur="500"/>
                                        <p:tgtEl>
                                          <p:spTgt spid="2539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3955">
                                            <p:txEl>
                                              <p:pRg st="1" end="1"/>
                                            </p:txEl>
                                          </p:spTgt>
                                        </p:tgtEl>
                                        <p:attrNameLst>
                                          <p:attrName>style.visibility</p:attrName>
                                        </p:attrNameLst>
                                      </p:cBhvr>
                                      <p:to>
                                        <p:strVal val="visible"/>
                                      </p:to>
                                    </p:set>
                                    <p:animEffect transition="in" filter="dissolve">
                                      <p:cBhvr>
                                        <p:cTn id="10" dur="500"/>
                                        <p:tgtEl>
                                          <p:spTgt spid="25395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animEffect transition="in" filter="dissolve">
                                      <p:cBhvr>
                                        <p:cTn id="13" dur="500"/>
                                        <p:tgtEl>
                                          <p:spTgt spid="2539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3955">
                                            <p:txEl>
                                              <p:pRg st="4" end="4"/>
                                            </p:txEl>
                                          </p:spTgt>
                                        </p:tgtEl>
                                        <p:attrNameLst>
                                          <p:attrName>style.visibility</p:attrName>
                                        </p:attrNameLst>
                                      </p:cBhvr>
                                      <p:to>
                                        <p:strVal val="visible"/>
                                      </p:to>
                                    </p:set>
                                    <p:animEffect transition="in" filter="dissolve">
                                      <p:cBhvr>
                                        <p:cTn id="18" dur="500"/>
                                        <p:tgtEl>
                                          <p:spTgt spid="25395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53955">
                                            <p:txEl>
                                              <p:pRg st="6" end="6"/>
                                            </p:txEl>
                                          </p:spTgt>
                                        </p:tgtEl>
                                        <p:attrNameLst>
                                          <p:attrName>style.visibility</p:attrName>
                                        </p:attrNameLst>
                                      </p:cBhvr>
                                      <p:to>
                                        <p:strVal val="visible"/>
                                      </p:to>
                                    </p:set>
                                    <p:animEffect transition="in" filter="dissolve">
                                      <p:cBhvr>
                                        <p:cTn id="23" dur="500"/>
                                        <p:tgtEl>
                                          <p:spTgt spid="2539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t>The One Hour Course</a:t>
            </a:r>
            <a:br>
              <a:rPr lang="en-GB" dirty="0" smtClean="0"/>
            </a:br>
            <a:r>
              <a:rPr lang="en-GB" sz="1400" dirty="0" smtClean="0"/>
              <a:t>(Understanding diagrams like this)</a:t>
            </a:r>
          </a:p>
        </p:txBody>
      </p:sp>
      <p:pic>
        <p:nvPicPr>
          <p:cNvPr id="6147" name="Picture 6"/>
          <p:cNvPicPr>
            <a:picLocks noGrp="1" noChangeAspect="1" noChangeArrowheads="1"/>
          </p:cNvPicPr>
          <p:nvPr>
            <p:ph idx="1"/>
          </p:nvPr>
        </p:nvPicPr>
        <p:blipFill>
          <a:blip r:embed="rId2" cstate="print"/>
          <a:srcRect/>
          <a:stretch>
            <a:fillRect/>
          </a:stretch>
        </p:blipFill>
        <p:spPr>
          <a:xfrm>
            <a:off x="28575" y="1785938"/>
            <a:ext cx="9115425" cy="4748212"/>
          </a:xfrm>
        </p:spPr>
      </p:pic>
    </p:spTree>
  </p:cSld>
  <p:clrMapOvr>
    <a:masterClrMapping/>
  </p:clrMapOvr>
  <p:transition advTm="2046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en-GB" smtClean="0"/>
              <a:t>Positive Feedback</a:t>
            </a:r>
          </a:p>
        </p:txBody>
      </p:sp>
      <p:sp>
        <p:nvSpPr>
          <p:cNvPr id="40963" name="Rectangle 1027"/>
          <p:cNvSpPr>
            <a:spLocks noGrp="1" noChangeArrowheads="1"/>
          </p:cNvSpPr>
          <p:nvPr>
            <p:ph type="body" idx="1"/>
          </p:nvPr>
        </p:nvSpPr>
        <p:spPr>
          <a:xfrm>
            <a:off x="685800" y="2095500"/>
            <a:ext cx="7772400" cy="1104900"/>
          </a:xfrm>
        </p:spPr>
        <p:txBody>
          <a:bodyPr/>
          <a:lstStyle/>
          <a:p>
            <a:r>
              <a:rPr lang="en-GB" smtClean="0"/>
              <a:t>Self reinforcing</a:t>
            </a:r>
          </a:p>
          <a:p>
            <a:r>
              <a:rPr lang="en-GB" smtClean="0"/>
              <a:t>If left unchecked, can grow/decline exponentially</a:t>
            </a:r>
          </a:p>
        </p:txBody>
      </p:sp>
      <p:pic>
        <p:nvPicPr>
          <p:cNvPr id="40964" name="Picture 1029"/>
          <p:cNvPicPr>
            <a:picLocks noChangeAspect="1" noChangeArrowheads="1"/>
          </p:cNvPicPr>
          <p:nvPr/>
        </p:nvPicPr>
        <p:blipFill>
          <a:blip r:embed="rId2" cstate="print"/>
          <a:srcRect/>
          <a:stretch>
            <a:fillRect/>
          </a:stretch>
        </p:blipFill>
        <p:spPr bwMode="auto">
          <a:xfrm>
            <a:off x="5105400" y="3429000"/>
            <a:ext cx="3132138" cy="2070100"/>
          </a:xfrm>
          <a:prstGeom prst="rect">
            <a:avLst/>
          </a:prstGeom>
          <a:noFill/>
          <a:ln w="28575">
            <a:noFill/>
            <a:miter lim="800000"/>
            <a:headEnd/>
            <a:tailEnd/>
          </a:ln>
        </p:spPr>
      </p:pic>
      <p:sp>
        <p:nvSpPr>
          <p:cNvPr id="40965" name="AutoShape 1030"/>
          <p:cNvSpPr>
            <a:spLocks noChangeArrowheads="1"/>
          </p:cNvSpPr>
          <p:nvPr/>
        </p:nvSpPr>
        <p:spPr bwMode="auto">
          <a:xfrm>
            <a:off x="3810000" y="4076700"/>
            <a:ext cx="762000" cy="381000"/>
          </a:xfrm>
          <a:prstGeom prst="rightArrow">
            <a:avLst>
              <a:gd name="adj1" fmla="val 50000"/>
              <a:gd name="adj2" fmla="val 50000"/>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pic>
        <p:nvPicPr>
          <p:cNvPr id="40966" name="Picture 1031"/>
          <p:cNvPicPr>
            <a:picLocks noChangeAspect="1" noChangeArrowheads="1"/>
          </p:cNvPicPr>
          <p:nvPr/>
        </p:nvPicPr>
        <p:blipFill>
          <a:blip r:embed="rId3" cstate="print"/>
          <a:srcRect/>
          <a:stretch>
            <a:fillRect/>
          </a:stretch>
        </p:blipFill>
        <p:spPr bwMode="auto">
          <a:xfrm>
            <a:off x="838200" y="3429000"/>
            <a:ext cx="3017838" cy="2155825"/>
          </a:xfrm>
          <a:prstGeom prst="rect">
            <a:avLst/>
          </a:prstGeom>
          <a:noFill/>
          <a:ln w="28575">
            <a:noFill/>
            <a:miter lim="800000"/>
            <a:headEnd/>
            <a:tailEnd/>
          </a:ln>
        </p:spPr>
      </p:pic>
      <p:pic>
        <p:nvPicPr>
          <p:cNvPr id="40967" name="Picture 1032"/>
          <p:cNvPicPr>
            <a:picLocks noChangeAspect="1" noChangeArrowheads="1"/>
          </p:cNvPicPr>
          <p:nvPr/>
        </p:nvPicPr>
        <p:blipFill>
          <a:blip r:embed="rId4" cstate="print"/>
          <a:srcRect/>
          <a:stretch>
            <a:fillRect/>
          </a:stretch>
        </p:blipFill>
        <p:spPr bwMode="auto">
          <a:xfrm>
            <a:off x="6248400" y="685800"/>
            <a:ext cx="1982788" cy="13589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Negative Feedback</a:t>
            </a:r>
          </a:p>
        </p:txBody>
      </p:sp>
      <p:sp>
        <p:nvSpPr>
          <p:cNvPr id="41987" name="Rectangle 3"/>
          <p:cNvSpPr>
            <a:spLocks noGrp="1" noChangeArrowheads="1"/>
          </p:cNvSpPr>
          <p:nvPr>
            <p:ph type="body" idx="1"/>
          </p:nvPr>
        </p:nvSpPr>
        <p:spPr>
          <a:xfrm>
            <a:off x="685800" y="2095500"/>
            <a:ext cx="7772400" cy="1104900"/>
          </a:xfrm>
        </p:spPr>
        <p:txBody>
          <a:bodyPr/>
          <a:lstStyle/>
          <a:p>
            <a:r>
              <a:rPr lang="en-GB" smtClean="0"/>
              <a:t>Controlling Loop / Goal Seeking</a:t>
            </a:r>
          </a:p>
          <a:p>
            <a:r>
              <a:rPr lang="en-GB" smtClean="0"/>
              <a:t>Often minimising difference between “target” and “actual”</a:t>
            </a:r>
          </a:p>
        </p:txBody>
      </p:sp>
      <p:sp>
        <p:nvSpPr>
          <p:cNvPr id="41988" name="AutoShape 6"/>
          <p:cNvSpPr>
            <a:spLocks noChangeArrowheads="1"/>
          </p:cNvSpPr>
          <p:nvPr/>
        </p:nvSpPr>
        <p:spPr bwMode="auto">
          <a:xfrm>
            <a:off x="3810000" y="4076700"/>
            <a:ext cx="762000" cy="381000"/>
          </a:xfrm>
          <a:prstGeom prst="rightArrow">
            <a:avLst>
              <a:gd name="adj1" fmla="val 50000"/>
              <a:gd name="adj2" fmla="val 50000"/>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pic>
        <p:nvPicPr>
          <p:cNvPr id="41989" name="Picture 7"/>
          <p:cNvPicPr>
            <a:picLocks noChangeAspect="1" noChangeArrowheads="1"/>
          </p:cNvPicPr>
          <p:nvPr/>
        </p:nvPicPr>
        <p:blipFill>
          <a:blip r:embed="rId2" cstate="print"/>
          <a:srcRect/>
          <a:stretch>
            <a:fillRect/>
          </a:stretch>
        </p:blipFill>
        <p:spPr bwMode="auto">
          <a:xfrm>
            <a:off x="609600" y="3276600"/>
            <a:ext cx="3138488" cy="2835275"/>
          </a:xfrm>
          <a:prstGeom prst="rect">
            <a:avLst/>
          </a:prstGeom>
          <a:noFill/>
          <a:ln w="28575">
            <a:noFill/>
            <a:miter lim="800000"/>
            <a:headEnd/>
            <a:tailEnd/>
          </a:ln>
        </p:spPr>
      </p:pic>
      <p:pic>
        <p:nvPicPr>
          <p:cNvPr id="41990" name="Picture 8"/>
          <p:cNvPicPr>
            <a:picLocks noChangeAspect="1" noChangeArrowheads="1"/>
          </p:cNvPicPr>
          <p:nvPr/>
        </p:nvPicPr>
        <p:blipFill>
          <a:blip r:embed="rId3" cstate="print"/>
          <a:srcRect/>
          <a:stretch>
            <a:fillRect/>
          </a:stretch>
        </p:blipFill>
        <p:spPr bwMode="auto">
          <a:xfrm>
            <a:off x="5029200" y="3429000"/>
            <a:ext cx="3617913" cy="2155825"/>
          </a:xfrm>
          <a:prstGeom prst="rect">
            <a:avLst/>
          </a:prstGeom>
          <a:noFill/>
          <a:ln w="28575">
            <a:noFill/>
            <a:miter lim="800000"/>
            <a:headEnd/>
            <a:tailEnd/>
          </a:ln>
        </p:spPr>
      </p:pic>
      <p:pic>
        <p:nvPicPr>
          <p:cNvPr id="41991" name="Picture 9"/>
          <p:cNvPicPr>
            <a:picLocks noChangeAspect="1" noChangeArrowheads="1"/>
          </p:cNvPicPr>
          <p:nvPr/>
        </p:nvPicPr>
        <p:blipFill>
          <a:blip r:embed="rId4" cstate="print"/>
          <a:srcRect/>
          <a:stretch>
            <a:fillRect/>
          </a:stretch>
        </p:blipFill>
        <p:spPr bwMode="auto">
          <a:xfrm>
            <a:off x="6248400" y="685800"/>
            <a:ext cx="1787525" cy="123983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3011" name="Text Box 3"/>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sp>
        <p:nvSpPr>
          <p:cNvPr id="43012" name="Text Box 4"/>
          <p:cNvSpPr txBox="1">
            <a:spLocks noChangeArrowheads="1"/>
          </p:cNvSpPr>
          <p:nvPr/>
        </p:nvSpPr>
        <p:spPr bwMode="auto">
          <a:xfrm>
            <a:off x="6946900" y="5753100"/>
            <a:ext cx="2112963" cy="698500"/>
          </a:xfrm>
          <a:prstGeom prst="rect">
            <a:avLst/>
          </a:prstGeom>
          <a:solidFill>
            <a:schemeClr val="bg1"/>
          </a:solidFill>
          <a:ln w="28575">
            <a:solidFill>
              <a:srgbClr val="000000"/>
            </a:solidFill>
            <a:miter lim="800000"/>
            <a:headEnd/>
            <a:tailEnd/>
          </a:ln>
        </p:spPr>
        <p:txBody>
          <a:bodyPr wrap="none">
            <a:spAutoFit/>
          </a:bodyPr>
          <a:lstStyle/>
          <a:p>
            <a:pPr algn="ctr" eaLnBrk="0" hangingPunct="0"/>
            <a:r>
              <a:rPr lang="en-GB" sz="1200" b="0">
                <a:solidFill>
                  <a:srgbClr val="0066FF"/>
                </a:solidFill>
              </a:rPr>
              <a:t>Representation of Basic</a:t>
            </a:r>
          </a:p>
          <a:p>
            <a:pPr algn="ctr" eaLnBrk="0" hangingPunct="0"/>
            <a:r>
              <a:rPr lang="en-GB" sz="1200" b="0">
                <a:solidFill>
                  <a:srgbClr val="0066FF"/>
                </a:solidFill>
              </a:rPr>
              <a:t>Macro Economic Scheme</a:t>
            </a:r>
          </a:p>
          <a:p>
            <a:pPr algn="ctr" eaLnBrk="0" hangingPunct="0"/>
            <a:r>
              <a:rPr lang="en-GB" sz="1200" b="0">
                <a:solidFill>
                  <a:srgbClr val="0066FF"/>
                </a:solidFill>
              </a:rPr>
              <a:t>By Valentino Piana</a:t>
            </a:r>
            <a:r>
              <a:rPr lang="en-GB">
                <a:solidFill>
                  <a:srgbClr val="0066FF"/>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4035" name="Text Box 4"/>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Positive</a:t>
            </a:r>
          </a:p>
          <a:p>
            <a:pPr algn="ctr" eaLnBrk="0" hangingPunct="0"/>
            <a:r>
              <a:rPr lang="en-GB">
                <a:solidFill>
                  <a:srgbClr val="FF0000"/>
                </a:solidFill>
              </a:rPr>
              <a:t>Feedback</a:t>
            </a:r>
          </a:p>
        </p:txBody>
      </p:sp>
      <p:sp>
        <p:nvSpPr>
          <p:cNvPr id="44036" name="Text Box 5"/>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pic>
        <p:nvPicPr>
          <p:cNvPr id="44037" name="Picture 10"/>
          <p:cNvPicPr>
            <a:picLocks noChangeAspect="1" noChangeArrowheads="1"/>
          </p:cNvPicPr>
          <p:nvPr/>
        </p:nvPicPr>
        <p:blipFill>
          <a:blip r:embed="rId3" cstate="print"/>
          <a:srcRect/>
          <a:stretch>
            <a:fillRect/>
          </a:stretch>
        </p:blipFill>
        <p:spPr bwMode="auto">
          <a:xfrm>
            <a:off x="3505200" y="1295400"/>
            <a:ext cx="409575" cy="36195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5059" name="Text Box 3"/>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Negative</a:t>
            </a:r>
          </a:p>
          <a:p>
            <a:pPr algn="ctr" eaLnBrk="0" hangingPunct="0"/>
            <a:r>
              <a:rPr lang="en-GB">
                <a:solidFill>
                  <a:srgbClr val="FF0000"/>
                </a:solidFill>
              </a:rPr>
              <a:t>Feedback</a:t>
            </a:r>
          </a:p>
        </p:txBody>
      </p:sp>
      <p:sp>
        <p:nvSpPr>
          <p:cNvPr id="45060" name="Text Box 4"/>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pic>
        <p:nvPicPr>
          <p:cNvPr id="45061" name="Picture 5"/>
          <p:cNvPicPr>
            <a:picLocks noChangeAspect="1" noChangeArrowheads="1"/>
          </p:cNvPicPr>
          <p:nvPr/>
        </p:nvPicPr>
        <p:blipFill>
          <a:blip r:embed="rId3" cstate="print"/>
          <a:srcRect/>
          <a:stretch>
            <a:fillRect/>
          </a:stretch>
        </p:blipFill>
        <p:spPr bwMode="auto">
          <a:xfrm>
            <a:off x="4222750" y="1816100"/>
            <a:ext cx="696913" cy="47783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6083" name="Text Box 3"/>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Negative</a:t>
            </a:r>
          </a:p>
          <a:p>
            <a:pPr algn="ctr" eaLnBrk="0" hangingPunct="0"/>
            <a:r>
              <a:rPr lang="en-GB">
                <a:solidFill>
                  <a:srgbClr val="FF0000"/>
                </a:solidFill>
              </a:rPr>
              <a:t>Feedback</a:t>
            </a:r>
          </a:p>
        </p:txBody>
      </p:sp>
      <p:sp>
        <p:nvSpPr>
          <p:cNvPr id="46084" name="Text Box 4"/>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pic>
        <p:nvPicPr>
          <p:cNvPr id="46085" name="Picture 5"/>
          <p:cNvPicPr>
            <a:picLocks noChangeAspect="1" noChangeArrowheads="1"/>
          </p:cNvPicPr>
          <p:nvPr/>
        </p:nvPicPr>
        <p:blipFill>
          <a:blip r:embed="rId3" cstate="print"/>
          <a:srcRect/>
          <a:stretch>
            <a:fillRect/>
          </a:stretch>
        </p:blipFill>
        <p:spPr bwMode="auto">
          <a:xfrm>
            <a:off x="2133600" y="2590800"/>
            <a:ext cx="784225" cy="5381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7107" name="Text Box 3"/>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Negative</a:t>
            </a:r>
          </a:p>
          <a:p>
            <a:pPr algn="ctr" eaLnBrk="0" hangingPunct="0"/>
            <a:r>
              <a:rPr lang="en-GB">
                <a:solidFill>
                  <a:srgbClr val="FF0000"/>
                </a:solidFill>
              </a:rPr>
              <a:t>Feedback</a:t>
            </a:r>
          </a:p>
        </p:txBody>
      </p:sp>
      <p:sp>
        <p:nvSpPr>
          <p:cNvPr id="47108" name="Text Box 4"/>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pic>
        <p:nvPicPr>
          <p:cNvPr id="47109" name="Picture 7"/>
          <p:cNvPicPr>
            <a:picLocks noChangeAspect="1" noChangeArrowheads="1"/>
          </p:cNvPicPr>
          <p:nvPr/>
        </p:nvPicPr>
        <p:blipFill>
          <a:blip r:embed="rId3" cstate="print"/>
          <a:srcRect/>
          <a:stretch>
            <a:fillRect/>
          </a:stretch>
        </p:blipFill>
        <p:spPr bwMode="auto">
          <a:xfrm>
            <a:off x="5638800" y="3657600"/>
            <a:ext cx="409575" cy="36195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8131" name="Text Box 3"/>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Positive</a:t>
            </a:r>
          </a:p>
          <a:p>
            <a:pPr algn="ctr" eaLnBrk="0" hangingPunct="0"/>
            <a:r>
              <a:rPr lang="en-GB">
                <a:solidFill>
                  <a:srgbClr val="FF0000"/>
                </a:solidFill>
              </a:rPr>
              <a:t>Feedback</a:t>
            </a:r>
          </a:p>
        </p:txBody>
      </p:sp>
      <p:sp>
        <p:nvSpPr>
          <p:cNvPr id="48132" name="Text Box 4"/>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pic>
        <p:nvPicPr>
          <p:cNvPr id="48133" name="Picture 5"/>
          <p:cNvPicPr>
            <a:picLocks noChangeAspect="1" noChangeArrowheads="1"/>
          </p:cNvPicPr>
          <p:nvPr/>
        </p:nvPicPr>
        <p:blipFill>
          <a:blip r:embed="rId3" cstate="print"/>
          <a:srcRect/>
          <a:stretch>
            <a:fillRect/>
          </a:stretch>
        </p:blipFill>
        <p:spPr bwMode="auto">
          <a:xfrm>
            <a:off x="6248400" y="1676400"/>
            <a:ext cx="784225" cy="5381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49155" name="Text Box 3"/>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sp>
        <p:nvSpPr>
          <p:cNvPr id="49156" name="Text Box 4"/>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Positive</a:t>
            </a:r>
          </a:p>
          <a:p>
            <a:pPr algn="ctr" eaLnBrk="0" hangingPunct="0"/>
            <a:r>
              <a:rPr lang="en-GB">
                <a:solidFill>
                  <a:srgbClr val="FF0000"/>
                </a:solidFill>
              </a:rPr>
              <a:t>Feedback</a:t>
            </a:r>
          </a:p>
        </p:txBody>
      </p:sp>
      <p:pic>
        <p:nvPicPr>
          <p:cNvPr id="49157" name="Picture 5"/>
          <p:cNvPicPr>
            <a:picLocks noChangeAspect="1" noChangeArrowheads="1"/>
          </p:cNvPicPr>
          <p:nvPr/>
        </p:nvPicPr>
        <p:blipFill>
          <a:blip r:embed="rId3" cstate="print"/>
          <a:srcRect/>
          <a:stretch>
            <a:fillRect/>
          </a:stretch>
        </p:blipFill>
        <p:spPr bwMode="auto">
          <a:xfrm>
            <a:off x="6019800" y="1524000"/>
            <a:ext cx="784225" cy="5381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282575" y="690563"/>
            <a:ext cx="8577263" cy="5476875"/>
          </a:xfrm>
          <a:prstGeom prst="rect">
            <a:avLst/>
          </a:prstGeom>
          <a:noFill/>
          <a:ln w="28575">
            <a:noFill/>
            <a:miter lim="800000"/>
            <a:headEnd/>
            <a:tailEnd/>
          </a:ln>
        </p:spPr>
      </p:pic>
      <p:sp>
        <p:nvSpPr>
          <p:cNvPr id="50179" name="Text Box 3"/>
          <p:cNvSpPr txBox="1">
            <a:spLocks noChangeArrowheads="1"/>
          </p:cNvSpPr>
          <p:nvPr/>
        </p:nvSpPr>
        <p:spPr bwMode="auto">
          <a:xfrm>
            <a:off x="8001000" y="2895600"/>
            <a:ext cx="269875" cy="304800"/>
          </a:xfrm>
          <a:prstGeom prst="rect">
            <a:avLst/>
          </a:prstGeom>
          <a:solidFill>
            <a:schemeClr val="bg1"/>
          </a:solidFill>
          <a:ln w="28575">
            <a:noFill/>
            <a:miter lim="800000"/>
            <a:headEnd/>
            <a:tailEnd/>
          </a:ln>
        </p:spPr>
        <p:txBody>
          <a:bodyPr wrap="none">
            <a:spAutoFit/>
          </a:bodyPr>
          <a:lstStyle/>
          <a:p>
            <a:pPr algn="ctr" eaLnBrk="0" hangingPunct="0"/>
            <a:r>
              <a:rPr lang="en-GB">
                <a:solidFill>
                  <a:srgbClr val="0066FF"/>
                </a:solidFill>
              </a:rPr>
              <a:t>-</a:t>
            </a:r>
          </a:p>
        </p:txBody>
      </p:sp>
      <p:sp>
        <p:nvSpPr>
          <p:cNvPr id="50180" name="Text Box 4"/>
          <p:cNvSpPr txBox="1">
            <a:spLocks noChangeArrowheads="1"/>
          </p:cNvSpPr>
          <p:nvPr/>
        </p:nvSpPr>
        <p:spPr bwMode="auto">
          <a:xfrm>
            <a:off x="762000" y="4800600"/>
            <a:ext cx="1125538" cy="517525"/>
          </a:xfrm>
          <a:prstGeom prst="rect">
            <a:avLst/>
          </a:prstGeom>
          <a:noFill/>
          <a:ln w="28575">
            <a:noFill/>
            <a:miter lim="800000"/>
            <a:headEnd/>
            <a:tailEnd/>
          </a:ln>
        </p:spPr>
        <p:txBody>
          <a:bodyPr wrap="none">
            <a:spAutoFit/>
          </a:bodyPr>
          <a:lstStyle/>
          <a:p>
            <a:pPr algn="ctr" eaLnBrk="0" hangingPunct="0"/>
            <a:r>
              <a:rPr lang="en-GB">
                <a:solidFill>
                  <a:srgbClr val="FF0000"/>
                </a:solidFill>
              </a:rPr>
              <a:t>Positive</a:t>
            </a:r>
          </a:p>
          <a:p>
            <a:pPr algn="ctr" eaLnBrk="0" hangingPunct="0"/>
            <a:r>
              <a:rPr lang="en-GB">
                <a:solidFill>
                  <a:srgbClr val="FF0000"/>
                </a:solidFill>
              </a:rPr>
              <a:t>Feedback</a:t>
            </a:r>
          </a:p>
        </p:txBody>
      </p:sp>
      <p:pic>
        <p:nvPicPr>
          <p:cNvPr id="50181" name="Picture 5"/>
          <p:cNvPicPr>
            <a:picLocks noChangeAspect="1" noChangeArrowheads="1"/>
          </p:cNvPicPr>
          <p:nvPr/>
        </p:nvPicPr>
        <p:blipFill>
          <a:blip r:embed="rId3" cstate="print"/>
          <a:srcRect/>
          <a:stretch>
            <a:fillRect/>
          </a:stretch>
        </p:blipFill>
        <p:spPr bwMode="auto">
          <a:xfrm>
            <a:off x="6248400" y="1752600"/>
            <a:ext cx="784225" cy="5381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0042"/>
            <a:ext cx="7772400" cy="914400"/>
          </a:xfrm>
        </p:spPr>
        <p:txBody>
          <a:bodyPr/>
          <a:lstStyle/>
          <a:p>
            <a:r>
              <a:rPr lang="en-GB" dirty="0" smtClean="0"/>
              <a:t>and this...</a:t>
            </a:r>
            <a:endParaRPr lang="en-GB" dirty="0"/>
          </a:p>
        </p:txBody>
      </p:sp>
      <p:pic>
        <p:nvPicPr>
          <p:cNvPr id="256002" name="Picture 2" descr="PowerPoint slide shown to Stanley McChrystal"/>
          <p:cNvPicPr>
            <a:picLocks noChangeAspect="1" noChangeArrowheads="1"/>
          </p:cNvPicPr>
          <p:nvPr/>
        </p:nvPicPr>
        <p:blipFill>
          <a:blip r:embed="rId2" cstate="print"/>
          <a:srcRect/>
          <a:stretch>
            <a:fillRect/>
          </a:stretch>
        </p:blipFill>
        <p:spPr bwMode="auto">
          <a:xfrm>
            <a:off x="-23504" y="1243731"/>
            <a:ext cx="8953222" cy="535662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smtClean="0"/>
              <a:t>System Behaviour</a:t>
            </a:r>
          </a:p>
        </p:txBody>
      </p:sp>
      <p:sp>
        <p:nvSpPr>
          <p:cNvPr id="51203" name="Rectangle 3"/>
          <p:cNvSpPr>
            <a:spLocks noGrp="1" noChangeArrowheads="1"/>
          </p:cNvSpPr>
          <p:nvPr>
            <p:ph type="body" idx="1"/>
          </p:nvPr>
        </p:nvSpPr>
        <p:spPr/>
        <p:txBody>
          <a:bodyPr/>
          <a:lstStyle/>
          <a:p>
            <a:r>
              <a:rPr lang="en-GB" smtClean="0">
                <a:solidFill>
                  <a:srgbClr val="FF0000"/>
                </a:solidFill>
              </a:rPr>
              <a:t>Endogenous  Factors</a:t>
            </a:r>
            <a:r>
              <a:rPr lang="en-US" smtClean="0"/>
              <a:t> - </a:t>
            </a:r>
            <a:r>
              <a:rPr lang="en-GB" smtClean="0"/>
              <a:t>Forces on system behaviour from within the system.</a:t>
            </a:r>
          </a:p>
          <a:p>
            <a:endParaRPr lang="en-US" smtClean="0"/>
          </a:p>
          <a:p>
            <a:r>
              <a:rPr lang="en-GB" smtClean="0">
                <a:solidFill>
                  <a:srgbClr val="FF0000"/>
                </a:solidFill>
              </a:rPr>
              <a:t>Exogenous Factors</a:t>
            </a:r>
            <a:r>
              <a:rPr lang="en-US" smtClean="0"/>
              <a:t> - F</a:t>
            </a:r>
            <a:r>
              <a:rPr lang="en-GB" smtClean="0"/>
              <a:t>orces on system behaviour from outside the system</a:t>
            </a:r>
          </a:p>
          <a:p>
            <a:endParaRPr lang="en-GB" smtClean="0"/>
          </a:p>
          <a:p>
            <a:r>
              <a:rPr lang="en-GB" smtClean="0">
                <a:solidFill>
                  <a:srgbClr val="FF0000"/>
                </a:solidFill>
              </a:rPr>
              <a:t>Robustness</a:t>
            </a:r>
            <a:r>
              <a:rPr lang="en-GB" smtClean="0"/>
              <a:t> </a:t>
            </a:r>
            <a:r>
              <a:rPr lang="en-US" smtClean="0"/>
              <a:t>- </a:t>
            </a:r>
            <a:r>
              <a:rPr lang="en-GB" smtClean="0"/>
              <a:t>Ability to minimise adverse effects of external shocks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smtClean="0"/>
              <a:t>Principle of Robustness</a:t>
            </a:r>
          </a:p>
        </p:txBody>
      </p:sp>
      <p:sp>
        <p:nvSpPr>
          <p:cNvPr id="125958" name="Rectangle 6"/>
          <p:cNvSpPr>
            <a:spLocks noChangeArrowheads="1"/>
          </p:cNvSpPr>
          <p:nvPr/>
        </p:nvSpPr>
        <p:spPr bwMode="auto">
          <a:xfrm>
            <a:off x="1600200" y="4283075"/>
            <a:ext cx="1974850" cy="244475"/>
          </a:xfrm>
          <a:prstGeom prst="rect">
            <a:avLst/>
          </a:prstGeom>
          <a:noFill/>
          <a:ln w="19050">
            <a:noFill/>
            <a:miter lim="800000"/>
            <a:headEnd/>
            <a:tailEnd/>
          </a:ln>
        </p:spPr>
        <p:txBody>
          <a:bodyPr wrap="none" lIns="0" tIns="0" rIns="0" bIns="0">
            <a:spAutoFit/>
          </a:bodyPr>
          <a:lstStyle/>
          <a:p>
            <a:pPr eaLnBrk="0" hangingPunct="0"/>
            <a:r>
              <a:rPr lang="en-GB" sz="1600">
                <a:latin typeface="Tahoma" pitchFamily="34" charset="0"/>
              </a:rPr>
              <a:t>Room Temperature</a:t>
            </a:r>
          </a:p>
        </p:txBody>
      </p:sp>
      <p:grpSp>
        <p:nvGrpSpPr>
          <p:cNvPr id="2" name="Group 48"/>
          <p:cNvGrpSpPr>
            <a:grpSpLocks/>
          </p:cNvGrpSpPr>
          <p:nvPr/>
        </p:nvGrpSpPr>
        <p:grpSpPr bwMode="auto">
          <a:xfrm>
            <a:off x="5562600" y="3352800"/>
            <a:ext cx="939800" cy="1174750"/>
            <a:chOff x="3504" y="2112"/>
            <a:chExt cx="592" cy="740"/>
          </a:xfrm>
        </p:grpSpPr>
        <p:sp>
          <p:nvSpPr>
            <p:cNvPr id="52277" name="Rectangle 11"/>
            <p:cNvSpPr>
              <a:spLocks noChangeArrowheads="1"/>
            </p:cNvSpPr>
            <p:nvPr/>
          </p:nvSpPr>
          <p:spPr bwMode="auto">
            <a:xfrm>
              <a:off x="3792" y="2698"/>
              <a:ext cx="304" cy="154"/>
            </a:xfrm>
            <a:prstGeom prst="rect">
              <a:avLst/>
            </a:prstGeom>
            <a:noFill/>
            <a:ln w="19050">
              <a:noFill/>
              <a:miter lim="800000"/>
              <a:headEnd/>
              <a:tailEnd/>
            </a:ln>
          </p:spPr>
          <p:txBody>
            <a:bodyPr wrap="none" lIns="0" tIns="0" rIns="0" bIns="0">
              <a:spAutoFit/>
            </a:bodyPr>
            <a:lstStyle/>
            <a:p>
              <a:pPr eaLnBrk="0" hangingPunct="0"/>
              <a:r>
                <a:rPr lang="en-GB" sz="1600">
                  <a:latin typeface="Tahoma" pitchFamily="34" charset="0"/>
                </a:rPr>
                <a:t>Heat</a:t>
              </a:r>
            </a:p>
          </p:txBody>
        </p:sp>
        <p:sp>
          <p:nvSpPr>
            <p:cNvPr id="52278" name="AutoShape 33"/>
            <p:cNvSpPr>
              <a:spLocks noChangeArrowheads="1"/>
            </p:cNvSpPr>
            <p:nvPr/>
          </p:nvSpPr>
          <p:spPr bwMode="auto">
            <a:xfrm rot="5400000">
              <a:off x="3504" y="2112"/>
              <a:ext cx="480" cy="4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3399"/>
            </a:solidFill>
            <a:ln w="9525">
              <a:solidFill>
                <a:srgbClr val="000000"/>
              </a:solidFill>
              <a:miter lim="800000"/>
              <a:headEnd/>
              <a:tailEnd/>
            </a:ln>
          </p:spPr>
          <p:txBody>
            <a:bodyPr wrap="none" anchor="ctr"/>
            <a:lstStyle/>
            <a:p>
              <a:endParaRPr lang="en-GB"/>
            </a:p>
          </p:txBody>
        </p:sp>
      </p:grpSp>
      <p:sp>
        <p:nvSpPr>
          <p:cNvPr id="125986" name="AutoShape 34"/>
          <p:cNvSpPr>
            <a:spLocks noChangeArrowheads="1"/>
          </p:cNvSpPr>
          <p:nvPr/>
        </p:nvSpPr>
        <p:spPr bwMode="auto">
          <a:xfrm flipH="1">
            <a:off x="3733800" y="4724400"/>
            <a:ext cx="1752600" cy="533400"/>
          </a:xfrm>
          <a:prstGeom prst="curvedUpArrow">
            <a:avLst>
              <a:gd name="adj1" fmla="val 65714"/>
              <a:gd name="adj2" fmla="val 131429"/>
              <a:gd name="adj3" fmla="val 33333"/>
            </a:avLst>
          </a:prstGeom>
          <a:solidFill>
            <a:srgbClr val="003399"/>
          </a:solidFill>
          <a:ln w="9525">
            <a:solidFill>
              <a:srgbClr val="000000"/>
            </a:solidFill>
            <a:miter lim="800000"/>
            <a:headEnd/>
            <a:tailEnd/>
          </a:ln>
        </p:spPr>
        <p:txBody>
          <a:bodyPr wrap="none" anchor="ctr"/>
          <a:lstStyle/>
          <a:p>
            <a:pPr algn="ctr" eaLnBrk="0" hangingPunct="0"/>
            <a:endParaRPr lang="en-US"/>
          </a:p>
        </p:txBody>
      </p:sp>
      <p:grpSp>
        <p:nvGrpSpPr>
          <p:cNvPr id="3" name="Group 45"/>
          <p:cNvGrpSpPr>
            <a:grpSpLocks/>
          </p:cNvGrpSpPr>
          <p:nvPr/>
        </p:nvGrpSpPr>
        <p:grpSpPr bwMode="auto">
          <a:xfrm>
            <a:off x="3048000" y="2514600"/>
            <a:ext cx="2235200" cy="1524000"/>
            <a:chOff x="1920" y="1584"/>
            <a:chExt cx="1408" cy="960"/>
          </a:xfrm>
        </p:grpSpPr>
        <p:sp>
          <p:nvSpPr>
            <p:cNvPr id="52274" name="Rectangle 17"/>
            <p:cNvSpPr>
              <a:spLocks noChangeArrowheads="1"/>
            </p:cNvSpPr>
            <p:nvPr/>
          </p:nvSpPr>
          <p:spPr bwMode="auto">
            <a:xfrm>
              <a:off x="2544" y="2112"/>
              <a:ext cx="784" cy="154"/>
            </a:xfrm>
            <a:prstGeom prst="rect">
              <a:avLst/>
            </a:prstGeom>
            <a:noFill/>
            <a:ln w="19050">
              <a:noFill/>
              <a:miter lim="800000"/>
              <a:headEnd/>
              <a:tailEnd/>
            </a:ln>
          </p:spPr>
          <p:txBody>
            <a:bodyPr wrap="none" lIns="0" tIns="0" rIns="0" bIns="0">
              <a:spAutoFit/>
            </a:bodyPr>
            <a:lstStyle/>
            <a:p>
              <a:pPr eaLnBrk="0" hangingPunct="0"/>
              <a:r>
                <a:rPr lang="en-GB" sz="1600">
                  <a:latin typeface="Tahoma" pitchFamily="34" charset="0"/>
                </a:rPr>
                <a:t>Discrepancy</a:t>
              </a:r>
            </a:p>
          </p:txBody>
        </p:sp>
        <p:sp>
          <p:nvSpPr>
            <p:cNvPr id="52275" name="AutoShape 32"/>
            <p:cNvSpPr>
              <a:spLocks noChangeArrowheads="1"/>
            </p:cNvSpPr>
            <p:nvPr/>
          </p:nvSpPr>
          <p:spPr bwMode="auto">
            <a:xfrm>
              <a:off x="1920" y="2064"/>
              <a:ext cx="480" cy="4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3399"/>
            </a:solidFill>
            <a:ln w="9525">
              <a:solidFill>
                <a:srgbClr val="000000"/>
              </a:solidFill>
              <a:miter lim="800000"/>
              <a:headEnd/>
              <a:tailEnd/>
            </a:ln>
          </p:spPr>
          <p:txBody>
            <a:bodyPr wrap="none" anchor="ctr"/>
            <a:lstStyle/>
            <a:p>
              <a:endParaRPr lang="en-GB"/>
            </a:p>
          </p:txBody>
        </p:sp>
        <p:sp>
          <p:nvSpPr>
            <p:cNvPr id="52276" name="AutoShape 35"/>
            <p:cNvSpPr>
              <a:spLocks noChangeArrowheads="1"/>
            </p:cNvSpPr>
            <p:nvPr/>
          </p:nvSpPr>
          <p:spPr bwMode="auto">
            <a:xfrm>
              <a:off x="2784" y="1584"/>
              <a:ext cx="288" cy="384"/>
            </a:xfrm>
            <a:prstGeom prst="downArrow">
              <a:avLst>
                <a:gd name="adj1" fmla="val 50000"/>
                <a:gd name="adj2" fmla="val 33333"/>
              </a:avLst>
            </a:prstGeom>
            <a:solidFill>
              <a:srgbClr val="003399"/>
            </a:solidFill>
            <a:ln w="9525">
              <a:solidFill>
                <a:srgbClr val="000000"/>
              </a:solidFill>
              <a:miter lim="800000"/>
              <a:headEnd/>
              <a:tailEnd/>
            </a:ln>
          </p:spPr>
          <p:txBody>
            <a:bodyPr wrap="none" anchor="ctr"/>
            <a:lstStyle/>
            <a:p>
              <a:pPr algn="ctr" eaLnBrk="0" hangingPunct="0"/>
              <a:endParaRPr lang="en-US"/>
            </a:p>
          </p:txBody>
        </p:sp>
      </p:grpSp>
      <p:grpSp>
        <p:nvGrpSpPr>
          <p:cNvPr id="4" name="Group 44"/>
          <p:cNvGrpSpPr>
            <a:grpSpLocks/>
          </p:cNvGrpSpPr>
          <p:nvPr/>
        </p:nvGrpSpPr>
        <p:grpSpPr bwMode="auto">
          <a:xfrm>
            <a:off x="914400" y="4724400"/>
            <a:ext cx="1943100" cy="1411288"/>
            <a:chOff x="576" y="2976"/>
            <a:chExt cx="1224" cy="889"/>
          </a:xfrm>
        </p:grpSpPr>
        <p:sp>
          <p:nvSpPr>
            <p:cNvPr id="52271" name="Rectangle 38"/>
            <p:cNvSpPr>
              <a:spLocks noChangeArrowheads="1"/>
            </p:cNvSpPr>
            <p:nvPr/>
          </p:nvSpPr>
          <p:spPr bwMode="auto">
            <a:xfrm>
              <a:off x="1248" y="3456"/>
              <a:ext cx="552" cy="154"/>
            </a:xfrm>
            <a:prstGeom prst="rect">
              <a:avLst/>
            </a:prstGeom>
            <a:noFill/>
            <a:ln w="19050">
              <a:noFill/>
              <a:miter lim="800000"/>
              <a:headEnd/>
              <a:tailEnd/>
            </a:ln>
          </p:spPr>
          <p:txBody>
            <a:bodyPr wrap="none" lIns="0" tIns="0" rIns="0" bIns="0">
              <a:spAutoFit/>
            </a:bodyPr>
            <a:lstStyle/>
            <a:p>
              <a:pPr eaLnBrk="0" hangingPunct="0"/>
              <a:r>
                <a:rPr lang="en-US" sz="1600">
                  <a:latin typeface="Tahoma" pitchFamily="34" charset="0"/>
                </a:rPr>
                <a:t>Weather</a:t>
              </a:r>
              <a:endParaRPr lang="en-GB" sz="1600">
                <a:latin typeface="Tahoma" pitchFamily="34" charset="0"/>
              </a:endParaRPr>
            </a:p>
          </p:txBody>
        </p:sp>
        <p:sp>
          <p:nvSpPr>
            <p:cNvPr id="52272" name="AutoShape 39"/>
            <p:cNvSpPr>
              <a:spLocks noChangeArrowheads="1"/>
            </p:cNvSpPr>
            <p:nvPr/>
          </p:nvSpPr>
          <p:spPr bwMode="auto">
            <a:xfrm flipV="1">
              <a:off x="1392" y="2976"/>
              <a:ext cx="288" cy="384"/>
            </a:xfrm>
            <a:prstGeom prst="downArrow">
              <a:avLst>
                <a:gd name="adj1" fmla="val 50000"/>
                <a:gd name="adj2" fmla="val 33333"/>
              </a:avLst>
            </a:prstGeom>
            <a:solidFill>
              <a:srgbClr val="003399"/>
            </a:solidFill>
            <a:ln w="9525">
              <a:solidFill>
                <a:srgbClr val="000000"/>
              </a:solidFill>
              <a:miter lim="800000"/>
              <a:headEnd/>
              <a:tailEnd/>
            </a:ln>
          </p:spPr>
          <p:txBody>
            <a:bodyPr wrap="none" anchor="ctr"/>
            <a:lstStyle/>
            <a:p>
              <a:pPr algn="ctr" eaLnBrk="0" hangingPunct="0"/>
              <a:endParaRPr lang="en-US"/>
            </a:p>
          </p:txBody>
        </p:sp>
        <p:pic>
          <p:nvPicPr>
            <p:cNvPr id="52273" name="Picture 40" descr="j0293832"/>
            <p:cNvPicPr>
              <a:picLocks noChangeAspect="1" noChangeArrowheads="1"/>
            </p:cNvPicPr>
            <p:nvPr/>
          </p:nvPicPr>
          <p:blipFill>
            <a:blip r:embed="rId2" cstate="print"/>
            <a:srcRect/>
            <a:stretch>
              <a:fillRect/>
            </a:stretch>
          </p:blipFill>
          <p:spPr bwMode="auto">
            <a:xfrm>
              <a:off x="576" y="3312"/>
              <a:ext cx="597" cy="553"/>
            </a:xfrm>
            <a:prstGeom prst="rect">
              <a:avLst/>
            </a:prstGeom>
            <a:noFill/>
            <a:ln w="9525">
              <a:noFill/>
              <a:miter lim="800000"/>
              <a:headEnd/>
              <a:tailEnd/>
            </a:ln>
          </p:spPr>
        </p:pic>
      </p:grpSp>
      <p:grpSp>
        <p:nvGrpSpPr>
          <p:cNvPr id="5" name="Group 46"/>
          <p:cNvGrpSpPr>
            <a:grpSpLocks/>
          </p:cNvGrpSpPr>
          <p:nvPr/>
        </p:nvGrpSpPr>
        <p:grpSpPr bwMode="auto">
          <a:xfrm>
            <a:off x="6781800" y="3581400"/>
            <a:ext cx="2012950" cy="1066800"/>
            <a:chOff x="4272" y="2256"/>
            <a:chExt cx="1268" cy="672"/>
          </a:xfrm>
        </p:grpSpPr>
        <p:sp>
          <p:nvSpPr>
            <p:cNvPr id="52268" name="Text Box 30"/>
            <p:cNvSpPr txBox="1">
              <a:spLocks noChangeArrowheads="1"/>
            </p:cNvSpPr>
            <p:nvPr/>
          </p:nvSpPr>
          <p:spPr bwMode="auto">
            <a:xfrm>
              <a:off x="4848" y="2698"/>
              <a:ext cx="499" cy="212"/>
            </a:xfrm>
            <a:prstGeom prst="rect">
              <a:avLst/>
            </a:prstGeom>
            <a:noFill/>
            <a:ln w="9525">
              <a:noFill/>
              <a:miter lim="800000"/>
              <a:headEnd type="none" w="sm" len="sm"/>
              <a:tailEnd type="none" w="sm" len="sm"/>
            </a:ln>
          </p:spPr>
          <p:txBody>
            <a:bodyPr wrap="none">
              <a:spAutoFit/>
            </a:bodyPr>
            <a:lstStyle/>
            <a:p>
              <a:pPr eaLnBrk="0" hangingPunct="0"/>
              <a:r>
                <a:rPr lang="en-GB" sz="1600">
                  <a:latin typeface="Tahoma" pitchFamily="34" charset="0"/>
                </a:rPr>
                <a:t>Policy</a:t>
              </a:r>
            </a:p>
          </p:txBody>
        </p:sp>
        <p:sp>
          <p:nvSpPr>
            <p:cNvPr id="52269" name="AutoShape 37"/>
            <p:cNvSpPr>
              <a:spLocks noChangeArrowheads="1"/>
            </p:cNvSpPr>
            <p:nvPr/>
          </p:nvSpPr>
          <p:spPr bwMode="auto">
            <a:xfrm flipH="1">
              <a:off x="4272" y="2640"/>
              <a:ext cx="432" cy="288"/>
            </a:xfrm>
            <a:prstGeom prst="rightArrow">
              <a:avLst>
                <a:gd name="adj1" fmla="val 50000"/>
                <a:gd name="adj2" fmla="val 37500"/>
              </a:avLst>
            </a:prstGeom>
            <a:solidFill>
              <a:srgbClr val="003399"/>
            </a:solidFill>
            <a:ln w="9525">
              <a:solidFill>
                <a:srgbClr val="000000"/>
              </a:solidFill>
              <a:miter lim="800000"/>
              <a:headEnd/>
              <a:tailEnd/>
            </a:ln>
          </p:spPr>
          <p:txBody>
            <a:bodyPr wrap="none" anchor="ctr"/>
            <a:lstStyle/>
            <a:p>
              <a:pPr algn="ctr" eaLnBrk="0" hangingPunct="0"/>
              <a:endParaRPr lang="en-US"/>
            </a:p>
          </p:txBody>
        </p:sp>
        <p:pic>
          <p:nvPicPr>
            <p:cNvPr id="52270" name="Picture 41" descr="j0280162"/>
            <p:cNvPicPr>
              <a:picLocks noChangeAspect="1" noChangeArrowheads="1"/>
            </p:cNvPicPr>
            <p:nvPr/>
          </p:nvPicPr>
          <p:blipFill>
            <a:blip r:embed="rId3" cstate="print"/>
            <a:srcRect/>
            <a:stretch>
              <a:fillRect/>
            </a:stretch>
          </p:blipFill>
          <p:spPr bwMode="auto">
            <a:xfrm>
              <a:off x="4944" y="2256"/>
              <a:ext cx="596" cy="396"/>
            </a:xfrm>
            <a:prstGeom prst="rect">
              <a:avLst/>
            </a:prstGeom>
            <a:noFill/>
            <a:ln w="9525">
              <a:noFill/>
              <a:miter lim="800000"/>
              <a:headEnd/>
              <a:tailEnd/>
            </a:ln>
          </p:spPr>
        </p:pic>
      </p:grpSp>
      <p:sp>
        <p:nvSpPr>
          <p:cNvPr id="125959" name="Rectangle 7"/>
          <p:cNvSpPr>
            <a:spLocks noChangeArrowheads="1"/>
          </p:cNvSpPr>
          <p:nvPr/>
        </p:nvSpPr>
        <p:spPr bwMode="auto">
          <a:xfrm>
            <a:off x="3657600" y="2133600"/>
            <a:ext cx="2162175" cy="244475"/>
          </a:xfrm>
          <a:prstGeom prst="rect">
            <a:avLst/>
          </a:prstGeom>
          <a:noFill/>
          <a:ln w="19050">
            <a:noFill/>
            <a:miter lim="800000"/>
            <a:headEnd/>
            <a:tailEnd/>
          </a:ln>
        </p:spPr>
        <p:txBody>
          <a:bodyPr wrap="none" lIns="0" tIns="0" rIns="0" bIns="0">
            <a:spAutoFit/>
          </a:bodyPr>
          <a:lstStyle/>
          <a:p>
            <a:pPr eaLnBrk="0" hangingPunct="0"/>
            <a:r>
              <a:rPr lang="en-GB" sz="1600">
                <a:latin typeface="Tahoma" pitchFamily="34" charset="0"/>
              </a:rPr>
              <a:t>Desired Temperature</a:t>
            </a:r>
          </a:p>
        </p:txBody>
      </p:sp>
      <p:grpSp>
        <p:nvGrpSpPr>
          <p:cNvPr id="6" name="Group 47"/>
          <p:cNvGrpSpPr>
            <a:grpSpLocks/>
          </p:cNvGrpSpPr>
          <p:nvPr/>
        </p:nvGrpSpPr>
        <p:grpSpPr bwMode="auto">
          <a:xfrm>
            <a:off x="228600" y="1752600"/>
            <a:ext cx="3276600" cy="930275"/>
            <a:chOff x="144" y="1104"/>
            <a:chExt cx="2064" cy="586"/>
          </a:xfrm>
        </p:grpSpPr>
        <p:sp>
          <p:nvSpPr>
            <p:cNvPr id="52265" name="Rectangle 5"/>
            <p:cNvSpPr>
              <a:spLocks noChangeArrowheads="1"/>
            </p:cNvSpPr>
            <p:nvPr/>
          </p:nvSpPr>
          <p:spPr bwMode="auto">
            <a:xfrm>
              <a:off x="720" y="1344"/>
              <a:ext cx="940" cy="154"/>
            </a:xfrm>
            <a:prstGeom prst="rect">
              <a:avLst/>
            </a:prstGeom>
            <a:noFill/>
            <a:ln w="19050">
              <a:noFill/>
              <a:miter lim="800000"/>
              <a:headEnd/>
              <a:tailEnd/>
            </a:ln>
          </p:spPr>
          <p:txBody>
            <a:bodyPr wrap="none" lIns="0" tIns="0" rIns="0" bIns="0">
              <a:spAutoFit/>
            </a:bodyPr>
            <a:lstStyle/>
            <a:p>
              <a:pPr eaLnBrk="0" hangingPunct="0"/>
              <a:r>
                <a:rPr lang="en-GB" sz="1600">
                  <a:latin typeface="Tahoma" pitchFamily="34" charset="0"/>
                </a:rPr>
                <a:t>Circumstances</a:t>
              </a:r>
            </a:p>
          </p:txBody>
        </p:sp>
        <p:sp>
          <p:nvSpPr>
            <p:cNvPr id="52266" name="AutoShape 36"/>
            <p:cNvSpPr>
              <a:spLocks noChangeArrowheads="1"/>
            </p:cNvSpPr>
            <p:nvPr/>
          </p:nvSpPr>
          <p:spPr bwMode="auto">
            <a:xfrm>
              <a:off x="1776" y="1296"/>
              <a:ext cx="432" cy="288"/>
            </a:xfrm>
            <a:prstGeom prst="rightArrow">
              <a:avLst>
                <a:gd name="adj1" fmla="val 50000"/>
                <a:gd name="adj2" fmla="val 37500"/>
              </a:avLst>
            </a:prstGeom>
            <a:solidFill>
              <a:srgbClr val="003399"/>
            </a:solidFill>
            <a:ln w="9525">
              <a:solidFill>
                <a:srgbClr val="000000"/>
              </a:solidFill>
              <a:miter lim="800000"/>
              <a:headEnd/>
              <a:tailEnd/>
            </a:ln>
          </p:spPr>
          <p:txBody>
            <a:bodyPr wrap="none" anchor="ctr"/>
            <a:lstStyle/>
            <a:p>
              <a:pPr algn="ctr" eaLnBrk="0" hangingPunct="0"/>
              <a:endParaRPr lang="en-US"/>
            </a:p>
          </p:txBody>
        </p:sp>
        <p:pic>
          <p:nvPicPr>
            <p:cNvPr id="52267" name="Picture 42" descr="j0286122"/>
            <p:cNvPicPr>
              <a:picLocks noChangeAspect="1" noChangeArrowheads="1"/>
            </p:cNvPicPr>
            <p:nvPr/>
          </p:nvPicPr>
          <p:blipFill>
            <a:blip r:embed="rId4" cstate="print"/>
            <a:srcRect/>
            <a:stretch>
              <a:fillRect/>
            </a:stretch>
          </p:blipFill>
          <p:spPr bwMode="auto">
            <a:xfrm>
              <a:off x="144" y="1104"/>
              <a:ext cx="546" cy="586"/>
            </a:xfrm>
            <a:prstGeom prst="rect">
              <a:avLst/>
            </a:prstGeom>
            <a:noFill/>
            <a:ln w="9525">
              <a:noFill/>
              <a:miter lim="800000"/>
              <a:headEnd/>
              <a:tailEnd/>
            </a:ln>
          </p:spPr>
        </p:pic>
      </p:grpSp>
      <p:sp>
        <p:nvSpPr>
          <p:cNvPr id="52235" name="Text Box 50"/>
          <p:cNvSpPr txBox="1">
            <a:spLocks noChangeArrowheads="1"/>
          </p:cNvSpPr>
          <p:nvPr/>
        </p:nvSpPr>
        <p:spPr bwMode="auto">
          <a:xfrm>
            <a:off x="5334000" y="6096000"/>
            <a:ext cx="2895600" cy="366713"/>
          </a:xfrm>
          <a:prstGeom prst="rect">
            <a:avLst/>
          </a:prstGeom>
          <a:noFill/>
          <a:ln w="9525">
            <a:noFill/>
            <a:miter lim="800000"/>
            <a:headEnd/>
            <a:tailEnd/>
          </a:ln>
        </p:spPr>
        <p:txBody>
          <a:bodyPr wrap="none">
            <a:spAutoFit/>
          </a:bodyPr>
          <a:lstStyle/>
          <a:p>
            <a:pPr eaLnBrk="0" hangingPunct="0"/>
            <a:r>
              <a:rPr lang="en-US" sz="1800">
                <a:latin typeface="Tahoma" pitchFamily="34" charset="0"/>
              </a:rPr>
              <a:t>Central Heating System</a:t>
            </a:r>
            <a:endParaRPr lang="en-GB" sz="1800">
              <a:latin typeface="Tahoma" pitchFamily="34" charset="0"/>
            </a:endParaRPr>
          </a:p>
        </p:txBody>
      </p:sp>
      <p:grpSp>
        <p:nvGrpSpPr>
          <p:cNvPr id="7" name="Group 56"/>
          <p:cNvGrpSpPr>
            <a:grpSpLocks/>
          </p:cNvGrpSpPr>
          <p:nvPr/>
        </p:nvGrpSpPr>
        <p:grpSpPr bwMode="auto">
          <a:xfrm>
            <a:off x="2235200" y="2438400"/>
            <a:ext cx="4114800" cy="2927350"/>
            <a:chOff x="1408" y="1536"/>
            <a:chExt cx="2592" cy="1844"/>
          </a:xfrm>
        </p:grpSpPr>
        <p:sp>
          <p:nvSpPr>
            <p:cNvPr id="52260" name="Text Box 51"/>
            <p:cNvSpPr txBox="1">
              <a:spLocks noChangeArrowheads="1"/>
            </p:cNvSpPr>
            <p:nvPr/>
          </p:nvSpPr>
          <p:spPr bwMode="auto">
            <a:xfrm>
              <a:off x="2808" y="1536"/>
              <a:ext cx="280" cy="404"/>
            </a:xfrm>
            <a:prstGeom prst="rect">
              <a:avLst/>
            </a:prstGeom>
            <a:noFill/>
            <a:ln w="9525">
              <a:noFill/>
              <a:miter lim="800000"/>
              <a:headEnd/>
              <a:tailEnd/>
            </a:ln>
          </p:spPr>
          <p:txBody>
            <a:bodyPr wrap="none">
              <a:spAutoFit/>
            </a:bodyPr>
            <a:lstStyle/>
            <a:p>
              <a:pPr eaLnBrk="0" hangingPunct="0"/>
              <a:r>
                <a:rPr lang="en-US" sz="3600">
                  <a:solidFill>
                    <a:srgbClr val="FFFF00"/>
                  </a:solidFill>
                  <a:latin typeface="Times New Roman" pitchFamily="18" charset="0"/>
                </a:rPr>
                <a:t>+</a:t>
              </a:r>
              <a:endParaRPr lang="en-GB" sz="3600">
                <a:solidFill>
                  <a:srgbClr val="FFFF00"/>
                </a:solidFill>
                <a:latin typeface="Times New Roman" pitchFamily="18" charset="0"/>
              </a:endParaRPr>
            </a:p>
          </p:txBody>
        </p:sp>
        <p:sp>
          <p:nvSpPr>
            <p:cNvPr id="52261" name="Text Box 52"/>
            <p:cNvSpPr txBox="1">
              <a:spLocks noChangeArrowheads="1"/>
            </p:cNvSpPr>
            <p:nvPr/>
          </p:nvSpPr>
          <p:spPr bwMode="auto">
            <a:xfrm>
              <a:off x="2112" y="1848"/>
              <a:ext cx="260" cy="404"/>
            </a:xfrm>
            <a:prstGeom prst="rect">
              <a:avLst/>
            </a:prstGeom>
            <a:noFill/>
            <a:ln w="9525">
              <a:noFill/>
              <a:miter lim="800000"/>
              <a:headEnd/>
              <a:tailEnd/>
            </a:ln>
          </p:spPr>
          <p:txBody>
            <a:bodyPr wrap="none">
              <a:spAutoFit/>
            </a:bodyPr>
            <a:lstStyle/>
            <a:p>
              <a:pPr eaLnBrk="0" hangingPunct="0"/>
              <a:r>
                <a:rPr lang="en-US" sz="3600">
                  <a:solidFill>
                    <a:srgbClr val="FFFF00"/>
                  </a:solidFill>
                  <a:latin typeface="Times New Roman" pitchFamily="18" charset="0"/>
                </a:rPr>
                <a:t>_</a:t>
              </a:r>
              <a:endParaRPr lang="en-GB" sz="3600">
                <a:solidFill>
                  <a:srgbClr val="FFFF00"/>
                </a:solidFill>
                <a:latin typeface="Times New Roman" pitchFamily="18" charset="0"/>
              </a:endParaRPr>
            </a:p>
          </p:txBody>
        </p:sp>
        <p:sp>
          <p:nvSpPr>
            <p:cNvPr id="52262" name="Text Box 53"/>
            <p:cNvSpPr txBox="1">
              <a:spLocks noChangeArrowheads="1"/>
            </p:cNvSpPr>
            <p:nvPr/>
          </p:nvSpPr>
          <p:spPr bwMode="auto">
            <a:xfrm>
              <a:off x="1408" y="2976"/>
              <a:ext cx="280" cy="404"/>
            </a:xfrm>
            <a:prstGeom prst="rect">
              <a:avLst/>
            </a:prstGeom>
            <a:noFill/>
            <a:ln w="9525">
              <a:noFill/>
              <a:miter lim="800000"/>
              <a:headEnd/>
              <a:tailEnd/>
            </a:ln>
          </p:spPr>
          <p:txBody>
            <a:bodyPr wrap="none">
              <a:spAutoFit/>
            </a:bodyPr>
            <a:lstStyle/>
            <a:p>
              <a:pPr eaLnBrk="0" hangingPunct="0"/>
              <a:r>
                <a:rPr lang="en-US" sz="3600">
                  <a:solidFill>
                    <a:srgbClr val="FFFF00"/>
                  </a:solidFill>
                  <a:latin typeface="Times New Roman" pitchFamily="18" charset="0"/>
                </a:rPr>
                <a:t>+</a:t>
              </a:r>
              <a:endParaRPr lang="en-GB" sz="3600">
                <a:solidFill>
                  <a:srgbClr val="FFFF00"/>
                </a:solidFill>
                <a:latin typeface="Times New Roman" pitchFamily="18" charset="0"/>
              </a:endParaRPr>
            </a:p>
          </p:txBody>
        </p:sp>
        <p:sp>
          <p:nvSpPr>
            <p:cNvPr id="52263" name="Text Box 54"/>
            <p:cNvSpPr txBox="1">
              <a:spLocks noChangeArrowheads="1"/>
            </p:cNvSpPr>
            <p:nvPr/>
          </p:nvSpPr>
          <p:spPr bwMode="auto">
            <a:xfrm>
              <a:off x="3720" y="2208"/>
              <a:ext cx="280" cy="404"/>
            </a:xfrm>
            <a:prstGeom prst="rect">
              <a:avLst/>
            </a:prstGeom>
            <a:noFill/>
            <a:ln w="9525">
              <a:noFill/>
              <a:miter lim="800000"/>
              <a:headEnd/>
              <a:tailEnd/>
            </a:ln>
          </p:spPr>
          <p:txBody>
            <a:bodyPr wrap="none">
              <a:spAutoFit/>
            </a:bodyPr>
            <a:lstStyle/>
            <a:p>
              <a:pPr eaLnBrk="0" hangingPunct="0"/>
              <a:r>
                <a:rPr lang="en-US" sz="3600">
                  <a:solidFill>
                    <a:srgbClr val="FFFF00"/>
                  </a:solidFill>
                  <a:latin typeface="Times New Roman" pitchFamily="18" charset="0"/>
                </a:rPr>
                <a:t>+</a:t>
              </a:r>
              <a:endParaRPr lang="en-GB" sz="3600">
                <a:solidFill>
                  <a:srgbClr val="FFFF00"/>
                </a:solidFill>
                <a:latin typeface="Times New Roman" pitchFamily="18" charset="0"/>
              </a:endParaRPr>
            </a:p>
          </p:txBody>
        </p:sp>
        <p:sp>
          <p:nvSpPr>
            <p:cNvPr id="52264" name="Text Box 55"/>
            <p:cNvSpPr txBox="1">
              <a:spLocks noChangeArrowheads="1"/>
            </p:cNvSpPr>
            <p:nvPr/>
          </p:nvSpPr>
          <p:spPr bwMode="auto">
            <a:xfrm>
              <a:off x="2472" y="2880"/>
              <a:ext cx="280" cy="404"/>
            </a:xfrm>
            <a:prstGeom prst="rect">
              <a:avLst/>
            </a:prstGeom>
            <a:noFill/>
            <a:ln w="9525">
              <a:noFill/>
              <a:miter lim="800000"/>
              <a:headEnd/>
              <a:tailEnd/>
            </a:ln>
          </p:spPr>
          <p:txBody>
            <a:bodyPr wrap="none">
              <a:spAutoFit/>
            </a:bodyPr>
            <a:lstStyle/>
            <a:p>
              <a:pPr eaLnBrk="0" hangingPunct="0"/>
              <a:r>
                <a:rPr lang="en-US" sz="3600">
                  <a:solidFill>
                    <a:srgbClr val="FFFF00"/>
                  </a:solidFill>
                  <a:latin typeface="Times New Roman" pitchFamily="18" charset="0"/>
                </a:rPr>
                <a:t>+</a:t>
              </a:r>
              <a:endParaRPr lang="en-GB" sz="3600">
                <a:solidFill>
                  <a:srgbClr val="FFFF00"/>
                </a:solidFill>
                <a:latin typeface="Times New Roman" pitchFamily="18" charset="0"/>
              </a:endParaRPr>
            </a:p>
          </p:txBody>
        </p:sp>
      </p:grpSp>
      <p:pic>
        <p:nvPicPr>
          <p:cNvPr id="52237" name="Picture 57"/>
          <p:cNvPicPr>
            <a:picLocks noChangeAspect="1" noChangeArrowheads="1"/>
          </p:cNvPicPr>
          <p:nvPr/>
        </p:nvPicPr>
        <p:blipFill>
          <a:blip r:embed="rId5" cstate="print"/>
          <a:srcRect/>
          <a:stretch>
            <a:fillRect/>
          </a:stretch>
        </p:blipFill>
        <p:spPr bwMode="auto">
          <a:xfrm>
            <a:off x="7543800" y="5105400"/>
            <a:ext cx="750888" cy="960438"/>
          </a:xfrm>
          <a:prstGeom prst="rect">
            <a:avLst/>
          </a:prstGeom>
          <a:noFill/>
          <a:ln w="9525">
            <a:noFill/>
            <a:miter lim="800000"/>
            <a:headEnd/>
            <a:tailEnd/>
          </a:ln>
        </p:spPr>
      </p:pic>
      <p:grpSp>
        <p:nvGrpSpPr>
          <p:cNvPr id="8" name="Group 78"/>
          <p:cNvGrpSpPr>
            <a:grpSpLocks/>
          </p:cNvGrpSpPr>
          <p:nvPr/>
        </p:nvGrpSpPr>
        <p:grpSpPr bwMode="auto">
          <a:xfrm>
            <a:off x="457200" y="1600200"/>
            <a:ext cx="8737600" cy="4000500"/>
            <a:chOff x="200" y="1088"/>
            <a:chExt cx="5504" cy="2424"/>
          </a:xfrm>
        </p:grpSpPr>
        <p:sp>
          <p:nvSpPr>
            <p:cNvPr id="52258" name="Freeform 73"/>
            <p:cNvSpPr>
              <a:spLocks/>
            </p:cNvSpPr>
            <p:nvPr/>
          </p:nvSpPr>
          <p:spPr bwMode="auto">
            <a:xfrm>
              <a:off x="200" y="1088"/>
              <a:ext cx="5504" cy="2424"/>
            </a:xfrm>
            <a:custGeom>
              <a:avLst/>
              <a:gdLst>
                <a:gd name="T0" fmla="*/ 568 w 5504"/>
                <a:gd name="T1" fmla="*/ 160 h 2424"/>
                <a:gd name="T2" fmla="*/ 1288 w 5504"/>
                <a:gd name="T3" fmla="*/ 16 h 2424"/>
                <a:gd name="T4" fmla="*/ 2296 w 5504"/>
                <a:gd name="T5" fmla="*/ 64 h 2424"/>
                <a:gd name="T6" fmla="*/ 3112 w 5504"/>
                <a:gd name="T7" fmla="*/ 208 h 2424"/>
                <a:gd name="T8" fmla="*/ 3544 w 5504"/>
                <a:gd name="T9" fmla="*/ 592 h 2424"/>
                <a:gd name="T10" fmla="*/ 3976 w 5504"/>
                <a:gd name="T11" fmla="*/ 976 h 2424"/>
                <a:gd name="T12" fmla="*/ 4360 w 5504"/>
                <a:gd name="T13" fmla="*/ 1120 h 2424"/>
                <a:gd name="T14" fmla="*/ 4936 w 5504"/>
                <a:gd name="T15" fmla="*/ 1072 h 2424"/>
                <a:gd name="T16" fmla="*/ 5368 w 5504"/>
                <a:gd name="T17" fmla="*/ 1264 h 2424"/>
                <a:gd name="T18" fmla="*/ 5416 w 5504"/>
                <a:gd name="T19" fmla="*/ 1744 h 2424"/>
                <a:gd name="T20" fmla="*/ 4840 w 5504"/>
                <a:gd name="T21" fmla="*/ 1936 h 2424"/>
                <a:gd name="T22" fmla="*/ 4168 w 5504"/>
                <a:gd name="T23" fmla="*/ 1888 h 2424"/>
                <a:gd name="T24" fmla="*/ 3016 w 5504"/>
                <a:gd name="T25" fmla="*/ 2416 h 2424"/>
                <a:gd name="T26" fmla="*/ 1816 w 5504"/>
                <a:gd name="T27" fmla="*/ 1936 h 2424"/>
                <a:gd name="T28" fmla="*/ 520 w 5504"/>
                <a:gd name="T29" fmla="*/ 1744 h 2424"/>
                <a:gd name="T30" fmla="*/ 40 w 5504"/>
                <a:gd name="T31" fmla="*/ 1024 h 2424"/>
                <a:gd name="T32" fmla="*/ 280 w 5504"/>
                <a:gd name="T33" fmla="*/ 352 h 2424"/>
                <a:gd name="T34" fmla="*/ 568 w 5504"/>
                <a:gd name="T35" fmla="*/ 160 h 24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04"/>
                <a:gd name="T55" fmla="*/ 0 h 2424"/>
                <a:gd name="T56" fmla="*/ 5504 w 5504"/>
                <a:gd name="T57" fmla="*/ 2424 h 24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04" h="2424">
                  <a:moveTo>
                    <a:pt x="568" y="160"/>
                  </a:moveTo>
                  <a:cubicBezTo>
                    <a:pt x="736" y="104"/>
                    <a:pt x="1000" y="32"/>
                    <a:pt x="1288" y="16"/>
                  </a:cubicBezTo>
                  <a:cubicBezTo>
                    <a:pt x="1576" y="0"/>
                    <a:pt x="1992" y="32"/>
                    <a:pt x="2296" y="64"/>
                  </a:cubicBezTo>
                  <a:cubicBezTo>
                    <a:pt x="2600" y="96"/>
                    <a:pt x="2904" y="120"/>
                    <a:pt x="3112" y="208"/>
                  </a:cubicBezTo>
                  <a:cubicBezTo>
                    <a:pt x="3320" y="296"/>
                    <a:pt x="3400" y="464"/>
                    <a:pt x="3544" y="592"/>
                  </a:cubicBezTo>
                  <a:cubicBezTo>
                    <a:pt x="3688" y="720"/>
                    <a:pt x="3840" y="888"/>
                    <a:pt x="3976" y="976"/>
                  </a:cubicBezTo>
                  <a:cubicBezTo>
                    <a:pt x="4112" y="1064"/>
                    <a:pt x="4200" y="1104"/>
                    <a:pt x="4360" y="1120"/>
                  </a:cubicBezTo>
                  <a:cubicBezTo>
                    <a:pt x="4520" y="1136"/>
                    <a:pt x="4768" y="1048"/>
                    <a:pt x="4936" y="1072"/>
                  </a:cubicBezTo>
                  <a:cubicBezTo>
                    <a:pt x="5104" y="1096"/>
                    <a:pt x="5288" y="1152"/>
                    <a:pt x="5368" y="1264"/>
                  </a:cubicBezTo>
                  <a:cubicBezTo>
                    <a:pt x="5448" y="1376"/>
                    <a:pt x="5504" y="1632"/>
                    <a:pt x="5416" y="1744"/>
                  </a:cubicBezTo>
                  <a:cubicBezTo>
                    <a:pt x="5328" y="1856"/>
                    <a:pt x="5048" y="1912"/>
                    <a:pt x="4840" y="1936"/>
                  </a:cubicBezTo>
                  <a:cubicBezTo>
                    <a:pt x="4632" y="1960"/>
                    <a:pt x="4472" y="1808"/>
                    <a:pt x="4168" y="1888"/>
                  </a:cubicBezTo>
                  <a:cubicBezTo>
                    <a:pt x="3864" y="1968"/>
                    <a:pt x="3408" y="2408"/>
                    <a:pt x="3016" y="2416"/>
                  </a:cubicBezTo>
                  <a:cubicBezTo>
                    <a:pt x="2624" y="2424"/>
                    <a:pt x="2232" y="2048"/>
                    <a:pt x="1816" y="1936"/>
                  </a:cubicBezTo>
                  <a:cubicBezTo>
                    <a:pt x="1400" y="1824"/>
                    <a:pt x="816" y="1896"/>
                    <a:pt x="520" y="1744"/>
                  </a:cubicBezTo>
                  <a:cubicBezTo>
                    <a:pt x="224" y="1592"/>
                    <a:pt x="80" y="1256"/>
                    <a:pt x="40" y="1024"/>
                  </a:cubicBezTo>
                  <a:cubicBezTo>
                    <a:pt x="0" y="792"/>
                    <a:pt x="192" y="496"/>
                    <a:pt x="280" y="352"/>
                  </a:cubicBezTo>
                  <a:cubicBezTo>
                    <a:pt x="368" y="208"/>
                    <a:pt x="400" y="216"/>
                    <a:pt x="568" y="160"/>
                  </a:cubicBezTo>
                  <a:close/>
                </a:path>
              </a:pathLst>
            </a:custGeom>
            <a:solidFill>
              <a:schemeClr val="accent1">
                <a:alpha val="50195"/>
              </a:schemeClr>
            </a:solidFill>
            <a:ln w="9525">
              <a:solidFill>
                <a:srgbClr val="000000"/>
              </a:solidFill>
              <a:round/>
              <a:headEnd/>
              <a:tailEnd/>
            </a:ln>
          </p:spPr>
          <p:txBody>
            <a:bodyPr/>
            <a:lstStyle/>
            <a:p>
              <a:endParaRPr lang="en-GB"/>
            </a:p>
          </p:txBody>
        </p:sp>
        <p:sp>
          <p:nvSpPr>
            <p:cNvPr id="52259" name="Text Box 75"/>
            <p:cNvSpPr txBox="1">
              <a:spLocks noChangeArrowheads="1"/>
            </p:cNvSpPr>
            <p:nvPr/>
          </p:nvSpPr>
          <p:spPr bwMode="auto">
            <a:xfrm>
              <a:off x="288" y="1920"/>
              <a:ext cx="1191" cy="425"/>
            </a:xfrm>
            <a:prstGeom prst="rect">
              <a:avLst/>
            </a:prstGeom>
            <a:noFill/>
            <a:ln w="9525">
              <a:noFill/>
              <a:miter lim="800000"/>
              <a:headEnd/>
              <a:tailEnd/>
            </a:ln>
          </p:spPr>
          <p:txBody>
            <a:bodyPr wrap="none">
              <a:spAutoFit/>
            </a:bodyPr>
            <a:lstStyle/>
            <a:p>
              <a:pPr eaLnBrk="0" hangingPunct="0"/>
              <a:r>
                <a:rPr lang="en-GB" sz="2000">
                  <a:solidFill>
                    <a:srgbClr val="FF0000"/>
                  </a:solidFill>
                  <a:latin typeface="Tahoma" pitchFamily="34" charset="0"/>
                </a:rPr>
                <a:t>Endogenous  </a:t>
              </a:r>
              <a:endParaRPr lang="en-US" sz="2000">
                <a:solidFill>
                  <a:srgbClr val="FF0000"/>
                </a:solidFill>
                <a:latin typeface="Tahoma" pitchFamily="34" charset="0"/>
              </a:endParaRPr>
            </a:p>
            <a:p>
              <a:pPr eaLnBrk="0" hangingPunct="0"/>
              <a:r>
                <a:rPr lang="en-GB" sz="2000">
                  <a:solidFill>
                    <a:srgbClr val="FF0000"/>
                  </a:solidFill>
                  <a:latin typeface="Tahoma" pitchFamily="34" charset="0"/>
                </a:rPr>
                <a:t>Factors</a:t>
              </a:r>
            </a:p>
          </p:txBody>
        </p:sp>
      </p:grpSp>
      <p:grpSp>
        <p:nvGrpSpPr>
          <p:cNvPr id="9" name="Group 77"/>
          <p:cNvGrpSpPr>
            <a:grpSpLocks/>
          </p:cNvGrpSpPr>
          <p:nvPr/>
        </p:nvGrpSpPr>
        <p:grpSpPr bwMode="auto">
          <a:xfrm>
            <a:off x="533400" y="4635500"/>
            <a:ext cx="3976688" cy="1790700"/>
            <a:chOff x="336" y="2920"/>
            <a:chExt cx="2505" cy="1128"/>
          </a:xfrm>
        </p:grpSpPr>
        <p:sp>
          <p:nvSpPr>
            <p:cNvPr id="52256" name="Freeform 74"/>
            <p:cNvSpPr>
              <a:spLocks/>
            </p:cNvSpPr>
            <p:nvPr/>
          </p:nvSpPr>
          <p:spPr bwMode="auto">
            <a:xfrm>
              <a:off x="336" y="2920"/>
              <a:ext cx="1928" cy="1128"/>
            </a:xfrm>
            <a:custGeom>
              <a:avLst/>
              <a:gdLst>
                <a:gd name="T0" fmla="*/ 864 w 1928"/>
                <a:gd name="T1" fmla="*/ 8 h 1128"/>
                <a:gd name="T2" fmla="*/ 384 w 1928"/>
                <a:gd name="T3" fmla="*/ 104 h 1128"/>
                <a:gd name="T4" fmla="*/ 48 w 1928"/>
                <a:gd name="T5" fmla="*/ 392 h 1128"/>
                <a:gd name="T6" fmla="*/ 192 w 1928"/>
                <a:gd name="T7" fmla="*/ 920 h 1128"/>
                <a:gd name="T8" fmla="*/ 1200 w 1928"/>
                <a:gd name="T9" fmla="*/ 1112 h 1128"/>
                <a:gd name="T10" fmla="*/ 1824 w 1928"/>
                <a:gd name="T11" fmla="*/ 824 h 1128"/>
                <a:gd name="T12" fmla="*/ 1824 w 1928"/>
                <a:gd name="T13" fmla="*/ 296 h 1128"/>
                <a:gd name="T14" fmla="*/ 1536 w 1928"/>
                <a:gd name="T15" fmla="*/ 56 h 1128"/>
                <a:gd name="T16" fmla="*/ 912 w 1928"/>
                <a:gd name="T17" fmla="*/ 8 h 1128"/>
                <a:gd name="T18" fmla="*/ 816 w 1928"/>
                <a:gd name="T19" fmla="*/ 8 h 1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8"/>
                <a:gd name="T31" fmla="*/ 0 h 1128"/>
                <a:gd name="T32" fmla="*/ 1928 w 1928"/>
                <a:gd name="T33" fmla="*/ 1128 h 1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8" h="1128">
                  <a:moveTo>
                    <a:pt x="864" y="8"/>
                  </a:moveTo>
                  <a:cubicBezTo>
                    <a:pt x="692" y="24"/>
                    <a:pt x="520" y="40"/>
                    <a:pt x="384" y="104"/>
                  </a:cubicBezTo>
                  <a:cubicBezTo>
                    <a:pt x="248" y="168"/>
                    <a:pt x="80" y="256"/>
                    <a:pt x="48" y="392"/>
                  </a:cubicBezTo>
                  <a:cubicBezTo>
                    <a:pt x="16" y="528"/>
                    <a:pt x="0" y="800"/>
                    <a:pt x="192" y="920"/>
                  </a:cubicBezTo>
                  <a:cubicBezTo>
                    <a:pt x="384" y="1040"/>
                    <a:pt x="928" y="1128"/>
                    <a:pt x="1200" y="1112"/>
                  </a:cubicBezTo>
                  <a:cubicBezTo>
                    <a:pt x="1472" y="1096"/>
                    <a:pt x="1720" y="960"/>
                    <a:pt x="1824" y="824"/>
                  </a:cubicBezTo>
                  <a:cubicBezTo>
                    <a:pt x="1928" y="688"/>
                    <a:pt x="1872" y="424"/>
                    <a:pt x="1824" y="296"/>
                  </a:cubicBezTo>
                  <a:cubicBezTo>
                    <a:pt x="1776" y="168"/>
                    <a:pt x="1688" y="104"/>
                    <a:pt x="1536" y="56"/>
                  </a:cubicBezTo>
                  <a:cubicBezTo>
                    <a:pt x="1384" y="8"/>
                    <a:pt x="1032" y="16"/>
                    <a:pt x="912" y="8"/>
                  </a:cubicBezTo>
                  <a:cubicBezTo>
                    <a:pt x="792" y="0"/>
                    <a:pt x="804" y="4"/>
                    <a:pt x="816" y="8"/>
                  </a:cubicBezTo>
                </a:path>
              </a:pathLst>
            </a:custGeom>
            <a:solidFill>
              <a:srgbClr val="FFCC99">
                <a:alpha val="50195"/>
              </a:srgbClr>
            </a:solidFill>
            <a:ln w="9525">
              <a:solidFill>
                <a:srgbClr val="000000"/>
              </a:solidFill>
              <a:round/>
              <a:headEnd/>
              <a:tailEnd/>
            </a:ln>
          </p:spPr>
          <p:txBody>
            <a:bodyPr/>
            <a:lstStyle/>
            <a:p>
              <a:endParaRPr lang="en-GB"/>
            </a:p>
          </p:txBody>
        </p:sp>
        <p:sp>
          <p:nvSpPr>
            <p:cNvPr id="52257" name="Text Box 76"/>
            <p:cNvSpPr txBox="1">
              <a:spLocks noChangeArrowheads="1"/>
            </p:cNvSpPr>
            <p:nvPr/>
          </p:nvSpPr>
          <p:spPr bwMode="auto">
            <a:xfrm>
              <a:off x="1296" y="3792"/>
              <a:ext cx="1545" cy="250"/>
            </a:xfrm>
            <a:prstGeom prst="rect">
              <a:avLst/>
            </a:prstGeom>
            <a:noFill/>
            <a:ln w="9525">
              <a:noFill/>
              <a:miter lim="800000"/>
              <a:headEnd/>
              <a:tailEnd/>
            </a:ln>
          </p:spPr>
          <p:txBody>
            <a:bodyPr wrap="none">
              <a:spAutoFit/>
            </a:bodyPr>
            <a:lstStyle/>
            <a:p>
              <a:pPr eaLnBrk="0" hangingPunct="0"/>
              <a:r>
                <a:rPr lang="en-GB" sz="2000">
                  <a:solidFill>
                    <a:srgbClr val="FF0000"/>
                  </a:solidFill>
                  <a:latin typeface="Tahoma" pitchFamily="34" charset="0"/>
                </a:rPr>
                <a:t>Exogenous Factor</a:t>
              </a:r>
            </a:p>
          </p:txBody>
        </p:sp>
      </p:grpSp>
      <p:grpSp>
        <p:nvGrpSpPr>
          <p:cNvPr id="10" name="Group 88"/>
          <p:cNvGrpSpPr>
            <a:grpSpLocks/>
          </p:cNvGrpSpPr>
          <p:nvPr/>
        </p:nvGrpSpPr>
        <p:grpSpPr bwMode="auto">
          <a:xfrm>
            <a:off x="6226175" y="1600200"/>
            <a:ext cx="2928938" cy="1371600"/>
            <a:chOff x="3922" y="1008"/>
            <a:chExt cx="1845" cy="864"/>
          </a:xfrm>
        </p:grpSpPr>
        <p:sp>
          <p:nvSpPr>
            <p:cNvPr id="52246" name="Rectangle 58"/>
            <p:cNvSpPr>
              <a:spLocks noChangeArrowheads="1"/>
            </p:cNvSpPr>
            <p:nvPr/>
          </p:nvSpPr>
          <p:spPr bwMode="auto">
            <a:xfrm>
              <a:off x="3922" y="1008"/>
              <a:ext cx="1824" cy="864"/>
            </a:xfrm>
            <a:prstGeom prst="rect">
              <a:avLst/>
            </a:prstGeom>
            <a:solidFill>
              <a:srgbClr val="FFFFFF"/>
            </a:solidFill>
            <a:ln w="9525">
              <a:solidFill>
                <a:srgbClr val="000000"/>
              </a:solidFill>
              <a:miter lim="800000"/>
              <a:headEnd/>
              <a:tailEnd/>
            </a:ln>
          </p:spPr>
          <p:txBody>
            <a:bodyPr wrap="none" anchor="ctr"/>
            <a:lstStyle/>
            <a:p>
              <a:pPr algn="ctr" eaLnBrk="0" hangingPunct="0"/>
              <a:endParaRPr lang="en-US" sz="800">
                <a:latin typeface="Times New Roman" pitchFamily="18" charset="0"/>
              </a:endParaRPr>
            </a:p>
          </p:txBody>
        </p:sp>
        <p:sp>
          <p:nvSpPr>
            <p:cNvPr id="52247" name="Line 59"/>
            <p:cNvSpPr>
              <a:spLocks noChangeShapeType="1"/>
            </p:cNvSpPr>
            <p:nvPr/>
          </p:nvSpPr>
          <p:spPr bwMode="auto">
            <a:xfrm>
              <a:off x="3984" y="1104"/>
              <a:ext cx="0" cy="720"/>
            </a:xfrm>
            <a:prstGeom prst="line">
              <a:avLst/>
            </a:prstGeom>
            <a:noFill/>
            <a:ln w="9525">
              <a:solidFill>
                <a:srgbClr val="000000"/>
              </a:solidFill>
              <a:round/>
              <a:headEnd/>
              <a:tailEnd/>
            </a:ln>
          </p:spPr>
          <p:txBody>
            <a:bodyPr/>
            <a:lstStyle/>
            <a:p>
              <a:endParaRPr lang="en-GB"/>
            </a:p>
          </p:txBody>
        </p:sp>
        <p:sp>
          <p:nvSpPr>
            <p:cNvPr id="52248" name="Line 60"/>
            <p:cNvSpPr>
              <a:spLocks noChangeShapeType="1"/>
            </p:cNvSpPr>
            <p:nvPr/>
          </p:nvSpPr>
          <p:spPr bwMode="auto">
            <a:xfrm>
              <a:off x="3984" y="1824"/>
              <a:ext cx="1392" cy="0"/>
            </a:xfrm>
            <a:prstGeom prst="line">
              <a:avLst/>
            </a:prstGeom>
            <a:noFill/>
            <a:ln w="9525">
              <a:solidFill>
                <a:srgbClr val="000000"/>
              </a:solidFill>
              <a:round/>
              <a:headEnd/>
              <a:tailEnd/>
            </a:ln>
          </p:spPr>
          <p:txBody>
            <a:bodyPr/>
            <a:lstStyle/>
            <a:p>
              <a:endParaRPr lang="en-GB"/>
            </a:p>
          </p:txBody>
        </p:sp>
        <p:sp>
          <p:nvSpPr>
            <p:cNvPr id="52249" name="Freeform 61"/>
            <p:cNvSpPr>
              <a:spLocks/>
            </p:cNvSpPr>
            <p:nvPr/>
          </p:nvSpPr>
          <p:spPr bwMode="auto">
            <a:xfrm>
              <a:off x="4046" y="1200"/>
              <a:ext cx="1186" cy="516"/>
            </a:xfrm>
            <a:custGeom>
              <a:avLst/>
              <a:gdLst>
                <a:gd name="T0" fmla="*/ 0 w 1186"/>
                <a:gd name="T1" fmla="*/ 18 h 516"/>
                <a:gd name="T2" fmla="*/ 148 w 1186"/>
                <a:gd name="T3" fmla="*/ 487 h 516"/>
                <a:gd name="T4" fmla="*/ 322 w 1186"/>
                <a:gd name="T5" fmla="*/ 192 h 516"/>
                <a:gd name="T6" fmla="*/ 562 w 1186"/>
                <a:gd name="T7" fmla="*/ 96 h 516"/>
                <a:gd name="T8" fmla="*/ 729 w 1186"/>
                <a:gd name="T9" fmla="*/ 162 h 516"/>
                <a:gd name="T10" fmla="*/ 805 w 1186"/>
                <a:gd name="T11" fmla="*/ 363 h 516"/>
                <a:gd name="T12" fmla="*/ 954 w 1186"/>
                <a:gd name="T13" fmla="*/ 380 h 516"/>
                <a:gd name="T14" fmla="*/ 1042 w 1186"/>
                <a:gd name="T15" fmla="*/ 96 h 516"/>
                <a:gd name="T16" fmla="*/ 1186 w 1186"/>
                <a:gd name="T17" fmla="*/ 0 h 5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6"/>
                <a:gd name="T28" fmla="*/ 0 h 516"/>
                <a:gd name="T29" fmla="*/ 1186 w 1186"/>
                <a:gd name="T30" fmla="*/ 516 h 5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6" h="516">
                  <a:moveTo>
                    <a:pt x="0" y="18"/>
                  </a:moveTo>
                  <a:cubicBezTo>
                    <a:pt x="25" y="96"/>
                    <a:pt x="94" y="458"/>
                    <a:pt x="148" y="487"/>
                  </a:cubicBezTo>
                  <a:cubicBezTo>
                    <a:pt x="202" y="516"/>
                    <a:pt x="253" y="257"/>
                    <a:pt x="322" y="192"/>
                  </a:cubicBezTo>
                  <a:cubicBezTo>
                    <a:pt x="391" y="127"/>
                    <a:pt x="494" y="101"/>
                    <a:pt x="562" y="96"/>
                  </a:cubicBezTo>
                  <a:cubicBezTo>
                    <a:pt x="630" y="91"/>
                    <a:pt x="688" y="118"/>
                    <a:pt x="729" y="162"/>
                  </a:cubicBezTo>
                  <a:cubicBezTo>
                    <a:pt x="770" y="206"/>
                    <a:pt x="768" y="327"/>
                    <a:pt x="805" y="363"/>
                  </a:cubicBezTo>
                  <a:cubicBezTo>
                    <a:pt x="842" y="399"/>
                    <a:pt x="915" y="424"/>
                    <a:pt x="954" y="380"/>
                  </a:cubicBezTo>
                  <a:cubicBezTo>
                    <a:pt x="993" y="336"/>
                    <a:pt x="1003" y="159"/>
                    <a:pt x="1042" y="96"/>
                  </a:cubicBezTo>
                  <a:cubicBezTo>
                    <a:pt x="1081" y="33"/>
                    <a:pt x="1162" y="16"/>
                    <a:pt x="1186" y="0"/>
                  </a:cubicBezTo>
                </a:path>
              </a:pathLst>
            </a:custGeom>
            <a:noFill/>
            <a:ln w="9525">
              <a:solidFill>
                <a:srgbClr val="FF0000"/>
              </a:solidFill>
              <a:round/>
              <a:headEnd/>
              <a:tailEnd/>
            </a:ln>
          </p:spPr>
          <p:txBody>
            <a:bodyPr/>
            <a:lstStyle/>
            <a:p>
              <a:endParaRPr lang="en-GB"/>
            </a:p>
          </p:txBody>
        </p:sp>
        <p:sp>
          <p:nvSpPr>
            <p:cNvPr id="52250" name="Line 62"/>
            <p:cNvSpPr>
              <a:spLocks noChangeShapeType="1"/>
            </p:cNvSpPr>
            <p:nvPr/>
          </p:nvSpPr>
          <p:spPr bwMode="auto">
            <a:xfrm>
              <a:off x="3984" y="1440"/>
              <a:ext cx="1392" cy="0"/>
            </a:xfrm>
            <a:prstGeom prst="line">
              <a:avLst/>
            </a:prstGeom>
            <a:noFill/>
            <a:ln w="9525">
              <a:solidFill>
                <a:srgbClr val="000000"/>
              </a:solidFill>
              <a:round/>
              <a:headEnd/>
              <a:tailEnd/>
            </a:ln>
          </p:spPr>
          <p:txBody>
            <a:bodyPr/>
            <a:lstStyle/>
            <a:p>
              <a:endParaRPr lang="en-GB"/>
            </a:p>
          </p:txBody>
        </p:sp>
        <p:sp>
          <p:nvSpPr>
            <p:cNvPr id="52251" name="Text Box 79"/>
            <p:cNvSpPr txBox="1">
              <a:spLocks noChangeArrowheads="1"/>
            </p:cNvSpPr>
            <p:nvPr/>
          </p:nvSpPr>
          <p:spPr bwMode="auto">
            <a:xfrm>
              <a:off x="5186" y="1008"/>
              <a:ext cx="348" cy="250"/>
            </a:xfrm>
            <a:prstGeom prst="rect">
              <a:avLst/>
            </a:prstGeom>
            <a:noFill/>
            <a:ln w="9525">
              <a:noFill/>
              <a:miter lim="800000"/>
              <a:headEnd/>
              <a:tailEnd/>
            </a:ln>
          </p:spPr>
          <p:txBody>
            <a:bodyPr wrap="none">
              <a:spAutoFit/>
            </a:bodyPr>
            <a:lstStyle/>
            <a:p>
              <a:pPr eaLnBrk="0" hangingPunct="0"/>
              <a:r>
                <a:rPr lang="en-GB" sz="1000">
                  <a:solidFill>
                    <a:srgbClr val="FF0000"/>
                  </a:solidFill>
                  <a:latin typeface="Tahoma" pitchFamily="34" charset="0"/>
                </a:rPr>
                <a:t>Room</a:t>
              </a:r>
            </a:p>
            <a:p>
              <a:pPr eaLnBrk="0" hangingPunct="0"/>
              <a:r>
                <a:rPr lang="en-GB" sz="1000">
                  <a:solidFill>
                    <a:srgbClr val="FF0000"/>
                  </a:solidFill>
                  <a:latin typeface="Tahoma" pitchFamily="34" charset="0"/>
                </a:rPr>
                <a:t>Temp</a:t>
              </a:r>
            </a:p>
          </p:txBody>
        </p:sp>
        <p:sp>
          <p:nvSpPr>
            <p:cNvPr id="52252" name="Text Box 80"/>
            <p:cNvSpPr txBox="1">
              <a:spLocks noChangeArrowheads="1"/>
            </p:cNvSpPr>
            <p:nvPr/>
          </p:nvSpPr>
          <p:spPr bwMode="auto">
            <a:xfrm>
              <a:off x="5344" y="1296"/>
              <a:ext cx="423" cy="250"/>
            </a:xfrm>
            <a:prstGeom prst="rect">
              <a:avLst/>
            </a:prstGeom>
            <a:noFill/>
            <a:ln w="9525">
              <a:noFill/>
              <a:miter lim="800000"/>
              <a:headEnd/>
              <a:tailEnd/>
            </a:ln>
          </p:spPr>
          <p:txBody>
            <a:bodyPr wrap="none">
              <a:spAutoFit/>
            </a:bodyPr>
            <a:lstStyle/>
            <a:p>
              <a:pPr eaLnBrk="0" hangingPunct="0"/>
              <a:r>
                <a:rPr lang="en-GB" sz="1000">
                  <a:latin typeface="Tahoma" pitchFamily="34" charset="0"/>
                </a:rPr>
                <a:t>Desired</a:t>
              </a:r>
            </a:p>
            <a:p>
              <a:pPr eaLnBrk="0" hangingPunct="0"/>
              <a:r>
                <a:rPr lang="en-GB" sz="1000">
                  <a:latin typeface="Tahoma" pitchFamily="34" charset="0"/>
                </a:rPr>
                <a:t>Temp</a:t>
              </a:r>
            </a:p>
          </p:txBody>
        </p:sp>
        <p:sp>
          <p:nvSpPr>
            <p:cNvPr id="52253" name="Rectangle 85"/>
            <p:cNvSpPr>
              <a:spLocks noChangeArrowheads="1"/>
            </p:cNvSpPr>
            <p:nvPr/>
          </p:nvSpPr>
          <p:spPr bwMode="auto">
            <a:xfrm>
              <a:off x="4800" y="1440"/>
              <a:ext cx="288" cy="251"/>
            </a:xfrm>
            <a:prstGeom prst="rect">
              <a:avLst/>
            </a:prstGeom>
            <a:noFill/>
            <a:ln w="9525">
              <a:noFill/>
              <a:miter lim="800000"/>
              <a:headEnd/>
              <a:tailEnd/>
            </a:ln>
          </p:spPr>
          <p:txBody>
            <a:bodyPr>
              <a:spAutoFit/>
            </a:bodyPr>
            <a:lstStyle/>
            <a:p>
              <a:pPr eaLnBrk="0" hangingPunct="0">
                <a:spcBef>
                  <a:spcPct val="50000"/>
                </a:spcBef>
              </a:pPr>
              <a:r>
                <a:rPr lang="en-GB" sz="800">
                  <a:latin typeface="Times New Roman" pitchFamily="18" charset="0"/>
                </a:rPr>
                <a:t>Too</a:t>
              </a:r>
            </a:p>
            <a:p>
              <a:pPr eaLnBrk="0" hangingPunct="0">
                <a:spcBef>
                  <a:spcPct val="50000"/>
                </a:spcBef>
              </a:pPr>
              <a:r>
                <a:rPr lang="en-GB" sz="800">
                  <a:latin typeface="Times New Roman" pitchFamily="18" charset="0"/>
                </a:rPr>
                <a:t>Cold</a:t>
              </a:r>
            </a:p>
          </p:txBody>
        </p:sp>
        <p:sp>
          <p:nvSpPr>
            <p:cNvPr id="52254" name="Rectangle 86"/>
            <p:cNvSpPr>
              <a:spLocks noChangeArrowheads="1"/>
            </p:cNvSpPr>
            <p:nvPr/>
          </p:nvSpPr>
          <p:spPr bwMode="auto">
            <a:xfrm>
              <a:off x="4086" y="1522"/>
              <a:ext cx="288" cy="251"/>
            </a:xfrm>
            <a:prstGeom prst="rect">
              <a:avLst/>
            </a:prstGeom>
            <a:noFill/>
            <a:ln w="9525">
              <a:noFill/>
              <a:miter lim="800000"/>
              <a:headEnd/>
              <a:tailEnd/>
            </a:ln>
          </p:spPr>
          <p:txBody>
            <a:bodyPr>
              <a:spAutoFit/>
            </a:bodyPr>
            <a:lstStyle/>
            <a:p>
              <a:pPr eaLnBrk="0" hangingPunct="0">
                <a:spcBef>
                  <a:spcPct val="50000"/>
                </a:spcBef>
              </a:pPr>
              <a:r>
                <a:rPr lang="en-GB" sz="800">
                  <a:latin typeface="Times New Roman" pitchFamily="18" charset="0"/>
                </a:rPr>
                <a:t>Too</a:t>
              </a:r>
            </a:p>
            <a:p>
              <a:pPr eaLnBrk="0" hangingPunct="0">
                <a:spcBef>
                  <a:spcPct val="50000"/>
                </a:spcBef>
              </a:pPr>
              <a:r>
                <a:rPr lang="en-GB" sz="800">
                  <a:latin typeface="Times New Roman" pitchFamily="18" charset="0"/>
                </a:rPr>
                <a:t>Cold</a:t>
              </a:r>
            </a:p>
          </p:txBody>
        </p:sp>
        <p:sp>
          <p:nvSpPr>
            <p:cNvPr id="52255" name="Rectangle 87"/>
            <p:cNvSpPr>
              <a:spLocks noChangeArrowheads="1"/>
            </p:cNvSpPr>
            <p:nvPr/>
          </p:nvSpPr>
          <p:spPr bwMode="auto">
            <a:xfrm>
              <a:off x="4402" y="1324"/>
              <a:ext cx="432" cy="135"/>
            </a:xfrm>
            <a:prstGeom prst="rect">
              <a:avLst/>
            </a:prstGeom>
            <a:noFill/>
            <a:ln w="9525">
              <a:noFill/>
              <a:miter lim="800000"/>
              <a:headEnd/>
              <a:tailEnd/>
            </a:ln>
          </p:spPr>
          <p:txBody>
            <a:bodyPr>
              <a:spAutoFit/>
            </a:bodyPr>
            <a:lstStyle/>
            <a:p>
              <a:pPr eaLnBrk="0" hangingPunct="0">
                <a:spcBef>
                  <a:spcPct val="50000"/>
                </a:spcBef>
              </a:pPr>
              <a:r>
                <a:rPr lang="en-GB" sz="800">
                  <a:latin typeface="Times New Roman" pitchFamily="18" charset="0"/>
                </a:rPr>
                <a:t>Too Hot</a:t>
              </a:r>
            </a:p>
          </p:txBody>
        </p:sp>
      </p:grpSp>
      <p:grpSp>
        <p:nvGrpSpPr>
          <p:cNvPr id="11" name="Group 90"/>
          <p:cNvGrpSpPr>
            <a:grpSpLocks/>
          </p:cNvGrpSpPr>
          <p:nvPr/>
        </p:nvGrpSpPr>
        <p:grpSpPr bwMode="auto">
          <a:xfrm>
            <a:off x="4114800" y="3886200"/>
            <a:ext cx="1323975" cy="808038"/>
            <a:chOff x="2592" y="2448"/>
            <a:chExt cx="834" cy="509"/>
          </a:xfrm>
        </p:grpSpPr>
        <p:grpSp>
          <p:nvGrpSpPr>
            <p:cNvPr id="52242" name="Group 49"/>
            <p:cNvGrpSpPr>
              <a:grpSpLocks/>
            </p:cNvGrpSpPr>
            <p:nvPr/>
          </p:nvGrpSpPr>
          <p:grpSpPr bwMode="auto">
            <a:xfrm>
              <a:off x="2760" y="2448"/>
              <a:ext cx="444" cy="384"/>
              <a:chOff x="2760" y="2448"/>
              <a:chExt cx="444" cy="384"/>
            </a:xfrm>
          </p:grpSpPr>
          <p:sp>
            <p:nvSpPr>
              <p:cNvPr id="52244" name="Arc 27"/>
              <p:cNvSpPr>
                <a:spLocks/>
              </p:cNvSpPr>
              <p:nvPr/>
            </p:nvSpPr>
            <p:spPr bwMode="auto">
              <a:xfrm>
                <a:off x="2784" y="2448"/>
                <a:ext cx="420" cy="38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38100">
                <a:solidFill>
                  <a:srgbClr val="003399"/>
                </a:solidFill>
                <a:round/>
                <a:headEnd/>
                <a:tailEnd/>
              </a:ln>
            </p:spPr>
            <p:txBody>
              <a:bodyPr/>
              <a:lstStyle/>
              <a:p>
                <a:endParaRPr lang="en-GB"/>
              </a:p>
            </p:txBody>
          </p:sp>
          <p:sp>
            <p:nvSpPr>
              <p:cNvPr id="52245" name="Freeform 28"/>
              <p:cNvSpPr>
                <a:spLocks/>
              </p:cNvSpPr>
              <p:nvPr/>
            </p:nvSpPr>
            <p:spPr bwMode="auto">
              <a:xfrm>
                <a:off x="2760" y="2496"/>
                <a:ext cx="48" cy="144"/>
              </a:xfrm>
              <a:custGeom>
                <a:avLst/>
                <a:gdLst>
                  <a:gd name="T0" fmla="*/ 24 w 48"/>
                  <a:gd name="T1" fmla="*/ 0 h 84"/>
                  <a:gd name="T2" fmla="*/ 0 w 48"/>
                  <a:gd name="T3" fmla="*/ 158935 h 84"/>
                  <a:gd name="T4" fmla="*/ 48 w 48"/>
                  <a:gd name="T5" fmla="*/ 158935 h 84"/>
                  <a:gd name="T6" fmla="*/ 24 w 48"/>
                  <a:gd name="T7" fmla="*/ 0 h 84"/>
                  <a:gd name="T8" fmla="*/ 0 60000 65536"/>
                  <a:gd name="T9" fmla="*/ 0 60000 65536"/>
                  <a:gd name="T10" fmla="*/ 0 60000 65536"/>
                  <a:gd name="T11" fmla="*/ 0 60000 65536"/>
                  <a:gd name="T12" fmla="*/ 0 w 48"/>
                  <a:gd name="T13" fmla="*/ 0 h 84"/>
                  <a:gd name="T14" fmla="*/ 48 w 48"/>
                  <a:gd name="T15" fmla="*/ 84 h 84"/>
                </a:gdLst>
                <a:ahLst/>
                <a:cxnLst>
                  <a:cxn ang="T8">
                    <a:pos x="T0" y="T1"/>
                  </a:cxn>
                  <a:cxn ang="T9">
                    <a:pos x="T2" y="T3"/>
                  </a:cxn>
                  <a:cxn ang="T10">
                    <a:pos x="T4" y="T5"/>
                  </a:cxn>
                  <a:cxn ang="T11">
                    <a:pos x="T6" y="T7"/>
                  </a:cxn>
                </a:cxnLst>
                <a:rect l="T12" t="T13" r="T14" b="T15"/>
                <a:pathLst>
                  <a:path w="48" h="84">
                    <a:moveTo>
                      <a:pt x="24" y="0"/>
                    </a:moveTo>
                    <a:lnTo>
                      <a:pt x="0" y="84"/>
                    </a:lnTo>
                    <a:lnTo>
                      <a:pt x="48" y="84"/>
                    </a:lnTo>
                    <a:lnTo>
                      <a:pt x="24" y="0"/>
                    </a:lnTo>
                    <a:close/>
                  </a:path>
                </a:pathLst>
              </a:custGeom>
              <a:solidFill>
                <a:srgbClr val="003399"/>
              </a:solidFill>
              <a:ln w="19050">
                <a:solidFill>
                  <a:srgbClr val="003399"/>
                </a:solidFill>
                <a:round/>
                <a:headEnd/>
                <a:tailEnd/>
              </a:ln>
            </p:spPr>
            <p:txBody>
              <a:bodyPr/>
              <a:lstStyle/>
              <a:p>
                <a:endParaRPr lang="en-GB"/>
              </a:p>
            </p:txBody>
          </p:sp>
        </p:grpSp>
        <p:sp>
          <p:nvSpPr>
            <p:cNvPr id="52243" name="Text Box 89"/>
            <p:cNvSpPr txBox="1">
              <a:spLocks noChangeArrowheads="1"/>
            </p:cNvSpPr>
            <p:nvPr/>
          </p:nvSpPr>
          <p:spPr bwMode="auto">
            <a:xfrm>
              <a:off x="2592" y="2784"/>
              <a:ext cx="834" cy="173"/>
            </a:xfrm>
            <a:prstGeom prst="rect">
              <a:avLst/>
            </a:prstGeom>
            <a:noFill/>
            <a:ln w="9525">
              <a:noFill/>
              <a:miter lim="800000"/>
              <a:headEnd/>
              <a:tailEnd/>
            </a:ln>
          </p:spPr>
          <p:txBody>
            <a:bodyPr wrap="none">
              <a:spAutoFit/>
            </a:bodyPr>
            <a:lstStyle/>
            <a:p>
              <a:pPr eaLnBrk="0" hangingPunct="0"/>
              <a:r>
                <a:rPr lang="en-GB" sz="1200">
                  <a:latin typeface="Tahoma" pitchFamily="34" charset="0"/>
                </a:rPr>
                <a:t>Feedback Loop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dissolve">
                                      <p:cBhvr>
                                        <p:cTn id="7" dur="500"/>
                                        <p:tgtEl>
                                          <p:spTgt spid="1259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dissolve">
                                      <p:cBhvr>
                                        <p:cTn id="17" dur="500"/>
                                        <p:tgtEl>
                                          <p:spTgt spid="1259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5986"/>
                                        </p:tgtEl>
                                        <p:attrNameLst>
                                          <p:attrName>style.visibility</p:attrName>
                                        </p:attrNameLst>
                                      </p:cBhvr>
                                      <p:to>
                                        <p:strVal val="visible"/>
                                      </p:to>
                                    </p:set>
                                    <p:animEffect transition="in" filter="wipe(right)">
                                      <p:cBhvr>
                                        <p:cTn id="42" dur="500"/>
                                        <p:tgtEl>
                                          <p:spTgt spid="12598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ssolv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utoUpdateAnimBg="0"/>
      <p:bldP spid="125986" grpId="0" animBg="1"/>
      <p:bldP spid="12595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Stock &amp; Flow Diagram of Heating System</a:t>
            </a:r>
            <a:endParaRPr lang="en-GB" smtClean="0"/>
          </a:p>
        </p:txBody>
      </p:sp>
      <p:pic>
        <p:nvPicPr>
          <p:cNvPr id="53251" name="Picture 9"/>
          <p:cNvPicPr>
            <a:picLocks noChangeAspect="1" noChangeArrowheads="1"/>
          </p:cNvPicPr>
          <p:nvPr/>
        </p:nvPicPr>
        <p:blipFill>
          <a:blip r:embed="rId2" cstate="print"/>
          <a:srcRect/>
          <a:stretch>
            <a:fillRect/>
          </a:stretch>
        </p:blipFill>
        <p:spPr bwMode="auto">
          <a:xfrm>
            <a:off x="1295400" y="1371600"/>
            <a:ext cx="64008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smtClean="0"/>
              <a:t>Stock and Flow Structures</a:t>
            </a:r>
          </a:p>
        </p:txBody>
      </p:sp>
      <p:sp>
        <p:nvSpPr>
          <p:cNvPr id="54275" name="Rectangle 3"/>
          <p:cNvSpPr>
            <a:spLocks noGrp="1" noChangeArrowheads="1"/>
          </p:cNvSpPr>
          <p:nvPr>
            <p:ph type="body" idx="1"/>
          </p:nvPr>
        </p:nvSpPr>
        <p:spPr/>
        <p:txBody>
          <a:bodyPr/>
          <a:lstStyle/>
          <a:p>
            <a:r>
              <a:rPr lang="en-GB" sz="1800" smtClean="0"/>
              <a:t>A Stock and Flow structure is defined by a Stock and Flow Diagram (SFD)</a:t>
            </a:r>
          </a:p>
          <a:p>
            <a:endParaRPr lang="en-GB" sz="1800" smtClean="0"/>
          </a:p>
          <a:p>
            <a:r>
              <a:rPr lang="en-GB" sz="1800" smtClean="0"/>
              <a:t>An SFD is created using </a:t>
            </a:r>
            <a:r>
              <a:rPr lang="en-GB" sz="1800" smtClean="0">
                <a:solidFill>
                  <a:srgbClr val="FF0000"/>
                </a:solidFill>
              </a:rPr>
              <a:t>Stocks</a:t>
            </a:r>
            <a:r>
              <a:rPr lang="en-GB" sz="1800" smtClean="0"/>
              <a:t> and </a:t>
            </a:r>
            <a:r>
              <a:rPr lang="en-GB" sz="1800" smtClean="0">
                <a:solidFill>
                  <a:srgbClr val="FF0000"/>
                </a:solidFill>
              </a:rPr>
              <a:t>Flows</a:t>
            </a:r>
            <a:r>
              <a:rPr lang="en-GB" sz="1800" smtClean="0"/>
              <a:t>. </a:t>
            </a:r>
          </a:p>
          <a:p>
            <a:endParaRPr lang="en-GB" sz="1800" smtClean="0"/>
          </a:p>
          <a:p>
            <a:r>
              <a:rPr lang="en-GB" sz="1800" smtClean="0"/>
              <a:t>A </a:t>
            </a:r>
            <a:r>
              <a:rPr lang="en-GB" sz="1800" smtClean="0">
                <a:solidFill>
                  <a:srgbClr val="FF0000"/>
                </a:solidFill>
              </a:rPr>
              <a:t>STOCK</a:t>
            </a:r>
            <a:r>
              <a:rPr lang="en-GB" sz="1800" smtClean="0"/>
              <a:t> is an accumulation in the system and represents the current state;  e.g. </a:t>
            </a:r>
            <a:r>
              <a:rPr lang="en-GB" sz="1800" i="1" smtClean="0"/>
              <a:t>current population</a:t>
            </a:r>
          </a:p>
          <a:p>
            <a:endParaRPr lang="en-GB" sz="1800" i="1" smtClean="0"/>
          </a:p>
          <a:p>
            <a:r>
              <a:rPr lang="en-GB" sz="1800" smtClean="0"/>
              <a:t>A </a:t>
            </a:r>
            <a:r>
              <a:rPr lang="en-GB" sz="1800" smtClean="0">
                <a:solidFill>
                  <a:srgbClr val="FF0000"/>
                </a:solidFill>
              </a:rPr>
              <a:t>FLOW</a:t>
            </a:r>
            <a:r>
              <a:rPr lang="en-GB" sz="1800" smtClean="0"/>
              <a:t> changes the values in a level, </a:t>
            </a:r>
            <a:r>
              <a:rPr lang="en-GB" sz="1800" u="sng" smtClean="0"/>
              <a:t>over time</a:t>
            </a:r>
            <a:r>
              <a:rPr lang="en-GB" sz="1800" smtClean="0"/>
              <a:t>; e.g. </a:t>
            </a:r>
            <a:r>
              <a:rPr lang="en-GB" sz="1800" i="1" smtClean="0"/>
              <a:t>births</a:t>
            </a:r>
            <a:r>
              <a:rPr lang="en-GB" sz="1800" smtClean="0"/>
              <a:t>, </a:t>
            </a:r>
            <a:r>
              <a:rPr lang="en-GB" sz="1800" i="1" smtClean="0"/>
              <a:t>deaths</a:t>
            </a:r>
            <a:r>
              <a:rPr lang="en-GB" sz="1800" smtClean="0"/>
              <a:t>.</a:t>
            </a:r>
          </a:p>
          <a:p>
            <a:endParaRPr lang="en-GB" sz="1800" smtClean="0"/>
          </a:p>
          <a:p>
            <a:r>
              <a:rPr lang="en-GB" sz="1800" smtClean="0"/>
              <a:t>It is the interaction of all levels and rates in a system which govern the overall behaviour of the system.</a:t>
            </a:r>
            <a:endParaRPr lang="en-GB" sz="1800"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smtClean="0"/>
              <a:t>Example</a:t>
            </a:r>
          </a:p>
        </p:txBody>
      </p:sp>
      <p:pic>
        <p:nvPicPr>
          <p:cNvPr id="55299" name="Picture 3"/>
          <p:cNvPicPr>
            <a:picLocks noChangeAspect="1" noChangeArrowheads="1"/>
          </p:cNvPicPr>
          <p:nvPr/>
        </p:nvPicPr>
        <p:blipFill>
          <a:blip r:embed="rId2" cstate="print"/>
          <a:srcRect/>
          <a:stretch>
            <a:fillRect/>
          </a:stretch>
        </p:blipFill>
        <p:spPr bwMode="auto">
          <a:xfrm>
            <a:off x="3124200" y="2057400"/>
            <a:ext cx="2819400" cy="2143125"/>
          </a:xfrm>
          <a:prstGeom prst="rect">
            <a:avLst/>
          </a:prstGeom>
          <a:noFill/>
          <a:ln w="9525">
            <a:noFill/>
            <a:miter lim="800000"/>
            <a:headEnd/>
            <a:tailEnd/>
          </a:ln>
        </p:spPr>
      </p:pic>
      <p:sp>
        <p:nvSpPr>
          <p:cNvPr id="55300" name="Text Box 6"/>
          <p:cNvSpPr txBox="1">
            <a:spLocks noChangeArrowheads="1"/>
          </p:cNvSpPr>
          <p:nvPr/>
        </p:nvSpPr>
        <p:spPr bwMode="auto">
          <a:xfrm>
            <a:off x="1143000" y="4419600"/>
            <a:ext cx="6858000" cy="457200"/>
          </a:xfrm>
          <a:prstGeom prst="rect">
            <a:avLst/>
          </a:prstGeom>
          <a:noFill/>
          <a:ln w="9525">
            <a:noFill/>
            <a:miter lim="800000"/>
            <a:headEnd/>
            <a:tailEnd/>
          </a:ln>
        </p:spPr>
        <p:txBody>
          <a:bodyPr>
            <a:spAutoFit/>
          </a:bodyPr>
          <a:lstStyle/>
          <a:p>
            <a:pPr eaLnBrk="0" hangingPunct="0">
              <a:spcBef>
                <a:spcPct val="50000"/>
              </a:spcBef>
            </a:pPr>
            <a:endParaRPr lang="en-US" sz="2400" b="0">
              <a:latin typeface="Times New Roman" pitchFamily="18" charset="0"/>
            </a:endParaRPr>
          </a:p>
        </p:txBody>
      </p:sp>
      <p:sp>
        <p:nvSpPr>
          <p:cNvPr id="55301" name="Text Box 8"/>
          <p:cNvSpPr txBox="1">
            <a:spLocks noChangeArrowheads="1"/>
          </p:cNvSpPr>
          <p:nvPr/>
        </p:nvSpPr>
        <p:spPr bwMode="auto">
          <a:xfrm>
            <a:off x="1279525" y="4308475"/>
            <a:ext cx="5932488" cy="1187450"/>
          </a:xfrm>
          <a:prstGeom prst="rect">
            <a:avLst/>
          </a:prstGeom>
          <a:noFill/>
          <a:ln w="9525">
            <a:noFill/>
            <a:miter lim="800000"/>
            <a:headEnd/>
            <a:tailEnd/>
          </a:ln>
        </p:spPr>
        <p:txBody>
          <a:bodyPr wrap="none">
            <a:spAutoFit/>
          </a:bodyPr>
          <a:lstStyle/>
          <a:p>
            <a:pPr eaLnBrk="0" hangingPunct="0"/>
            <a:r>
              <a:rPr lang="en-GB" sz="2400" i="1">
                <a:latin typeface="Times New Roman" pitchFamily="18" charset="0"/>
              </a:rPr>
              <a:t>Population</a:t>
            </a:r>
            <a:r>
              <a:rPr lang="en-GB" sz="2400">
                <a:latin typeface="Times New Roman" pitchFamily="18" charset="0"/>
              </a:rPr>
              <a:t>: </a:t>
            </a:r>
            <a:r>
              <a:rPr lang="en-GB" sz="2400">
                <a:solidFill>
                  <a:srgbClr val="FF0000"/>
                </a:solidFill>
                <a:latin typeface="Times New Roman" pitchFamily="18" charset="0"/>
              </a:rPr>
              <a:t>STOCK</a:t>
            </a:r>
          </a:p>
          <a:p>
            <a:pPr eaLnBrk="0" hangingPunct="0"/>
            <a:r>
              <a:rPr lang="en-GB" sz="2400" i="1">
                <a:latin typeface="Times New Roman" pitchFamily="18" charset="0"/>
              </a:rPr>
              <a:t>Population Growth Rate</a:t>
            </a:r>
            <a:r>
              <a:rPr lang="en-GB" sz="2400">
                <a:latin typeface="Times New Roman" pitchFamily="18" charset="0"/>
              </a:rPr>
              <a:t>: </a:t>
            </a:r>
            <a:r>
              <a:rPr lang="en-GB" sz="2400">
                <a:solidFill>
                  <a:srgbClr val="FF0000"/>
                </a:solidFill>
                <a:latin typeface="Times New Roman" pitchFamily="18" charset="0"/>
              </a:rPr>
              <a:t>FLOW</a:t>
            </a:r>
          </a:p>
          <a:p>
            <a:pPr eaLnBrk="0" hangingPunct="0"/>
            <a:r>
              <a:rPr lang="en-GB" sz="2400" i="1">
                <a:latin typeface="Times New Roman" pitchFamily="18" charset="0"/>
              </a:rPr>
              <a:t>Birth Rate, Initial Population</a:t>
            </a:r>
            <a:r>
              <a:rPr lang="en-GB" sz="2400">
                <a:latin typeface="Times New Roman" pitchFamily="18" charset="0"/>
              </a:rPr>
              <a:t>: </a:t>
            </a:r>
            <a:r>
              <a:rPr lang="en-GB" sz="2400">
                <a:solidFill>
                  <a:srgbClr val="FF0000"/>
                </a:solidFill>
                <a:latin typeface="Times New Roman" pitchFamily="18" charset="0"/>
              </a:rPr>
              <a:t>CONSTANTS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mtClean="0"/>
              <a:t>Influence Diagrams </a:t>
            </a:r>
          </a:p>
        </p:txBody>
      </p:sp>
      <p:sp>
        <p:nvSpPr>
          <p:cNvPr id="56323" name="Rectangle 3"/>
          <p:cNvSpPr>
            <a:spLocks noGrp="1" noChangeArrowheads="1"/>
          </p:cNvSpPr>
          <p:nvPr>
            <p:ph type="body" idx="1"/>
          </p:nvPr>
        </p:nvSpPr>
        <p:spPr/>
        <p:txBody>
          <a:bodyPr/>
          <a:lstStyle/>
          <a:p>
            <a:r>
              <a:rPr lang="en-GB" smtClean="0"/>
              <a:t>Also known as Causal Loop Diagrams (CLD)</a:t>
            </a:r>
          </a:p>
          <a:p>
            <a:r>
              <a:rPr lang="en-GB" smtClean="0"/>
              <a:t>“Spending” flows out in SFD</a:t>
            </a:r>
          </a:p>
          <a:p>
            <a:r>
              <a:rPr lang="en-GB" smtClean="0"/>
              <a:t>“Spending “ is input influence in CLD</a:t>
            </a:r>
          </a:p>
          <a:p>
            <a:r>
              <a:rPr lang="en-GB" smtClean="0"/>
              <a:t>Both model approaches would give the same results</a:t>
            </a:r>
          </a:p>
        </p:txBody>
      </p:sp>
      <p:pic>
        <p:nvPicPr>
          <p:cNvPr id="56324" name="Picture 4"/>
          <p:cNvPicPr>
            <a:picLocks noChangeAspect="1" noChangeArrowheads="1"/>
          </p:cNvPicPr>
          <p:nvPr/>
        </p:nvPicPr>
        <p:blipFill>
          <a:blip r:embed="rId2" cstate="print"/>
          <a:srcRect/>
          <a:stretch>
            <a:fillRect/>
          </a:stretch>
        </p:blipFill>
        <p:spPr bwMode="auto">
          <a:xfrm>
            <a:off x="-147638" y="3962400"/>
            <a:ext cx="4719638" cy="1455738"/>
          </a:xfrm>
          <a:prstGeom prst="rect">
            <a:avLst/>
          </a:prstGeom>
          <a:noFill/>
          <a:ln w="28575">
            <a:noFill/>
            <a:miter lim="800000"/>
            <a:headEnd/>
            <a:tailEnd/>
          </a:ln>
        </p:spPr>
      </p:pic>
      <p:pic>
        <p:nvPicPr>
          <p:cNvPr id="56325" name="Picture 5"/>
          <p:cNvPicPr>
            <a:picLocks noChangeAspect="1" noChangeArrowheads="1"/>
          </p:cNvPicPr>
          <p:nvPr/>
        </p:nvPicPr>
        <p:blipFill>
          <a:blip r:embed="rId3" cstate="print"/>
          <a:srcRect/>
          <a:stretch>
            <a:fillRect/>
          </a:stretch>
        </p:blipFill>
        <p:spPr bwMode="auto">
          <a:xfrm>
            <a:off x="3671888" y="5334000"/>
            <a:ext cx="5318125" cy="1714500"/>
          </a:xfrm>
          <a:prstGeom prst="rect">
            <a:avLst/>
          </a:prstGeom>
          <a:noFill/>
          <a:ln w="28575">
            <a:noFill/>
            <a:miter lim="800000"/>
            <a:headEnd/>
            <a:tailEnd/>
          </a:ln>
        </p:spPr>
      </p:pic>
      <p:sp>
        <p:nvSpPr>
          <p:cNvPr id="56326" name="Text Box 7"/>
          <p:cNvSpPr txBox="1">
            <a:spLocks noChangeArrowheads="1"/>
          </p:cNvSpPr>
          <p:nvPr/>
        </p:nvSpPr>
        <p:spPr bwMode="auto">
          <a:xfrm>
            <a:off x="1585913" y="3886200"/>
            <a:ext cx="1574800" cy="333375"/>
          </a:xfrm>
          <a:prstGeom prst="rect">
            <a:avLst/>
          </a:prstGeom>
          <a:solidFill>
            <a:srgbClr val="FFFF99"/>
          </a:solidFill>
          <a:ln w="28575">
            <a:solidFill>
              <a:schemeClr val="tx1"/>
            </a:solidFill>
            <a:miter lim="800000"/>
            <a:headEnd/>
            <a:tailEnd/>
          </a:ln>
        </p:spPr>
        <p:txBody>
          <a:bodyPr wrap="none">
            <a:spAutoFit/>
          </a:bodyPr>
          <a:lstStyle/>
          <a:p>
            <a:pPr algn="ctr" eaLnBrk="0" hangingPunct="0"/>
            <a:r>
              <a:rPr lang="en-GB"/>
              <a:t>Stock  &amp; Flow</a:t>
            </a:r>
          </a:p>
        </p:txBody>
      </p:sp>
      <p:sp>
        <p:nvSpPr>
          <p:cNvPr id="56327" name="Text Box 8"/>
          <p:cNvSpPr txBox="1">
            <a:spLocks noChangeArrowheads="1"/>
          </p:cNvSpPr>
          <p:nvPr/>
        </p:nvSpPr>
        <p:spPr bwMode="auto">
          <a:xfrm>
            <a:off x="5432425" y="4953000"/>
            <a:ext cx="1412875" cy="333375"/>
          </a:xfrm>
          <a:prstGeom prst="rect">
            <a:avLst/>
          </a:prstGeom>
          <a:solidFill>
            <a:srgbClr val="FFFF99"/>
          </a:solidFill>
          <a:ln w="28575">
            <a:solidFill>
              <a:schemeClr val="tx1"/>
            </a:solidFill>
            <a:miter lim="800000"/>
            <a:headEnd/>
            <a:tailEnd/>
          </a:ln>
        </p:spPr>
        <p:txBody>
          <a:bodyPr wrap="none">
            <a:spAutoFit/>
          </a:bodyPr>
          <a:lstStyle/>
          <a:p>
            <a:pPr algn="ctr" eaLnBrk="0" hangingPunct="0"/>
            <a:r>
              <a:rPr lang="en-GB"/>
              <a:t>Causal Loop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smtClean="0"/>
              <a:t>Influence Diagram Conventions</a:t>
            </a:r>
          </a:p>
        </p:txBody>
      </p:sp>
      <p:sp>
        <p:nvSpPr>
          <p:cNvPr id="57347" name="Rectangle 3"/>
          <p:cNvSpPr>
            <a:spLocks noGrp="1" noChangeArrowheads="1"/>
          </p:cNvSpPr>
          <p:nvPr>
            <p:ph type="body" idx="1"/>
          </p:nvPr>
        </p:nvSpPr>
        <p:spPr>
          <a:xfrm>
            <a:off x="2339975" y="2095500"/>
            <a:ext cx="6118225" cy="4114800"/>
          </a:xfrm>
        </p:spPr>
        <p:txBody>
          <a:bodyPr/>
          <a:lstStyle/>
          <a:p>
            <a:r>
              <a:rPr lang="en-GB" smtClean="0"/>
              <a:t>Physical Flow</a:t>
            </a:r>
          </a:p>
          <a:p>
            <a:r>
              <a:rPr lang="en-GB" smtClean="0"/>
              <a:t>Information/Control Flow</a:t>
            </a:r>
          </a:p>
          <a:p>
            <a:r>
              <a:rPr lang="en-GB" smtClean="0"/>
              <a:t>Delay in Physical Flow</a:t>
            </a:r>
          </a:p>
          <a:p>
            <a:r>
              <a:rPr lang="en-GB" smtClean="0"/>
              <a:t>Constraint</a:t>
            </a:r>
          </a:p>
          <a:p>
            <a:r>
              <a:rPr lang="en-GB" smtClean="0"/>
              <a:t>ALL CAPS</a:t>
            </a:r>
          </a:p>
          <a:p>
            <a:r>
              <a:rPr lang="en-GB" smtClean="0"/>
              <a:t>Stock/Level</a:t>
            </a:r>
          </a:p>
          <a:p>
            <a:r>
              <a:rPr lang="en-GB" smtClean="0"/>
              <a:t>Flow or Auxilliary</a:t>
            </a:r>
          </a:p>
          <a:p>
            <a:r>
              <a:rPr lang="en-GB" smtClean="0"/>
              <a:t>External Data</a:t>
            </a:r>
          </a:p>
          <a:p>
            <a:endParaRPr lang="en-GB" smtClean="0"/>
          </a:p>
        </p:txBody>
      </p:sp>
      <p:sp>
        <p:nvSpPr>
          <p:cNvPr id="57348" name="Line 4"/>
          <p:cNvSpPr>
            <a:spLocks noChangeShapeType="1"/>
          </p:cNvSpPr>
          <p:nvPr/>
        </p:nvSpPr>
        <p:spPr bwMode="auto">
          <a:xfrm>
            <a:off x="971550" y="2276475"/>
            <a:ext cx="1223963" cy="0"/>
          </a:xfrm>
          <a:prstGeom prst="line">
            <a:avLst/>
          </a:prstGeom>
          <a:noFill/>
          <a:ln w="28575">
            <a:solidFill>
              <a:srgbClr val="FF0000"/>
            </a:solidFill>
            <a:round/>
            <a:headEnd/>
            <a:tailEnd type="triangle" w="med" len="med"/>
          </a:ln>
        </p:spPr>
        <p:txBody>
          <a:bodyPr anchor="ctr">
            <a:spAutoFit/>
          </a:bodyPr>
          <a:lstStyle/>
          <a:p>
            <a:endParaRPr lang="en-GB"/>
          </a:p>
        </p:txBody>
      </p:sp>
      <p:sp>
        <p:nvSpPr>
          <p:cNvPr id="57349" name="Line 5"/>
          <p:cNvSpPr>
            <a:spLocks noChangeShapeType="1"/>
          </p:cNvSpPr>
          <p:nvPr/>
        </p:nvSpPr>
        <p:spPr bwMode="auto">
          <a:xfrm>
            <a:off x="971550" y="2636838"/>
            <a:ext cx="1223963" cy="0"/>
          </a:xfrm>
          <a:prstGeom prst="line">
            <a:avLst/>
          </a:prstGeom>
          <a:noFill/>
          <a:ln w="28575">
            <a:solidFill>
              <a:srgbClr val="FF0000"/>
            </a:solidFill>
            <a:prstDash val="dash"/>
            <a:round/>
            <a:headEnd/>
            <a:tailEnd type="triangle" w="med" len="med"/>
          </a:ln>
        </p:spPr>
        <p:txBody>
          <a:bodyPr anchor="ctr">
            <a:spAutoFit/>
          </a:bodyPr>
          <a:lstStyle/>
          <a:p>
            <a:endParaRPr lang="en-GB"/>
          </a:p>
        </p:txBody>
      </p:sp>
      <p:sp>
        <p:nvSpPr>
          <p:cNvPr id="57350" name="Line 6"/>
          <p:cNvSpPr>
            <a:spLocks noChangeShapeType="1"/>
          </p:cNvSpPr>
          <p:nvPr/>
        </p:nvSpPr>
        <p:spPr bwMode="auto">
          <a:xfrm>
            <a:off x="971550" y="2997200"/>
            <a:ext cx="1223963" cy="0"/>
          </a:xfrm>
          <a:prstGeom prst="line">
            <a:avLst/>
          </a:prstGeom>
          <a:noFill/>
          <a:ln w="28575">
            <a:solidFill>
              <a:srgbClr val="FF0000"/>
            </a:solidFill>
            <a:round/>
            <a:headEnd/>
            <a:tailEnd type="triangle" w="med" len="med"/>
          </a:ln>
        </p:spPr>
        <p:txBody>
          <a:bodyPr anchor="ctr">
            <a:spAutoFit/>
          </a:bodyPr>
          <a:lstStyle/>
          <a:p>
            <a:endParaRPr lang="en-GB"/>
          </a:p>
        </p:txBody>
      </p:sp>
      <p:sp>
        <p:nvSpPr>
          <p:cNvPr id="57351" name="Line 7"/>
          <p:cNvSpPr>
            <a:spLocks noChangeShapeType="1"/>
          </p:cNvSpPr>
          <p:nvPr/>
        </p:nvSpPr>
        <p:spPr bwMode="auto">
          <a:xfrm>
            <a:off x="971550" y="3357563"/>
            <a:ext cx="1223963" cy="0"/>
          </a:xfrm>
          <a:prstGeom prst="line">
            <a:avLst/>
          </a:prstGeom>
          <a:noFill/>
          <a:ln w="28575">
            <a:solidFill>
              <a:srgbClr val="FF0000"/>
            </a:solidFill>
            <a:round/>
            <a:headEnd/>
            <a:tailEnd type="triangle" w="med" len="med"/>
          </a:ln>
        </p:spPr>
        <p:txBody>
          <a:bodyPr anchor="ctr">
            <a:spAutoFit/>
          </a:bodyPr>
          <a:lstStyle/>
          <a:p>
            <a:endParaRPr lang="en-GB"/>
          </a:p>
        </p:txBody>
      </p:sp>
      <p:sp>
        <p:nvSpPr>
          <p:cNvPr id="57352" name="Text Box 8"/>
          <p:cNvSpPr txBox="1">
            <a:spLocks noChangeArrowheads="1"/>
          </p:cNvSpPr>
          <p:nvPr/>
        </p:nvSpPr>
        <p:spPr bwMode="auto">
          <a:xfrm>
            <a:off x="1403350" y="2852738"/>
            <a:ext cx="331788" cy="304800"/>
          </a:xfrm>
          <a:prstGeom prst="rect">
            <a:avLst/>
          </a:prstGeom>
          <a:noFill/>
          <a:ln w="28575">
            <a:noFill/>
            <a:miter lim="800000"/>
            <a:headEnd/>
            <a:tailEnd/>
          </a:ln>
        </p:spPr>
        <p:txBody>
          <a:bodyPr wrap="none">
            <a:spAutoFit/>
          </a:bodyPr>
          <a:lstStyle/>
          <a:p>
            <a:pPr algn="ctr" eaLnBrk="0" hangingPunct="0"/>
            <a:r>
              <a:rPr lang="en-GB">
                <a:solidFill>
                  <a:srgbClr val="FF0000"/>
                </a:solidFill>
              </a:rPr>
              <a:t>D</a:t>
            </a:r>
          </a:p>
        </p:txBody>
      </p:sp>
      <p:sp>
        <p:nvSpPr>
          <p:cNvPr id="57353" name="Line 9"/>
          <p:cNvSpPr>
            <a:spLocks noChangeShapeType="1"/>
          </p:cNvSpPr>
          <p:nvPr/>
        </p:nvSpPr>
        <p:spPr bwMode="auto">
          <a:xfrm>
            <a:off x="1547813" y="3284538"/>
            <a:ext cx="0" cy="142875"/>
          </a:xfrm>
          <a:prstGeom prst="line">
            <a:avLst/>
          </a:prstGeom>
          <a:noFill/>
          <a:ln w="28575">
            <a:solidFill>
              <a:srgbClr val="FF0000"/>
            </a:solidFill>
            <a:round/>
            <a:headEnd/>
            <a:tailEnd/>
          </a:ln>
        </p:spPr>
        <p:txBody>
          <a:bodyPr wrap="none" anchor="ctr">
            <a:spAutoFit/>
          </a:bodyPr>
          <a:lstStyle/>
          <a:p>
            <a:endParaRPr lang="en-GB"/>
          </a:p>
        </p:txBody>
      </p:sp>
      <p:sp>
        <p:nvSpPr>
          <p:cNvPr id="57354" name="Line 10"/>
          <p:cNvSpPr>
            <a:spLocks noChangeShapeType="1"/>
          </p:cNvSpPr>
          <p:nvPr/>
        </p:nvSpPr>
        <p:spPr bwMode="auto">
          <a:xfrm>
            <a:off x="1619250" y="3284538"/>
            <a:ext cx="0" cy="142875"/>
          </a:xfrm>
          <a:prstGeom prst="line">
            <a:avLst/>
          </a:prstGeom>
          <a:noFill/>
          <a:ln w="28575">
            <a:solidFill>
              <a:srgbClr val="FF0000"/>
            </a:solidFill>
            <a:round/>
            <a:headEnd/>
            <a:tailEnd/>
          </a:ln>
        </p:spPr>
        <p:txBody>
          <a:bodyPr wrap="none" anchor="ctr">
            <a:spAutoFit/>
          </a:bodyPr>
          <a:lstStyle/>
          <a:p>
            <a:endParaRPr lang="en-GB"/>
          </a:p>
        </p:txBody>
      </p:sp>
      <p:sp>
        <p:nvSpPr>
          <p:cNvPr id="57355" name="Text Box 11"/>
          <p:cNvSpPr txBox="1">
            <a:spLocks noChangeArrowheads="1"/>
          </p:cNvSpPr>
          <p:nvPr/>
        </p:nvSpPr>
        <p:spPr bwMode="auto">
          <a:xfrm>
            <a:off x="395288" y="3605213"/>
            <a:ext cx="1887537" cy="304800"/>
          </a:xfrm>
          <a:prstGeom prst="rect">
            <a:avLst/>
          </a:prstGeom>
          <a:noFill/>
          <a:ln w="28575">
            <a:noFill/>
            <a:miter lim="800000"/>
            <a:headEnd/>
            <a:tailEnd/>
          </a:ln>
        </p:spPr>
        <p:txBody>
          <a:bodyPr wrap="none">
            <a:spAutoFit/>
          </a:bodyPr>
          <a:lstStyle/>
          <a:p>
            <a:pPr algn="ctr" eaLnBrk="0" hangingPunct="0"/>
            <a:r>
              <a:rPr lang="en-GB">
                <a:solidFill>
                  <a:srgbClr val="FF0000"/>
                </a:solidFill>
              </a:rPr>
              <a:t>PARAMETER ONE</a:t>
            </a:r>
          </a:p>
        </p:txBody>
      </p:sp>
      <p:sp>
        <p:nvSpPr>
          <p:cNvPr id="57356" name="Text Box 12"/>
          <p:cNvSpPr txBox="1">
            <a:spLocks noChangeArrowheads="1"/>
          </p:cNvSpPr>
          <p:nvPr/>
        </p:nvSpPr>
        <p:spPr bwMode="auto">
          <a:xfrm>
            <a:off x="569913" y="3963988"/>
            <a:ext cx="1712912" cy="304800"/>
          </a:xfrm>
          <a:prstGeom prst="rect">
            <a:avLst/>
          </a:prstGeom>
          <a:noFill/>
          <a:ln w="28575">
            <a:noFill/>
            <a:miter lim="800000"/>
            <a:headEnd/>
            <a:tailEnd/>
          </a:ln>
        </p:spPr>
        <p:txBody>
          <a:bodyPr wrap="none">
            <a:spAutoFit/>
          </a:bodyPr>
          <a:lstStyle/>
          <a:p>
            <a:pPr algn="ctr" eaLnBrk="0" hangingPunct="0"/>
            <a:r>
              <a:rPr lang="en-GB">
                <a:solidFill>
                  <a:srgbClr val="FF0000"/>
                </a:solidFill>
              </a:rPr>
              <a:t>Parameter Two</a:t>
            </a:r>
          </a:p>
        </p:txBody>
      </p:sp>
      <p:sp>
        <p:nvSpPr>
          <p:cNvPr id="57357" name="Text Box 13"/>
          <p:cNvSpPr txBox="1">
            <a:spLocks noChangeArrowheads="1"/>
          </p:cNvSpPr>
          <p:nvPr/>
        </p:nvSpPr>
        <p:spPr bwMode="auto">
          <a:xfrm>
            <a:off x="461963" y="4324350"/>
            <a:ext cx="1820862" cy="304800"/>
          </a:xfrm>
          <a:prstGeom prst="rect">
            <a:avLst/>
          </a:prstGeom>
          <a:noFill/>
          <a:ln w="28575">
            <a:noFill/>
            <a:miter lim="800000"/>
            <a:headEnd/>
            <a:tailEnd/>
          </a:ln>
        </p:spPr>
        <p:txBody>
          <a:bodyPr wrap="none">
            <a:spAutoFit/>
          </a:bodyPr>
          <a:lstStyle/>
          <a:p>
            <a:pPr algn="ctr" eaLnBrk="0" hangingPunct="0"/>
            <a:r>
              <a:rPr lang="en-GB">
                <a:solidFill>
                  <a:srgbClr val="FF0000"/>
                </a:solidFill>
              </a:rPr>
              <a:t>parameter three</a:t>
            </a:r>
          </a:p>
        </p:txBody>
      </p:sp>
      <p:sp>
        <p:nvSpPr>
          <p:cNvPr id="57358" name="Text Box 14"/>
          <p:cNvSpPr txBox="1">
            <a:spLocks noChangeArrowheads="1"/>
          </p:cNvSpPr>
          <p:nvPr/>
        </p:nvSpPr>
        <p:spPr bwMode="auto">
          <a:xfrm>
            <a:off x="504825" y="4684713"/>
            <a:ext cx="1778000" cy="304800"/>
          </a:xfrm>
          <a:prstGeom prst="rect">
            <a:avLst/>
          </a:prstGeom>
          <a:noFill/>
          <a:ln w="28575">
            <a:noFill/>
            <a:miter lim="800000"/>
            <a:headEnd/>
            <a:tailEnd/>
          </a:ln>
        </p:spPr>
        <p:txBody>
          <a:bodyPr wrap="none">
            <a:spAutoFit/>
          </a:bodyPr>
          <a:lstStyle/>
          <a:p>
            <a:pPr algn="ctr" eaLnBrk="0" hangingPunct="0"/>
            <a:r>
              <a:rPr lang="en-GB">
                <a:solidFill>
                  <a:srgbClr val="FF0000"/>
                </a:solidFill>
              </a:rPr>
              <a:t>PARameter four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smtClean="0"/>
              <a:t>Creating Influence Diagrams</a:t>
            </a:r>
          </a:p>
        </p:txBody>
      </p:sp>
      <p:sp>
        <p:nvSpPr>
          <p:cNvPr id="58371" name="Rectangle 3"/>
          <p:cNvSpPr>
            <a:spLocks noGrp="1" noChangeArrowheads="1"/>
          </p:cNvSpPr>
          <p:nvPr>
            <p:ph type="body" idx="1"/>
          </p:nvPr>
        </p:nvSpPr>
        <p:spPr/>
        <p:txBody>
          <a:bodyPr/>
          <a:lstStyle/>
          <a:p>
            <a:pPr>
              <a:buFontTx/>
              <a:buNone/>
            </a:pPr>
            <a:r>
              <a:rPr lang="en-GB" smtClean="0"/>
              <a:t>There is not one correct method, but some people use one or more of the following:</a:t>
            </a:r>
          </a:p>
          <a:p>
            <a:endParaRPr lang="en-GB" smtClean="0"/>
          </a:p>
          <a:p>
            <a:r>
              <a:rPr lang="en-GB" smtClean="0"/>
              <a:t>List Extension</a:t>
            </a:r>
          </a:p>
          <a:p>
            <a:r>
              <a:rPr lang="en-GB" smtClean="0"/>
              <a:t>Entity/State Transition</a:t>
            </a:r>
          </a:p>
          <a:p>
            <a:r>
              <a:rPr lang="en-GB" smtClean="0"/>
              <a:t>Common Modules</a:t>
            </a:r>
          </a:p>
          <a:p>
            <a:r>
              <a:rPr lang="en-GB" smtClean="0"/>
              <a:t>Experience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mtClean="0"/>
              <a:t>List Extension</a:t>
            </a:r>
          </a:p>
        </p:txBody>
      </p:sp>
      <p:sp>
        <p:nvSpPr>
          <p:cNvPr id="59395" name="Line 4"/>
          <p:cNvSpPr>
            <a:spLocks noChangeShapeType="1"/>
          </p:cNvSpPr>
          <p:nvPr/>
        </p:nvSpPr>
        <p:spPr bwMode="auto">
          <a:xfrm>
            <a:off x="7253288" y="2205038"/>
            <a:ext cx="0" cy="3887787"/>
          </a:xfrm>
          <a:prstGeom prst="line">
            <a:avLst/>
          </a:prstGeom>
          <a:noFill/>
          <a:ln w="28575">
            <a:solidFill>
              <a:schemeClr val="tx1"/>
            </a:solidFill>
            <a:prstDash val="dash"/>
            <a:round/>
            <a:headEnd/>
            <a:tailEnd/>
          </a:ln>
        </p:spPr>
        <p:txBody>
          <a:bodyPr wrap="none" anchor="ctr">
            <a:spAutoFit/>
          </a:bodyPr>
          <a:lstStyle/>
          <a:p>
            <a:endParaRPr lang="en-GB"/>
          </a:p>
        </p:txBody>
      </p:sp>
      <p:sp>
        <p:nvSpPr>
          <p:cNvPr id="59396" name="Line 5"/>
          <p:cNvSpPr>
            <a:spLocks noChangeShapeType="1"/>
          </p:cNvSpPr>
          <p:nvPr/>
        </p:nvSpPr>
        <p:spPr bwMode="auto">
          <a:xfrm>
            <a:off x="3095625" y="2205038"/>
            <a:ext cx="0" cy="3887787"/>
          </a:xfrm>
          <a:prstGeom prst="line">
            <a:avLst/>
          </a:prstGeom>
          <a:noFill/>
          <a:ln w="28575">
            <a:solidFill>
              <a:schemeClr val="tx1"/>
            </a:solidFill>
            <a:prstDash val="dash"/>
            <a:round/>
            <a:headEnd/>
            <a:tailEnd/>
          </a:ln>
        </p:spPr>
        <p:txBody>
          <a:bodyPr wrap="none" anchor="ctr">
            <a:spAutoFit/>
          </a:bodyPr>
          <a:lstStyle/>
          <a:p>
            <a:endParaRPr lang="en-GB"/>
          </a:p>
        </p:txBody>
      </p:sp>
      <p:sp>
        <p:nvSpPr>
          <p:cNvPr id="59397" name="Line 6"/>
          <p:cNvSpPr>
            <a:spLocks noChangeShapeType="1"/>
          </p:cNvSpPr>
          <p:nvPr/>
        </p:nvSpPr>
        <p:spPr bwMode="auto">
          <a:xfrm>
            <a:off x="4481513" y="2205038"/>
            <a:ext cx="0" cy="3887787"/>
          </a:xfrm>
          <a:prstGeom prst="line">
            <a:avLst/>
          </a:prstGeom>
          <a:noFill/>
          <a:ln w="28575">
            <a:solidFill>
              <a:schemeClr val="tx1"/>
            </a:solidFill>
            <a:prstDash val="dash"/>
            <a:round/>
            <a:headEnd/>
            <a:tailEnd/>
          </a:ln>
        </p:spPr>
        <p:txBody>
          <a:bodyPr wrap="none" anchor="ctr">
            <a:spAutoFit/>
          </a:bodyPr>
          <a:lstStyle/>
          <a:p>
            <a:endParaRPr lang="en-GB"/>
          </a:p>
        </p:txBody>
      </p:sp>
      <p:sp>
        <p:nvSpPr>
          <p:cNvPr id="59398" name="Line 7"/>
          <p:cNvSpPr>
            <a:spLocks noChangeShapeType="1"/>
          </p:cNvSpPr>
          <p:nvPr/>
        </p:nvSpPr>
        <p:spPr bwMode="auto">
          <a:xfrm>
            <a:off x="5867400" y="2205038"/>
            <a:ext cx="0" cy="3887787"/>
          </a:xfrm>
          <a:prstGeom prst="line">
            <a:avLst/>
          </a:prstGeom>
          <a:noFill/>
          <a:ln w="28575">
            <a:solidFill>
              <a:schemeClr val="tx1"/>
            </a:solidFill>
            <a:prstDash val="dash"/>
            <a:round/>
            <a:headEnd/>
            <a:tailEnd/>
          </a:ln>
        </p:spPr>
        <p:txBody>
          <a:bodyPr wrap="none" anchor="ctr">
            <a:spAutoFit/>
          </a:bodyPr>
          <a:lstStyle/>
          <a:p>
            <a:endParaRPr lang="en-GB"/>
          </a:p>
        </p:txBody>
      </p:sp>
      <p:sp>
        <p:nvSpPr>
          <p:cNvPr id="59399" name="Line 8"/>
          <p:cNvSpPr>
            <a:spLocks noChangeShapeType="1"/>
          </p:cNvSpPr>
          <p:nvPr/>
        </p:nvSpPr>
        <p:spPr bwMode="auto">
          <a:xfrm>
            <a:off x="1709738" y="2205038"/>
            <a:ext cx="0" cy="3887787"/>
          </a:xfrm>
          <a:prstGeom prst="line">
            <a:avLst/>
          </a:prstGeom>
          <a:noFill/>
          <a:ln w="28575">
            <a:solidFill>
              <a:schemeClr val="tx1"/>
            </a:solidFill>
            <a:prstDash val="dash"/>
            <a:round/>
            <a:headEnd/>
            <a:tailEnd/>
          </a:ln>
        </p:spPr>
        <p:txBody>
          <a:bodyPr wrap="none" anchor="ctr">
            <a:spAutoFit/>
          </a:bodyPr>
          <a:lstStyle/>
          <a:p>
            <a:endParaRPr lang="en-GB"/>
          </a:p>
        </p:txBody>
      </p:sp>
      <p:sp>
        <p:nvSpPr>
          <p:cNvPr id="59400" name="Text Box 9"/>
          <p:cNvSpPr txBox="1">
            <a:spLocks noChangeArrowheads="1"/>
          </p:cNvSpPr>
          <p:nvPr/>
        </p:nvSpPr>
        <p:spPr bwMode="auto">
          <a:xfrm>
            <a:off x="7596188" y="3573463"/>
            <a:ext cx="966787" cy="517525"/>
          </a:xfrm>
          <a:prstGeom prst="rect">
            <a:avLst/>
          </a:prstGeom>
          <a:noFill/>
          <a:ln w="28575">
            <a:noFill/>
            <a:miter lim="800000"/>
            <a:headEnd/>
            <a:tailEnd/>
          </a:ln>
        </p:spPr>
        <p:txBody>
          <a:bodyPr wrap="none">
            <a:spAutoFit/>
          </a:bodyPr>
          <a:lstStyle/>
          <a:p>
            <a:pPr algn="ctr" eaLnBrk="0" hangingPunct="0"/>
            <a:r>
              <a:rPr lang="en-GB"/>
              <a:t>Bank</a:t>
            </a:r>
          </a:p>
          <a:p>
            <a:pPr algn="ctr" eaLnBrk="0" hangingPunct="0"/>
            <a:r>
              <a:rPr lang="en-GB"/>
              <a:t>Balance</a:t>
            </a:r>
          </a:p>
        </p:txBody>
      </p:sp>
      <p:grpSp>
        <p:nvGrpSpPr>
          <p:cNvPr id="2" name="Group 40"/>
          <p:cNvGrpSpPr>
            <a:grpSpLocks/>
          </p:cNvGrpSpPr>
          <p:nvPr/>
        </p:nvGrpSpPr>
        <p:grpSpPr bwMode="auto">
          <a:xfrm>
            <a:off x="5861050" y="2708275"/>
            <a:ext cx="1735138" cy="2320925"/>
            <a:chOff x="3692" y="1706"/>
            <a:chExt cx="1093" cy="1462"/>
          </a:xfrm>
        </p:grpSpPr>
        <p:sp>
          <p:nvSpPr>
            <p:cNvPr id="59424" name="Text Box 10"/>
            <p:cNvSpPr txBox="1">
              <a:spLocks noChangeArrowheads="1"/>
            </p:cNvSpPr>
            <p:nvPr/>
          </p:nvSpPr>
          <p:spPr bwMode="auto">
            <a:xfrm>
              <a:off x="3787" y="1706"/>
              <a:ext cx="593" cy="192"/>
            </a:xfrm>
            <a:prstGeom prst="rect">
              <a:avLst/>
            </a:prstGeom>
            <a:noFill/>
            <a:ln w="28575">
              <a:noFill/>
              <a:miter lim="800000"/>
              <a:headEnd/>
              <a:tailEnd/>
            </a:ln>
          </p:spPr>
          <p:txBody>
            <a:bodyPr wrap="none">
              <a:spAutoFit/>
            </a:bodyPr>
            <a:lstStyle/>
            <a:p>
              <a:pPr algn="ctr" eaLnBrk="0" hangingPunct="0"/>
              <a:r>
                <a:rPr lang="en-GB"/>
                <a:t>Income</a:t>
              </a:r>
            </a:p>
          </p:txBody>
        </p:sp>
        <p:sp>
          <p:nvSpPr>
            <p:cNvPr id="59425" name="Text Box 11"/>
            <p:cNvSpPr txBox="1">
              <a:spLocks noChangeArrowheads="1"/>
            </p:cNvSpPr>
            <p:nvPr/>
          </p:nvSpPr>
          <p:spPr bwMode="auto">
            <a:xfrm>
              <a:off x="3692" y="2976"/>
              <a:ext cx="877" cy="192"/>
            </a:xfrm>
            <a:prstGeom prst="rect">
              <a:avLst/>
            </a:prstGeom>
            <a:noFill/>
            <a:ln w="28575">
              <a:noFill/>
              <a:miter lim="800000"/>
              <a:headEnd/>
              <a:tailEnd/>
            </a:ln>
          </p:spPr>
          <p:txBody>
            <a:bodyPr wrap="none">
              <a:spAutoFit/>
            </a:bodyPr>
            <a:lstStyle/>
            <a:p>
              <a:pPr algn="ctr" eaLnBrk="0" hangingPunct="0"/>
              <a:r>
                <a:rPr lang="en-GB"/>
                <a:t>Expenditure</a:t>
              </a:r>
            </a:p>
          </p:txBody>
        </p:sp>
        <p:sp>
          <p:nvSpPr>
            <p:cNvPr id="59426" name="Line 23"/>
            <p:cNvSpPr>
              <a:spLocks noChangeShapeType="1"/>
            </p:cNvSpPr>
            <p:nvPr/>
          </p:nvSpPr>
          <p:spPr bwMode="auto">
            <a:xfrm>
              <a:off x="4422" y="1979"/>
              <a:ext cx="317" cy="181"/>
            </a:xfrm>
            <a:prstGeom prst="line">
              <a:avLst/>
            </a:prstGeom>
            <a:noFill/>
            <a:ln w="28575">
              <a:solidFill>
                <a:srgbClr val="FF0000"/>
              </a:solidFill>
              <a:round/>
              <a:headEnd/>
              <a:tailEnd type="triangle" w="med" len="med"/>
            </a:ln>
          </p:spPr>
          <p:txBody>
            <a:bodyPr anchor="ctr">
              <a:spAutoFit/>
            </a:bodyPr>
            <a:lstStyle/>
            <a:p>
              <a:endParaRPr lang="en-GB"/>
            </a:p>
          </p:txBody>
        </p:sp>
        <p:sp>
          <p:nvSpPr>
            <p:cNvPr id="59427" name="Line 24"/>
            <p:cNvSpPr>
              <a:spLocks noChangeShapeType="1"/>
            </p:cNvSpPr>
            <p:nvPr/>
          </p:nvSpPr>
          <p:spPr bwMode="auto">
            <a:xfrm flipV="1">
              <a:off x="4513" y="2659"/>
              <a:ext cx="272" cy="272"/>
            </a:xfrm>
            <a:prstGeom prst="line">
              <a:avLst/>
            </a:prstGeom>
            <a:noFill/>
            <a:ln w="28575">
              <a:solidFill>
                <a:srgbClr val="FF0000"/>
              </a:solidFill>
              <a:round/>
              <a:headEnd/>
              <a:tailEnd type="triangle" w="med" len="med"/>
            </a:ln>
          </p:spPr>
          <p:txBody>
            <a:bodyPr anchor="ctr">
              <a:spAutoFit/>
            </a:bodyPr>
            <a:lstStyle/>
            <a:p>
              <a:endParaRPr lang="en-GB"/>
            </a:p>
          </p:txBody>
        </p:sp>
      </p:grpSp>
      <p:grpSp>
        <p:nvGrpSpPr>
          <p:cNvPr id="3" name="Group 43"/>
          <p:cNvGrpSpPr>
            <a:grpSpLocks/>
          </p:cNvGrpSpPr>
          <p:nvPr/>
        </p:nvGrpSpPr>
        <p:grpSpPr bwMode="auto">
          <a:xfrm>
            <a:off x="1835150" y="4149725"/>
            <a:ext cx="6302375" cy="1722438"/>
            <a:chOff x="1156" y="2614"/>
            <a:chExt cx="3970" cy="1085"/>
          </a:xfrm>
        </p:grpSpPr>
        <p:sp>
          <p:nvSpPr>
            <p:cNvPr id="59421" name="Text Box 30"/>
            <p:cNvSpPr txBox="1">
              <a:spLocks noChangeArrowheads="1"/>
            </p:cNvSpPr>
            <p:nvPr/>
          </p:nvSpPr>
          <p:spPr bwMode="auto">
            <a:xfrm>
              <a:off x="1156" y="3067"/>
              <a:ext cx="702" cy="326"/>
            </a:xfrm>
            <a:prstGeom prst="rect">
              <a:avLst/>
            </a:prstGeom>
            <a:noFill/>
            <a:ln w="28575">
              <a:noFill/>
              <a:miter lim="800000"/>
              <a:headEnd/>
              <a:tailEnd/>
            </a:ln>
          </p:spPr>
          <p:txBody>
            <a:bodyPr wrap="none">
              <a:spAutoFit/>
            </a:bodyPr>
            <a:lstStyle/>
            <a:p>
              <a:pPr algn="ctr" eaLnBrk="0" hangingPunct="0"/>
              <a:r>
                <a:rPr lang="en-GB"/>
                <a:t>Desired</a:t>
              </a:r>
            </a:p>
            <a:p>
              <a:pPr algn="ctr" eaLnBrk="0" hangingPunct="0"/>
              <a:r>
                <a:rPr lang="en-GB"/>
                <a:t>Spending</a:t>
              </a:r>
            </a:p>
          </p:txBody>
        </p:sp>
        <p:sp>
          <p:nvSpPr>
            <p:cNvPr id="59422" name="Line 32"/>
            <p:cNvSpPr>
              <a:spLocks noChangeShapeType="1"/>
            </p:cNvSpPr>
            <p:nvPr/>
          </p:nvSpPr>
          <p:spPr bwMode="auto">
            <a:xfrm>
              <a:off x="1837" y="3339"/>
              <a:ext cx="317" cy="181"/>
            </a:xfrm>
            <a:prstGeom prst="line">
              <a:avLst/>
            </a:prstGeom>
            <a:noFill/>
            <a:ln w="28575">
              <a:solidFill>
                <a:srgbClr val="FF0000"/>
              </a:solidFill>
              <a:round/>
              <a:headEnd/>
              <a:tailEnd type="triangle" w="med" len="med"/>
            </a:ln>
          </p:spPr>
          <p:txBody>
            <a:bodyPr anchor="ctr">
              <a:spAutoFit/>
            </a:bodyPr>
            <a:lstStyle/>
            <a:p>
              <a:endParaRPr lang="en-GB"/>
            </a:p>
          </p:txBody>
        </p:sp>
        <p:cxnSp>
          <p:nvCxnSpPr>
            <p:cNvPr id="59423" name="AutoShape 33"/>
            <p:cNvCxnSpPr>
              <a:cxnSpLocks noChangeShapeType="1"/>
            </p:cNvCxnSpPr>
            <p:nvPr/>
          </p:nvCxnSpPr>
          <p:spPr bwMode="auto">
            <a:xfrm rot="5400000">
              <a:off x="3460" y="2034"/>
              <a:ext cx="1085" cy="2246"/>
            </a:xfrm>
            <a:prstGeom prst="curvedConnector2">
              <a:avLst/>
            </a:prstGeom>
            <a:noFill/>
            <a:ln w="28575">
              <a:solidFill>
                <a:srgbClr val="FF0000"/>
              </a:solidFill>
              <a:round/>
              <a:headEnd/>
              <a:tailEnd type="triangle" w="med" len="med"/>
            </a:ln>
          </p:spPr>
        </p:cxnSp>
      </p:grpSp>
      <p:grpSp>
        <p:nvGrpSpPr>
          <p:cNvPr id="4" name="Group 41"/>
          <p:cNvGrpSpPr>
            <a:grpSpLocks/>
          </p:cNvGrpSpPr>
          <p:nvPr/>
        </p:nvGrpSpPr>
        <p:grpSpPr bwMode="auto">
          <a:xfrm>
            <a:off x="4564063" y="2205038"/>
            <a:ext cx="1511300" cy="3400425"/>
            <a:chOff x="2875" y="1389"/>
            <a:chExt cx="952" cy="2142"/>
          </a:xfrm>
        </p:grpSpPr>
        <p:sp>
          <p:nvSpPr>
            <p:cNvPr id="59413" name="Text Box 12"/>
            <p:cNvSpPr txBox="1">
              <a:spLocks noChangeArrowheads="1"/>
            </p:cNvSpPr>
            <p:nvPr/>
          </p:nvSpPr>
          <p:spPr bwMode="auto">
            <a:xfrm>
              <a:off x="2966" y="1389"/>
              <a:ext cx="513" cy="192"/>
            </a:xfrm>
            <a:prstGeom prst="rect">
              <a:avLst/>
            </a:prstGeom>
            <a:noFill/>
            <a:ln w="28575">
              <a:noFill/>
              <a:miter lim="800000"/>
              <a:headEnd/>
              <a:tailEnd/>
            </a:ln>
          </p:spPr>
          <p:txBody>
            <a:bodyPr wrap="none">
              <a:spAutoFit/>
            </a:bodyPr>
            <a:lstStyle/>
            <a:p>
              <a:pPr algn="ctr" eaLnBrk="0" hangingPunct="0"/>
              <a:r>
                <a:rPr lang="en-GB"/>
                <a:t>Salary</a:t>
              </a:r>
            </a:p>
          </p:txBody>
        </p:sp>
        <p:sp>
          <p:nvSpPr>
            <p:cNvPr id="59414" name="Text Box 13"/>
            <p:cNvSpPr txBox="1">
              <a:spLocks noChangeArrowheads="1"/>
            </p:cNvSpPr>
            <p:nvPr/>
          </p:nvSpPr>
          <p:spPr bwMode="auto">
            <a:xfrm>
              <a:off x="2875" y="2115"/>
              <a:ext cx="629" cy="192"/>
            </a:xfrm>
            <a:prstGeom prst="rect">
              <a:avLst/>
            </a:prstGeom>
            <a:noFill/>
            <a:ln w="28575">
              <a:noFill/>
              <a:miter lim="800000"/>
              <a:headEnd/>
              <a:tailEnd/>
            </a:ln>
          </p:spPr>
          <p:txBody>
            <a:bodyPr wrap="none">
              <a:spAutoFit/>
            </a:bodyPr>
            <a:lstStyle/>
            <a:p>
              <a:pPr algn="ctr" eaLnBrk="0" hangingPunct="0"/>
              <a:r>
                <a:rPr lang="en-GB"/>
                <a:t>Interest</a:t>
              </a:r>
            </a:p>
          </p:txBody>
        </p:sp>
        <p:sp>
          <p:nvSpPr>
            <p:cNvPr id="59415" name="Text Box 14"/>
            <p:cNvSpPr txBox="1">
              <a:spLocks noChangeArrowheads="1"/>
            </p:cNvSpPr>
            <p:nvPr/>
          </p:nvSpPr>
          <p:spPr bwMode="auto">
            <a:xfrm>
              <a:off x="2923" y="2568"/>
              <a:ext cx="626" cy="326"/>
            </a:xfrm>
            <a:prstGeom prst="rect">
              <a:avLst/>
            </a:prstGeom>
            <a:noFill/>
            <a:ln w="28575">
              <a:noFill/>
              <a:miter lim="800000"/>
              <a:headEnd/>
              <a:tailEnd/>
            </a:ln>
          </p:spPr>
          <p:txBody>
            <a:bodyPr wrap="none">
              <a:spAutoFit/>
            </a:bodyPr>
            <a:lstStyle/>
            <a:p>
              <a:pPr algn="ctr" eaLnBrk="0" hangingPunct="0"/>
              <a:r>
                <a:rPr lang="en-GB"/>
                <a:t>Bank</a:t>
              </a:r>
            </a:p>
            <a:p>
              <a:pPr algn="ctr" eaLnBrk="0" hangingPunct="0"/>
              <a:r>
                <a:rPr lang="en-GB"/>
                <a:t>Charges</a:t>
              </a:r>
            </a:p>
          </p:txBody>
        </p:sp>
        <p:sp>
          <p:nvSpPr>
            <p:cNvPr id="59416" name="Text Box 15"/>
            <p:cNvSpPr txBox="1">
              <a:spLocks noChangeArrowheads="1"/>
            </p:cNvSpPr>
            <p:nvPr/>
          </p:nvSpPr>
          <p:spPr bwMode="auto">
            <a:xfrm>
              <a:off x="2883" y="3339"/>
              <a:ext cx="702" cy="192"/>
            </a:xfrm>
            <a:prstGeom prst="rect">
              <a:avLst/>
            </a:prstGeom>
            <a:noFill/>
            <a:ln w="28575">
              <a:noFill/>
              <a:miter lim="800000"/>
              <a:headEnd/>
              <a:tailEnd/>
            </a:ln>
          </p:spPr>
          <p:txBody>
            <a:bodyPr wrap="none">
              <a:spAutoFit/>
            </a:bodyPr>
            <a:lstStyle/>
            <a:p>
              <a:pPr algn="ctr" eaLnBrk="0" hangingPunct="0"/>
              <a:r>
                <a:rPr lang="en-GB"/>
                <a:t>Spending</a:t>
              </a:r>
            </a:p>
          </p:txBody>
        </p:sp>
        <p:sp>
          <p:nvSpPr>
            <p:cNvPr id="59417" name="Line 21"/>
            <p:cNvSpPr>
              <a:spLocks noChangeShapeType="1"/>
            </p:cNvSpPr>
            <p:nvPr/>
          </p:nvSpPr>
          <p:spPr bwMode="auto">
            <a:xfrm>
              <a:off x="3465" y="1525"/>
              <a:ext cx="317" cy="181"/>
            </a:xfrm>
            <a:prstGeom prst="line">
              <a:avLst/>
            </a:prstGeom>
            <a:noFill/>
            <a:ln w="28575">
              <a:solidFill>
                <a:srgbClr val="FF0000"/>
              </a:solidFill>
              <a:round/>
              <a:headEnd/>
              <a:tailEnd type="triangle" w="med" len="med"/>
            </a:ln>
          </p:spPr>
          <p:txBody>
            <a:bodyPr anchor="ctr">
              <a:spAutoFit/>
            </a:bodyPr>
            <a:lstStyle/>
            <a:p>
              <a:endParaRPr lang="en-GB"/>
            </a:p>
          </p:txBody>
        </p:sp>
        <p:sp>
          <p:nvSpPr>
            <p:cNvPr id="59418" name="Line 22"/>
            <p:cNvSpPr>
              <a:spLocks noChangeShapeType="1"/>
            </p:cNvSpPr>
            <p:nvPr/>
          </p:nvSpPr>
          <p:spPr bwMode="auto">
            <a:xfrm flipV="1">
              <a:off x="3510" y="3203"/>
              <a:ext cx="272" cy="182"/>
            </a:xfrm>
            <a:prstGeom prst="line">
              <a:avLst/>
            </a:prstGeom>
            <a:noFill/>
            <a:ln w="28575">
              <a:solidFill>
                <a:srgbClr val="FF0000"/>
              </a:solidFill>
              <a:round/>
              <a:headEnd/>
              <a:tailEnd type="triangle" w="med" len="med"/>
            </a:ln>
          </p:spPr>
          <p:txBody>
            <a:bodyPr anchor="ctr">
              <a:spAutoFit/>
            </a:bodyPr>
            <a:lstStyle/>
            <a:p>
              <a:endParaRPr lang="en-GB"/>
            </a:p>
          </p:txBody>
        </p:sp>
        <p:sp>
          <p:nvSpPr>
            <p:cNvPr id="59419" name="Line 28"/>
            <p:cNvSpPr>
              <a:spLocks noChangeShapeType="1"/>
            </p:cNvSpPr>
            <p:nvPr/>
          </p:nvSpPr>
          <p:spPr bwMode="auto">
            <a:xfrm flipV="1">
              <a:off x="3510" y="1888"/>
              <a:ext cx="272" cy="182"/>
            </a:xfrm>
            <a:prstGeom prst="line">
              <a:avLst/>
            </a:prstGeom>
            <a:noFill/>
            <a:ln w="28575">
              <a:solidFill>
                <a:srgbClr val="FF0000"/>
              </a:solidFill>
              <a:round/>
              <a:headEnd/>
              <a:tailEnd type="triangle" w="med" len="med"/>
            </a:ln>
          </p:spPr>
          <p:txBody>
            <a:bodyPr anchor="ctr">
              <a:spAutoFit/>
            </a:bodyPr>
            <a:lstStyle/>
            <a:p>
              <a:endParaRPr lang="en-GB"/>
            </a:p>
          </p:txBody>
        </p:sp>
        <p:sp>
          <p:nvSpPr>
            <p:cNvPr id="59420" name="Line 29"/>
            <p:cNvSpPr>
              <a:spLocks noChangeShapeType="1"/>
            </p:cNvSpPr>
            <p:nvPr/>
          </p:nvSpPr>
          <p:spPr bwMode="auto">
            <a:xfrm>
              <a:off x="3510" y="2795"/>
              <a:ext cx="317" cy="181"/>
            </a:xfrm>
            <a:prstGeom prst="line">
              <a:avLst/>
            </a:prstGeom>
            <a:noFill/>
            <a:ln w="28575">
              <a:solidFill>
                <a:srgbClr val="FF0000"/>
              </a:solidFill>
              <a:round/>
              <a:headEnd/>
              <a:tailEnd type="triangle" w="med" len="med"/>
            </a:ln>
          </p:spPr>
          <p:txBody>
            <a:bodyPr anchor="ctr">
              <a:spAutoFit/>
            </a:bodyPr>
            <a:lstStyle/>
            <a:p>
              <a:endParaRPr lang="en-GB"/>
            </a:p>
          </p:txBody>
        </p:sp>
      </p:grpSp>
      <p:grpSp>
        <p:nvGrpSpPr>
          <p:cNvPr id="5" name="Group 42"/>
          <p:cNvGrpSpPr>
            <a:grpSpLocks/>
          </p:cNvGrpSpPr>
          <p:nvPr/>
        </p:nvGrpSpPr>
        <p:grpSpPr bwMode="auto">
          <a:xfrm>
            <a:off x="3059113" y="3141663"/>
            <a:ext cx="4386262" cy="2824162"/>
            <a:chOff x="1927" y="1979"/>
            <a:chExt cx="2763" cy="1779"/>
          </a:xfrm>
        </p:grpSpPr>
        <p:sp>
          <p:nvSpPr>
            <p:cNvPr id="59405" name="Line 19"/>
            <p:cNvSpPr>
              <a:spLocks noChangeShapeType="1"/>
            </p:cNvSpPr>
            <p:nvPr/>
          </p:nvSpPr>
          <p:spPr bwMode="auto">
            <a:xfrm>
              <a:off x="2562" y="2750"/>
              <a:ext cx="408" cy="0"/>
            </a:xfrm>
            <a:prstGeom prst="line">
              <a:avLst/>
            </a:prstGeom>
            <a:noFill/>
            <a:ln w="28575">
              <a:solidFill>
                <a:srgbClr val="FF0000"/>
              </a:solidFill>
              <a:round/>
              <a:headEnd/>
              <a:tailEnd type="triangle" w="med" len="med"/>
            </a:ln>
          </p:spPr>
          <p:txBody>
            <a:bodyPr wrap="none" anchor="ctr">
              <a:spAutoFit/>
            </a:bodyPr>
            <a:lstStyle/>
            <a:p>
              <a:endParaRPr lang="en-GB"/>
            </a:p>
          </p:txBody>
        </p:sp>
        <p:sp>
          <p:nvSpPr>
            <p:cNvPr id="59406" name="Text Box 16"/>
            <p:cNvSpPr txBox="1">
              <a:spLocks noChangeArrowheads="1"/>
            </p:cNvSpPr>
            <p:nvPr/>
          </p:nvSpPr>
          <p:spPr bwMode="auto">
            <a:xfrm>
              <a:off x="2059" y="1979"/>
              <a:ext cx="629" cy="326"/>
            </a:xfrm>
            <a:prstGeom prst="rect">
              <a:avLst/>
            </a:prstGeom>
            <a:noFill/>
            <a:ln w="28575">
              <a:noFill/>
              <a:miter lim="800000"/>
              <a:headEnd/>
              <a:tailEnd/>
            </a:ln>
          </p:spPr>
          <p:txBody>
            <a:bodyPr wrap="none">
              <a:spAutoFit/>
            </a:bodyPr>
            <a:lstStyle/>
            <a:p>
              <a:pPr algn="ctr" eaLnBrk="0" hangingPunct="0"/>
              <a:r>
                <a:rPr lang="en-GB"/>
                <a:t>Interest</a:t>
              </a:r>
            </a:p>
            <a:p>
              <a:pPr algn="ctr" eaLnBrk="0" hangingPunct="0"/>
              <a:r>
                <a:rPr lang="en-GB"/>
                <a:t>%</a:t>
              </a:r>
            </a:p>
          </p:txBody>
        </p:sp>
        <p:sp>
          <p:nvSpPr>
            <p:cNvPr id="59407" name="Text Box 17"/>
            <p:cNvSpPr txBox="1">
              <a:spLocks noChangeArrowheads="1"/>
            </p:cNvSpPr>
            <p:nvPr/>
          </p:nvSpPr>
          <p:spPr bwMode="auto">
            <a:xfrm>
              <a:off x="1969" y="2568"/>
              <a:ext cx="721" cy="326"/>
            </a:xfrm>
            <a:prstGeom prst="rect">
              <a:avLst/>
            </a:prstGeom>
            <a:noFill/>
            <a:ln w="28575">
              <a:noFill/>
              <a:miter lim="800000"/>
              <a:headEnd/>
              <a:tailEnd/>
            </a:ln>
          </p:spPr>
          <p:txBody>
            <a:bodyPr wrap="none">
              <a:spAutoFit/>
            </a:bodyPr>
            <a:lstStyle/>
            <a:p>
              <a:pPr algn="ctr" eaLnBrk="0" hangingPunct="0"/>
              <a:r>
                <a:rPr lang="en-GB"/>
                <a:t>Overdraft</a:t>
              </a:r>
            </a:p>
            <a:p>
              <a:pPr algn="ctr" eaLnBrk="0" hangingPunct="0"/>
              <a:r>
                <a:rPr lang="en-GB"/>
                <a:t>%</a:t>
              </a:r>
            </a:p>
          </p:txBody>
        </p:sp>
        <p:sp>
          <p:nvSpPr>
            <p:cNvPr id="59408" name="Line 20"/>
            <p:cNvSpPr>
              <a:spLocks noChangeShapeType="1"/>
            </p:cNvSpPr>
            <p:nvPr/>
          </p:nvSpPr>
          <p:spPr bwMode="auto">
            <a:xfrm>
              <a:off x="2467" y="2205"/>
              <a:ext cx="408" cy="0"/>
            </a:xfrm>
            <a:prstGeom prst="line">
              <a:avLst/>
            </a:prstGeom>
            <a:noFill/>
            <a:ln w="28575">
              <a:solidFill>
                <a:srgbClr val="FF0000"/>
              </a:solidFill>
              <a:round/>
              <a:headEnd/>
              <a:tailEnd type="triangle" w="med" len="med"/>
            </a:ln>
          </p:spPr>
          <p:txBody>
            <a:bodyPr wrap="none" anchor="ctr">
              <a:spAutoFit/>
            </a:bodyPr>
            <a:lstStyle/>
            <a:p>
              <a:endParaRPr lang="en-GB"/>
            </a:p>
          </p:txBody>
        </p:sp>
        <p:sp>
          <p:nvSpPr>
            <p:cNvPr id="59409" name="Line 26"/>
            <p:cNvSpPr>
              <a:spLocks noChangeShapeType="1"/>
            </p:cNvSpPr>
            <p:nvPr/>
          </p:nvSpPr>
          <p:spPr bwMode="auto">
            <a:xfrm flipH="1" flipV="1">
              <a:off x="3555" y="2205"/>
              <a:ext cx="1134" cy="136"/>
            </a:xfrm>
            <a:prstGeom prst="line">
              <a:avLst/>
            </a:prstGeom>
            <a:noFill/>
            <a:ln w="28575">
              <a:solidFill>
                <a:srgbClr val="FF0000"/>
              </a:solidFill>
              <a:round/>
              <a:headEnd/>
              <a:tailEnd type="triangle" w="med" len="med"/>
            </a:ln>
          </p:spPr>
          <p:txBody>
            <a:bodyPr anchor="ctr">
              <a:spAutoFit/>
            </a:bodyPr>
            <a:lstStyle/>
            <a:p>
              <a:endParaRPr lang="en-GB"/>
            </a:p>
          </p:txBody>
        </p:sp>
        <p:sp>
          <p:nvSpPr>
            <p:cNvPr id="59410" name="Line 27"/>
            <p:cNvSpPr>
              <a:spLocks noChangeShapeType="1"/>
            </p:cNvSpPr>
            <p:nvPr/>
          </p:nvSpPr>
          <p:spPr bwMode="auto">
            <a:xfrm flipH="1">
              <a:off x="3601" y="2523"/>
              <a:ext cx="1089" cy="181"/>
            </a:xfrm>
            <a:prstGeom prst="line">
              <a:avLst/>
            </a:prstGeom>
            <a:noFill/>
            <a:ln w="28575">
              <a:solidFill>
                <a:srgbClr val="FF0000"/>
              </a:solidFill>
              <a:round/>
              <a:headEnd/>
              <a:tailEnd type="triangle" w="med" len="med"/>
            </a:ln>
          </p:spPr>
          <p:txBody>
            <a:bodyPr anchor="ctr">
              <a:spAutoFit/>
            </a:bodyPr>
            <a:lstStyle/>
            <a:p>
              <a:endParaRPr lang="en-GB"/>
            </a:p>
          </p:txBody>
        </p:sp>
        <p:sp>
          <p:nvSpPr>
            <p:cNvPr id="59411" name="Text Box 31"/>
            <p:cNvSpPr txBox="1">
              <a:spLocks noChangeArrowheads="1"/>
            </p:cNvSpPr>
            <p:nvPr/>
          </p:nvSpPr>
          <p:spPr bwMode="auto">
            <a:xfrm>
              <a:off x="1927" y="3566"/>
              <a:ext cx="912" cy="192"/>
            </a:xfrm>
            <a:prstGeom prst="rect">
              <a:avLst/>
            </a:prstGeom>
            <a:noFill/>
            <a:ln w="28575">
              <a:noFill/>
              <a:miter lim="800000"/>
              <a:headEnd/>
              <a:tailEnd/>
            </a:ln>
          </p:spPr>
          <p:txBody>
            <a:bodyPr wrap="none">
              <a:spAutoFit/>
            </a:bodyPr>
            <a:lstStyle/>
            <a:p>
              <a:pPr algn="ctr" eaLnBrk="0" hangingPunct="0"/>
              <a:r>
                <a:rPr lang="en-GB"/>
                <a:t>Economising</a:t>
              </a:r>
            </a:p>
          </p:txBody>
        </p:sp>
        <p:sp>
          <p:nvSpPr>
            <p:cNvPr id="59412" name="Line 36"/>
            <p:cNvSpPr>
              <a:spLocks noChangeShapeType="1"/>
            </p:cNvSpPr>
            <p:nvPr/>
          </p:nvSpPr>
          <p:spPr bwMode="auto">
            <a:xfrm flipV="1">
              <a:off x="2694" y="3475"/>
              <a:ext cx="181" cy="137"/>
            </a:xfrm>
            <a:prstGeom prst="line">
              <a:avLst/>
            </a:prstGeom>
            <a:noFill/>
            <a:ln w="28575">
              <a:solidFill>
                <a:srgbClr val="FF0000"/>
              </a:solidFill>
              <a:round/>
              <a:headEnd/>
              <a:tailEnd type="triangle" w="med" len="med"/>
            </a:ln>
          </p:spPr>
          <p:txBody>
            <a:bodyPr wrap="none" anchor="ctr">
              <a:spAutoFit/>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State /Entity Method</a:t>
            </a:r>
          </a:p>
        </p:txBody>
      </p:sp>
      <p:sp>
        <p:nvSpPr>
          <p:cNvPr id="60419" name="Rectangle 3"/>
          <p:cNvSpPr>
            <a:spLocks noGrp="1" noChangeArrowheads="1"/>
          </p:cNvSpPr>
          <p:nvPr>
            <p:ph type="body" idx="1"/>
          </p:nvPr>
        </p:nvSpPr>
        <p:spPr/>
        <p:txBody>
          <a:bodyPr/>
          <a:lstStyle/>
          <a:p>
            <a:r>
              <a:rPr lang="en-GB" smtClean="0"/>
              <a:t>What are the entities in the system </a:t>
            </a:r>
            <a:r>
              <a:rPr lang="en-GB" sz="1600" i="1" smtClean="0"/>
              <a:t>(eg people, money, books,…)</a:t>
            </a:r>
          </a:p>
          <a:p>
            <a:r>
              <a:rPr lang="en-GB" smtClean="0"/>
              <a:t>What are ALL the possible STATES each entity can be in </a:t>
            </a:r>
            <a:r>
              <a:rPr lang="en-GB" sz="1600" i="1" smtClean="0"/>
              <a:t>(eg Alive, Dead, Unborn)</a:t>
            </a:r>
          </a:p>
          <a:p>
            <a:r>
              <a:rPr lang="en-GB" smtClean="0"/>
              <a:t>What are the flows which move ENTITIES from one STATE to another </a:t>
            </a:r>
            <a:r>
              <a:rPr lang="en-GB" sz="1600" i="1" smtClean="0"/>
              <a:t>(eg Birth Rate, Death Rate)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more often this</a:t>
            </a:r>
            <a:endParaRPr lang="en-GB" dirty="0"/>
          </a:p>
        </p:txBody>
      </p:sp>
      <p:pic>
        <p:nvPicPr>
          <p:cNvPr id="447490" name="Picture 2" descr="http://blog.metasd.com/wp-content/uploads/2010/05/Education-CLD.png"/>
          <p:cNvPicPr>
            <a:picLocks noChangeAspect="1" noChangeArrowheads="1"/>
          </p:cNvPicPr>
          <p:nvPr/>
        </p:nvPicPr>
        <p:blipFill>
          <a:blip r:embed="rId2" cstate="print"/>
          <a:srcRect/>
          <a:stretch>
            <a:fillRect/>
          </a:stretch>
        </p:blipFill>
        <p:spPr bwMode="auto">
          <a:xfrm>
            <a:off x="1428728" y="1860850"/>
            <a:ext cx="6081696" cy="49971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ChangeArrowheads="1"/>
          </p:cNvSpPr>
          <p:nvPr/>
        </p:nvSpPr>
        <p:spPr bwMode="auto">
          <a:xfrm>
            <a:off x="3995738" y="3213100"/>
            <a:ext cx="863600" cy="504825"/>
          </a:xfrm>
          <a:prstGeom prst="rect">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sp>
        <p:nvSpPr>
          <p:cNvPr id="61443" name="Rectangle 7"/>
          <p:cNvSpPr>
            <a:spLocks noChangeArrowheads="1"/>
          </p:cNvSpPr>
          <p:nvPr/>
        </p:nvSpPr>
        <p:spPr bwMode="auto">
          <a:xfrm>
            <a:off x="3995738" y="4508500"/>
            <a:ext cx="863600" cy="504825"/>
          </a:xfrm>
          <a:prstGeom prst="rect">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sp>
        <p:nvSpPr>
          <p:cNvPr id="61444" name="Rectangle 8"/>
          <p:cNvSpPr>
            <a:spLocks noChangeArrowheads="1"/>
          </p:cNvSpPr>
          <p:nvPr/>
        </p:nvSpPr>
        <p:spPr bwMode="auto">
          <a:xfrm>
            <a:off x="6132513" y="4532313"/>
            <a:ext cx="863600" cy="504825"/>
          </a:xfrm>
          <a:prstGeom prst="rect">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sp>
        <p:nvSpPr>
          <p:cNvPr id="61445" name="Rectangle 9"/>
          <p:cNvSpPr>
            <a:spLocks noChangeArrowheads="1"/>
          </p:cNvSpPr>
          <p:nvPr/>
        </p:nvSpPr>
        <p:spPr bwMode="auto">
          <a:xfrm>
            <a:off x="3995738" y="5949950"/>
            <a:ext cx="863600" cy="504825"/>
          </a:xfrm>
          <a:prstGeom prst="rect">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sp>
        <p:nvSpPr>
          <p:cNvPr id="61446" name="Rectangle 5"/>
          <p:cNvSpPr>
            <a:spLocks noChangeArrowheads="1"/>
          </p:cNvSpPr>
          <p:nvPr/>
        </p:nvSpPr>
        <p:spPr bwMode="auto">
          <a:xfrm>
            <a:off x="1979613" y="4508500"/>
            <a:ext cx="863600" cy="504825"/>
          </a:xfrm>
          <a:prstGeom prst="rect">
            <a:avLst/>
          </a:prstGeom>
          <a:solidFill>
            <a:srgbClr val="FFFF99"/>
          </a:solidFill>
          <a:ln w="28575">
            <a:solidFill>
              <a:schemeClr val="tx1"/>
            </a:solidFill>
            <a:miter lim="800000"/>
            <a:headEnd/>
            <a:tailEnd/>
          </a:ln>
        </p:spPr>
        <p:txBody>
          <a:bodyPr wrap="none" anchor="ctr">
            <a:spAutoFit/>
          </a:bodyPr>
          <a:lstStyle/>
          <a:p>
            <a:pPr algn="ctr" eaLnBrk="0" hangingPunct="0"/>
            <a:endParaRPr lang="en-US"/>
          </a:p>
        </p:txBody>
      </p:sp>
      <p:sp>
        <p:nvSpPr>
          <p:cNvPr id="61447" name="Rectangle 2"/>
          <p:cNvSpPr>
            <a:spLocks noGrp="1" noChangeArrowheads="1"/>
          </p:cNvSpPr>
          <p:nvPr>
            <p:ph type="title"/>
          </p:nvPr>
        </p:nvSpPr>
        <p:spPr/>
        <p:txBody>
          <a:bodyPr/>
          <a:lstStyle/>
          <a:p>
            <a:r>
              <a:rPr lang="en-GB" smtClean="0"/>
              <a:t>Example : Population Model</a:t>
            </a:r>
          </a:p>
        </p:txBody>
      </p:sp>
      <p:sp>
        <p:nvSpPr>
          <p:cNvPr id="61448" name="Rectangle 3"/>
          <p:cNvSpPr>
            <a:spLocks noGrp="1" noChangeArrowheads="1"/>
          </p:cNvSpPr>
          <p:nvPr>
            <p:ph type="body" idx="1"/>
          </p:nvPr>
        </p:nvSpPr>
        <p:spPr>
          <a:xfrm>
            <a:off x="685800" y="1773238"/>
            <a:ext cx="7772400" cy="4437062"/>
          </a:xfrm>
        </p:spPr>
        <p:txBody>
          <a:bodyPr/>
          <a:lstStyle/>
          <a:p>
            <a:r>
              <a:rPr lang="en-GB" sz="1800" smtClean="0"/>
              <a:t>Entity : People</a:t>
            </a:r>
          </a:p>
          <a:p>
            <a:r>
              <a:rPr lang="en-GB" sz="1800" smtClean="0"/>
              <a:t>States : Alive, Dead, Unborn, Potential Immigrants, Expats</a:t>
            </a:r>
          </a:p>
          <a:p>
            <a:r>
              <a:rPr lang="en-GB" sz="1800" smtClean="0"/>
              <a:t>Flows : Birth Rate, Death Rate, Immigration, Emigration</a:t>
            </a:r>
          </a:p>
          <a:p>
            <a:r>
              <a:rPr lang="en-GB" sz="1800" smtClean="0"/>
              <a:t>Identify controlling/information influences</a:t>
            </a:r>
          </a:p>
        </p:txBody>
      </p:sp>
      <p:pic>
        <p:nvPicPr>
          <p:cNvPr id="61449" name="Picture 4"/>
          <p:cNvPicPr>
            <a:picLocks noChangeAspect="1" noChangeArrowheads="1"/>
          </p:cNvPicPr>
          <p:nvPr/>
        </p:nvPicPr>
        <p:blipFill>
          <a:blip r:embed="rId2" cstate="print"/>
          <a:srcRect/>
          <a:stretch>
            <a:fillRect/>
          </a:stretch>
        </p:blipFill>
        <p:spPr bwMode="auto">
          <a:xfrm>
            <a:off x="1835150" y="2924175"/>
            <a:ext cx="5667375" cy="3473450"/>
          </a:xfrm>
          <a:prstGeom prst="rect">
            <a:avLst/>
          </a:prstGeom>
          <a:noFill/>
          <a:ln w="28575">
            <a:noFill/>
            <a:miter lim="800000"/>
            <a:headEnd/>
            <a:tailEnd/>
          </a:ln>
        </p:spPr>
      </p:pic>
      <p:sp>
        <p:nvSpPr>
          <p:cNvPr id="61450" name="Line 10"/>
          <p:cNvSpPr>
            <a:spLocks noChangeShapeType="1"/>
          </p:cNvSpPr>
          <p:nvPr/>
        </p:nvSpPr>
        <p:spPr bwMode="auto">
          <a:xfrm>
            <a:off x="4572000" y="4076700"/>
            <a:ext cx="720725" cy="0"/>
          </a:xfrm>
          <a:prstGeom prst="line">
            <a:avLst/>
          </a:prstGeom>
          <a:noFill/>
          <a:ln w="28575">
            <a:solidFill>
              <a:srgbClr val="FF0000"/>
            </a:solidFill>
            <a:round/>
            <a:headEnd/>
            <a:tailEnd/>
          </a:ln>
        </p:spPr>
        <p:txBody>
          <a:bodyPr wrap="none" anchor="ctr">
            <a:spAutoFit/>
          </a:bodyPr>
          <a:lstStyle/>
          <a:p>
            <a:endParaRPr lang="en-GB"/>
          </a:p>
        </p:txBody>
      </p:sp>
      <p:sp>
        <p:nvSpPr>
          <p:cNvPr id="61451" name="Line 11"/>
          <p:cNvSpPr>
            <a:spLocks noChangeShapeType="1"/>
          </p:cNvSpPr>
          <p:nvPr/>
        </p:nvSpPr>
        <p:spPr bwMode="auto">
          <a:xfrm>
            <a:off x="5180013" y="5037138"/>
            <a:ext cx="720725" cy="0"/>
          </a:xfrm>
          <a:prstGeom prst="line">
            <a:avLst/>
          </a:prstGeom>
          <a:noFill/>
          <a:ln w="28575">
            <a:solidFill>
              <a:srgbClr val="FF0000"/>
            </a:solidFill>
            <a:round/>
            <a:headEnd/>
            <a:tailEnd/>
          </a:ln>
        </p:spPr>
        <p:txBody>
          <a:bodyPr wrap="none" anchor="ctr">
            <a:spAutoFit/>
          </a:bodyPr>
          <a:lstStyle/>
          <a:p>
            <a:endParaRPr lang="en-GB"/>
          </a:p>
        </p:txBody>
      </p:sp>
      <p:sp>
        <p:nvSpPr>
          <p:cNvPr id="61452" name="Line 12"/>
          <p:cNvSpPr>
            <a:spLocks noChangeShapeType="1"/>
          </p:cNvSpPr>
          <p:nvPr/>
        </p:nvSpPr>
        <p:spPr bwMode="auto">
          <a:xfrm>
            <a:off x="4643438" y="5500688"/>
            <a:ext cx="720725" cy="0"/>
          </a:xfrm>
          <a:prstGeom prst="line">
            <a:avLst/>
          </a:prstGeom>
          <a:noFill/>
          <a:ln w="28575">
            <a:solidFill>
              <a:srgbClr val="FF0000"/>
            </a:solidFill>
            <a:round/>
            <a:headEnd/>
            <a:tailEnd/>
          </a:ln>
        </p:spPr>
        <p:txBody>
          <a:bodyPr wrap="none" anchor="ctr">
            <a:spAutoFit/>
          </a:bodyPr>
          <a:lstStyle/>
          <a:p>
            <a:endParaRPr lang="en-GB"/>
          </a:p>
        </p:txBody>
      </p:sp>
      <p:sp>
        <p:nvSpPr>
          <p:cNvPr id="61453" name="Line 13"/>
          <p:cNvSpPr>
            <a:spLocks noChangeShapeType="1"/>
          </p:cNvSpPr>
          <p:nvPr/>
        </p:nvSpPr>
        <p:spPr bwMode="auto">
          <a:xfrm>
            <a:off x="2987675" y="5013325"/>
            <a:ext cx="720725" cy="0"/>
          </a:xfrm>
          <a:prstGeom prst="line">
            <a:avLst/>
          </a:prstGeom>
          <a:noFill/>
          <a:ln w="28575">
            <a:solidFill>
              <a:srgbClr val="FF0000"/>
            </a:solidFill>
            <a:round/>
            <a:headEnd/>
            <a:tailEnd/>
          </a:ln>
        </p:spPr>
        <p:txBody>
          <a:bodyPr wrap="none" anchor="ctr">
            <a:spAutoFit/>
          </a:bodyPr>
          <a:lstStyle/>
          <a:p>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Common Modules</a:t>
            </a:r>
          </a:p>
        </p:txBody>
      </p:sp>
      <p:sp>
        <p:nvSpPr>
          <p:cNvPr id="62467" name="Rectangle 3"/>
          <p:cNvSpPr>
            <a:spLocks noGrp="1" noChangeArrowheads="1"/>
          </p:cNvSpPr>
          <p:nvPr>
            <p:ph type="body" idx="1"/>
          </p:nvPr>
        </p:nvSpPr>
        <p:spPr>
          <a:xfrm>
            <a:off x="4500563" y="2095500"/>
            <a:ext cx="3957637" cy="4114800"/>
          </a:xfrm>
        </p:spPr>
        <p:txBody>
          <a:bodyPr/>
          <a:lstStyle/>
          <a:p>
            <a:r>
              <a:rPr lang="en-GB" smtClean="0"/>
              <a:t>Modules of Structure</a:t>
            </a:r>
          </a:p>
          <a:p>
            <a:r>
              <a:rPr lang="en-GB" smtClean="0"/>
              <a:t>Similar dynamic behaviour</a:t>
            </a:r>
          </a:p>
          <a:p>
            <a:r>
              <a:rPr lang="en-GB" smtClean="0"/>
              <a:t>Rename variables</a:t>
            </a:r>
          </a:p>
        </p:txBody>
      </p:sp>
      <p:pic>
        <p:nvPicPr>
          <p:cNvPr id="62468" name="Picture 4"/>
          <p:cNvPicPr>
            <a:picLocks noChangeAspect="1" noChangeArrowheads="1"/>
          </p:cNvPicPr>
          <p:nvPr/>
        </p:nvPicPr>
        <p:blipFill>
          <a:blip r:embed="rId2" cstate="print"/>
          <a:srcRect/>
          <a:stretch>
            <a:fillRect/>
          </a:stretch>
        </p:blipFill>
        <p:spPr bwMode="auto">
          <a:xfrm>
            <a:off x="819150" y="1628775"/>
            <a:ext cx="3227388" cy="470058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mtClean="0"/>
              <a:t>Experience</a:t>
            </a:r>
          </a:p>
        </p:txBody>
      </p:sp>
      <p:sp>
        <p:nvSpPr>
          <p:cNvPr id="63491" name="Rectangle 3"/>
          <p:cNvSpPr>
            <a:spLocks noGrp="1" noChangeArrowheads="1"/>
          </p:cNvSpPr>
          <p:nvPr>
            <p:ph type="body" idx="1"/>
          </p:nvPr>
        </p:nvSpPr>
        <p:spPr/>
        <p:txBody>
          <a:bodyPr/>
          <a:lstStyle/>
          <a:p>
            <a:r>
              <a:rPr lang="en-GB" smtClean="0"/>
              <a:t>Mixture of previous methods</a:t>
            </a:r>
          </a:p>
          <a:p>
            <a:r>
              <a:rPr lang="en-GB" smtClean="0"/>
              <a:t>More model you build the more modules you can reuse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mtClean="0"/>
              <a:t>Recommended Reading</a:t>
            </a:r>
          </a:p>
        </p:txBody>
      </p:sp>
      <p:sp>
        <p:nvSpPr>
          <p:cNvPr id="64515" name="Rectangle 3"/>
          <p:cNvSpPr>
            <a:spLocks noGrp="1" noChangeArrowheads="1"/>
          </p:cNvSpPr>
          <p:nvPr>
            <p:ph type="body" idx="1"/>
          </p:nvPr>
        </p:nvSpPr>
        <p:spPr/>
        <p:txBody>
          <a:bodyPr/>
          <a:lstStyle/>
          <a:p>
            <a:r>
              <a:rPr lang="en-GB" smtClean="0"/>
              <a:t>BUSINESS DYNAMICS – </a:t>
            </a:r>
          </a:p>
          <a:p>
            <a:pPr lvl="1"/>
            <a:r>
              <a:rPr lang="en-GB" sz="1600" smtClean="0"/>
              <a:t>Systems Thinking and Modeling for a Complex World</a:t>
            </a:r>
          </a:p>
          <a:p>
            <a:pPr lvl="1"/>
            <a:r>
              <a:rPr lang="en-GB" sz="1600" smtClean="0"/>
              <a:t>Prof J D Sterman</a:t>
            </a:r>
          </a:p>
          <a:p>
            <a:pPr lvl="1"/>
            <a:r>
              <a:rPr lang="en-GB" sz="1600" smtClean="0"/>
              <a:t>ISBN 0-07-231135-5</a:t>
            </a:r>
          </a:p>
          <a:p>
            <a:pPr lvl="1"/>
            <a:endParaRPr lang="en-GB" sz="1600" smtClean="0"/>
          </a:p>
          <a:p>
            <a:r>
              <a:rPr lang="en-GB" smtClean="0"/>
              <a:t>SYSTEM DYNAMICS MODELLING</a:t>
            </a:r>
          </a:p>
          <a:p>
            <a:pPr lvl="1"/>
            <a:r>
              <a:rPr lang="en-GB" sz="1600" smtClean="0"/>
              <a:t>A Practical Approach</a:t>
            </a:r>
          </a:p>
          <a:p>
            <a:pPr lvl="1"/>
            <a:r>
              <a:rPr lang="en-GB" sz="1600" smtClean="0"/>
              <a:t>Prof R G Coyle</a:t>
            </a:r>
          </a:p>
          <a:p>
            <a:pPr lvl="1"/>
            <a:r>
              <a:rPr lang="en-GB" sz="1600" smtClean="0"/>
              <a:t>ISBN 0-412-61710-2</a:t>
            </a:r>
          </a:p>
          <a:p>
            <a:pPr lvl="1"/>
            <a:endParaRPr lang="en-GB" sz="1600" smtClean="0"/>
          </a:p>
          <a:p>
            <a:pPr lvl="1"/>
            <a:endParaRPr lang="en-GB" sz="1600" smtClean="0"/>
          </a:p>
          <a:p>
            <a:endParaRPr lang="en-GB" smtClean="0"/>
          </a:p>
          <a:p>
            <a:pPr lvl="1"/>
            <a:endParaRPr lang="en-GB" sz="1600" smtClean="0"/>
          </a:p>
        </p:txBody>
      </p:sp>
      <p:pic>
        <p:nvPicPr>
          <p:cNvPr id="64516" name="Picture 4"/>
          <p:cNvPicPr>
            <a:picLocks noChangeAspect="1" noChangeArrowheads="1"/>
          </p:cNvPicPr>
          <p:nvPr/>
        </p:nvPicPr>
        <p:blipFill>
          <a:blip r:embed="rId2" cstate="print"/>
          <a:srcRect/>
          <a:stretch>
            <a:fillRect/>
          </a:stretch>
        </p:blipFill>
        <p:spPr bwMode="auto">
          <a:xfrm>
            <a:off x="6858000" y="4005263"/>
            <a:ext cx="2286000" cy="2286000"/>
          </a:xfrm>
          <a:prstGeom prst="rect">
            <a:avLst/>
          </a:prstGeom>
          <a:noFill/>
          <a:ln w="28575">
            <a:noFill/>
            <a:miter lim="800000"/>
            <a:headEnd/>
            <a:tailEnd/>
          </a:ln>
        </p:spPr>
      </p:pic>
      <p:pic>
        <p:nvPicPr>
          <p:cNvPr id="64517" name="Picture 5"/>
          <p:cNvPicPr>
            <a:picLocks noChangeAspect="1" noChangeArrowheads="1"/>
          </p:cNvPicPr>
          <p:nvPr/>
        </p:nvPicPr>
        <p:blipFill>
          <a:blip r:embed="rId3" cstate="print"/>
          <a:srcRect/>
          <a:stretch>
            <a:fillRect/>
          </a:stretch>
        </p:blipFill>
        <p:spPr bwMode="auto">
          <a:xfrm>
            <a:off x="7019925" y="2060575"/>
            <a:ext cx="1782763" cy="1782763"/>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mtClean="0"/>
              <a:t>Archetypes </a:t>
            </a:r>
          </a:p>
        </p:txBody>
      </p:sp>
      <p:sp>
        <p:nvSpPr>
          <p:cNvPr id="65539" name="Rectangle 3"/>
          <p:cNvSpPr>
            <a:spLocks noGrp="1" noChangeArrowheads="1"/>
          </p:cNvSpPr>
          <p:nvPr>
            <p:ph type="body" idx="1"/>
          </p:nvPr>
        </p:nvSpPr>
        <p:spPr>
          <a:xfrm>
            <a:off x="685800" y="1828800"/>
            <a:ext cx="7772400" cy="4114800"/>
          </a:xfrm>
        </p:spPr>
        <p:txBody>
          <a:bodyPr/>
          <a:lstStyle/>
          <a:p>
            <a:pPr>
              <a:lnSpc>
                <a:spcPct val="90000"/>
              </a:lnSpc>
            </a:pPr>
            <a:r>
              <a:rPr lang="en-GB" sz="1800" smtClean="0"/>
              <a:t>Frequently recurring structures resulting from various combinations of Positive &amp; Negative feedback loops.</a:t>
            </a:r>
          </a:p>
          <a:p>
            <a:pPr>
              <a:lnSpc>
                <a:spcPct val="90000"/>
              </a:lnSpc>
            </a:pPr>
            <a:r>
              <a:rPr lang="en-GB" sz="1800" smtClean="0"/>
              <a:t>Based on work in the book “Fifth Discipline” by Peter Senge (1990)</a:t>
            </a:r>
          </a:p>
          <a:p>
            <a:pPr>
              <a:lnSpc>
                <a:spcPct val="90000"/>
              </a:lnSpc>
            </a:pPr>
            <a:r>
              <a:rPr lang="en-GB" sz="1800" smtClean="0"/>
              <a:t>Can be downloaded from : </a:t>
            </a:r>
          </a:p>
          <a:p>
            <a:pPr lvl="1">
              <a:lnSpc>
                <a:spcPct val="90000"/>
              </a:lnSpc>
              <a:buFontTx/>
              <a:buNone/>
            </a:pPr>
            <a:r>
              <a:rPr lang="en-GB" sz="1800" smtClean="0">
                <a:solidFill>
                  <a:srgbClr val="0066FF"/>
                </a:solidFill>
              </a:rPr>
              <a:t>http://www.systems-thinking.org/arch/vensim/archv.zip</a:t>
            </a:r>
          </a:p>
          <a:p>
            <a:pPr>
              <a:lnSpc>
                <a:spcPct val="90000"/>
              </a:lnSpc>
            </a:pPr>
            <a:endParaRPr lang="en-GB" sz="1800" smtClean="0"/>
          </a:p>
          <a:p>
            <a:pPr lvl="1">
              <a:lnSpc>
                <a:spcPct val="90000"/>
              </a:lnSpc>
            </a:pPr>
            <a:r>
              <a:rPr lang="en-GB" sz="1400" smtClean="0"/>
              <a:t>Accidental Adversaries </a:t>
            </a:r>
          </a:p>
          <a:p>
            <a:pPr lvl="1">
              <a:lnSpc>
                <a:spcPct val="90000"/>
              </a:lnSpc>
            </a:pPr>
            <a:r>
              <a:rPr lang="en-GB" sz="1400" smtClean="0"/>
              <a:t>Balancing Loop </a:t>
            </a:r>
          </a:p>
          <a:p>
            <a:pPr lvl="1">
              <a:lnSpc>
                <a:spcPct val="90000"/>
              </a:lnSpc>
            </a:pPr>
            <a:r>
              <a:rPr lang="en-GB" sz="1400" smtClean="0"/>
              <a:t>Drifting Goals </a:t>
            </a:r>
          </a:p>
          <a:p>
            <a:pPr lvl="1">
              <a:lnSpc>
                <a:spcPct val="90000"/>
              </a:lnSpc>
            </a:pPr>
            <a:r>
              <a:rPr lang="en-GB" sz="1400" smtClean="0"/>
              <a:t>Escalation </a:t>
            </a:r>
          </a:p>
          <a:p>
            <a:pPr lvl="1">
              <a:lnSpc>
                <a:spcPct val="90000"/>
              </a:lnSpc>
            </a:pPr>
            <a:r>
              <a:rPr lang="en-GB" sz="1400" smtClean="0"/>
              <a:t>Fixes That Fail </a:t>
            </a:r>
          </a:p>
          <a:p>
            <a:pPr lvl="1">
              <a:lnSpc>
                <a:spcPct val="90000"/>
              </a:lnSpc>
            </a:pPr>
            <a:r>
              <a:rPr lang="en-GB" sz="1400" smtClean="0"/>
              <a:t>Growth and Underinvestment </a:t>
            </a:r>
          </a:p>
          <a:p>
            <a:pPr lvl="1">
              <a:lnSpc>
                <a:spcPct val="90000"/>
              </a:lnSpc>
            </a:pPr>
            <a:r>
              <a:rPr lang="en-GB" sz="1400" smtClean="0"/>
              <a:t>Limits to Success </a:t>
            </a:r>
          </a:p>
          <a:p>
            <a:pPr lvl="1">
              <a:lnSpc>
                <a:spcPct val="90000"/>
              </a:lnSpc>
            </a:pPr>
            <a:r>
              <a:rPr lang="en-GB" sz="1400" smtClean="0"/>
              <a:t>Reinforcing Loop </a:t>
            </a:r>
          </a:p>
          <a:p>
            <a:pPr lvl="1">
              <a:lnSpc>
                <a:spcPct val="90000"/>
              </a:lnSpc>
            </a:pPr>
            <a:r>
              <a:rPr lang="en-GB" sz="1400" smtClean="0"/>
              <a:t>Shifting the Burden </a:t>
            </a:r>
          </a:p>
          <a:p>
            <a:pPr lvl="1">
              <a:lnSpc>
                <a:spcPct val="90000"/>
              </a:lnSpc>
            </a:pPr>
            <a:r>
              <a:rPr lang="en-GB" sz="1400" smtClean="0"/>
              <a:t>Success to the Successful </a:t>
            </a:r>
          </a:p>
          <a:p>
            <a:pPr lvl="1">
              <a:lnSpc>
                <a:spcPct val="90000"/>
              </a:lnSpc>
            </a:pPr>
            <a:r>
              <a:rPr lang="en-GB" sz="1400" smtClean="0"/>
              <a:t>Tragedy of the Commons</a:t>
            </a:r>
          </a:p>
          <a:p>
            <a:pPr>
              <a:lnSpc>
                <a:spcPct val="90000"/>
              </a:lnSpc>
            </a:pPr>
            <a:endParaRPr lang="en-GB" sz="1600" b="0" smtClean="0"/>
          </a:p>
          <a:p>
            <a:pPr>
              <a:lnSpc>
                <a:spcPct val="90000"/>
              </a:lnSpc>
            </a:pPr>
            <a:endParaRPr lang="en-GB" sz="1800" smtClean="0"/>
          </a:p>
        </p:txBody>
      </p:sp>
      <p:pic>
        <p:nvPicPr>
          <p:cNvPr id="65540" name="Picture 4"/>
          <p:cNvPicPr>
            <a:picLocks noChangeAspect="1" noChangeArrowheads="1"/>
          </p:cNvPicPr>
          <p:nvPr/>
        </p:nvPicPr>
        <p:blipFill>
          <a:blip r:embed="rId2" cstate="print"/>
          <a:srcRect/>
          <a:stretch>
            <a:fillRect/>
          </a:stretch>
        </p:blipFill>
        <p:spPr bwMode="auto">
          <a:xfrm>
            <a:off x="4876800" y="3886200"/>
            <a:ext cx="3660775" cy="2619375"/>
          </a:xfrm>
          <a:prstGeom prst="rect">
            <a:avLst/>
          </a:prstGeom>
          <a:solidFill>
            <a:srgbClr val="FFFF99"/>
          </a:solidFill>
          <a:ln w="28575">
            <a:solidFill>
              <a:schemeClr val="tx1"/>
            </a:solidFill>
            <a:miter lim="800000"/>
            <a:headEnd/>
            <a:tailEnd/>
          </a:ln>
        </p:spPr>
      </p:pic>
      <p:sp>
        <p:nvSpPr>
          <p:cNvPr id="65541" name="Line 6"/>
          <p:cNvSpPr>
            <a:spLocks noChangeShapeType="1"/>
          </p:cNvSpPr>
          <p:nvPr/>
        </p:nvSpPr>
        <p:spPr bwMode="auto">
          <a:xfrm>
            <a:off x="2895600" y="4191000"/>
            <a:ext cx="1905000" cy="838200"/>
          </a:xfrm>
          <a:prstGeom prst="line">
            <a:avLst/>
          </a:prstGeom>
          <a:noFill/>
          <a:ln w="28575">
            <a:solidFill>
              <a:schemeClr val="tx1"/>
            </a:solidFill>
            <a:round/>
            <a:headEnd/>
            <a:tailEnd type="triangle" w="med" len="med"/>
          </a:ln>
        </p:spPr>
        <p:txBody>
          <a:bodyPr>
            <a:spAutoFit/>
          </a:bodyPr>
          <a:lstStyle/>
          <a:p>
            <a:endParaRPr lang="en-G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685800" y="1295400"/>
            <a:ext cx="7772400" cy="1143000"/>
          </a:xfrm>
        </p:spPr>
        <p:txBody>
          <a:bodyPr/>
          <a:lstStyle/>
          <a:p>
            <a:r>
              <a:rPr lang="en-GB" smtClean="0"/>
              <a:t>Introduction to Vensim</a:t>
            </a:r>
          </a:p>
        </p:txBody>
      </p:sp>
      <p:pic>
        <p:nvPicPr>
          <p:cNvPr id="66563" name="Picture 3" descr="vensoft"/>
          <p:cNvPicPr>
            <a:picLocks noChangeAspect="1" noChangeArrowheads="1"/>
          </p:cNvPicPr>
          <p:nvPr/>
        </p:nvPicPr>
        <p:blipFill>
          <a:blip r:embed="rId2" cstate="print"/>
          <a:srcRect/>
          <a:stretch>
            <a:fillRect/>
          </a:stretch>
        </p:blipFill>
        <p:spPr bwMode="auto">
          <a:xfrm>
            <a:off x="2347913" y="3429000"/>
            <a:ext cx="444658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smtClean="0"/>
              <a:t>Vensim</a:t>
            </a:r>
          </a:p>
        </p:txBody>
      </p:sp>
      <p:sp>
        <p:nvSpPr>
          <p:cNvPr id="277507" name="Rectangle 3"/>
          <p:cNvSpPr>
            <a:spLocks noGrp="1" noChangeArrowheads="1"/>
          </p:cNvSpPr>
          <p:nvPr>
            <p:ph type="body" idx="1"/>
          </p:nvPr>
        </p:nvSpPr>
        <p:spPr>
          <a:xfrm>
            <a:off x="228600" y="1600200"/>
            <a:ext cx="7848600" cy="914400"/>
          </a:xfrm>
        </p:spPr>
        <p:txBody>
          <a:bodyPr/>
          <a:lstStyle/>
          <a:p>
            <a:r>
              <a:rPr lang="en-GB" sz="1600" smtClean="0">
                <a:latin typeface="Verdana" pitchFamily="34" charset="0"/>
              </a:rPr>
              <a:t>Vensim is a visual modelling tool that allows you to:</a:t>
            </a:r>
          </a:p>
        </p:txBody>
      </p:sp>
      <p:sp>
        <p:nvSpPr>
          <p:cNvPr id="277508" name="Rectangle 4"/>
          <p:cNvSpPr>
            <a:spLocks noChangeArrowheads="1"/>
          </p:cNvSpPr>
          <p:nvPr/>
        </p:nvSpPr>
        <p:spPr bwMode="auto">
          <a:xfrm>
            <a:off x="304800" y="5029200"/>
            <a:ext cx="7772400" cy="1219200"/>
          </a:xfrm>
          <a:prstGeom prst="rect">
            <a:avLst/>
          </a:prstGeom>
          <a:noFill/>
          <a:ln w="9525">
            <a:noFill/>
            <a:miter lim="800000"/>
            <a:headEnd/>
            <a:tailEnd/>
          </a:ln>
        </p:spPr>
        <p:txBody>
          <a:bodyPr/>
          <a:lstStyle/>
          <a:p>
            <a:pPr marL="342900" indent="-342900" eaLnBrk="0" hangingPunct="0">
              <a:spcBef>
                <a:spcPct val="20000"/>
              </a:spcBef>
              <a:buFontTx/>
              <a:buChar char="•"/>
            </a:pPr>
            <a:r>
              <a:rPr lang="en-GB"/>
              <a:t>Vensim provides a simple and flexible way of building simulation models from causal loop or stock and flow diagrams.</a:t>
            </a:r>
          </a:p>
        </p:txBody>
      </p:sp>
      <p:grpSp>
        <p:nvGrpSpPr>
          <p:cNvPr id="2" name="Group 5"/>
          <p:cNvGrpSpPr>
            <a:grpSpLocks/>
          </p:cNvGrpSpPr>
          <p:nvPr/>
        </p:nvGrpSpPr>
        <p:grpSpPr bwMode="auto">
          <a:xfrm>
            <a:off x="528638" y="2514600"/>
            <a:ext cx="3743325" cy="1619250"/>
            <a:chOff x="333" y="1584"/>
            <a:chExt cx="2358" cy="1020"/>
          </a:xfrm>
        </p:grpSpPr>
        <p:sp>
          <p:nvSpPr>
            <p:cNvPr id="67602" name="Rectangle 6"/>
            <p:cNvSpPr>
              <a:spLocks noChangeArrowheads="1"/>
            </p:cNvSpPr>
            <p:nvPr/>
          </p:nvSpPr>
          <p:spPr bwMode="auto">
            <a:xfrm>
              <a:off x="333" y="1584"/>
              <a:ext cx="1824" cy="288"/>
            </a:xfrm>
            <a:prstGeom prst="rect">
              <a:avLst/>
            </a:prstGeom>
            <a:noFill/>
            <a:ln w="9525">
              <a:noFill/>
              <a:miter lim="800000"/>
              <a:headEnd/>
              <a:tailEnd/>
            </a:ln>
          </p:spPr>
          <p:txBody>
            <a:bodyPr/>
            <a:lstStyle/>
            <a:p>
              <a:pPr marL="342900" indent="-342900" eaLnBrk="0" hangingPunct="0">
                <a:spcBef>
                  <a:spcPct val="20000"/>
                </a:spcBef>
                <a:buFontTx/>
                <a:buChar char="•"/>
              </a:pPr>
              <a:r>
                <a:rPr lang="en-GB">
                  <a:solidFill>
                    <a:schemeClr val="accent2"/>
                  </a:solidFill>
                </a:rPr>
                <a:t>conceptualise</a:t>
              </a:r>
            </a:p>
            <a:p>
              <a:pPr marL="742950" lvl="1" indent="-285750" eaLnBrk="0" hangingPunct="0">
                <a:spcBef>
                  <a:spcPct val="20000"/>
                </a:spcBef>
              </a:pPr>
              <a:endParaRPr lang="en-GB" sz="1600" b="0">
                <a:solidFill>
                  <a:schemeClr val="accent2"/>
                </a:solidFill>
              </a:endParaRPr>
            </a:p>
          </p:txBody>
        </p:sp>
        <p:grpSp>
          <p:nvGrpSpPr>
            <p:cNvPr id="67603" name="Group 7"/>
            <p:cNvGrpSpPr>
              <a:grpSpLocks/>
            </p:cNvGrpSpPr>
            <p:nvPr/>
          </p:nvGrpSpPr>
          <p:grpSpPr bwMode="auto">
            <a:xfrm>
              <a:off x="1776" y="1716"/>
              <a:ext cx="915" cy="888"/>
              <a:chOff x="1620" y="936"/>
              <a:chExt cx="2650" cy="2448"/>
            </a:xfrm>
          </p:grpSpPr>
          <p:pic>
            <p:nvPicPr>
              <p:cNvPr id="67604" name="Picture 8" descr="thinking"/>
              <p:cNvPicPr>
                <a:picLocks noChangeAspect="1" noChangeArrowheads="1"/>
              </p:cNvPicPr>
              <p:nvPr/>
            </p:nvPicPr>
            <p:blipFill>
              <a:blip r:embed="rId2" cstate="print"/>
              <a:srcRect/>
              <a:stretch>
                <a:fillRect/>
              </a:stretch>
            </p:blipFill>
            <p:spPr bwMode="auto">
              <a:xfrm>
                <a:off x="1620" y="936"/>
                <a:ext cx="2520" cy="2448"/>
              </a:xfrm>
              <a:prstGeom prst="rect">
                <a:avLst/>
              </a:prstGeom>
              <a:noFill/>
              <a:ln w="9525">
                <a:noFill/>
                <a:miter lim="800000"/>
                <a:headEnd/>
                <a:tailEnd/>
              </a:ln>
            </p:spPr>
          </p:pic>
          <p:sp>
            <p:nvSpPr>
              <p:cNvPr id="67605" name="Oval 9"/>
              <p:cNvSpPr>
                <a:spLocks noChangeArrowheads="1"/>
              </p:cNvSpPr>
              <p:nvPr/>
            </p:nvSpPr>
            <p:spPr bwMode="auto">
              <a:xfrm>
                <a:off x="2688" y="1008"/>
                <a:ext cx="1248" cy="960"/>
              </a:xfrm>
              <a:prstGeom prst="ellipse">
                <a:avLst/>
              </a:prstGeom>
              <a:solidFill>
                <a:schemeClr val="bg1"/>
              </a:solidFill>
              <a:ln w="9525">
                <a:solidFill>
                  <a:schemeClr val="bg1"/>
                </a:solidFill>
                <a:round/>
                <a:headEnd/>
                <a:tailEnd/>
              </a:ln>
            </p:spPr>
            <p:txBody>
              <a:bodyPr wrap="none" anchor="ctr"/>
              <a:lstStyle/>
              <a:p>
                <a:pPr algn="ctr" eaLnBrk="0" hangingPunct="0"/>
                <a:endParaRPr lang="en-US"/>
              </a:p>
            </p:txBody>
          </p:sp>
          <p:sp>
            <p:nvSpPr>
              <p:cNvPr id="67606" name="Text Box 10"/>
              <p:cNvSpPr txBox="1">
                <a:spLocks noChangeArrowheads="1"/>
              </p:cNvSpPr>
              <p:nvPr/>
            </p:nvSpPr>
            <p:spPr bwMode="auto">
              <a:xfrm>
                <a:off x="2880" y="1297"/>
                <a:ext cx="1390" cy="797"/>
              </a:xfrm>
              <a:prstGeom prst="rect">
                <a:avLst/>
              </a:prstGeom>
              <a:noFill/>
              <a:ln w="9525">
                <a:noFill/>
                <a:miter lim="800000"/>
                <a:headEnd/>
                <a:tailEnd/>
              </a:ln>
            </p:spPr>
            <p:txBody>
              <a:bodyPr wrap="none">
                <a:spAutoFit/>
              </a:bodyPr>
              <a:lstStyle/>
              <a:p>
                <a:r>
                  <a:rPr lang="en-GB" sz="800">
                    <a:latin typeface="Comic Sans MS" pitchFamily="66" charset="0"/>
                  </a:rPr>
                  <a:t>Debt =</a:t>
                </a:r>
              </a:p>
              <a:p>
                <a:r>
                  <a:rPr lang="en-GB" sz="800">
                    <a:latin typeface="Comic Sans MS" pitchFamily="66" charset="0"/>
                  </a:rPr>
                  <a:t>Income – </a:t>
                </a:r>
              </a:p>
              <a:p>
                <a:r>
                  <a:rPr lang="en-GB" sz="800">
                    <a:latin typeface="Comic Sans MS" pitchFamily="66" charset="0"/>
                  </a:rPr>
                  <a:t>expenditure</a:t>
                </a:r>
              </a:p>
            </p:txBody>
          </p:sp>
        </p:grpSp>
      </p:grpSp>
      <p:grpSp>
        <p:nvGrpSpPr>
          <p:cNvPr id="4" name="Group 11"/>
          <p:cNvGrpSpPr>
            <a:grpSpLocks/>
          </p:cNvGrpSpPr>
          <p:nvPr/>
        </p:nvGrpSpPr>
        <p:grpSpPr bwMode="auto">
          <a:xfrm>
            <a:off x="528638" y="2438400"/>
            <a:ext cx="5235575" cy="1979613"/>
            <a:chOff x="333" y="1536"/>
            <a:chExt cx="3298" cy="1247"/>
          </a:xfrm>
        </p:grpSpPr>
        <p:sp>
          <p:nvSpPr>
            <p:cNvPr id="67600" name="Rectangle 12"/>
            <p:cNvSpPr>
              <a:spLocks noChangeArrowheads="1"/>
            </p:cNvSpPr>
            <p:nvPr/>
          </p:nvSpPr>
          <p:spPr bwMode="auto">
            <a:xfrm>
              <a:off x="333" y="1884"/>
              <a:ext cx="1824" cy="288"/>
            </a:xfrm>
            <a:prstGeom prst="rect">
              <a:avLst/>
            </a:prstGeom>
            <a:noFill/>
            <a:ln w="9525">
              <a:noFill/>
              <a:miter lim="800000"/>
              <a:headEnd/>
              <a:tailEnd/>
            </a:ln>
          </p:spPr>
          <p:txBody>
            <a:bodyPr/>
            <a:lstStyle/>
            <a:p>
              <a:pPr marL="342900" indent="-342900" eaLnBrk="0" hangingPunct="0">
                <a:spcBef>
                  <a:spcPct val="50000"/>
                </a:spcBef>
                <a:buFontTx/>
                <a:buChar char="•"/>
              </a:pPr>
              <a:r>
                <a:rPr lang="en-GB">
                  <a:solidFill>
                    <a:schemeClr val="accent2"/>
                  </a:solidFill>
                </a:rPr>
                <a:t>document</a:t>
              </a:r>
            </a:p>
          </p:txBody>
        </p:sp>
        <p:pic>
          <p:nvPicPr>
            <p:cNvPr id="67601" name="Picture 13"/>
            <p:cNvPicPr>
              <a:picLocks noChangeAspect="1" noChangeArrowheads="1"/>
            </p:cNvPicPr>
            <p:nvPr/>
          </p:nvPicPr>
          <p:blipFill>
            <a:blip r:embed="rId3" cstate="print"/>
            <a:srcRect/>
            <a:stretch>
              <a:fillRect/>
            </a:stretch>
          </p:blipFill>
          <p:spPr bwMode="auto">
            <a:xfrm>
              <a:off x="2544" y="1536"/>
              <a:ext cx="1087" cy="1247"/>
            </a:xfrm>
            <a:prstGeom prst="rect">
              <a:avLst/>
            </a:prstGeom>
            <a:noFill/>
            <a:ln w="9525">
              <a:noFill/>
              <a:miter lim="800000"/>
              <a:headEnd/>
              <a:tailEnd/>
            </a:ln>
          </p:spPr>
        </p:pic>
      </p:grpSp>
      <p:grpSp>
        <p:nvGrpSpPr>
          <p:cNvPr id="5" name="Group 14"/>
          <p:cNvGrpSpPr>
            <a:grpSpLocks/>
          </p:cNvGrpSpPr>
          <p:nvPr/>
        </p:nvGrpSpPr>
        <p:grpSpPr bwMode="auto">
          <a:xfrm>
            <a:off x="528638" y="2984500"/>
            <a:ext cx="7777162" cy="1416050"/>
            <a:chOff x="333" y="1880"/>
            <a:chExt cx="4899" cy="892"/>
          </a:xfrm>
        </p:grpSpPr>
        <p:sp>
          <p:nvSpPr>
            <p:cNvPr id="67598" name="Rectangle 15"/>
            <p:cNvSpPr>
              <a:spLocks noChangeArrowheads="1"/>
            </p:cNvSpPr>
            <p:nvPr/>
          </p:nvSpPr>
          <p:spPr bwMode="auto">
            <a:xfrm>
              <a:off x="333" y="2484"/>
              <a:ext cx="1824" cy="288"/>
            </a:xfrm>
            <a:prstGeom prst="rect">
              <a:avLst/>
            </a:prstGeom>
            <a:noFill/>
            <a:ln w="9525">
              <a:noFill/>
              <a:miter lim="800000"/>
              <a:headEnd/>
              <a:tailEnd/>
            </a:ln>
          </p:spPr>
          <p:txBody>
            <a:bodyPr/>
            <a:lstStyle/>
            <a:p>
              <a:pPr marL="342900" indent="-342900" eaLnBrk="0" hangingPunct="0">
                <a:spcBef>
                  <a:spcPct val="20000"/>
                </a:spcBef>
                <a:buFontTx/>
                <a:buChar char="•"/>
              </a:pPr>
              <a:r>
                <a:rPr lang="en-GB">
                  <a:solidFill>
                    <a:schemeClr val="accent2"/>
                  </a:solidFill>
                </a:rPr>
                <a:t>analyse</a:t>
              </a:r>
            </a:p>
          </p:txBody>
        </p:sp>
        <p:pic>
          <p:nvPicPr>
            <p:cNvPr id="67599" name="Picture 16"/>
            <p:cNvPicPr>
              <a:picLocks noChangeAspect="1" noChangeArrowheads="1"/>
            </p:cNvPicPr>
            <p:nvPr/>
          </p:nvPicPr>
          <p:blipFill>
            <a:blip r:embed="rId4" cstate="print"/>
            <a:srcRect/>
            <a:stretch>
              <a:fillRect/>
            </a:stretch>
          </p:blipFill>
          <p:spPr bwMode="auto">
            <a:xfrm>
              <a:off x="4224" y="1880"/>
              <a:ext cx="1008" cy="560"/>
            </a:xfrm>
            <a:prstGeom prst="rect">
              <a:avLst/>
            </a:prstGeom>
            <a:noFill/>
            <a:ln w="9525">
              <a:noFill/>
              <a:miter lim="800000"/>
              <a:headEnd/>
              <a:tailEnd/>
            </a:ln>
          </p:spPr>
        </p:pic>
      </p:grpSp>
      <p:grpSp>
        <p:nvGrpSpPr>
          <p:cNvPr id="6" name="Group 17"/>
          <p:cNvGrpSpPr>
            <a:grpSpLocks/>
          </p:cNvGrpSpPr>
          <p:nvPr/>
        </p:nvGrpSpPr>
        <p:grpSpPr bwMode="auto">
          <a:xfrm>
            <a:off x="528638" y="2936875"/>
            <a:ext cx="5940425" cy="987425"/>
            <a:chOff x="333" y="1850"/>
            <a:chExt cx="3742" cy="622"/>
          </a:xfrm>
        </p:grpSpPr>
        <p:sp>
          <p:nvSpPr>
            <p:cNvPr id="67596" name="Rectangle 18"/>
            <p:cNvSpPr>
              <a:spLocks noChangeArrowheads="1"/>
            </p:cNvSpPr>
            <p:nvPr/>
          </p:nvSpPr>
          <p:spPr bwMode="auto">
            <a:xfrm>
              <a:off x="333" y="2184"/>
              <a:ext cx="1824" cy="288"/>
            </a:xfrm>
            <a:prstGeom prst="rect">
              <a:avLst/>
            </a:prstGeom>
            <a:noFill/>
            <a:ln w="9525">
              <a:noFill/>
              <a:miter lim="800000"/>
              <a:headEnd/>
              <a:tailEnd/>
            </a:ln>
          </p:spPr>
          <p:txBody>
            <a:bodyPr/>
            <a:lstStyle/>
            <a:p>
              <a:pPr marL="342900" indent="-342900" eaLnBrk="0" hangingPunct="0">
                <a:spcBef>
                  <a:spcPct val="50000"/>
                </a:spcBef>
                <a:buFontTx/>
                <a:buChar char="•"/>
              </a:pPr>
              <a:r>
                <a:rPr lang="en-GB">
                  <a:solidFill>
                    <a:schemeClr val="accent2"/>
                  </a:solidFill>
                </a:rPr>
                <a:t>simulate</a:t>
              </a:r>
            </a:p>
          </p:txBody>
        </p:sp>
        <p:pic>
          <p:nvPicPr>
            <p:cNvPr id="67597" name="Picture 19" descr="computer">
              <a:hlinkClick r:id="rId5"/>
            </p:cNvPr>
            <p:cNvPicPr>
              <a:picLocks noChangeAspect="1" noChangeArrowheads="1"/>
            </p:cNvPicPr>
            <p:nvPr/>
          </p:nvPicPr>
          <p:blipFill>
            <a:blip r:embed="rId6" cstate="print"/>
            <a:srcRect/>
            <a:stretch>
              <a:fillRect/>
            </a:stretch>
          </p:blipFill>
          <p:spPr bwMode="auto">
            <a:xfrm>
              <a:off x="3456" y="1850"/>
              <a:ext cx="619" cy="619"/>
            </a:xfrm>
            <a:prstGeom prst="rect">
              <a:avLst/>
            </a:prstGeom>
            <a:noFill/>
            <a:ln w="9525">
              <a:noFill/>
              <a:miter lim="800000"/>
              <a:headEnd/>
              <a:tailEnd/>
            </a:ln>
          </p:spPr>
        </p:pic>
      </p:grpSp>
      <p:grpSp>
        <p:nvGrpSpPr>
          <p:cNvPr id="7" name="Group 20"/>
          <p:cNvGrpSpPr>
            <a:grpSpLocks/>
          </p:cNvGrpSpPr>
          <p:nvPr/>
        </p:nvGrpSpPr>
        <p:grpSpPr bwMode="auto">
          <a:xfrm>
            <a:off x="528638" y="2870200"/>
            <a:ext cx="8494712" cy="2006600"/>
            <a:chOff x="333" y="1808"/>
            <a:chExt cx="5351" cy="1264"/>
          </a:xfrm>
        </p:grpSpPr>
        <p:sp>
          <p:nvSpPr>
            <p:cNvPr id="67594" name="Rectangle 21"/>
            <p:cNvSpPr>
              <a:spLocks noChangeArrowheads="1"/>
            </p:cNvSpPr>
            <p:nvPr/>
          </p:nvSpPr>
          <p:spPr bwMode="auto">
            <a:xfrm>
              <a:off x="333" y="2784"/>
              <a:ext cx="1824" cy="288"/>
            </a:xfrm>
            <a:prstGeom prst="rect">
              <a:avLst/>
            </a:prstGeom>
            <a:noFill/>
            <a:ln w="9525">
              <a:noFill/>
              <a:miter lim="800000"/>
              <a:headEnd/>
              <a:tailEnd/>
            </a:ln>
          </p:spPr>
          <p:txBody>
            <a:bodyPr/>
            <a:lstStyle/>
            <a:p>
              <a:pPr marL="342900" indent="-342900" eaLnBrk="0" hangingPunct="0">
                <a:buFontTx/>
                <a:buChar char="•"/>
              </a:pPr>
              <a:r>
                <a:rPr lang="en-GB">
                  <a:solidFill>
                    <a:schemeClr val="accent2"/>
                  </a:solidFill>
                </a:rPr>
                <a:t>optimise</a:t>
              </a:r>
            </a:p>
          </p:txBody>
        </p:sp>
        <p:sp>
          <p:nvSpPr>
            <p:cNvPr id="67595" name="Text Box 22"/>
            <p:cNvSpPr txBox="1">
              <a:spLocks noChangeArrowheads="1"/>
            </p:cNvSpPr>
            <p:nvPr/>
          </p:nvSpPr>
          <p:spPr bwMode="auto">
            <a:xfrm>
              <a:off x="5328" y="1808"/>
              <a:ext cx="356" cy="634"/>
            </a:xfrm>
            <a:prstGeom prst="rect">
              <a:avLst/>
            </a:prstGeom>
            <a:noFill/>
            <a:ln w="9525">
              <a:noFill/>
              <a:miter lim="800000"/>
              <a:headEnd/>
              <a:tailEnd/>
            </a:ln>
          </p:spPr>
          <p:txBody>
            <a:bodyPr wrap="none">
              <a:spAutoFit/>
            </a:bodyPr>
            <a:lstStyle/>
            <a:p>
              <a:r>
                <a:rPr lang="en-GB" sz="6000">
                  <a:latin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dissolve">
                                      <p:cBhvr>
                                        <p:cTn id="7" dur="500"/>
                                        <p:tgtEl>
                                          <p:spTgt spid="277507">
                                            <p:txEl>
                                              <p:pRg st="0" end="0"/>
                                            </p:txEl>
                                          </p:spTgt>
                                        </p:tgtEl>
                                      </p:cBhvr>
                                    </p:animEffect>
                                  </p:childTnLst>
                                  <p:subTnLst>
                                    <p:animClr clrSpc="rgb" dir="cw">
                                      <p:cBhvr override="childStyle">
                                        <p:cTn dur="1" fill="hold" display="0" masterRel="nextClick" afterEffect="1"/>
                                        <p:tgtEl>
                                          <p:spTgt spid="277507">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7508"/>
                                        </p:tgtEl>
                                        <p:attrNameLst>
                                          <p:attrName>style.visibility</p:attrName>
                                        </p:attrNameLst>
                                      </p:cBhvr>
                                      <p:to>
                                        <p:strVal val="visible"/>
                                      </p:to>
                                    </p:set>
                                    <p:animEffect transition="in" filter="dissolve">
                                      <p:cBhvr>
                                        <p:cTn id="3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P spid="27750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smtClean="0"/>
          </a:p>
        </p:txBody>
      </p:sp>
      <p:pic>
        <p:nvPicPr>
          <p:cNvPr id="68611" name="Picture 2"/>
          <p:cNvPicPr>
            <a:picLocks noGrp="1" noChangeAspect="1" noChangeArrowheads="1"/>
          </p:cNvPicPr>
          <p:nvPr>
            <p:ph idx="1"/>
          </p:nvPr>
        </p:nvPicPr>
        <p:blipFill>
          <a:blip r:embed="rId2" cstate="print"/>
          <a:srcRect/>
          <a:stretch>
            <a:fillRect/>
          </a:stretch>
        </p:blipFill>
        <p:spPr>
          <a:xfrm>
            <a:off x="500063" y="714375"/>
            <a:ext cx="4024312" cy="5113338"/>
          </a:xfrm>
        </p:spPr>
      </p:pic>
      <p:pic>
        <p:nvPicPr>
          <p:cNvPr id="68612" name="Picture 3"/>
          <p:cNvPicPr>
            <a:picLocks noChangeAspect="1" noChangeArrowheads="1"/>
          </p:cNvPicPr>
          <p:nvPr/>
        </p:nvPicPr>
        <p:blipFill>
          <a:blip r:embed="rId3" cstate="print"/>
          <a:srcRect/>
          <a:stretch>
            <a:fillRect/>
          </a:stretch>
        </p:blipFill>
        <p:spPr bwMode="auto">
          <a:xfrm>
            <a:off x="4643438" y="1035050"/>
            <a:ext cx="4332287" cy="540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smtClean="0"/>
              <a:t>Vensim User Interface</a:t>
            </a:r>
          </a:p>
        </p:txBody>
      </p:sp>
      <p:pic>
        <p:nvPicPr>
          <p:cNvPr id="69635" name="Picture 3"/>
          <p:cNvPicPr>
            <a:picLocks noChangeAspect="1" noChangeArrowheads="1"/>
          </p:cNvPicPr>
          <p:nvPr/>
        </p:nvPicPr>
        <p:blipFill>
          <a:blip r:embed="rId2" cstate="print"/>
          <a:srcRect/>
          <a:stretch>
            <a:fillRect/>
          </a:stretch>
        </p:blipFill>
        <p:spPr bwMode="auto">
          <a:xfrm>
            <a:off x="1066800" y="1828800"/>
            <a:ext cx="7010400" cy="476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smtClean="0"/>
              <a:t>Title Bar</a:t>
            </a:r>
          </a:p>
        </p:txBody>
      </p:sp>
      <p:pic>
        <p:nvPicPr>
          <p:cNvPr id="70659" name="Picture 3"/>
          <p:cNvPicPr>
            <a:picLocks noGrp="1" noChangeAspect="1" noChangeArrowheads="1"/>
          </p:cNvPicPr>
          <p:nvPr>
            <p:ph type="chart" sz="half" idx="1"/>
          </p:nvPr>
        </p:nvPicPr>
        <p:blipFill>
          <a:blip r:embed="rId2" cstate="print"/>
          <a:srcRect/>
          <a:stretch>
            <a:fillRect/>
          </a:stretch>
        </p:blipFill>
        <p:spPr>
          <a:xfrm>
            <a:off x="762000" y="1905000"/>
            <a:ext cx="3810000" cy="4114800"/>
          </a:xfrm>
        </p:spPr>
      </p:pic>
      <p:sp>
        <p:nvSpPr>
          <p:cNvPr id="70660" name="Rectangle 4"/>
          <p:cNvSpPr>
            <a:spLocks noGrp="1" noChangeArrowheads="1"/>
          </p:cNvSpPr>
          <p:nvPr>
            <p:ph type="body" sz="half" idx="2"/>
          </p:nvPr>
        </p:nvSpPr>
        <p:spPr/>
        <p:txBody>
          <a:bodyPr/>
          <a:lstStyle/>
          <a:p>
            <a:r>
              <a:rPr lang="en-GB" sz="1800" smtClean="0"/>
              <a:t>Displays the name of the model </a:t>
            </a:r>
            <a:r>
              <a:rPr lang="en-GB" sz="1800" smtClean="0">
                <a:solidFill>
                  <a:schemeClr val="accent2"/>
                </a:solidFill>
              </a:rPr>
              <a:t>WFINV.MDL</a:t>
            </a:r>
          </a:p>
          <a:p>
            <a:r>
              <a:rPr lang="en-GB" sz="1800" smtClean="0"/>
              <a:t>Displays the name of the workbench variable:</a:t>
            </a:r>
            <a:r>
              <a:rPr lang="en-GB" sz="1800" smtClean="0">
                <a:solidFill>
                  <a:schemeClr val="accent2"/>
                </a:solidFill>
              </a:rPr>
              <a:t>      Workforce</a:t>
            </a:r>
          </a:p>
          <a:p>
            <a:r>
              <a:rPr lang="en-GB" sz="1800" smtClean="0"/>
              <a:t>The Workbench Variable is the currently selected model variable.</a:t>
            </a:r>
          </a:p>
          <a:p>
            <a:r>
              <a:rPr lang="en-GB" sz="1800" smtClean="0"/>
              <a:t>The Workbench Variable is selected clicking on a variable</a:t>
            </a:r>
          </a:p>
        </p:txBody>
      </p:sp>
      <p:sp>
        <p:nvSpPr>
          <p:cNvPr id="70661" name="Rectangle 5"/>
          <p:cNvSpPr>
            <a:spLocks noChangeArrowheads="1"/>
          </p:cNvSpPr>
          <p:nvPr/>
        </p:nvSpPr>
        <p:spPr bwMode="auto">
          <a:xfrm>
            <a:off x="533400" y="1676400"/>
            <a:ext cx="3429000" cy="609600"/>
          </a:xfrm>
          <a:prstGeom prst="rect">
            <a:avLst/>
          </a:prstGeom>
          <a:noFill/>
          <a:ln w="38100" cap="rnd">
            <a:solidFill>
              <a:srgbClr val="0000FF"/>
            </a:solidFill>
            <a:prstDash val="sysDot"/>
            <a:miter lim="800000"/>
            <a:headEnd/>
            <a:tailEnd/>
          </a:ln>
        </p:spPr>
        <p:txBody>
          <a:bodyPr wrap="none" anchor="ctr"/>
          <a:lstStyle/>
          <a:p>
            <a:pPr algn="ctr" eaLnBrk="0" hangingPunct="0"/>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How do you calculate Revenue ?</a:t>
            </a:r>
          </a:p>
        </p:txBody>
      </p:sp>
      <p:pic>
        <p:nvPicPr>
          <p:cNvPr id="6147" name="Picture 2"/>
          <p:cNvPicPr>
            <a:picLocks noGrp="1" noChangeAspect="1" noChangeArrowheads="1"/>
          </p:cNvPicPr>
          <p:nvPr>
            <p:ph idx="1"/>
          </p:nvPr>
        </p:nvPicPr>
        <p:blipFill>
          <a:blip r:embed="rId3" cstate="print"/>
          <a:srcRect/>
          <a:stretch>
            <a:fillRect/>
          </a:stretch>
        </p:blipFill>
        <p:spPr>
          <a:xfrm>
            <a:off x="2143125" y="2786063"/>
            <a:ext cx="5402263" cy="3311525"/>
          </a:xfrm>
        </p:spPr>
      </p:pic>
      <p:sp>
        <p:nvSpPr>
          <p:cNvPr id="7172" name="TextBox 3"/>
          <p:cNvSpPr txBox="1">
            <a:spLocks noChangeArrowheads="1"/>
          </p:cNvSpPr>
          <p:nvPr/>
        </p:nvSpPr>
        <p:spPr bwMode="auto">
          <a:xfrm>
            <a:off x="1571625" y="2357438"/>
            <a:ext cx="6659563" cy="307975"/>
          </a:xfrm>
          <a:prstGeom prst="rect">
            <a:avLst/>
          </a:prstGeom>
          <a:noFill/>
          <a:ln w="9525">
            <a:noFill/>
            <a:miter lim="800000"/>
            <a:headEnd/>
            <a:tailEnd/>
          </a:ln>
        </p:spPr>
        <p:txBody>
          <a:bodyPr wrap="none">
            <a:spAutoFit/>
          </a:bodyPr>
          <a:lstStyle/>
          <a:p>
            <a:pPr algn="ctr" eaLnBrk="0" hangingPunct="0"/>
            <a:r>
              <a:rPr lang="en-GB"/>
              <a:t>Item Sales	x	Item Price	=		Revenue</a:t>
            </a:r>
          </a:p>
        </p:txBody>
      </p:sp>
    </p:spTree>
    <p:custDataLst>
      <p:tags r:id="rId1"/>
    </p:custDataLst>
  </p:cSld>
  <p:clrMapOvr>
    <a:masterClrMapping/>
  </p:clrMapOvr>
  <p:transition advTm="175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20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smtClean="0"/>
              <a:t>Menu Bar</a:t>
            </a:r>
          </a:p>
        </p:txBody>
      </p:sp>
      <p:sp>
        <p:nvSpPr>
          <p:cNvPr id="280579" name="Rectangle 3"/>
          <p:cNvSpPr>
            <a:spLocks noGrp="1" noChangeArrowheads="1"/>
          </p:cNvSpPr>
          <p:nvPr>
            <p:ph type="body" idx="1"/>
          </p:nvPr>
        </p:nvSpPr>
        <p:spPr>
          <a:xfrm>
            <a:off x="685800" y="1981200"/>
            <a:ext cx="8077200" cy="4343400"/>
          </a:xfrm>
        </p:spPr>
        <p:txBody>
          <a:bodyPr/>
          <a:lstStyle/>
          <a:p>
            <a:r>
              <a:rPr lang="en-GB" sz="1400" b="0" smtClean="0">
                <a:solidFill>
                  <a:schemeClr val="accent2"/>
                </a:solidFill>
                <a:latin typeface="Verdana" pitchFamily="34" charset="0"/>
              </a:rPr>
              <a:t>File</a:t>
            </a:r>
            <a:r>
              <a:rPr lang="en-GB" sz="1400" smtClean="0">
                <a:latin typeface="Verdana" pitchFamily="34" charset="0"/>
              </a:rPr>
              <a:t> menu contains common functions such as Open Model, Save, Print, etc.</a:t>
            </a:r>
          </a:p>
          <a:p>
            <a:r>
              <a:rPr lang="en-GB" sz="1400" b="0" smtClean="0">
                <a:solidFill>
                  <a:schemeClr val="accent2"/>
                </a:solidFill>
                <a:latin typeface="Verdana" pitchFamily="34" charset="0"/>
              </a:rPr>
              <a:t>Edit</a:t>
            </a:r>
            <a:r>
              <a:rPr lang="en-GB" sz="1400" smtClean="0">
                <a:latin typeface="Verdana" pitchFamily="34" charset="0"/>
              </a:rPr>
              <a:t> menu allows you to copy and paste selected portions of your model.  You can also search for a variable in your model.</a:t>
            </a:r>
          </a:p>
          <a:p>
            <a:r>
              <a:rPr lang="en-GB" sz="1400" b="0" smtClean="0">
                <a:solidFill>
                  <a:schemeClr val="accent2"/>
                </a:solidFill>
                <a:latin typeface="Verdana" pitchFamily="34" charset="0"/>
              </a:rPr>
              <a:t>View</a:t>
            </a:r>
            <a:r>
              <a:rPr lang="en-GB" sz="1400" smtClean="0">
                <a:latin typeface="Verdana" pitchFamily="34" charset="0"/>
              </a:rPr>
              <a:t> menu has options for manipulating the sketch of the model and for viewing a model as text-only </a:t>
            </a:r>
          </a:p>
          <a:p>
            <a:r>
              <a:rPr lang="en-GB" sz="1400" b="0" smtClean="0">
                <a:solidFill>
                  <a:schemeClr val="accent2"/>
                </a:solidFill>
                <a:latin typeface="Verdana" pitchFamily="34" charset="0"/>
              </a:rPr>
              <a:t>Layout</a:t>
            </a:r>
            <a:r>
              <a:rPr lang="en-GB" sz="1400" smtClean="0">
                <a:latin typeface="Verdana" pitchFamily="34" charset="0"/>
              </a:rPr>
              <a:t> menu allows you to manipulate the position and size of elements in the sketch.</a:t>
            </a:r>
          </a:p>
          <a:p>
            <a:r>
              <a:rPr lang="en-GB" sz="1400" b="0" smtClean="0">
                <a:solidFill>
                  <a:schemeClr val="accent2"/>
                </a:solidFill>
                <a:latin typeface="Verdana" pitchFamily="34" charset="0"/>
              </a:rPr>
              <a:t>Model</a:t>
            </a:r>
            <a:r>
              <a:rPr lang="en-GB" sz="1400" smtClean="0">
                <a:latin typeface="Verdana" pitchFamily="34" charset="0"/>
              </a:rPr>
              <a:t> menu provides access to the Simulation Control and the Time Bounds dialogs, the model checking features, and importing and exporting datasets.</a:t>
            </a:r>
          </a:p>
          <a:p>
            <a:r>
              <a:rPr lang="en-GB" sz="1400" b="0" smtClean="0">
                <a:solidFill>
                  <a:schemeClr val="accent2"/>
                </a:solidFill>
                <a:latin typeface="Verdana" pitchFamily="34" charset="0"/>
              </a:rPr>
              <a:t>Tools</a:t>
            </a:r>
            <a:r>
              <a:rPr lang="en-GB" sz="1400" smtClean="0">
                <a:latin typeface="Verdana" pitchFamily="34" charset="0"/>
              </a:rPr>
              <a:t> menu sets Vensim's global options and allows you to manipulate Analysis tools , Sketch tools and set global options.  </a:t>
            </a:r>
          </a:p>
          <a:p>
            <a:r>
              <a:rPr lang="en-GB" sz="1400" b="0" smtClean="0">
                <a:solidFill>
                  <a:schemeClr val="accent2"/>
                </a:solidFill>
                <a:latin typeface="Verdana" pitchFamily="34" charset="0"/>
              </a:rPr>
              <a:t>Windows</a:t>
            </a:r>
            <a:r>
              <a:rPr lang="en-GB" sz="1400" smtClean="0">
                <a:latin typeface="Verdana" pitchFamily="34" charset="0"/>
              </a:rPr>
              <a:t> menu enables you to switch between open windows.</a:t>
            </a:r>
          </a:p>
          <a:p>
            <a:r>
              <a:rPr lang="en-GB" sz="1400" b="0" smtClean="0">
                <a:solidFill>
                  <a:schemeClr val="accent2"/>
                </a:solidFill>
                <a:latin typeface="Verdana" pitchFamily="34" charset="0"/>
              </a:rPr>
              <a:t>Help</a:t>
            </a:r>
            <a:r>
              <a:rPr lang="en-GB" sz="1400" smtClean="0">
                <a:latin typeface="Verdana" pitchFamily="34" charset="0"/>
              </a:rPr>
              <a:t> Menu provides access to the on-line help system.</a:t>
            </a:r>
          </a:p>
          <a:p>
            <a:pPr algn="r">
              <a:buFontTx/>
              <a:buNone/>
            </a:pPr>
            <a:r>
              <a:rPr lang="en-GB" sz="800" smtClean="0">
                <a:solidFill>
                  <a:srgbClr val="FF3300"/>
                </a:solidFill>
                <a:latin typeface="Verdana" pitchFamily="34" charset="0"/>
              </a:rPr>
              <a:t>Next&gt;&gt;</a:t>
            </a:r>
          </a:p>
        </p:txBody>
      </p:sp>
      <p:pic>
        <p:nvPicPr>
          <p:cNvPr id="71684" name="Picture 4"/>
          <p:cNvPicPr>
            <a:picLocks noChangeAspect="1" noChangeArrowheads="1"/>
          </p:cNvPicPr>
          <p:nvPr/>
        </p:nvPicPr>
        <p:blipFill>
          <a:blip r:embed="rId2" cstate="print"/>
          <a:srcRect/>
          <a:stretch>
            <a:fillRect/>
          </a:stretch>
        </p:blipFill>
        <p:spPr bwMode="auto">
          <a:xfrm>
            <a:off x="2209800" y="1524000"/>
            <a:ext cx="4724400" cy="319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057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057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6" end="6"/>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057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8057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80579">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Tool Bar</a:t>
            </a:r>
          </a:p>
        </p:txBody>
      </p:sp>
      <p:grpSp>
        <p:nvGrpSpPr>
          <p:cNvPr id="2" name="Group 3"/>
          <p:cNvGrpSpPr>
            <a:grpSpLocks/>
          </p:cNvGrpSpPr>
          <p:nvPr/>
        </p:nvGrpSpPr>
        <p:grpSpPr bwMode="auto">
          <a:xfrm>
            <a:off x="609600" y="3657600"/>
            <a:ext cx="8172450" cy="1619250"/>
            <a:chOff x="384" y="2304"/>
            <a:chExt cx="5148" cy="1020"/>
          </a:xfrm>
        </p:grpSpPr>
        <p:pic>
          <p:nvPicPr>
            <p:cNvPr id="72715" name="Picture 4"/>
            <p:cNvPicPr>
              <a:picLocks noChangeAspect="1" noChangeArrowheads="1"/>
            </p:cNvPicPr>
            <p:nvPr/>
          </p:nvPicPr>
          <p:blipFill>
            <a:blip r:embed="rId2" cstate="print"/>
            <a:srcRect/>
            <a:stretch>
              <a:fillRect/>
            </a:stretch>
          </p:blipFill>
          <p:spPr bwMode="auto">
            <a:xfrm>
              <a:off x="384" y="2304"/>
              <a:ext cx="3456" cy="1020"/>
            </a:xfrm>
            <a:prstGeom prst="rect">
              <a:avLst/>
            </a:prstGeom>
            <a:noFill/>
            <a:ln w="9525">
              <a:noFill/>
              <a:miter lim="800000"/>
              <a:headEnd/>
              <a:tailEnd/>
            </a:ln>
          </p:spPr>
        </p:pic>
        <p:sp>
          <p:nvSpPr>
            <p:cNvPr id="72716" name="Text Box 5"/>
            <p:cNvSpPr txBox="1">
              <a:spLocks noChangeArrowheads="1"/>
            </p:cNvSpPr>
            <p:nvPr/>
          </p:nvSpPr>
          <p:spPr bwMode="auto">
            <a:xfrm>
              <a:off x="3984" y="2496"/>
              <a:ext cx="1548" cy="288"/>
            </a:xfrm>
            <a:prstGeom prst="rect">
              <a:avLst/>
            </a:prstGeom>
            <a:noFill/>
            <a:ln w="9525">
              <a:noFill/>
              <a:miter lim="800000"/>
              <a:headEnd/>
              <a:tailEnd/>
            </a:ln>
          </p:spPr>
          <p:txBody>
            <a:bodyPr wrap="none">
              <a:spAutoFit/>
            </a:bodyPr>
            <a:lstStyle/>
            <a:p>
              <a:r>
                <a:rPr lang="en-GB" sz="2400" b="0">
                  <a:solidFill>
                    <a:schemeClr val="accent2"/>
                  </a:solidFill>
                  <a:latin typeface="Times New Roman" pitchFamily="18" charset="0"/>
                </a:rPr>
                <a:t>Simulation control</a:t>
              </a:r>
            </a:p>
          </p:txBody>
        </p:sp>
      </p:grpSp>
      <p:grpSp>
        <p:nvGrpSpPr>
          <p:cNvPr id="3" name="Group 6"/>
          <p:cNvGrpSpPr>
            <a:grpSpLocks/>
          </p:cNvGrpSpPr>
          <p:nvPr/>
        </p:nvGrpSpPr>
        <p:grpSpPr bwMode="auto">
          <a:xfrm>
            <a:off x="-71438" y="5286375"/>
            <a:ext cx="8669338" cy="1343025"/>
            <a:chOff x="-45" y="3330"/>
            <a:chExt cx="5461" cy="846"/>
          </a:xfrm>
        </p:grpSpPr>
        <p:pic>
          <p:nvPicPr>
            <p:cNvPr id="72713" name="Picture 7"/>
            <p:cNvPicPr>
              <a:picLocks noChangeAspect="1" noChangeArrowheads="1"/>
            </p:cNvPicPr>
            <p:nvPr/>
          </p:nvPicPr>
          <p:blipFill>
            <a:blip r:embed="rId3" cstate="print"/>
            <a:srcRect/>
            <a:stretch>
              <a:fillRect/>
            </a:stretch>
          </p:blipFill>
          <p:spPr bwMode="auto">
            <a:xfrm>
              <a:off x="-45" y="3330"/>
              <a:ext cx="2376" cy="846"/>
            </a:xfrm>
            <a:prstGeom prst="rect">
              <a:avLst/>
            </a:prstGeom>
            <a:noFill/>
            <a:ln w="9525">
              <a:noFill/>
              <a:miter lim="800000"/>
              <a:headEnd/>
              <a:tailEnd/>
            </a:ln>
          </p:spPr>
        </p:pic>
        <p:sp>
          <p:nvSpPr>
            <p:cNvPr id="72714" name="Text Box 8"/>
            <p:cNvSpPr txBox="1">
              <a:spLocks noChangeArrowheads="1"/>
            </p:cNvSpPr>
            <p:nvPr/>
          </p:nvSpPr>
          <p:spPr bwMode="auto">
            <a:xfrm>
              <a:off x="4176" y="3456"/>
              <a:ext cx="1240" cy="288"/>
            </a:xfrm>
            <a:prstGeom prst="rect">
              <a:avLst/>
            </a:prstGeom>
            <a:noFill/>
            <a:ln w="9525">
              <a:noFill/>
              <a:miter lim="800000"/>
              <a:headEnd/>
              <a:tailEnd/>
            </a:ln>
          </p:spPr>
          <p:txBody>
            <a:bodyPr wrap="none">
              <a:spAutoFit/>
            </a:bodyPr>
            <a:lstStyle/>
            <a:p>
              <a:r>
                <a:rPr lang="en-GB" sz="2400" b="0">
                  <a:solidFill>
                    <a:schemeClr val="accent2"/>
                  </a:solidFill>
                  <a:latin typeface="Times New Roman" pitchFamily="18" charset="0"/>
                </a:rPr>
                <a:t>Output control</a:t>
              </a:r>
            </a:p>
          </p:txBody>
        </p:sp>
      </p:grpSp>
      <p:grpSp>
        <p:nvGrpSpPr>
          <p:cNvPr id="4" name="Group 9"/>
          <p:cNvGrpSpPr>
            <a:grpSpLocks/>
          </p:cNvGrpSpPr>
          <p:nvPr/>
        </p:nvGrpSpPr>
        <p:grpSpPr bwMode="auto">
          <a:xfrm>
            <a:off x="0" y="2209800"/>
            <a:ext cx="8996363" cy="1219200"/>
            <a:chOff x="0" y="1392"/>
            <a:chExt cx="5667" cy="768"/>
          </a:xfrm>
        </p:grpSpPr>
        <p:pic>
          <p:nvPicPr>
            <p:cNvPr id="72711" name="Picture 10"/>
            <p:cNvPicPr>
              <a:picLocks noChangeAspect="1" noChangeArrowheads="1"/>
            </p:cNvPicPr>
            <p:nvPr/>
          </p:nvPicPr>
          <p:blipFill>
            <a:blip r:embed="rId4" cstate="print"/>
            <a:srcRect/>
            <a:stretch>
              <a:fillRect/>
            </a:stretch>
          </p:blipFill>
          <p:spPr bwMode="auto">
            <a:xfrm>
              <a:off x="0" y="1392"/>
              <a:ext cx="3132" cy="768"/>
            </a:xfrm>
            <a:prstGeom prst="rect">
              <a:avLst/>
            </a:prstGeom>
            <a:noFill/>
            <a:ln w="9525">
              <a:noFill/>
              <a:miter lim="800000"/>
              <a:headEnd/>
              <a:tailEnd/>
            </a:ln>
          </p:spPr>
        </p:pic>
        <p:sp>
          <p:nvSpPr>
            <p:cNvPr id="72712" name="Text Box 11"/>
            <p:cNvSpPr txBox="1">
              <a:spLocks noChangeArrowheads="1"/>
            </p:cNvSpPr>
            <p:nvPr/>
          </p:nvSpPr>
          <p:spPr bwMode="auto">
            <a:xfrm>
              <a:off x="3696" y="1632"/>
              <a:ext cx="1971" cy="288"/>
            </a:xfrm>
            <a:prstGeom prst="rect">
              <a:avLst/>
            </a:prstGeom>
            <a:noFill/>
            <a:ln w="9525">
              <a:noFill/>
              <a:miter lim="800000"/>
              <a:headEnd/>
              <a:tailEnd/>
            </a:ln>
          </p:spPr>
          <p:txBody>
            <a:bodyPr wrap="none">
              <a:spAutoFit/>
            </a:bodyPr>
            <a:lstStyle/>
            <a:p>
              <a:r>
                <a:rPr lang="en-GB" sz="2400" b="0">
                  <a:solidFill>
                    <a:schemeClr val="accent2"/>
                  </a:solidFill>
                  <a:latin typeface="Times New Roman" pitchFamily="18" charset="0"/>
                </a:rPr>
                <a:t>Standard Window Icons</a:t>
              </a:r>
            </a:p>
          </p:txBody>
        </p:sp>
      </p:grpSp>
      <p:sp>
        <p:nvSpPr>
          <p:cNvPr id="72710" name="Text Box 12"/>
          <p:cNvSpPr txBox="1">
            <a:spLocks noChangeArrowheads="1"/>
          </p:cNvSpPr>
          <p:nvPr/>
        </p:nvSpPr>
        <p:spPr bwMode="auto">
          <a:xfrm>
            <a:off x="746125" y="1565275"/>
            <a:ext cx="3973513" cy="457200"/>
          </a:xfrm>
          <a:prstGeom prst="rect">
            <a:avLst/>
          </a:prstGeom>
          <a:noFill/>
          <a:ln w="9525">
            <a:noFill/>
            <a:miter lim="800000"/>
            <a:headEnd/>
            <a:tailEnd/>
          </a:ln>
        </p:spPr>
        <p:txBody>
          <a:bodyPr wrap="none">
            <a:spAutoFit/>
          </a:bodyPr>
          <a:lstStyle/>
          <a:p>
            <a:r>
              <a:rPr lang="en-GB" sz="2400" b="0">
                <a:latin typeface="Times New Roman" pitchFamily="18" charset="0"/>
              </a:rPr>
              <a:t>Can be thought of in 3 sections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smtClean="0">
                <a:latin typeface="Verdana" pitchFamily="34" charset="0"/>
              </a:rPr>
              <a:t>Classes of Windows</a:t>
            </a:r>
          </a:p>
        </p:txBody>
      </p:sp>
      <p:sp>
        <p:nvSpPr>
          <p:cNvPr id="73731" name="Rectangle 3"/>
          <p:cNvSpPr>
            <a:spLocks noGrp="1" noChangeArrowheads="1"/>
          </p:cNvSpPr>
          <p:nvPr>
            <p:ph type="body" idx="1"/>
          </p:nvPr>
        </p:nvSpPr>
        <p:spPr>
          <a:xfrm>
            <a:off x="533400" y="1828800"/>
            <a:ext cx="8077200" cy="457200"/>
          </a:xfrm>
        </p:spPr>
        <p:txBody>
          <a:bodyPr/>
          <a:lstStyle/>
          <a:p>
            <a:pPr marL="533400" indent="-533400">
              <a:buFontTx/>
              <a:buNone/>
            </a:pPr>
            <a:r>
              <a:rPr lang="en-GB" sz="1400" b="0" smtClean="0">
                <a:latin typeface="Verdana" pitchFamily="34" charset="0"/>
              </a:rPr>
              <a:t>Vensim contains several types or classes of windows:</a:t>
            </a:r>
          </a:p>
          <a:p>
            <a:pPr marL="533400" indent="-533400">
              <a:buFontTx/>
              <a:buNone/>
            </a:pPr>
            <a:endParaRPr lang="en-GB" sz="1400" b="0" smtClean="0">
              <a:latin typeface="Verdana" pitchFamily="34" charset="0"/>
            </a:endParaRPr>
          </a:p>
        </p:txBody>
      </p:sp>
      <p:grpSp>
        <p:nvGrpSpPr>
          <p:cNvPr id="2" name="Group 4"/>
          <p:cNvGrpSpPr>
            <a:grpSpLocks/>
          </p:cNvGrpSpPr>
          <p:nvPr/>
        </p:nvGrpSpPr>
        <p:grpSpPr bwMode="auto">
          <a:xfrm>
            <a:off x="381000" y="5105400"/>
            <a:ext cx="8534400" cy="1143000"/>
            <a:chOff x="240" y="3216"/>
            <a:chExt cx="5376" cy="720"/>
          </a:xfrm>
        </p:grpSpPr>
        <p:pic>
          <p:nvPicPr>
            <p:cNvPr id="73739" name="Picture 5"/>
            <p:cNvPicPr>
              <a:picLocks noChangeAspect="1" noChangeArrowheads="1"/>
            </p:cNvPicPr>
            <p:nvPr/>
          </p:nvPicPr>
          <p:blipFill>
            <a:blip r:embed="rId2" cstate="print"/>
            <a:srcRect/>
            <a:stretch>
              <a:fillRect/>
            </a:stretch>
          </p:blipFill>
          <p:spPr bwMode="auto">
            <a:xfrm>
              <a:off x="240" y="3456"/>
              <a:ext cx="576" cy="247"/>
            </a:xfrm>
            <a:prstGeom prst="rect">
              <a:avLst/>
            </a:prstGeom>
            <a:noFill/>
            <a:ln w="9525">
              <a:noFill/>
              <a:miter lim="800000"/>
              <a:headEnd/>
              <a:tailEnd/>
            </a:ln>
          </p:spPr>
        </p:pic>
        <p:sp>
          <p:nvSpPr>
            <p:cNvPr id="73740" name="Rectangle 6"/>
            <p:cNvSpPr>
              <a:spLocks noChangeArrowheads="1"/>
            </p:cNvSpPr>
            <p:nvPr/>
          </p:nvSpPr>
          <p:spPr bwMode="auto">
            <a:xfrm>
              <a:off x="528" y="3216"/>
              <a:ext cx="5088" cy="720"/>
            </a:xfrm>
            <a:prstGeom prst="rect">
              <a:avLst/>
            </a:prstGeom>
            <a:noFill/>
            <a:ln w="9525">
              <a:noFill/>
              <a:miter lim="800000"/>
              <a:headEnd/>
              <a:tailEnd/>
            </a:ln>
          </p:spPr>
          <p:txBody>
            <a:bodyPr/>
            <a:lstStyle/>
            <a:p>
              <a:pPr marL="533400" indent="-533400" eaLnBrk="0" hangingPunct="0">
                <a:lnSpc>
                  <a:spcPct val="90000"/>
                </a:lnSpc>
                <a:spcBef>
                  <a:spcPct val="20000"/>
                </a:spcBef>
              </a:pPr>
              <a:r>
                <a:rPr lang="en-GB" b="0">
                  <a:solidFill>
                    <a:schemeClr val="accent2"/>
                  </a:solidFill>
                </a:rPr>
                <a:t>	Control</a:t>
              </a:r>
              <a:r>
                <a:rPr lang="en-GB" b="0"/>
                <a:t> Windows include the Control Panel, a tab dialog box used to control Vensim's internal settings, and the Subscript Control, used for defining and selecting subscripts. </a:t>
              </a:r>
            </a:p>
          </p:txBody>
        </p:sp>
      </p:grpSp>
      <p:grpSp>
        <p:nvGrpSpPr>
          <p:cNvPr id="3" name="Group 7"/>
          <p:cNvGrpSpPr>
            <a:grpSpLocks/>
          </p:cNvGrpSpPr>
          <p:nvPr/>
        </p:nvGrpSpPr>
        <p:grpSpPr bwMode="auto">
          <a:xfrm>
            <a:off x="685800" y="3886200"/>
            <a:ext cx="8153400" cy="914400"/>
            <a:chOff x="432" y="2448"/>
            <a:chExt cx="5136" cy="576"/>
          </a:xfrm>
        </p:grpSpPr>
        <p:sp>
          <p:nvSpPr>
            <p:cNvPr id="73737" name="Rectangle 8"/>
            <p:cNvSpPr>
              <a:spLocks noChangeArrowheads="1"/>
            </p:cNvSpPr>
            <p:nvPr/>
          </p:nvSpPr>
          <p:spPr bwMode="auto">
            <a:xfrm>
              <a:off x="528" y="2448"/>
              <a:ext cx="5040" cy="576"/>
            </a:xfrm>
            <a:prstGeom prst="rect">
              <a:avLst/>
            </a:prstGeom>
            <a:noFill/>
            <a:ln w="9525">
              <a:noFill/>
              <a:miter lim="800000"/>
              <a:headEnd/>
              <a:tailEnd/>
            </a:ln>
          </p:spPr>
          <p:txBody>
            <a:bodyPr/>
            <a:lstStyle/>
            <a:p>
              <a:pPr marL="533400" indent="-533400" eaLnBrk="0" hangingPunct="0">
                <a:lnSpc>
                  <a:spcPct val="90000"/>
                </a:lnSpc>
                <a:spcBef>
                  <a:spcPct val="20000"/>
                </a:spcBef>
              </a:pPr>
              <a:r>
                <a:rPr lang="en-GB" b="0">
                  <a:solidFill>
                    <a:schemeClr val="accent2"/>
                  </a:solidFill>
                </a:rPr>
                <a:t>	Build</a:t>
              </a:r>
              <a:r>
                <a:rPr lang="en-GB" b="0"/>
                <a:t> Windows are used for constructing new models, or for modifying, navigating, and simulating existing models. </a:t>
              </a:r>
            </a:p>
            <a:p>
              <a:pPr marL="533400" indent="-533400" eaLnBrk="0" hangingPunct="0">
                <a:lnSpc>
                  <a:spcPct val="90000"/>
                </a:lnSpc>
                <a:spcBef>
                  <a:spcPct val="20000"/>
                </a:spcBef>
              </a:pPr>
              <a:endParaRPr lang="en-GB" b="0"/>
            </a:p>
          </p:txBody>
        </p:sp>
        <p:pic>
          <p:nvPicPr>
            <p:cNvPr id="73738" name="Picture 9"/>
            <p:cNvPicPr>
              <a:picLocks noChangeAspect="1" noChangeArrowheads="1"/>
            </p:cNvPicPr>
            <p:nvPr/>
          </p:nvPicPr>
          <p:blipFill>
            <a:blip r:embed="rId3" cstate="print"/>
            <a:srcRect/>
            <a:stretch>
              <a:fillRect/>
            </a:stretch>
          </p:blipFill>
          <p:spPr bwMode="auto">
            <a:xfrm>
              <a:off x="432" y="2496"/>
              <a:ext cx="288" cy="257"/>
            </a:xfrm>
            <a:prstGeom prst="rect">
              <a:avLst/>
            </a:prstGeom>
            <a:noFill/>
            <a:ln w="9525">
              <a:noFill/>
              <a:miter lim="800000"/>
              <a:headEnd/>
              <a:tailEnd/>
            </a:ln>
          </p:spPr>
        </p:pic>
      </p:grpSp>
      <p:grpSp>
        <p:nvGrpSpPr>
          <p:cNvPr id="4" name="Group 10"/>
          <p:cNvGrpSpPr>
            <a:grpSpLocks/>
          </p:cNvGrpSpPr>
          <p:nvPr/>
        </p:nvGrpSpPr>
        <p:grpSpPr bwMode="auto">
          <a:xfrm>
            <a:off x="685800" y="2735263"/>
            <a:ext cx="8229600" cy="693737"/>
            <a:chOff x="432" y="1723"/>
            <a:chExt cx="5184" cy="437"/>
          </a:xfrm>
        </p:grpSpPr>
        <p:pic>
          <p:nvPicPr>
            <p:cNvPr id="73735" name="Picture 11"/>
            <p:cNvPicPr>
              <a:picLocks noChangeAspect="1" noChangeArrowheads="1"/>
            </p:cNvPicPr>
            <p:nvPr/>
          </p:nvPicPr>
          <p:blipFill>
            <a:blip r:embed="rId4" cstate="print"/>
            <a:srcRect/>
            <a:stretch>
              <a:fillRect/>
            </a:stretch>
          </p:blipFill>
          <p:spPr bwMode="auto">
            <a:xfrm>
              <a:off x="432" y="1776"/>
              <a:ext cx="288" cy="274"/>
            </a:xfrm>
            <a:prstGeom prst="rect">
              <a:avLst/>
            </a:prstGeom>
            <a:noFill/>
            <a:ln w="9525">
              <a:noFill/>
              <a:miter lim="800000"/>
              <a:headEnd/>
              <a:tailEnd/>
            </a:ln>
          </p:spPr>
        </p:pic>
        <p:sp>
          <p:nvSpPr>
            <p:cNvPr id="73736" name="Rectangle 12"/>
            <p:cNvSpPr>
              <a:spLocks noChangeArrowheads="1"/>
            </p:cNvSpPr>
            <p:nvPr/>
          </p:nvSpPr>
          <p:spPr bwMode="auto">
            <a:xfrm>
              <a:off x="528" y="1723"/>
              <a:ext cx="5088" cy="437"/>
            </a:xfrm>
            <a:prstGeom prst="rect">
              <a:avLst/>
            </a:prstGeom>
            <a:noFill/>
            <a:ln w="9525">
              <a:noFill/>
              <a:miter lim="800000"/>
              <a:headEnd/>
              <a:tailEnd/>
            </a:ln>
          </p:spPr>
          <p:txBody>
            <a:bodyPr/>
            <a:lstStyle/>
            <a:p>
              <a:pPr marL="533400" indent="-533400" eaLnBrk="0" hangingPunct="0">
                <a:lnSpc>
                  <a:spcPct val="90000"/>
                </a:lnSpc>
                <a:spcBef>
                  <a:spcPct val="20000"/>
                </a:spcBef>
              </a:pPr>
              <a:r>
                <a:rPr lang="en-GB" b="0">
                  <a:solidFill>
                    <a:schemeClr val="accent2"/>
                  </a:solidFill>
                </a:rPr>
                <a:t>	Output</a:t>
              </a:r>
              <a:r>
                <a:rPr lang="en-GB" b="0"/>
                <a:t> Windows are created by Vensim's Analysis tools, and include graphs, tables and lists.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smtClean="0"/>
              <a:t>Moving Among Window Classes</a:t>
            </a:r>
          </a:p>
        </p:txBody>
      </p:sp>
      <p:sp>
        <p:nvSpPr>
          <p:cNvPr id="74755" name="Rectangle 3"/>
          <p:cNvSpPr>
            <a:spLocks noGrp="1" noChangeArrowheads="1"/>
          </p:cNvSpPr>
          <p:nvPr>
            <p:ph type="body" idx="1"/>
          </p:nvPr>
        </p:nvSpPr>
        <p:spPr>
          <a:xfrm>
            <a:off x="685800" y="1752600"/>
            <a:ext cx="7772400" cy="4114800"/>
          </a:xfrm>
        </p:spPr>
        <p:txBody>
          <a:bodyPr/>
          <a:lstStyle/>
          <a:p>
            <a:pPr marL="533400" indent="-533400"/>
            <a:r>
              <a:rPr lang="en-GB" sz="1600" smtClean="0">
                <a:latin typeface="Verdana" pitchFamily="34" charset="0"/>
              </a:rPr>
              <a:t>When a window is first selected or created, that window moves to the top and is active while all other windows become inactive.  You can only work in the active window. </a:t>
            </a:r>
          </a:p>
          <a:p>
            <a:pPr marL="533400" indent="-533400">
              <a:buFontTx/>
              <a:buNone/>
            </a:pPr>
            <a:r>
              <a:rPr lang="en-GB" sz="1600" smtClean="0">
                <a:latin typeface="Verdana" pitchFamily="34" charset="0"/>
              </a:rPr>
              <a:t> </a:t>
            </a:r>
          </a:p>
          <a:p>
            <a:pPr marL="533400" indent="-533400"/>
            <a:r>
              <a:rPr lang="en-GB" sz="1600" smtClean="0">
                <a:latin typeface="Verdana" pitchFamily="34" charset="0"/>
              </a:rPr>
              <a:t>Four different methods allow you to move between the window classes:</a:t>
            </a:r>
          </a:p>
          <a:p>
            <a:pPr marL="533400" indent="-533400"/>
            <a:endParaRPr lang="en-GB" sz="1600" smtClean="0">
              <a:latin typeface="Verdana" pitchFamily="34" charset="0"/>
            </a:endParaRPr>
          </a:p>
          <a:p>
            <a:pPr marL="914400" lvl="1" indent="-457200">
              <a:buFontTx/>
              <a:buAutoNum type="arabicPeriod"/>
            </a:pPr>
            <a:r>
              <a:rPr lang="en-GB" sz="1600" smtClean="0">
                <a:latin typeface="Verdana" pitchFamily="34" charset="0"/>
              </a:rPr>
              <a:t>Click on the appropriate window button on the Toolbar.</a:t>
            </a:r>
          </a:p>
          <a:p>
            <a:pPr marL="914400" lvl="1" indent="-457200">
              <a:buFontTx/>
              <a:buAutoNum type="arabicPeriod"/>
            </a:pPr>
            <a:r>
              <a:rPr lang="en-GB" sz="1600" smtClean="0">
                <a:latin typeface="Verdana" pitchFamily="34" charset="0"/>
              </a:rPr>
              <a:t>Press Ctrl + Shift + Tab to cycle among the window classes.</a:t>
            </a:r>
          </a:p>
          <a:p>
            <a:pPr marL="914400" lvl="1" indent="-457200">
              <a:buFontTx/>
              <a:buAutoNum type="arabicPeriod"/>
            </a:pPr>
            <a:r>
              <a:rPr lang="en-GB" sz="1600" smtClean="0">
                <a:latin typeface="Verdana" pitchFamily="34" charset="0"/>
              </a:rPr>
              <a:t>From the Windows menu, select Pop Build Forward, Pop Output Forward, Control Panel, or Subscript Control.</a:t>
            </a:r>
          </a:p>
          <a:p>
            <a:pPr marL="914400" lvl="1" indent="-457200">
              <a:buFontTx/>
              <a:buAutoNum type="arabicPeriod"/>
            </a:pPr>
            <a:r>
              <a:rPr lang="en-GB" sz="1600" smtClean="0">
                <a:latin typeface="Verdana" pitchFamily="34" charset="0"/>
              </a:rPr>
              <a:t>Use the mouse and click on the appropriate window (this only works if the window is visible).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smtClean="0"/>
              <a:t>Build Window</a:t>
            </a:r>
          </a:p>
        </p:txBody>
      </p:sp>
      <p:sp>
        <p:nvSpPr>
          <p:cNvPr id="75779" name="Rectangle 3"/>
          <p:cNvSpPr>
            <a:spLocks noGrp="1" noChangeArrowheads="1"/>
          </p:cNvSpPr>
          <p:nvPr>
            <p:ph type="body" idx="1"/>
          </p:nvPr>
        </p:nvSpPr>
        <p:spPr>
          <a:xfrm>
            <a:off x="685800" y="2095500"/>
            <a:ext cx="4953000" cy="4114800"/>
          </a:xfrm>
        </p:spPr>
        <p:txBody>
          <a:bodyPr/>
          <a:lstStyle/>
          <a:p>
            <a:r>
              <a:rPr lang="en-GB" smtClean="0"/>
              <a:t>Build Windows are used to create models in Vensim. </a:t>
            </a:r>
          </a:p>
          <a:p>
            <a:r>
              <a:rPr lang="en-GB" smtClean="0"/>
              <a:t>Models can be built from several different sketches or sketch views.  </a:t>
            </a:r>
          </a:p>
          <a:p>
            <a:r>
              <a:rPr lang="en-GB" smtClean="0"/>
              <a:t>Each sketch view shows a part of the model, much like each page in a book tells part of a story.   </a:t>
            </a:r>
          </a:p>
        </p:txBody>
      </p:sp>
      <p:pic>
        <p:nvPicPr>
          <p:cNvPr id="75780" name="Picture 4"/>
          <p:cNvPicPr>
            <a:picLocks noChangeAspect="1" noChangeArrowheads="1"/>
          </p:cNvPicPr>
          <p:nvPr/>
        </p:nvPicPr>
        <p:blipFill>
          <a:blip r:embed="rId2" cstate="print"/>
          <a:srcRect/>
          <a:stretch>
            <a:fillRect/>
          </a:stretch>
        </p:blipFill>
        <p:spPr bwMode="auto">
          <a:xfrm>
            <a:off x="5943600" y="2667000"/>
            <a:ext cx="290512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81000"/>
            <a:ext cx="7772400" cy="1143000"/>
          </a:xfrm>
        </p:spPr>
        <p:txBody>
          <a:bodyPr/>
          <a:lstStyle/>
          <a:p>
            <a:r>
              <a:rPr lang="en-GB" smtClean="0"/>
              <a:t>Sketch Tools</a:t>
            </a:r>
          </a:p>
        </p:txBody>
      </p:sp>
      <p:sp>
        <p:nvSpPr>
          <p:cNvPr id="285699" name="Rectangle 3"/>
          <p:cNvSpPr>
            <a:spLocks noGrp="1" noChangeArrowheads="1"/>
          </p:cNvSpPr>
          <p:nvPr>
            <p:ph type="body" idx="1"/>
          </p:nvPr>
        </p:nvSpPr>
        <p:spPr>
          <a:xfrm>
            <a:off x="685800" y="3314700"/>
            <a:ext cx="7772400" cy="2667000"/>
          </a:xfrm>
        </p:spPr>
        <p:txBody>
          <a:bodyPr/>
          <a:lstStyle/>
          <a:p>
            <a:r>
              <a:rPr lang="en-GB" sz="1800" smtClean="0">
                <a:latin typeface="Verdana" pitchFamily="34" charset="0"/>
              </a:rPr>
              <a:t>Sketch tools are grouped into a Sketch toolset. </a:t>
            </a:r>
          </a:p>
          <a:p>
            <a:r>
              <a:rPr lang="en-GB" sz="1800" smtClean="0">
                <a:latin typeface="Verdana" pitchFamily="34" charset="0"/>
              </a:rPr>
              <a:t>Configurations allow you to choose and modify your Sketch toolsets by adding, moving and changing the actions of the different tools.</a:t>
            </a:r>
          </a:p>
          <a:p>
            <a:r>
              <a:rPr lang="en-GB" sz="1800" smtClean="0">
                <a:latin typeface="Verdana" pitchFamily="34" charset="0"/>
              </a:rPr>
              <a:t>Customized toolsets can be saved to files and reopened for later use.  </a:t>
            </a:r>
          </a:p>
          <a:p>
            <a:r>
              <a:rPr lang="en-GB" sz="1800" smtClean="0">
                <a:latin typeface="Verdana" pitchFamily="34" charset="0"/>
              </a:rPr>
              <a:t>The built in Sketch toolset (default.sts) contains most of the Sketch tools needed for building models. </a:t>
            </a:r>
          </a:p>
          <a:p>
            <a:endParaRPr lang="en-GB" sz="1800" smtClean="0">
              <a:latin typeface="Verdana" pitchFamily="34" charset="0"/>
            </a:endParaRPr>
          </a:p>
          <a:p>
            <a:endParaRPr lang="en-GB" smtClean="0"/>
          </a:p>
        </p:txBody>
      </p:sp>
      <p:pic>
        <p:nvPicPr>
          <p:cNvPr id="76804" name="Picture 4"/>
          <p:cNvPicPr>
            <a:picLocks noChangeAspect="1" noChangeArrowheads="1"/>
          </p:cNvPicPr>
          <p:nvPr/>
        </p:nvPicPr>
        <p:blipFill>
          <a:blip r:embed="rId2" cstate="print"/>
          <a:srcRect/>
          <a:stretch>
            <a:fillRect/>
          </a:stretch>
        </p:blipFill>
        <p:spPr bwMode="auto">
          <a:xfrm>
            <a:off x="1847850" y="1524000"/>
            <a:ext cx="54483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dissolve">
                                      <p:cBhvr>
                                        <p:cTn id="7" dur="500"/>
                                        <p:tgtEl>
                                          <p:spTgt spid="285699">
                                            <p:txEl>
                                              <p:pRg st="0" end="0"/>
                                            </p:txEl>
                                          </p:spTgt>
                                        </p:tgtEl>
                                      </p:cBhvr>
                                    </p:animEffect>
                                  </p:childTnLst>
                                  <p:subTnLst>
                                    <p:animClr clrSpc="rgb" dir="cw">
                                      <p:cBhvr override="childStyle">
                                        <p:cTn dur="1" fill="hold" display="0" masterRel="nextClick" afterEffect="1"/>
                                        <p:tgtEl>
                                          <p:spTgt spid="285699">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5699">
                                            <p:txEl>
                                              <p:pRg st="1" end="1"/>
                                            </p:txEl>
                                          </p:spTgt>
                                        </p:tgtEl>
                                        <p:attrNameLst>
                                          <p:attrName>style.visibility</p:attrName>
                                        </p:attrNameLst>
                                      </p:cBhvr>
                                      <p:to>
                                        <p:strVal val="visible"/>
                                      </p:to>
                                    </p:set>
                                    <p:animEffect transition="in" filter="dissolve">
                                      <p:cBhvr>
                                        <p:cTn id="12" dur="500"/>
                                        <p:tgtEl>
                                          <p:spTgt spid="285699">
                                            <p:txEl>
                                              <p:pRg st="1" end="1"/>
                                            </p:txEl>
                                          </p:spTgt>
                                        </p:tgtEl>
                                      </p:cBhvr>
                                    </p:animEffect>
                                  </p:childTnLst>
                                  <p:subTnLst>
                                    <p:animClr clrSpc="rgb" dir="cw">
                                      <p:cBhvr override="childStyle">
                                        <p:cTn dur="1" fill="hold" display="0" masterRel="nextClick" afterEffect="1"/>
                                        <p:tgtEl>
                                          <p:spTgt spid="285699">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5699">
                                            <p:txEl>
                                              <p:pRg st="2" end="2"/>
                                            </p:txEl>
                                          </p:spTgt>
                                        </p:tgtEl>
                                        <p:attrNameLst>
                                          <p:attrName>style.visibility</p:attrName>
                                        </p:attrNameLst>
                                      </p:cBhvr>
                                      <p:to>
                                        <p:strVal val="visible"/>
                                      </p:to>
                                    </p:set>
                                    <p:animEffect transition="in" filter="dissolve">
                                      <p:cBhvr>
                                        <p:cTn id="17" dur="500"/>
                                        <p:tgtEl>
                                          <p:spTgt spid="285699">
                                            <p:txEl>
                                              <p:pRg st="2" end="2"/>
                                            </p:txEl>
                                          </p:spTgt>
                                        </p:tgtEl>
                                      </p:cBhvr>
                                    </p:animEffect>
                                  </p:childTnLst>
                                  <p:subTnLst>
                                    <p:animClr clrSpc="rgb" dir="cw">
                                      <p:cBhvr override="childStyle">
                                        <p:cTn dur="1" fill="hold" display="0" masterRel="nextClick" afterEffect="1"/>
                                        <p:tgtEl>
                                          <p:spTgt spid="285699">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5699">
                                            <p:txEl>
                                              <p:pRg st="3" end="3"/>
                                            </p:txEl>
                                          </p:spTgt>
                                        </p:tgtEl>
                                        <p:attrNameLst>
                                          <p:attrName>style.visibility</p:attrName>
                                        </p:attrNameLst>
                                      </p:cBhvr>
                                      <p:to>
                                        <p:strVal val="visible"/>
                                      </p:to>
                                    </p:set>
                                    <p:animEffect transition="in" filter="dissolve">
                                      <p:cBhvr>
                                        <p:cTn id="22" dur="500"/>
                                        <p:tgtEl>
                                          <p:spTgt spid="285699">
                                            <p:txEl>
                                              <p:pRg st="3" end="3"/>
                                            </p:txEl>
                                          </p:spTgt>
                                        </p:tgtEl>
                                      </p:cBhvr>
                                    </p:animEffect>
                                  </p:childTnLst>
                                  <p:subTnLst>
                                    <p:animClr clrSpc="rgb" dir="cw">
                                      <p:cBhvr override="childStyle">
                                        <p:cTn dur="1" fill="hold" display="0" masterRel="nextClick" afterEffect="1"/>
                                        <p:tgtEl>
                                          <p:spTgt spid="285699">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body" idx="1"/>
          </p:nvPr>
        </p:nvSpPr>
        <p:spPr/>
        <p:txBody>
          <a:bodyPr/>
          <a:lstStyle/>
          <a:p>
            <a:r>
              <a:rPr lang="en-GB" sz="1400" b="0" smtClean="0">
                <a:solidFill>
                  <a:schemeClr val="accent2"/>
                </a:solidFill>
                <a:latin typeface="Verdana" pitchFamily="34" charset="0"/>
              </a:rPr>
              <a:t>Lock</a:t>
            </a:r>
            <a:r>
              <a:rPr lang="en-GB" sz="1400" smtClean="0">
                <a:latin typeface="Verdana" pitchFamily="34" charset="0"/>
              </a:rPr>
              <a:t> — sketch is locked.  Pointer can select sketch objects and the Workbench Variable but cannot move sketch objects.</a:t>
            </a:r>
          </a:p>
          <a:p>
            <a:r>
              <a:rPr lang="en-GB" sz="1400" b="0" smtClean="0">
                <a:solidFill>
                  <a:schemeClr val="accent2"/>
                </a:solidFill>
                <a:latin typeface="Verdana" pitchFamily="34" charset="0"/>
              </a:rPr>
              <a:t>Move/Size</a:t>
            </a:r>
            <a:r>
              <a:rPr lang="en-GB" sz="1400" smtClean="0">
                <a:latin typeface="Verdana" pitchFamily="34" charset="0"/>
              </a:rPr>
              <a:t> — move, sizes and selects sketch objects: variables, arrows, etc.</a:t>
            </a:r>
          </a:p>
          <a:p>
            <a:r>
              <a:rPr lang="en-GB" sz="1400" b="0" smtClean="0">
                <a:solidFill>
                  <a:schemeClr val="accent2"/>
                </a:solidFill>
                <a:latin typeface="Verdana" pitchFamily="34" charset="0"/>
              </a:rPr>
              <a:t>Variable</a:t>
            </a:r>
            <a:r>
              <a:rPr lang="en-GB" sz="1400" smtClean="0">
                <a:latin typeface="Verdana" pitchFamily="34" charset="0"/>
              </a:rPr>
              <a:t> — creates variables ( Constants, Auxiliaries and Data).</a:t>
            </a:r>
          </a:p>
          <a:p>
            <a:r>
              <a:rPr lang="en-GB" sz="1400" b="0" smtClean="0">
                <a:solidFill>
                  <a:schemeClr val="accent2"/>
                </a:solidFill>
                <a:latin typeface="Verdana" pitchFamily="34" charset="0"/>
              </a:rPr>
              <a:t>Box Variable</a:t>
            </a:r>
            <a:r>
              <a:rPr lang="en-GB" sz="1400" smtClean="0">
                <a:latin typeface="Verdana" pitchFamily="34" charset="0"/>
              </a:rPr>
              <a:t> — create variables with a box shape (used for Levels or Stocks).</a:t>
            </a:r>
          </a:p>
          <a:p>
            <a:r>
              <a:rPr lang="en-GB" sz="1400" b="0" smtClean="0">
                <a:solidFill>
                  <a:schemeClr val="accent2"/>
                </a:solidFill>
                <a:latin typeface="Verdana" pitchFamily="34" charset="0"/>
              </a:rPr>
              <a:t>Arrow</a:t>
            </a:r>
            <a:r>
              <a:rPr lang="en-GB" sz="1400" smtClean="0">
                <a:latin typeface="Verdana" pitchFamily="34" charset="0"/>
              </a:rPr>
              <a:t> — creates straight or curved arrows.</a:t>
            </a:r>
          </a:p>
          <a:p>
            <a:r>
              <a:rPr lang="en-GB" sz="1400" b="0" smtClean="0">
                <a:solidFill>
                  <a:schemeClr val="accent2"/>
                </a:solidFill>
                <a:latin typeface="Verdana" pitchFamily="34" charset="0"/>
              </a:rPr>
              <a:t>Rate</a:t>
            </a:r>
            <a:r>
              <a:rPr lang="en-GB" sz="1400" b="0" smtClean="0">
                <a:latin typeface="Verdana" pitchFamily="34" charset="0"/>
              </a:rPr>
              <a:t> </a:t>
            </a:r>
            <a:r>
              <a:rPr lang="en-GB" sz="1400" smtClean="0">
                <a:latin typeface="Verdana" pitchFamily="34" charset="0"/>
              </a:rPr>
              <a:t>— creates Rate (or flow) construct, consisting of perpendicular arrows, a valve and, if necessary, sources and sinks (clouds).</a:t>
            </a:r>
          </a:p>
          <a:p>
            <a:r>
              <a:rPr lang="en-GB" sz="1400" b="0" smtClean="0">
                <a:solidFill>
                  <a:schemeClr val="accent2"/>
                </a:solidFill>
                <a:latin typeface="Verdana" pitchFamily="34" charset="0"/>
              </a:rPr>
              <a:t>Model Variable</a:t>
            </a:r>
            <a:r>
              <a:rPr lang="en-GB" sz="1400" smtClean="0">
                <a:latin typeface="Verdana" pitchFamily="34" charset="0"/>
              </a:rPr>
              <a:t> — adds an existing model variable and the causes of that variable to the sketch view.</a:t>
            </a:r>
          </a:p>
          <a:p>
            <a:endParaRPr lang="en-GB" sz="1400" smtClean="0">
              <a:latin typeface="Verdana" pitchFamily="34" charset="0"/>
            </a:endParaRPr>
          </a:p>
        </p:txBody>
      </p:sp>
      <p:pic>
        <p:nvPicPr>
          <p:cNvPr id="77827" name="Picture 3"/>
          <p:cNvPicPr>
            <a:picLocks noGrp="1" noChangeAspect="1" noChangeArrowheads="1"/>
          </p:cNvPicPr>
          <p:nvPr>
            <p:ph type="title"/>
          </p:nvPr>
        </p:nvPicPr>
        <p:blipFill>
          <a:blip r:embed="rId2" cstate="print"/>
          <a:srcRect/>
          <a:stretch>
            <a:fillRect/>
          </a:stretch>
        </p:blipFill>
        <p:spPr>
          <a:xfrm>
            <a:off x="1752600" y="228600"/>
            <a:ext cx="5638800" cy="16859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22">
                                            <p:txEl>
                                              <p:pRg st="0" end="0"/>
                                            </p:txEl>
                                          </p:spTgt>
                                        </p:tgtEl>
                                        <p:attrNameLst>
                                          <p:attrName>style.visibility</p:attrName>
                                        </p:attrNameLst>
                                      </p:cBhvr>
                                      <p:to>
                                        <p:strVal val="visible"/>
                                      </p:to>
                                    </p:set>
                                    <p:animEffect transition="in" filter="dissolve">
                                      <p:cBhvr>
                                        <p:cTn id="7" dur="500"/>
                                        <p:tgtEl>
                                          <p:spTgt spid="286722">
                                            <p:txEl>
                                              <p:pRg st="0" end="0"/>
                                            </p:txEl>
                                          </p:spTgt>
                                        </p:tgtEl>
                                      </p:cBhvr>
                                    </p:animEffect>
                                  </p:childTnLst>
                                  <p:subTnLst>
                                    <p:animClr clrSpc="rgb" dir="cw">
                                      <p:cBhvr override="childStyle">
                                        <p:cTn dur="1" fill="hold" display="0" masterRel="nextClick" afterEffect="1"/>
                                        <p:tgtEl>
                                          <p:spTgt spid="286722">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22">
                                            <p:txEl>
                                              <p:pRg st="1" end="1"/>
                                            </p:txEl>
                                          </p:spTgt>
                                        </p:tgtEl>
                                        <p:attrNameLst>
                                          <p:attrName>style.visibility</p:attrName>
                                        </p:attrNameLst>
                                      </p:cBhvr>
                                      <p:to>
                                        <p:strVal val="visible"/>
                                      </p:to>
                                    </p:set>
                                    <p:animEffect transition="in" filter="dissolve">
                                      <p:cBhvr>
                                        <p:cTn id="12" dur="500"/>
                                        <p:tgtEl>
                                          <p:spTgt spid="286722">
                                            <p:txEl>
                                              <p:pRg st="1" end="1"/>
                                            </p:txEl>
                                          </p:spTgt>
                                        </p:tgtEl>
                                      </p:cBhvr>
                                    </p:animEffect>
                                  </p:childTnLst>
                                  <p:subTnLst>
                                    <p:animClr clrSpc="rgb" dir="cw">
                                      <p:cBhvr override="childStyle">
                                        <p:cTn dur="1" fill="hold" display="0" masterRel="nextClick" afterEffect="1"/>
                                        <p:tgtEl>
                                          <p:spTgt spid="286722">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22">
                                            <p:txEl>
                                              <p:pRg st="2" end="2"/>
                                            </p:txEl>
                                          </p:spTgt>
                                        </p:tgtEl>
                                        <p:attrNameLst>
                                          <p:attrName>style.visibility</p:attrName>
                                        </p:attrNameLst>
                                      </p:cBhvr>
                                      <p:to>
                                        <p:strVal val="visible"/>
                                      </p:to>
                                    </p:set>
                                    <p:animEffect transition="in" filter="dissolve">
                                      <p:cBhvr>
                                        <p:cTn id="17" dur="500"/>
                                        <p:tgtEl>
                                          <p:spTgt spid="286722">
                                            <p:txEl>
                                              <p:pRg st="2" end="2"/>
                                            </p:txEl>
                                          </p:spTgt>
                                        </p:tgtEl>
                                      </p:cBhvr>
                                    </p:animEffect>
                                  </p:childTnLst>
                                  <p:subTnLst>
                                    <p:animClr clrSpc="rgb" dir="cw">
                                      <p:cBhvr override="childStyle">
                                        <p:cTn dur="1" fill="hold" display="0" masterRel="nextClick" afterEffect="1"/>
                                        <p:tgtEl>
                                          <p:spTgt spid="286722">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22">
                                            <p:txEl>
                                              <p:pRg st="3" end="3"/>
                                            </p:txEl>
                                          </p:spTgt>
                                        </p:tgtEl>
                                        <p:attrNameLst>
                                          <p:attrName>style.visibility</p:attrName>
                                        </p:attrNameLst>
                                      </p:cBhvr>
                                      <p:to>
                                        <p:strVal val="visible"/>
                                      </p:to>
                                    </p:set>
                                    <p:animEffect transition="in" filter="dissolve">
                                      <p:cBhvr>
                                        <p:cTn id="22" dur="500"/>
                                        <p:tgtEl>
                                          <p:spTgt spid="286722">
                                            <p:txEl>
                                              <p:pRg st="3" end="3"/>
                                            </p:txEl>
                                          </p:spTgt>
                                        </p:tgtEl>
                                      </p:cBhvr>
                                    </p:animEffect>
                                  </p:childTnLst>
                                  <p:subTnLst>
                                    <p:animClr clrSpc="rgb" dir="cw">
                                      <p:cBhvr override="childStyle">
                                        <p:cTn dur="1" fill="hold" display="0" masterRel="nextClick" afterEffect="1"/>
                                        <p:tgtEl>
                                          <p:spTgt spid="286722">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22">
                                            <p:txEl>
                                              <p:pRg st="4" end="4"/>
                                            </p:txEl>
                                          </p:spTgt>
                                        </p:tgtEl>
                                        <p:attrNameLst>
                                          <p:attrName>style.visibility</p:attrName>
                                        </p:attrNameLst>
                                      </p:cBhvr>
                                      <p:to>
                                        <p:strVal val="visible"/>
                                      </p:to>
                                    </p:set>
                                    <p:animEffect transition="in" filter="dissolve">
                                      <p:cBhvr>
                                        <p:cTn id="27" dur="500"/>
                                        <p:tgtEl>
                                          <p:spTgt spid="286722">
                                            <p:txEl>
                                              <p:pRg st="4" end="4"/>
                                            </p:txEl>
                                          </p:spTgt>
                                        </p:tgtEl>
                                      </p:cBhvr>
                                    </p:animEffect>
                                  </p:childTnLst>
                                  <p:subTnLst>
                                    <p:animClr clrSpc="rgb" dir="cw">
                                      <p:cBhvr override="childStyle">
                                        <p:cTn dur="1" fill="hold" display="0" masterRel="nextClick" afterEffect="1"/>
                                        <p:tgtEl>
                                          <p:spTgt spid="286722">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22">
                                            <p:txEl>
                                              <p:pRg st="5" end="5"/>
                                            </p:txEl>
                                          </p:spTgt>
                                        </p:tgtEl>
                                        <p:attrNameLst>
                                          <p:attrName>style.visibility</p:attrName>
                                        </p:attrNameLst>
                                      </p:cBhvr>
                                      <p:to>
                                        <p:strVal val="visible"/>
                                      </p:to>
                                    </p:set>
                                    <p:animEffect transition="in" filter="dissolve">
                                      <p:cBhvr>
                                        <p:cTn id="32" dur="500"/>
                                        <p:tgtEl>
                                          <p:spTgt spid="286722">
                                            <p:txEl>
                                              <p:pRg st="5" end="5"/>
                                            </p:txEl>
                                          </p:spTgt>
                                        </p:tgtEl>
                                      </p:cBhvr>
                                    </p:animEffect>
                                  </p:childTnLst>
                                  <p:subTnLst>
                                    <p:animClr clrSpc="rgb" dir="cw">
                                      <p:cBhvr override="childStyle">
                                        <p:cTn dur="1" fill="hold" display="0" masterRel="nextClick" afterEffect="1"/>
                                        <p:tgtEl>
                                          <p:spTgt spid="286722">
                                            <p:txEl>
                                              <p:pRg st="5" end="5"/>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722">
                                            <p:txEl>
                                              <p:pRg st="6" end="6"/>
                                            </p:txEl>
                                          </p:spTgt>
                                        </p:tgtEl>
                                        <p:attrNameLst>
                                          <p:attrName>style.visibility</p:attrName>
                                        </p:attrNameLst>
                                      </p:cBhvr>
                                      <p:to>
                                        <p:strVal val="visible"/>
                                      </p:to>
                                    </p:set>
                                    <p:animEffect transition="in" filter="dissolve">
                                      <p:cBhvr>
                                        <p:cTn id="37" dur="500"/>
                                        <p:tgtEl>
                                          <p:spTgt spid="286722">
                                            <p:txEl>
                                              <p:pRg st="6" end="6"/>
                                            </p:txEl>
                                          </p:spTgt>
                                        </p:tgtEl>
                                      </p:cBhvr>
                                    </p:animEffect>
                                  </p:childTnLst>
                                  <p:subTnLst>
                                    <p:animClr clrSpc="rgb" dir="cw">
                                      <p:cBhvr override="childStyle">
                                        <p:cTn dur="1" fill="hold" display="0" masterRel="nextClick" afterEffect="1"/>
                                        <p:tgtEl>
                                          <p:spTgt spid="286722">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304800" y="1981200"/>
            <a:ext cx="8534400" cy="4419600"/>
          </a:xfrm>
        </p:spPr>
        <p:txBody>
          <a:bodyPr/>
          <a:lstStyle/>
          <a:p>
            <a:r>
              <a:rPr lang="en-GB" sz="1400" b="0" smtClean="0">
                <a:solidFill>
                  <a:schemeClr val="accent2"/>
                </a:solidFill>
                <a:latin typeface="Verdana" pitchFamily="34" charset="0"/>
              </a:rPr>
              <a:t>Shadow Variable</a:t>
            </a:r>
            <a:r>
              <a:rPr lang="en-GB" sz="1400" smtClean="0">
                <a:latin typeface="Verdana" pitchFamily="34" charset="0"/>
              </a:rPr>
              <a:t> — adds an existing model variable to the sketch view as a shadow variable (without adding its causes).</a:t>
            </a:r>
          </a:p>
          <a:p>
            <a:r>
              <a:rPr lang="en-GB" sz="1400" b="0" smtClean="0">
                <a:solidFill>
                  <a:schemeClr val="accent2"/>
                </a:solidFill>
                <a:latin typeface="Verdana" pitchFamily="34" charset="0"/>
              </a:rPr>
              <a:t>Merge</a:t>
            </a:r>
            <a:r>
              <a:rPr lang="en-GB" sz="1400" smtClean="0">
                <a:latin typeface="Verdana" pitchFamily="34" charset="0"/>
              </a:rPr>
              <a:t> — merges two variables into a single variable, merges Levels onto existing clouds, merges Arrows onto a variable to split an Arrow, and performs other operations.</a:t>
            </a:r>
          </a:p>
          <a:p>
            <a:r>
              <a:rPr lang="en-GB" sz="1400" b="0" smtClean="0">
                <a:solidFill>
                  <a:schemeClr val="accent2"/>
                </a:solidFill>
                <a:latin typeface="Verdana" pitchFamily="34" charset="0"/>
              </a:rPr>
              <a:t>Input Output Object</a:t>
            </a:r>
            <a:r>
              <a:rPr lang="en-GB" sz="1400" smtClean="0">
                <a:latin typeface="Verdana" pitchFamily="34" charset="0"/>
              </a:rPr>
              <a:t> — adds input Sliders and output graphs and tables to the sketch.</a:t>
            </a:r>
          </a:p>
          <a:p>
            <a:r>
              <a:rPr lang="en-GB" sz="1400" b="0" smtClean="0">
                <a:solidFill>
                  <a:schemeClr val="accent2"/>
                </a:solidFill>
                <a:latin typeface="Verdana" pitchFamily="34" charset="0"/>
              </a:rPr>
              <a:t>Sketch Comment</a:t>
            </a:r>
            <a:r>
              <a:rPr lang="en-GB" sz="1400" smtClean="0">
                <a:latin typeface="Verdana" pitchFamily="34" charset="0"/>
              </a:rPr>
              <a:t> — adds comments and pictures to the sketch.</a:t>
            </a:r>
          </a:p>
          <a:p>
            <a:r>
              <a:rPr lang="en-GB" sz="1400" b="0" smtClean="0">
                <a:solidFill>
                  <a:schemeClr val="accent2"/>
                </a:solidFill>
                <a:latin typeface="Verdana" pitchFamily="34" charset="0"/>
              </a:rPr>
              <a:t>Unhide Wand</a:t>
            </a:r>
            <a:r>
              <a:rPr lang="en-GB" sz="1400" smtClean="0">
                <a:latin typeface="Verdana" pitchFamily="34" charset="0"/>
              </a:rPr>
              <a:t> — unhides (makes visible) variables in a sketch view.</a:t>
            </a:r>
          </a:p>
          <a:p>
            <a:r>
              <a:rPr lang="en-GB" sz="1400" b="0" smtClean="0">
                <a:solidFill>
                  <a:schemeClr val="accent2"/>
                </a:solidFill>
                <a:latin typeface="Verdana" pitchFamily="34" charset="0"/>
              </a:rPr>
              <a:t>Hide Wand</a:t>
            </a:r>
            <a:r>
              <a:rPr lang="en-GB" sz="1400" smtClean="0">
                <a:latin typeface="Verdana" pitchFamily="34" charset="0"/>
              </a:rPr>
              <a:t> — hides variables in a sketch view.</a:t>
            </a:r>
          </a:p>
          <a:p>
            <a:r>
              <a:rPr lang="en-GB" sz="1400" b="0" smtClean="0">
                <a:solidFill>
                  <a:schemeClr val="accent2"/>
                </a:solidFill>
                <a:latin typeface="Verdana" pitchFamily="34" charset="0"/>
              </a:rPr>
              <a:t>Delete</a:t>
            </a:r>
            <a:r>
              <a:rPr lang="en-GB" sz="1400" smtClean="0">
                <a:latin typeface="Verdana" pitchFamily="34" charset="0"/>
              </a:rPr>
              <a:t> — deletes structure, variables in the model, and comments in a sketch.</a:t>
            </a:r>
          </a:p>
          <a:p>
            <a:r>
              <a:rPr lang="en-GB" sz="1400" b="0" smtClean="0">
                <a:solidFill>
                  <a:schemeClr val="accent2"/>
                </a:solidFill>
                <a:latin typeface="Verdana" pitchFamily="34" charset="0"/>
              </a:rPr>
              <a:t>Equations</a:t>
            </a:r>
            <a:r>
              <a:rPr lang="en-GB" sz="1400" smtClean="0">
                <a:latin typeface="Verdana" pitchFamily="34" charset="0"/>
              </a:rPr>
              <a:t> — creates and edits model equations using the Equation Editor.</a:t>
            </a:r>
          </a:p>
          <a:p>
            <a:r>
              <a:rPr lang="en-GB" sz="1400" b="0" smtClean="0">
                <a:solidFill>
                  <a:schemeClr val="accent2"/>
                </a:solidFill>
                <a:latin typeface="Verdana" pitchFamily="34" charset="0"/>
              </a:rPr>
              <a:t>Reference Modes</a:t>
            </a:r>
            <a:r>
              <a:rPr lang="en-GB" sz="1400" smtClean="0">
                <a:latin typeface="Verdana" pitchFamily="34" charset="0"/>
              </a:rPr>
              <a:t> — use to draw and edit reference models</a:t>
            </a:r>
          </a:p>
          <a:p>
            <a:endParaRPr lang="en-GB" smtClean="0"/>
          </a:p>
        </p:txBody>
      </p:sp>
      <p:pic>
        <p:nvPicPr>
          <p:cNvPr id="78851" name="Picture 3"/>
          <p:cNvPicPr>
            <a:picLocks noGrp="1" noChangeAspect="1" noChangeArrowheads="1"/>
          </p:cNvPicPr>
          <p:nvPr>
            <p:ph type="title"/>
          </p:nvPr>
        </p:nvPicPr>
        <p:blipFill>
          <a:blip r:embed="rId2" cstate="print"/>
          <a:srcRect/>
          <a:stretch>
            <a:fillRect/>
          </a:stretch>
        </p:blipFill>
        <p:spPr>
          <a:xfrm>
            <a:off x="2209800" y="228600"/>
            <a:ext cx="5111750" cy="1528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7746">
                                            <p:txEl>
                                              <p:pRg st="0" end="0"/>
                                            </p:txEl>
                                          </p:spTgt>
                                        </p:tgtEl>
                                        <p:attrNameLst>
                                          <p:attrName>style.visibility</p:attrName>
                                        </p:attrNameLst>
                                      </p:cBhvr>
                                      <p:to>
                                        <p:strVal val="visible"/>
                                      </p:to>
                                    </p:set>
                                    <p:animEffect transition="in" filter="dissolve">
                                      <p:cBhvr>
                                        <p:cTn id="7" dur="500"/>
                                        <p:tgtEl>
                                          <p:spTgt spid="287746">
                                            <p:txEl>
                                              <p:pRg st="0" end="0"/>
                                            </p:txEl>
                                          </p:spTgt>
                                        </p:tgtEl>
                                      </p:cBhvr>
                                    </p:animEffect>
                                  </p:childTnLst>
                                  <p:subTnLst>
                                    <p:animClr clrSpc="rgb" dir="cw">
                                      <p:cBhvr override="childStyle">
                                        <p:cTn dur="1" fill="hold" display="0" masterRel="nextClick" afterEffect="1"/>
                                        <p:tgtEl>
                                          <p:spTgt spid="287746">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7746">
                                            <p:txEl>
                                              <p:pRg st="1" end="1"/>
                                            </p:txEl>
                                          </p:spTgt>
                                        </p:tgtEl>
                                        <p:attrNameLst>
                                          <p:attrName>style.visibility</p:attrName>
                                        </p:attrNameLst>
                                      </p:cBhvr>
                                      <p:to>
                                        <p:strVal val="visible"/>
                                      </p:to>
                                    </p:set>
                                    <p:animEffect transition="in" filter="dissolve">
                                      <p:cBhvr>
                                        <p:cTn id="12" dur="500"/>
                                        <p:tgtEl>
                                          <p:spTgt spid="287746">
                                            <p:txEl>
                                              <p:pRg st="1" end="1"/>
                                            </p:txEl>
                                          </p:spTgt>
                                        </p:tgtEl>
                                      </p:cBhvr>
                                    </p:animEffect>
                                  </p:childTnLst>
                                  <p:subTnLst>
                                    <p:animClr clrSpc="rgb" dir="cw">
                                      <p:cBhvr override="childStyle">
                                        <p:cTn dur="1" fill="hold" display="0" masterRel="nextClick" afterEffect="1"/>
                                        <p:tgtEl>
                                          <p:spTgt spid="287746">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7746">
                                            <p:txEl>
                                              <p:pRg st="2" end="2"/>
                                            </p:txEl>
                                          </p:spTgt>
                                        </p:tgtEl>
                                        <p:attrNameLst>
                                          <p:attrName>style.visibility</p:attrName>
                                        </p:attrNameLst>
                                      </p:cBhvr>
                                      <p:to>
                                        <p:strVal val="visible"/>
                                      </p:to>
                                    </p:set>
                                    <p:animEffect transition="in" filter="dissolve">
                                      <p:cBhvr>
                                        <p:cTn id="17" dur="500"/>
                                        <p:tgtEl>
                                          <p:spTgt spid="287746">
                                            <p:txEl>
                                              <p:pRg st="2" end="2"/>
                                            </p:txEl>
                                          </p:spTgt>
                                        </p:tgtEl>
                                      </p:cBhvr>
                                    </p:animEffect>
                                  </p:childTnLst>
                                  <p:subTnLst>
                                    <p:animClr clrSpc="rgb" dir="cw">
                                      <p:cBhvr override="childStyle">
                                        <p:cTn dur="1" fill="hold" display="0" masterRel="nextClick" afterEffect="1"/>
                                        <p:tgtEl>
                                          <p:spTgt spid="287746">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7746">
                                            <p:txEl>
                                              <p:pRg st="3" end="3"/>
                                            </p:txEl>
                                          </p:spTgt>
                                        </p:tgtEl>
                                        <p:attrNameLst>
                                          <p:attrName>style.visibility</p:attrName>
                                        </p:attrNameLst>
                                      </p:cBhvr>
                                      <p:to>
                                        <p:strVal val="visible"/>
                                      </p:to>
                                    </p:set>
                                    <p:animEffect transition="in" filter="dissolve">
                                      <p:cBhvr>
                                        <p:cTn id="22" dur="500"/>
                                        <p:tgtEl>
                                          <p:spTgt spid="287746">
                                            <p:txEl>
                                              <p:pRg st="3" end="3"/>
                                            </p:txEl>
                                          </p:spTgt>
                                        </p:tgtEl>
                                      </p:cBhvr>
                                    </p:animEffect>
                                  </p:childTnLst>
                                  <p:subTnLst>
                                    <p:animClr clrSpc="rgb" dir="cw">
                                      <p:cBhvr override="childStyle">
                                        <p:cTn dur="1" fill="hold" display="0" masterRel="nextClick" afterEffect="1"/>
                                        <p:tgtEl>
                                          <p:spTgt spid="287746">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7746">
                                            <p:txEl>
                                              <p:pRg st="4" end="4"/>
                                            </p:txEl>
                                          </p:spTgt>
                                        </p:tgtEl>
                                        <p:attrNameLst>
                                          <p:attrName>style.visibility</p:attrName>
                                        </p:attrNameLst>
                                      </p:cBhvr>
                                      <p:to>
                                        <p:strVal val="visible"/>
                                      </p:to>
                                    </p:set>
                                    <p:animEffect transition="in" filter="dissolve">
                                      <p:cBhvr>
                                        <p:cTn id="27" dur="500"/>
                                        <p:tgtEl>
                                          <p:spTgt spid="287746">
                                            <p:txEl>
                                              <p:pRg st="4" end="4"/>
                                            </p:txEl>
                                          </p:spTgt>
                                        </p:tgtEl>
                                      </p:cBhvr>
                                    </p:animEffect>
                                  </p:childTnLst>
                                  <p:subTnLst>
                                    <p:animClr clrSpc="rgb" dir="cw">
                                      <p:cBhvr override="childStyle">
                                        <p:cTn dur="1" fill="hold" display="0" masterRel="nextClick" afterEffect="1"/>
                                        <p:tgtEl>
                                          <p:spTgt spid="287746">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7746">
                                            <p:txEl>
                                              <p:pRg st="5" end="5"/>
                                            </p:txEl>
                                          </p:spTgt>
                                        </p:tgtEl>
                                        <p:attrNameLst>
                                          <p:attrName>style.visibility</p:attrName>
                                        </p:attrNameLst>
                                      </p:cBhvr>
                                      <p:to>
                                        <p:strVal val="visible"/>
                                      </p:to>
                                    </p:set>
                                    <p:animEffect transition="in" filter="dissolve">
                                      <p:cBhvr>
                                        <p:cTn id="32" dur="500"/>
                                        <p:tgtEl>
                                          <p:spTgt spid="287746">
                                            <p:txEl>
                                              <p:pRg st="5" end="5"/>
                                            </p:txEl>
                                          </p:spTgt>
                                        </p:tgtEl>
                                      </p:cBhvr>
                                    </p:animEffect>
                                  </p:childTnLst>
                                  <p:subTnLst>
                                    <p:animClr clrSpc="rgb" dir="cw">
                                      <p:cBhvr override="childStyle">
                                        <p:cTn dur="1" fill="hold" display="0" masterRel="nextClick" afterEffect="1"/>
                                        <p:tgtEl>
                                          <p:spTgt spid="287746">
                                            <p:txEl>
                                              <p:pRg st="5" end="5"/>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7746">
                                            <p:txEl>
                                              <p:pRg st="6" end="6"/>
                                            </p:txEl>
                                          </p:spTgt>
                                        </p:tgtEl>
                                        <p:attrNameLst>
                                          <p:attrName>style.visibility</p:attrName>
                                        </p:attrNameLst>
                                      </p:cBhvr>
                                      <p:to>
                                        <p:strVal val="visible"/>
                                      </p:to>
                                    </p:set>
                                    <p:animEffect transition="in" filter="dissolve">
                                      <p:cBhvr>
                                        <p:cTn id="37" dur="500"/>
                                        <p:tgtEl>
                                          <p:spTgt spid="287746">
                                            <p:txEl>
                                              <p:pRg st="6" end="6"/>
                                            </p:txEl>
                                          </p:spTgt>
                                        </p:tgtEl>
                                      </p:cBhvr>
                                    </p:animEffect>
                                  </p:childTnLst>
                                  <p:subTnLst>
                                    <p:animClr clrSpc="rgb" dir="cw">
                                      <p:cBhvr override="childStyle">
                                        <p:cTn dur="1" fill="hold" display="0" masterRel="nextClick" afterEffect="1"/>
                                        <p:tgtEl>
                                          <p:spTgt spid="287746">
                                            <p:txEl>
                                              <p:pRg st="6" end="6"/>
                                            </p:txEl>
                                          </p:spTgt>
                                        </p:tgtEl>
                                        <p:attrNameLst>
                                          <p:attrName>ppt_c</p:attrName>
                                        </p:attrNameLst>
                                      </p:cBhvr>
                                      <p:to>
                                        <a:schemeClr val="folHlink"/>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7746">
                                            <p:txEl>
                                              <p:pRg st="7" end="7"/>
                                            </p:txEl>
                                          </p:spTgt>
                                        </p:tgtEl>
                                        <p:attrNameLst>
                                          <p:attrName>style.visibility</p:attrName>
                                        </p:attrNameLst>
                                      </p:cBhvr>
                                      <p:to>
                                        <p:strVal val="visible"/>
                                      </p:to>
                                    </p:set>
                                    <p:animEffect transition="in" filter="dissolve">
                                      <p:cBhvr>
                                        <p:cTn id="42" dur="500"/>
                                        <p:tgtEl>
                                          <p:spTgt spid="287746">
                                            <p:txEl>
                                              <p:pRg st="7" end="7"/>
                                            </p:txEl>
                                          </p:spTgt>
                                        </p:tgtEl>
                                      </p:cBhvr>
                                    </p:animEffect>
                                  </p:childTnLst>
                                  <p:subTnLst>
                                    <p:animClr clrSpc="rgb" dir="cw">
                                      <p:cBhvr override="childStyle">
                                        <p:cTn dur="1" fill="hold" display="0" masterRel="nextClick" afterEffect="1"/>
                                        <p:tgtEl>
                                          <p:spTgt spid="287746">
                                            <p:txEl>
                                              <p:pRg st="7" end="7"/>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7746">
                                            <p:txEl>
                                              <p:pRg st="8" end="8"/>
                                            </p:txEl>
                                          </p:spTgt>
                                        </p:tgtEl>
                                        <p:attrNameLst>
                                          <p:attrName>style.visibility</p:attrName>
                                        </p:attrNameLst>
                                      </p:cBhvr>
                                      <p:to>
                                        <p:strVal val="visible"/>
                                      </p:to>
                                    </p:set>
                                    <p:animEffect transition="in" filter="dissolve">
                                      <p:cBhvr>
                                        <p:cTn id="47" dur="500"/>
                                        <p:tgtEl>
                                          <p:spTgt spid="287746">
                                            <p:txEl>
                                              <p:pRg st="8" end="8"/>
                                            </p:txEl>
                                          </p:spTgt>
                                        </p:tgtEl>
                                      </p:cBhvr>
                                    </p:animEffect>
                                  </p:childTnLst>
                                  <p:subTnLst>
                                    <p:animClr clrSpc="rgb" dir="cw">
                                      <p:cBhvr override="childStyle">
                                        <p:cTn dur="1" fill="hold" display="0" masterRel="nextClick" afterEffect="1"/>
                                        <p:tgtEl>
                                          <p:spTgt spid="287746">
                                            <p:txEl>
                                              <p:pRg st="8" end="8"/>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smtClean="0"/>
              <a:t>Status Bar</a:t>
            </a:r>
          </a:p>
        </p:txBody>
      </p:sp>
      <p:sp>
        <p:nvSpPr>
          <p:cNvPr id="288771" name="Rectangle 3"/>
          <p:cNvSpPr>
            <a:spLocks noGrp="1" noChangeArrowheads="1"/>
          </p:cNvSpPr>
          <p:nvPr>
            <p:ph type="body" idx="1"/>
          </p:nvPr>
        </p:nvSpPr>
        <p:spPr>
          <a:xfrm>
            <a:off x="381000" y="2286000"/>
            <a:ext cx="8382000" cy="2286000"/>
          </a:xfrm>
        </p:spPr>
        <p:txBody>
          <a:bodyPr/>
          <a:lstStyle/>
          <a:p>
            <a:r>
              <a:rPr lang="en-GB" sz="1500" smtClean="0">
                <a:latin typeface="Verdana" pitchFamily="34" charset="0"/>
              </a:rPr>
              <a:t>The Status Bar shows the state of the sketch and objects in the sketch. </a:t>
            </a:r>
          </a:p>
          <a:p>
            <a:r>
              <a:rPr lang="en-GB" sz="1500" smtClean="0">
                <a:latin typeface="Verdana" pitchFamily="34" charset="0"/>
              </a:rPr>
              <a:t>The Status Bar contains buttons for changing the state of selected objects, and moving to another View.</a:t>
            </a:r>
          </a:p>
          <a:p>
            <a:r>
              <a:rPr lang="en-GB" sz="1500" smtClean="0">
                <a:latin typeface="Verdana" pitchFamily="34" charset="0"/>
              </a:rPr>
              <a:t>A number of sketch attributes can be controlled from the Status Bar, including:</a:t>
            </a:r>
          </a:p>
        </p:txBody>
      </p:sp>
      <p:pic>
        <p:nvPicPr>
          <p:cNvPr id="79876" name="Picture 4"/>
          <p:cNvPicPr>
            <a:picLocks noChangeAspect="1" noChangeArrowheads="1"/>
          </p:cNvPicPr>
          <p:nvPr/>
        </p:nvPicPr>
        <p:blipFill>
          <a:blip r:embed="rId2" cstate="print"/>
          <a:srcRect/>
          <a:stretch>
            <a:fillRect/>
          </a:stretch>
        </p:blipFill>
        <p:spPr bwMode="auto">
          <a:xfrm>
            <a:off x="952500" y="1676400"/>
            <a:ext cx="7239000" cy="479425"/>
          </a:xfrm>
          <a:prstGeom prst="rect">
            <a:avLst/>
          </a:prstGeom>
          <a:noFill/>
          <a:ln w="9525">
            <a:noFill/>
            <a:miter lim="800000"/>
            <a:headEnd/>
            <a:tailEnd/>
          </a:ln>
        </p:spPr>
      </p:pic>
      <p:sp>
        <p:nvSpPr>
          <p:cNvPr id="79877" name="Text Box 5"/>
          <p:cNvSpPr txBox="1">
            <a:spLocks noChangeArrowheads="1"/>
          </p:cNvSpPr>
          <p:nvPr/>
        </p:nvSpPr>
        <p:spPr bwMode="auto">
          <a:xfrm>
            <a:off x="296863" y="6069013"/>
            <a:ext cx="8550275" cy="696912"/>
          </a:xfrm>
          <a:prstGeom prst="rect">
            <a:avLst/>
          </a:prstGeom>
          <a:noFill/>
          <a:ln w="9525">
            <a:noFill/>
            <a:miter lim="800000"/>
            <a:headEnd/>
            <a:tailEnd/>
          </a:ln>
        </p:spPr>
        <p:txBody>
          <a:bodyPr>
            <a:spAutoFit/>
          </a:bodyPr>
          <a:lstStyle/>
          <a:p>
            <a:pPr>
              <a:spcBef>
                <a:spcPct val="20000"/>
              </a:spcBef>
            </a:pPr>
            <a:endParaRPr lang="en-GB" sz="1800" b="0"/>
          </a:p>
          <a:p>
            <a:pPr>
              <a:spcBef>
                <a:spcPct val="20000"/>
              </a:spcBef>
            </a:pPr>
            <a:endParaRPr lang="en-GB" sz="1800" b="0"/>
          </a:p>
        </p:txBody>
      </p:sp>
      <p:sp>
        <p:nvSpPr>
          <p:cNvPr id="288774" name="Rectangle 6"/>
          <p:cNvSpPr>
            <a:spLocks noChangeArrowheads="1"/>
          </p:cNvSpPr>
          <p:nvPr/>
        </p:nvSpPr>
        <p:spPr bwMode="auto">
          <a:xfrm>
            <a:off x="762000" y="4572000"/>
            <a:ext cx="8382000" cy="1828800"/>
          </a:xfrm>
          <a:prstGeom prst="rect">
            <a:avLst/>
          </a:prstGeom>
          <a:noFill/>
          <a:ln w="9525">
            <a:noFill/>
            <a:miter lim="800000"/>
            <a:headEnd/>
            <a:tailEnd/>
          </a:ln>
        </p:spPr>
        <p:txBody>
          <a:bodyPr/>
          <a:lstStyle/>
          <a:p>
            <a:pPr marL="342900" indent="-342900" eaLnBrk="0" hangingPunct="0">
              <a:buFont typeface="Wingdings" pitchFamily="2" charset="2"/>
              <a:buChar char="Ø"/>
            </a:pPr>
            <a:r>
              <a:rPr lang="en-GB" sz="1200"/>
              <a:t>Change characteristics on selected variables; font type, size, bold, italic, underline, strikethrough.</a:t>
            </a:r>
            <a:r>
              <a:rPr lang="en-GB" sz="1500"/>
              <a:t> </a:t>
            </a:r>
          </a:p>
          <a:p>
            <a:pPr marL="342900" indent="-342900" eaLnBrk="0" hangingPunct="0">
              <a:buFont typeface="Wingdings" pitchFamily="2" charset="2"/>
              <a:buChar char="Ø"/>
            </a:pPr>
            <a:r>
              <a:rPr lang="en-GB" sz="1200"/>
              <a:t>Set the hide level.</a:t>
            </a:r>
            <a:r>
              <a:rPr lang="en-GB" sz="1500"/>
              <a:t> </a:t>
            </a:r>
          </a:p>
          <a:p>
            <a:pPr marL="342900" indent="-342900" eaLnBrk="0" hangingPunct="0">
              <a:spcBef>
                <a:spcPct val="20000"/>
              </a:spcBef>
              <a:buFont typeface="Wingdings" pitchFamily="2" charset="2"/>
              <a:buChar char="Ø"/>
            </a:pPr>
            <a:r>
              <a:rPr lang="en-GB" sz="1200"/>
              <a:t>Variable colour, box colour, surround shape, text position, arrow colour, arrow width, arrow polarity etc.</a:t>
            </a:r>
            <a:endParaRPr lang="en-GB"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dissolve">
                                      <p:cBhvr>
                                        <p:cTn id="7" dur="500"/>
                                        <p:tgtEl>
                                          <p:spTgt spid="288771">
                                            <p:txEl>
                                              <p:pRg st="0" end="0"/>
                                            </p:txEl>
                                          </p:spTgt>
                                        </p:tgtEl>
                                      </p:cBhvr>
                                    </p:animEffect>
                                  </p:childTnLst>
                                  <p:subTnLst>
                                    <p:animClr clrSpc="rgb" dir="cw">
                                      <p:cBhvr override="childStyle">
                                        <p:cTn dur="1" fill="hold" display="0" masterRel="nextClick" afterEffect="1"/>
                                        <p:tgtEl>
                                          <p:spTgt spid="288771">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1">
                                            <p:txEl>
                                              <p:pRg st="1" end="1"/>
                                            </p:txEl>
                                          </p:spTgt>
                                        </p:tgtEl>
                                        <p:attrNameLst>
                                          <p:attrName>style.visibility</p:attrName>
                                        </p:attrNameLst>
                                      </p:cBhvr>
                                      <p:to>
                                        <p:strVal val="visible"/>
                                      </p:to>
                                    </p:set>
                                    <p:animEffect transition="in" filter="dissolve">
                                      <p:cBhvr>
                                        <p:cTn id="12" dur="500"/>
                                        <p:tgtEl>
                                          <p:spTgt spid="288771">
                                            <p:txEl>
                                              <p:pRg st="1" end="1"/>
                                            </p:txEl>
                                          </p:spTgt>
                                        </p:tgtEl>
                                      </p:cBhvr>
                                    </p:animEffect>
                                  </p:childTnLst>
                                  <p:subTnLst>
                                    <p:animClr clrSpc="rgb" dir="cw">
                                      <p:cBhvr override="childStyle">
                                        <p:cTn dur="1" fill="hold" display="0" masterRel="nextClick" afterEffect="1"/>
                                        <p:tgtEl>
                                          <p:spTgt spid="288771">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8771">
                                            <p:txEl>
                                              <p:pRg st="2" end="2"/>
                                            </p:txEl>
                                          </p:spTgt>
                                        </p:tgtEl>
                                        <p:attrNameLst>
                                          <p:attrName>style.visibility</p:attrName>
                                        </p:attrNameLst>
                                      </p:cBhvr>
                                      <p:to>
                                        <p:strVal val="visible"/>
                                      </p:to>
                                    </p:set>
                                    <p:animEffect transition="in" filter="dissolve">
                                      <p:cBhvr>
                                        <p:cTn id="17" dur="500"/>
                                        <p:tgtEl>
                                          <p:spTgt spid="288771">
                                            <p:txEl>
                                              <p:pRg st="2" end="2"/>
                                            </p:txEl>
                                          </p:spTgt>
                                        </p:tgtEl>
                                      </p:cBhvr>
                                    </p:animEffect>
                                  </p:childTnLst>
                                  <p:subTnLst>
                                    <p:animClr clrSpc="rgb" dir="cw">
                                      <p:cBhvr override="childStyle">
                                        <p:cTn dur="1" fill="hold" display="0" masterRel="nextClick" afterEffect="1"/>
                                        <p:tgtEl>
                                          <p:spTgt spid="288771">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8774">
                                            <p:txEl>
                                              <p:pRg st="0" end="0"/>
                                            </p:txEl>
                                          </p:spTgt>
                                        </p:tgtEl>
                                        <p:attrNameLst>
                                          <p:attrName>style.visibility</p:attrName>
                                        </p:attrNameLst>
                                      </p:cBhvr>
                                      <p:to>
                                        <p:strVal val="visible"/>
                                      </p:to>
                                    </p:set>
                                    <p:animEffect transition="in" filter="dissolve">
                                      <p:cBhvr>
                                        <p:cTn id="22" dur="500"/>
                                        <p:tgtEl>
                                          <p:spTgt spid="288774">
                                            <p:txEl>
                                              <p:pRg st="0" end="0"/>
                                            </p:txEl>
                                          </p:spTgt>
                                        </p:tgtEl>
                                      </p:cBhvr>
                                    </p:animEffect>
                                  </p:childTnLst>
                                  <p:subTnLst>
                                    <p:animClr clrSpc="rgb" dir="cw">
                                      <p:cBhvr override="childStyle">
                                        <p:cTn dur="1" fill="hold" display="0" masterRel="nextClick" afterEffect="1"/>
                                        <p:tgtEl>
                                          <p:spTgt spid="288774">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8774">
                                            <p:txEl>
                                              <p:pRg st="1" end="1"/>
                                            </p:txEl>
                                          </p:spTgt>
                                        </p:tgtEl>
                                        <p:attrNameLst>
                                          <p:attrName>style.visibility</p:attrName>
                                        </p:attrNameLst>
                                      </p:cBhvr>
                                      <p:to>
                                        <p:strVal val="visible"/>
                                      </p:to>
                                    </p:set>
                                    <p:animEffect transition="in" filter="dissolve">
                                      <p:cBhvr>
                                        <p:cTn id="27" dur="500"/>
                                        <p:tgtEl>
                                          <p:spTgt spid="288774">
                                            <p:txEl>
                                              <p:pRg st="1" end="1"/>
                                            </p:txEl>
                                          </p:spTgt>
                                        </p:tgtEl>
                                      </p:cBhvr>
                                    </p:animEffect>
                                  </p:childTnLst>
                                  <p:subTnLst>
                                    <p:animClr clrSpc="rgb" dir="cw">
                                      <p:cBhvr override="childStyle">
                                        <p:cTn dur="1" fill="hold" display="0" masterRel="nextClick" afterEffect="1"/>
                                        <p:tgtEl>
                                          <p:spTgt spid="288774">
                                            <p:txEl>
                                              <p:pRg st="1" end="1"/>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8774">
                                            <p:txEl>
                                              <p:pRg st="2" end="2"/>
                                            </p:txEl>
                                          </p:spTgt>
                                        </p:tgtEl>
                                        <p:attrNameLst>
                                          <p:attrName>style.visibility</p:attrName>
                                        </p:attrNameLst>
                                      </p:cBhvr>
                                      <p:to>
                                        <p:strVal val="visible"/>
                                      </p:to>
                                    </p:set>
                                    <p:animEffect transition="in" filter="dissolve">
                                      <p:cBhvr>
                                        <p:cTn id="32" dur="500"/>
                                        <p:tgtEl>
                                          <p:spTgt spid="288774">
                                            <p:txEl>
                                              <p:pRg st="2" end="2"/>
                                            </p:txEl>
                                          </p:spTgt>
                                        </p:tgtEl>
                                      </p:cBhvr>
                                    </p:animEffect>
                                  </p:childTnLst>
                                  <p:subTnLst>
                                    <p:animClr clrSpc="rgb" dir="cw">
                                      <p:cBhvr override="childStyle">
                                        <p:cTn dur="1" fill="hold" display="0" masterRel="nextClick" afterEffect="1"/>
                                        <p:tgtEl>
                                          <p:spTgt spid="288774">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P spid="288774"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Build Window</a:t>
            </a:r>
          </a:p>
        </p:txBody>
      </p:sp>
      <p:sp>
        <p:nvSpPr>
          <p:cNvPr id="80899" name="Rectangle 3"/>
          <p:cNvSpPr>
            <a:spLocks noGrp="1" noChangeArrowheads="1"/>
          </p:cNvSpPr>
          <p:nvPr>
            <p:ph type="body" idx="1"/>
          </p:nvPr>
        </p:nvSpPr>
        <p:spPr/>
        <p:txBody>
          <a:bodyPr/>
          <a:lstStyle/>
          <a:p>
            <a:r>
              <a:rPr lang="en-GB" smtClean="0"/>
              <a:t>In addition to building models, you can use the build window to perform simulation tasks.  </a:t>
            </a:r>
          </a:p>
          <a:p>
            <a:r>
              <a:rPr lang="en-GB" smtClean="0"/>
              <a:t>Most importantly, you can enter Simulation Setup mode and SyntheSim mode from the build window.  </a:t>
            </a:r>
          </a:p>
          <a:p>
            <a:r>
              <a:rPr lang="en-GB" smtClean="0"/>
              <a:t>In Simulation Setup mode all model Constants and Lookups will be highlighted.  </a:t>
            </a:r>
          </a:p>
          <a:p>
            <a:r>
              <a:rPr lang="en-GB"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Inputs  - Output</a:t>
            </a:r>
          </a:p>
        </p:txBody>
      </p:sp>
      <p:graphicFrame>
        <p:nvGraphicFramePr>
          <p:cNvPr id="4" name="Content Placeholder 3"/>
          <p:cNvGraphicFramePr>
            <a:graphicFrameLocks noGrp="1"/>
          </p:cNvGraphicFramePr>
          <p:nvPr>
            <p:ph idx="1"/>
          </p:nvPr>
        </p:nvGraphicFramePr>
        <p:xfrm>
          <a:off x="1428750" y="2071688"/>
          <a:ext cx="5829300" cy="370840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370840">
                <a:tc>
                  <a:txBody>
                    <a:bodyPr/>
                    <a:lstStyle/>
                    <a:p>
                      <a:pPr algn="ctr"/>
                      <a:r>
                        <a:rPr lang="en-GB" dirty="0" smtClean="0"/>
                        <a:t>Item Sales</a:t>
                      </a:r>
                      <a:endParaRPr lang="en-GB" dirty="0"/>
                    </a:p>
                  </a:txBody>
                  <a:tcPr/>
                </a:tc>
                <a:tc>
                  <a:txBody>
                    <a:bodyPr/>
                    <a:lstStyle/>
                    <a:p>
                      <a:pPr algn="ctr"/>
                      <a:r>
                        <a:rPr lang="en-GB" dirty="0" smtClean="0"/>
                        <a:t>Item Price</a:t>
                      </a:r>
                      <a:endParaRPr lang="en-GB" dirty="0"/>
                    </a:p>
                  </a:txBody>
                  <a:tcPr/>
                </a:tc>
                <a:tc>
                  <a:txBody>
                    <a:bodyPr/>
                    <a:lstStyle/>
                    <a:p>
                      <a:pPr algn="ctr"/>
                      <a:r>
                        <a:rPr lang="en-GB" dirty="0" smtClean="0"/>
                        <a:t>Revenue</a:t>
                      </a:r>
                      <a:endParaRPr lang="en-GB" dirty="0"/>
                    </a:p>
                  </a:txBody>
                  <a:tcPr/>
                </a:tc>
                <a:extLst>
                  <a:ext uri="{0D108BD9-81ED-4DB2-BD59-A6C34878D82A}">
                    <a16:rowId xmlns:a16="http://schemas.microsoft.com/office/drawing/2014/main" val="10000"/>
                  </a:ext>
                </a:extLst>
              </a:tr>
              <a:tr h="370840">
                <a:tc>
                  <a:txBody>
                    <a:bodyPr/>
                    <a:lstStyle/>
                    <a:p>
                      <a:pPr algn="ctr"/>
                      <a:r>
                        <a:rPr lang="en-GB" dirty="0" smtClean="0"/>
                        <a:t>1</a:t>
                      </a:r>
                      <a:endParaRPr lang="en-GB" dirty="0"/>
                    </a:p>
                  </a:txBody>
                  <a:tcPr/>
                </a:tc>
                <a:tc>
                  <a:txBody>
                    <a:bodyPr/>
                    <a:lstStyle/>
                    <a:p>
                      <a:pPr algn="ctr"/>
                      <a:r>
                        <a:rPr lang="en-GB" dirty="0" smtClean="0"/>
                        <a:t>£10</a:t>
                      </a:r>
                      <a:endParaRPr lang="en-GB" dirty="0"/>
                    </a:p>
                  </a:txBody>
                  <a:tcPr/>
                </a:tc>
                <a:tc>
                  <a:txBody>
                    <a:bodyPr/>
                    <a:lstStyle/>
                    <a:p>
                      <a:pPr algn="ctr"/>
                      <a:r>
                        <a:rPr lang="en-GB" dirty="0" smtClean="0"/>
                        <a:t>£10</a:t>
                      </a:r>
                      <a:endParaRPr lang="en-GB" dirty="0"/>
                    </a:p>
                  </a:txBody>
                  <a:tcPr/>
                </a:tc>
                <a:extLst>
                  <a:ext uri="{0D108BD9-81ED-4DB2-BD59-A6C34878D82A}">
                    <a16:rowId xmlns:a16="http://schemas.microsoft.com/office/drawing/2014/main" val="10001"/>
                  </a:ext>
                </a:extLst>
              </a:tr>
              <a:tr h="370840">
                <a:tc>
                  <a:txBody>
                    <a:bodyPr/>
                    <a:lstStyle/>
                    <a:p>
                      <a:pPr algn="ctr"/>
                      <a:r>
                        <a:rPr lang="en-GB" dirty="0" smtClean="0"/>
                        <a:t>3</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£10</a:t>
                      </a:r>
                    </a:p>
                  </a:txBody>
                  <a:tcPr/>
                </a:tc>
                <a:tc>
                  <a:txBody>
                    <a:bodyPr/>
                    <a:lstStyle/>
                    <a:p>
                      <a:pPr algn="ctr"/>
                      <a:r>
                        <a:rPr lang="en-GB" dirty="0" smtClean="0"/>
                        <a:t>£30</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2</a:t>
                      </a:r>
                      <a:endParaRPr lang="en-GB" dirty="0"/>
                    </a:p>
                  </a:txBody>
                  <a:tcPr/>
                </a:tc>
                <a:tc>
                  <a:txBody>
                    <a:bodyPr/>
                    <a:lstStyle/>
                    <a:p>
                      <a:pPr algn="ctr"/>
                      <a:r>
                        <a:rPr lang="en-GB" dirty="0" smtClean="0"/>
                        <a:t>£10</a:t>
                      </a:r>
                      <a:endParaRPr lang="en-GB" dirty="0"/>
                    </a:p>
                  </a:txBody>
                  <a:tcPr/>
                </a:tc>
                <a:tc>
                  <a:txBody>
                    <a:bodyPr/>
                    <a:lstStyle/>
                    <a:p>
                      <a:pPr algn="ctr"/>
                      <a:r>
                        <a:rPr lang="en-GB" dirty="0" smtClean="0"/>
                        <a:t>£20</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5</a:t>
                      </a:r>
                      <a:endParaRPr lang="en-GB" dirty="0"/>
                    </a:p>
                  </a:txBody>
                  <a:tcPr/>
                </a:tc>
                <a:tc>
                  <a:txBody>
                    <a:bodyPr/>
                    <a:lstStyle/>
                    <a:p>
                      <a:pPr algn="ctr"/>
                      <a:r>
                        <a:rPr lang="en-GB" dirty="0" smtClean="0"/>
                        <a:t>£10</a:t>
                      </a:r>
                      <a:endParaRPr lang="en-GB" dirty="0"/>
                    </a:p>
                  </a:txBody>
                  <a:tcPr/>
                </a:tc>
                <a:tc>
                  <a:txBody>
                    <a:bodyPr/>
                    <a:lstStyle/>
                    <a:p>
                      <a:pPr algn="ctr"/>
                      <a:r>
                        <a:rPr lang="en-GB" dirty="0" smtClean="0"/>
                        <a:t>£50</a:t>
                      </a:r>
                      <a:endParaRPr lang="en-GB" dirty="0"/>
                    </a:p>
                  </a:txBody>
                  <a:tcPr/>
                </a:tc>
                <a:extLst>
                  <a:ext uri="{0D108BD9-81ED-4DB2-BD59-A6C34878D82A}">
                    <a16:rowId xmlns:a16="http://schemas.microsoft.com/office/drawing/2014/main" val="10004"/>
                  </a:ext>
                </a:extLst>
              </a:tr>
              <a:tr h="370840">
                <a:tc>
                  <a:txBody>
                    <a:bodyPr/>
                    <a:lstStyle/>
                    <a:p>
                      <a:pPr algn="ctr"/>
                      <a:r>
                        <a:rPr lang="en-GB" dirty="0" smtClean="0"/>
                        <a:t>3</a:t>
                      </a:r>
                      <a:endParaRPr lang="en-GB" dirty="0"/>
                    </a:p>
                  </a:txBody>
                  <a:tcPr/>
                </a:tc>
                <a:tc>
                  <a:txBody>
                    <a:bodyPr/>
                    <a:lstStyle/>
                    <a:p>
                      <a:pPr algn="ctr"/>
                      <a:r>
                        <a:rPr lang="en-GB" dirty="0" smtClean="0"/>
                        <a:t>£10</a:t>
                      </a:r>
                      <a:endParaRPr lang="en-GB" dirty="0"/>
                    </a:p>
                  </a:txBody>
                  <a:tcPr/>
                </a:tc>
                <a:tc>
                  <a:txBody>
                    <a:bodyPr/>
                    <a:lstStyle/>
                    <a:p>
                      <a:pPr algn="ctr"/>
                      <a:r>
                        <a:rPr lang="en-GB" dirty="0" smtClean="0"/>
                        <a:t>£30</a:t>
                      </a:r>
                      <a:endParaRPr lang="en-GB" dirty="0"/>
                    </a:p>
                  </a:txBody>
                  <a:tcPr/>
                </a:tc>
                <a:extLst>
                  <a:ext uri="{0D108BD9-81ED-4DB2-BD59-A6C34878D82A}">
                    <a16:rowId xmlns:a16="http://schemas.microsoft.com/office/drawing/2014/main" val="10005"/>
                  </a:ext>
                </a:extLst>
              </a:tr>
              <a:tr h="370840">
                <a:tc>
                  <a:txBody>
                    <a:bodyPr/>
                    <a:lstStyle/>
                    <a:p>
                      <a:pPr algn="ctr"/>
                      <a:r>
                        <a:rPr lang="en-GB" dirty="0" smtClean="0"/>
                        <a:t>2</a:t>
                      </a:r>
                      <a:endParaRPr lang="en-GB" dirty="0"/>
                    </a:p>
                  </a:txBody>
                  <a:tcPr/>
                </a:tc>
                <a:tc>
                  <a:txBody>
                    <a:bodyPr/>
                    <a:lstStyle/>
                    <a:p>
                      <a:pPr algn="ctr"/>
                      <a:r>
                        <a:rPr lang="en-GB" dirty="0" smtClean="0"/>
                        <a:t>£10</a:t>
                      </a:r>
                      <a:endParaRPr lang="en-GB" dirty="0"/>
                    </a:p>
                  </a:txBody>
                  <a:tcPr/>
                </a:tc>
                <a:tc>
                  <a:txBody>
                    <a:bodyPr/>
                    <a:lstStyle/>
                    <a:p>
                      <a:pPr algn="ctr"/>
                      <a:r>
                        <a:rPr lang="en-GB" dirty="0" smtClean="0"/>
                        <a:t>£20</a:t>
                      </a:r>
                      <a:endParaRPr lang="en-GB" dirty="0"/>
                    </a:p>
                  </a:txBody>
                  <a:tcPr/>
                </a:tc>
                <a:extLst>
                  <a:ext uri="{0D108BD9-81ED-4DB2-BD59-A6C34878D82A}">
                    <a16:rowId xmlns:a16="http://schemas.microsoft.com/office/drawing/2014/main" val="10006"/>
                  </a:ext>
                </a:extLst>
              </a:tr>
              <a:tr h="370840">
                <a:tc>
                  <a:txBody>
                    <a:bodyPr/>
                    <a:lstStyle/>
                    <a:p>
                      <a:pPr algn="ctr"/>
                      <a:r>
                        <a:rPr lang="en-GB" dirty="0" smtClean="0"/>
                        <a:t>1</a:t>
                      </a:r>
                      <a:endParaRPr lang="en-GB" dirty="0"/>
                    </a:p>
                  </a:txBody>
                  <a:tcPr/>
                </a:tc>
                <a:tc>
                  <a:txBody>
                    <a:bodyPr/>
                    <a:lstStyle/>
                    <a:p>
                      <a:pPr algn="ctr"/>
                      <a:r>
                        <a:rPr lang="en-GB" dirty="0" smtClean="0"/>
                        <a:t>£10</a:t>
                      </a:r>
                      <a:endParaRPr lang="en-GB" dirty="0"/>
                    </a:p>
                  </a:txBody>
                  <a:tcPr/>
                </a:tc>
                <a:tc>
                  <a:txBody>
                    <a:bodyPr/>
                    <a:lstStyle/>
                    <a:p>
                      <a:pPr algn="ctr"/>
                      <a:r>
                        <a:rPr lang="en-GB" dirty="0" smtClean="0"/>
                        <a:t>£10</a:t>
                      </a:r>
                      <a:endParaRPr lang="en-GB" dirty="0"/>
                    </a:p>
                  </a:txBody>
                  <a:tcPr/>
                </a:tc>
                <a:extLst>
                  <a:ext uri="{0D108BD9-81ED-4DB2-BD59-A6C34878D82A}">
                    <a16:rowId xmlns:a16="http://schemas.microsoft.com/office/drawing/2014/main" val="10007"/>
                  </a:ext>
                </a:extLst>
              </a:tr>
              <a:tr h="370840">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8"/>
                  </a:ext>
                </a:extLst>
              </a:tr>
              <a:tr h="370840">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9"/>
                  </a:ext>
                </a:extLst>
              </a:tr>
            </a:tbl>
          </a:graphicData>
        </a:graphic>
      </p:graphicFrame>
    </p:spTree>
    <p:custDataLst>
      <p:tags r:id="rId1"/>
    </p:custDataLst>
  </p:cSld>
  <p:clrMapOvr>
    <a:masterClrMapping/>
  </p:clrMapOvr>
  <p:transition advTm="177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smtClean="0"/>
              <a:t>Simulation Setup Mode</a:t>
            </a:r>
          </a:p>
        </p:txBody>
      </p:sp>
      <p:pic>
        <p:nvPicPr>
          <p:cNvPr id="81923" name="Picture 3"/>
          <p:cNvPicPr>
            <a:picLocks noGrp="1" noChangeAspect="1" noChangeArrowheads="1"/>
          </p:cNvPicPr>
          <p:nvPr>
            <p:ph type="chart" sz="half" idx="1"/>
          </p:nvPr>
        </p:nvPicPr>
        <p:blipFill>
          <a:blip r:embed="rId2" cstate="print"/>
          <a:srcRect/>
          <a:stretch>
            <a:fillRect/>
          </a:stretch>
        </p:blipFill>
        <p:spPr/>
      </p:pic>
      <p:sp>
        <p:nvSpPr>
          <p:cNvPr id="81924" name="Rectangle 4"/>
          <p:cNvSpPr>
            <a:spLocks noGrp="1" noChangeArrowheads="1"/>
          </p:cNvSpPr>
          <p:nvPr>
            <p:ph type="body" sz="half" idx="2"/>
          </p:nvPr>
        </p:nvSpPr>
        <p:spPr/>
        <p:txBody>
          <a:bodyPr/>
          <a:lstStyle/>
          <a:p>
            <a:r>
              <a:rPr lang="en-GB" sz="1800" smtClean="0"/>
              <a:t>By clicking on them you can make temporary changes to the values to be used for a simulation.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smtClean="0"/>
              <a:t>SyntheSim Mode</a:t>
            </a:r>
          </a:p>
        </p:txBody>
      </p:sp>
      <p:pic>
        <p:nvPicPr>
          <p:cNvPr id="82947" name="Picture 3"/>
          <p:cNvPicPr>
            <a:picLocks noGrp="1" noChangeAspect="1" noChangeArrowheads="1"/>
          </p:cNvPicPr>
          <p:nvPr>
            <p:ph type="chart" sz="half" idx="1"/>
          </p:nvPr>
        </p:nvPicPr>
        <p:blipFill>
          <a:blip r:embed="rId2" cstate="print"/>
          <a:srcRect/>
          <a:stretch>
            <a:fillRect/>
          </a:stretch>
        </p:blipFill>
        <p:spPr/>
      </p:pic>
      <p:sp>
        <p:nvSpPr>
          <p:cNvPr id="82948" name="Rectangle 4"/>
          <p:cNvSpPr>
            <a:spLocks noGrp="1" noChangeArrowheads="1"/>
          </p:cNvSpPr>
          <p:nvPr>
            <p:ph type="body" sz="half" idx="2"/>
          </p:nvPr>
        </p:nvSpPr>
        <p:spPr/>
        <p:txBody>
          <a:bodyPr/>
          <a:lstStyle/>
          <a:p>
            <a:r>
              <a:rPr lang="en-GB" sz="1800" smtClean="0"/>
              <a:t>In SyntheSim mode each model Constant will have a slider attached that you can use to adjust values</a:t>
            </a:r>
          </a:p>
          <a:p>
            <a:endParaRPr lang="en-GB" sz="18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81000"/>
            <a:ext cx="7772400" cy="1143000"/>
          </a:xfrm>
        </p:spPr>
        <p:txBody>
          <a:bodyPr/>
          <a:lstStyle/>
          <a:p>
            <a:r>
              <a:rPr lang="en-GB" smtClean="0"/>
              <a:t>Analysis Tools</a:t>
            </a:r>
          </a:p>
        </p:txBody>
      </p:sp>
      <p:sp>
        <p:nvSpPr>
          <p:cNvPr id="83971" name="Rectangle 3"/>
          <p:cNvSpPr>
            <a:spLocks noGrp="1" noChangeArrowheads="1"/>
          </p:cNvSpPr>
          <p:nvPr>
            <p:ph type="body" idx="1"/>
          </p:nvPr>
        </p:nvSpPr>
        <p:spPr>
          <a:xfrm>
            <a:off x="1357313" y="2057400"/>
            <a:ext cx="7100887" cy="4114800"/>
          </a:xfrm>
        </p:spPr>
        <p:txBody>
          <a:bodyPr/>
          <a:lstStyle/>
          <a:p>
            <a:r>
              <a:rPr lang="en-GB" smtClean="0"/>
              <a:t>The Analysis tools are used to show information about the Workbench Variable, either its place or value in the model, or its behaviour from simulation datasets.  </a:t>
            </a:r>
          </a:p>
          <a:p>
            <a:r>
              <a:rPr lang="en-GB" smtClean="0"/>
              <a:t>Analysis tools are grouped into toolsets.  </a:t>
            </a:r>
          </a:p>
          <a:p>
            <a:r>
              <a:rPr lang="en-GB" smtClean="0"/>
              <a:t>In Vensim Pro &amp; DSS configurations the Analysis toolsets can be modified  </a:t>
            </a:r>
          </a:p>
          <a:p>
            <a:r>
              <a:rPr lang="en-GB" smtClean="0"/>
              <a:t>The built in toolset (also named default1.vts) and the more complete toolset default2.vts contain many of the Analysis tools needed for investigating models. </a:t>
            </a:r>
          </a:p>
        </p:txBody>
      </p:sp>
      <p:pic>
        <p:nvPicPr>
          <p:cNvPr id="83972" name="Picture 5"/>
          <p:cNvPicPr>
            <a:picLocks noChangeAspect="1" noChangeArrowheads="1"/>
          </p:cNvPicPr>
          <p:nvPr/>
        </p:nvPicPr>
        <p:blipFill>
          <a:blip r:embed="rId2" cstate="print"/>
          <a:srcRect/>
          <a:stretch>
            <a:fillRect/>
          </a:stretch>
        </p:blipFill>
        <p:spPr bwMode="auto">
          <a:xfrm>
            <a:off x="642938" y="1500188"/>
            <a:ext cx="500062" cy="410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smtClean="0"/>
              <a:t>Structural Analysis Tools</a:t>
            </a:r>
          </a:p>
        </p:txBody>
      </p:sp>
      <p:sp>
        <p:nvSpPr>
          <p:cNvPr id="84995" name="Rectangle 3"/>
          <p:cNvSpPr>
            <a:spLocks noGrp="1" noChangeArrowheads="1"/>
          </p:cNvSpPr>
          <p:nvPr>
            <p:ph type="body" idx="1"/>
          </p:nvPr>
        </p:nvSpPr>
        <p:spPr>
          <a:xfrm>
            <a:off x="533400" y="1752600"/>
            <a:ext cx="3733800" cy="1295400"/>
          </a:xfrm>
        </p:spPr>
        <p:txBody>
          <a:bodyPr/>
          <a:lstStyle/>
          <a:p>
            <a:r>
              <a:rPr lang="en-GB" sz="1400" b="0" smtClean="0">
                <a:solidFill>
                  <a:schemeClr val="accent2"/>
                </a:solidFill>
                <a:latin typeface="Verdana" pitchFamily="34" charset="0"/>
              </a:rPr>
              <a:t>Causes Tree</a:t>
            </a:r>
            <a:r>
              <a:rPr lang="en-GB" sz="1400" smtClean="0">
                <a:latin typeface="Verdana" pitchFamily="34" charset="0"/>
              </a:rPr>
              <a:t> — creates a tree-type graphical representation showing the causes of the Workbench Variable.</a:t>
            </a:r>
          </a:p>
        </p:txBody>
      </p:sp>
      <p:grpSp>
        <p:nvGrpSpPr>
          <p:cNvPr id="2" name="Group 4"/>
          <p:cNvGrpSpPr>
            <a:grpSpLocks/>
          </p:cNvGrpSpPr>
          <p:nvPr/>
        </p:nvGrpSpPr>
        <p:grpSpPr bwMode="auto">
          <a:xfrm>
            <a:off x="533400" y="1828800"/>
            <a:ext cx="8610600" cy="2641600"/>
            <a:chOff x="336" y="1152"/>
            <a:chExt cx="5424" cy="1664"/>
          </a:xfrm>
        </p:grpSpPr>
        <p:sp>
          <p:nvSpPr>
            <p:cNvPr id="85008" name="Rectangle 5"/>
            <p:cNvSpPr>
              <a:spLocks noChangeArrowheads="1"/>
            </p:cNvSpPr>
            <p:nvPr/>
          </p:nvSpPr>
          <p:spPr bwMode="auto">
            <a:xfrm>
              <a:off x="336" y="2000"/>
              <a:ext cx="2448" cy="816"/>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GB" sz="1200" b="0">
                  <a:solidFill>
                    <a:schemeClr val="accent2"/>
                  </a:solidFill>
                </a:rPr>
                <a:t>Uses Tree</a:t>
              </a:r>
              <a:r>
                <a:rPr lang="en-GB" sz="1200"/>
                <a:t> — create a tree-type graphical representation showing the uses of the Workbench Variable.</a:t>
              </a:r>
            </a:p>
          </p:txBody>
        </p:sp>
        <p:pic>
          <p:nvPicPr>
            <p:cNvPr id="85009" name="Picture 6"/>
            <p:cNvPicPr>
              <a:picLocks noChangeAspect="1" noChangeArrowheads="1"/>
            </p:cNvPicPr>
            <p:nvPr/>
          </p:nvPicPr>
          <p:blipFill>
            <a:blip r:embed="rId2" cstate="print"/>
            <a:srcRect/>
            <a:stretch>
              <a:fillRect/>
            </a:stretch>
          </p:blipFill>
          <p:spPr bwMode="auto">
            <a:xfrm>
              <a:off x="4332" y="1152"/>
              <a:ext cx="1428" cy="1344"/>
            </a:xfrm>
            <a:prstGeom prst="rect">
              <a:avLst/>
            </a:prstGeom>
            <a:noFill/>
            <a:ln w="9525">
              <a:noFill/>
              <a:miter lim="800000"/>
              <a:headEnd/>
              <a:tailEnd/>
            </a:ln>
          </p:spPr>
        </p:pic>
      </p:grpSp>
      <p:pic>
        <p:nvPicPr>
          <p:cNvPr id="84997" name="Picture 7"/>
          <p:cNvPicPr>
            <a:picLocks noChangeAspect="1" noChangeArrowheads="1"/>
          </p:cNvPicPr>
          <p:nvPr/>
        </p:nvPicPr>
        <p:blipFill>
          <a:blip r:embed="rId3" cstate="print"/>
          <a:srcRect/>
          <a:stretch>
            <a:fillRect/>
          </a:stretch>
        </p:blipFill>
        <p:spPr bwMode="auto">
          <a:xfrm>
            <a:off x="4572000" y="1828800"/>
            <a:ext cx="2266950" cy="2133600"/>
          </a:xfrm>
          <a:prstGeom prst="rect">
            <a:avLst/>
          </a:prstGeom>
          <a:noFill/>
          <a:ln w="9525">
            <a:noFill/>
            <a:miter lim="800000"/>
            <a:headEnd/>
            <a:tailEnd/>
          </a:ln>
        </p:spPr>
      </p:pic>
      <p:grpSp>
        <p:nvGrpSpPr>
          <p:cNvPr id="3" name="Group 8"/>
          <p:cNvGrpSpPr>
            <a:grpSpLocks/>
          </p:cNvGrpSpPr>
          <p:nvPr/>
        </p:nvGrpSpPr>
        <p:grpSpPr bwMode="auto">
          <a:xfrm>
            <a:off x="533400" y="4191000"/>
            <a:ext cx="6305550" cy="2143125"/>
            <a:chOff x="336" y="2640"/>
            <a:chExt cx="3972" cy="1350"/>
          </a:xfrm>
        </p:grpSpPr>
        <p:sp>
          <p:nvSpPr>
            <p:cNvPr id="85006" name="Rectangle 9"/>
            <p:cNvSpPr>
              <a:spLocks noChangeArrowheads="1"/>
            </p:cNvSpPr>
            <p:nvPr/>
          </p:nvSpPr>
          <p:spPr bwMode="auto">
            <a:xfrm>
              <a:off x="336" y="2848"/>
              <a:ext cx="2448" cy="624"/>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GB" sz="1200" b="0">
                  <a:solidFill>
                    <a:schemeClr val="accent2"/>
                  </a:solidFill>
                </a:rPr>
                <a:t>Loops</a:t>
              </a:r>
              <a:r>
                <a:rPr lang="en-GB" sz="1200"/>
                <a:t> — displays a list of all feedback loops passing through the Workbench Variable.</a:t>
              </a:r>
            </a:p>
          </p:txBody>
        </p:sp>
        <p:pic>
          <p:nvPicPr>
            <p:cNvPr id="85007" name="Picture 10"/>
            <p:cNvPicPr>
              <a:picLocks noChangeAspect="1" noChangeArrowheads="1"/>
            </p:cNvPicPr>
            <p:nvPr/>
          </p:nvPicPr>
          <p:blipFill>
            <a:blip r:embed="rId4" cstate="print"/>
            <a:srcRect/>
            <a:stretch>
              <a:fillRect/>
            </a:stretch>
          </p:blipFill>
          <p:spPr bwMode="auto">
            <a:xfrm>
              <a:off x="2880" y="2640"/>
              <a:ext cx="1428" cy="1350"/>
            </a:xfrm>
            <a:prstGeom prst="rect">
              <a:avLst/>
            </a:prstGeom>
            <a:noFill/>
            <a:ln w="9525">
              <a:noFill/>
              <a:miter lim="800000"/>
              <a:headEnd/>
              <a:tailEnd/>
            </a:ln>
          </p:spPr>
        </p:pic>
      </p:grpSp>
      <p:grpSp>
        <p:nvGrpSpPr>
          <p:cNvPr id="4" name="Group 11"/>
          <p:cNvGrpSpPr>
            <a:grpSpLocks/>
          </p:cNvGrpSpPr>
          <p:nvPr/>
        </p:nvGrpSpPr>
        <p:grpSpPr bwMode="auto">
          <a:xfrm>
            <a:off x="533400" y="4191000"/>
            <a:ext cx="8610600" cy="2286000"/>
            <a:chOff x="336" y="2640"/>
            <a:chExt cx="5424" cy="1440"/>
          </a:xfrm>
        </p:grpSpPr>
        <p:sp>
          <p:nvSpPr>
            <p:cNvPr id="85004" name="Rectangle 12"/>
            <p:cNvSpPr>
              <a:spLocks noChangeArrowheads="1"/>
            </p:cNvSpPr>
            <p:nvPr/>
          </p:nvSpPr>
          <p:spPr bwMode="auto">
            <a:xfrm>
              <a:off x="336" y="3504"/>
              <a:ext cx="2448" cy="576"/>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GB" sz="1200" b="0">
                  <a:solidFill>
                    <a:schemeClr val="accent2"/>
                  </a:solidFill>
                </a:rPr>
                <a:t>Document</a:t>
              </a:r>
              <a:r>
                <a:rPr lang="en-GB" sz="1200"/>
                <a:t> - equations, definitions, units of measure, and selected values for the Workbench Variable.</a:t>
              </a:r>
            </a:p>
          </p:txBody>
        </p:sp>
        <p:pic>
          <p:nvPicPr>
            <p:cNvPr id="85005" name="Picture 13"/>
            <p:cNvPicPr>
              <a:picLocks noChangeAspect="1" noChangeArrowheads="1"/>
            </p:cNvPicPr>
            <p:nvPr/>
          </p:nvPicPr>
          <p:blipFill>
            <a:blip r:embed="rId5" cstate="print"/>
            <a:srcRect/>
            <a:stretch>
              <a:fillRect/>
            </a:stretch>
          </p:blipFill>
          <p:spPr bwMode="auto">
            <a:xfrm>
              <a:off x="4332" y="2640"/>
              <a:ext cx="1428" cy="1344"/>
            </a:xfrm>
            <a:prstGeom prst="rect">
              <a:avLst/>
            </a:prstGeom>
            <a:noFill/>
            <a:ln w="9525">
              <a:noFill/>
              <a:miter lim="800000"/>
              <a:headEnd/>
              <a:tailEnd/>
            </a:ln>
          </p:spPr>
        </p:pic>
      </p:grpSp>
      <p:pic>
        <p:nvPicPr>
          <p:cNvPr id="85000" name="Picture 14"/>
          <p:cNvPicPr>
            <a:picLocks noChangeAspect="1" noChangeArrowheads="1"/>
          </p:cNvPicPr>
          <p:nvPr/>
        </p:nvPicPr>
        <p:blipFill>
          <a:blip r:embed="rId6" cstate="print"/>
          <a:srcRect/>
          <a:stretch>
            <a:fillRect/>
          </a:stretch>
        </p:blipFill>
        <p:spPr bwMode="auto">
          <a:xfrm>
            <a:off x="357188" y="1785938"/>
            <a:ext cx="500062" cy="500062"/>
          </a:xfrm>
          <a:prstGeom prst="rect">
            <a:avLst/>
          </a:prstGeom>
          <a:noFill/>
          <a:ln w="9525">
            <a:noFill/>
            <a:miter lim="800000"/>
            <a:headEnd/>
            <a:tailEnd/>
          </a:ln>
        </p:spPr>
      </p:pic>
      <p:pic>
        <p:nvPicPr>
          <p:cNvPr id="85001" name="Picture 15"/>
          <p:cNvPicPr>
            <a:picLocks noChangeAspect="1" noChangeArrowheads="1"/>
          </p:cNvPicPr>
          <p:nvPr/>
        </p:nvPicPr>
        <p:blipFill>
          <a:blip r:embed="rId7" cstate="print"/>
          <a:srcRect/>
          <a:stretch>
            <a:fillRect/>
          </a:stretch>
        </p:blipFill>
        <p:spPr bwMode="auto">
          <a:xfrm>
            <a:off x="357188" y="3214688"/>
            <a:ext cx="525462" cy="461962"/>
          </a:xfrm>
          <a:prstGeom prst="rect">
            <a:avLst/>
          </a:prstGeom>
          <a:noFill/>
          <a:ln w="9525">
            <a:noFill/>
            <a:miter lim="800000"/>
            <a:headEnd/>
            <a:tailEnd/>
          </a:ln>
        </p:spPr>
      </p:pic>
      <p:pic>
        <p:nvPicPr>
          <p:cNvPr id="85002" name="Picture 16"/>
          <p:cNvPicPr>
            <a:picLocks noChangeAspect="1" noChangeArrowheads="1"/>
          </p:cNvPicPr>
          <p:nvPr/>
        </p:nvPicPr>
        <p:blipFill>
          <a:blip r:embed="rId8" cstate="print"/>
          <a:srcRect/>
          <a:stretch>
            <a:fillRect/>
          </a:stretch>
        </p:blipFill>
        <p:spPr bwMode="auto">
          <a:xfrm>
            <a:off x="277813" y="4572000"/>
            <a:ext cx="550862" cy="428625"/>
          </a:xfrm>
          <a:prstGeom prst="rect">
            <a:avLst/>
          </a:prstGeom>
          <a:noFill/>
          <a:ln w="9525">
            <a:noFill/>
            <a:miter lim="800000"/>
            <a:headEnd/>
            <a:tailEnd/>
          </a:ln>
        </p:spPr>
      </p:pic>
      <p:pic>
        <p:nvPicPr>
          <p:cNvPr id="85003" name="Picture 17"/>
          <p:cNvPicPr>
            <a:picLocks noChangeAspect="1" noChangeArrowheads="1"/>
          </p:cNvPicPr>
          <p:nvPr/>
        </p:nvPicPr>
        <p:blipFill>
          <a:blip r:embed="rId9" cstate="print"/>
          <a:srcRect/>
          <a:stretch>
            <a:fillRect/>
          </a:stretch>
        </p:blipFill>
        <p:spPr bwMode="auto">
          <a:xfrm>
            <a:off x="285750" y="5643563"/>
            <a:ext cx="566738" cy="42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14375" y="642938"/>
            <a:ext cx="7772400" cy="914400"/>
          </a:xfrm>
        </p:spPr>
        <p:txBody>
          <a:bodyPr/>
          <a:lstStyle/>
          <a:p>
            <a:r>
              <a:rPr lang="en-GB" smtClean="0"/>
              <a:t>Dataset Analysis Tools</a:t>
            </a:r>
          </a:p>
        </p:txBody>
      </p:sp>
      <p:sp>
        <p:nvSpPr>
          <p:cNvPr id="86019" name="Rectangle 3"/>
          <p:cNvSpPr>
            <a:spLocks noGrp="1" noChangeArrowheads="1"/>
          </p:cNvSpPr>
          <p:nvPr>
            <p:ph type="body" idx="1"/>
          </p:nvPr>
        </p:nvSpPr>
        <p:spPr>
          <a:xfrm>
            <a:off x="685800" y="1428750"/>
            <a:ext cx="7772400" cy="5124450"/>
          </a:xfrm>
        </p:spPr>
        <p:txBody>
          <a:bodyPr/>
          <a:lstStyle/>
          <a:p>
            <a:r>
              <a:rPr lang="en-GB" sz="1200" smtClean="0"/>
              <a:t>Causes Strip Graph — displays simple graphs in a strip, allowing you to trace causality by showing the direct causes (as shown) of the Workbench Variable.</a:t>
            </a:r>
          </a:p>
          <a:p>
            <a:endParaRPr lang="en-GB" sz="1200" smtClean="0"/>
          </a:p>
          <a:p>
            <a:r>
              <a:rPr lang="en-GB" sz="1200" smtClean="0"/>
              <a:t>Graph — displays behaviour in a larger graph than the Strip Graph, and contains different options for output than the Strip Graph.</a:t>
            </a:r>
          </a:p>
          <a:p>
            <a:endParaRPr lang="en-GB" sz="1200" smtClean="0"/>
          </a:p>
          <a:p>
            <a:r>
              <a:rPr lang="en-GB" sz="1200" smtClean="0"/>
              <a:t>Sensitivity Graph — creates a sensitivity graph of one variable and its range of uncertainty generated from sensitivity testing.</a:t>
            </a:r>
          </a:p>
          <a:p>
            <a:endParaRPr lang="en-GB" sz="1200" smtClean="0"/>
          </a:p>
          <a:p>
            <a:r>
              <a:rPr lang="en-GB" sz="1200" smtClean="0"/>
              <a:t>Bar Graph — creates a bar graph of a variable at a specific time, or displays a histogram of variables over all times or across sensitivity simulations at a time.</a:t>
            </a:r>
          </a:p>
          <a:p>
            <a:endParaRPr lang="en-GB" sz="800" smtClean="0"/>
          </a:p>
          <a:p>
            <a:r>
              <a:rPr lang="en-GB" sz="1200" smtClean="0"/>
              <a:t>Table — generates a table of values for the Workbench Variable.</a:t>
            </a:r>
          </a:p>
          <a:p>
            <a:endParaRPr lang="en-GB" sz="1200" smtClean="0"/>
          </a:p>
          <a:p>
            <a:endParaRPr lang="en-GB" sz="800" smtClean="0"/>
          </a:p>
          <a:p>
            <a:r>
              <a:rPr lang="en-GB" sz="1200" smtClean="0"/>
              <a:t>Table Running Down — table with time running down. </a:t>
            </a:r>
          </a:p>
          <a:p>
            <a:endParaRPr lang="en-GB" sz="1200" smtClean="0"/>
          </a:p>
          <a:p>
            <a:r>
              <a:rPr lang="en-GB" sz="1200" smtClean="0"/>
              <a:t>Runs Compare — compares all Lookups and Constants in the first loaded dataset to those in the second loaded dataset.</a:t>
            </a:r>
          </a:p>
          <a:p>
            <a:endParaRPr lang="en-GB" sz="1200" smtClean="0"/>
          </a:p>
          <a:p>
            <a:r>
              <a:rPr lang="en-GB" sz="1200" smtClean="0"/>
              <a:t>Statistics — provides summary statistics on the Workbench Variable and its causes or uses.</a:t>
            </a:r>
          </a:p>
          <a:p>
            <a:endParaRPr lang="en-GB" sz="1200" smtClean="0"/>
          </a:p>
          <a:p>
            <a:r>
              <a:rPr lang="en-GB" sz="1200" smtClean="0"/>
              <a:t>Dimension Checker – Checks units of equations correctly match</a:t>
            </a:r>
          </a:p>
        </p:txBody>
      </p:sp>
      <p:sp>
        <p:nvSpPr>
          <p:cNvPr id="86020" name="Rectangle 5"/>
          <p:cNvSpPr>
            <a:spLocks noChangeArrowheads="1"/>
          </p:cNvSpPr>
          <p:nvPr/>
        </p:nvSpPr>
        <p:spPr bwMode="auto">
          <a:xfrm>
            <a:off x="1928813" y="0"/>
            <a:ext cx="762000" cy="228600"/>
          </a:xfrm>
          <a:prstGeom prst="rect">
            <a:avLst/>
          </a:prstGeom>
          <a:solidFill>
            <a:schemeClr val="bg1"/>
          </a:solidFill>
          <a:ln w="9525">
            <a:solidFill>
              <a:schemeClr val="bg1"/>
            </a:solidFill>
            <a:miter lim="800000"/>
            <a:headEnd/>
            <a:tailEnd/>
          </a:ln>
        </p:spPr>
        <p:txBody>
          <a:bodyPr wrap="none" anchor="ctr"/>
          <a:lstStyle/>
          <a:p>
            <a:pPr algn="ctr" eaLnBrk="0" hangingPunct="0"/>
            <a:endParaRPr lang="en-US"/>
          </a:p>
        </p:txBody>
      </p:sp>
      <p:sp>
        <p:nvSpPr>
          <p:cNvPr id="86021" name="Rectangle 6"/>
          <p:cNvSpPr>
            <a:spLocks noChangeArrowheads="1"/>
          </p:cNvSpPr>
          <p:nvPr/>
        </p:nvSpPr>
        <p:spPr bwMode="auto">
          <a:xfrm>
            <a:off x="228600" y="2362200"/>
            <a:ext cx="762000" cy="228600"/>
          </a:xfrm>
          <a:prstGeom prst="rect">
            <a:avLst/>
          </a:prstGeom>
          <a:solidFill>
            <a:schemeClr val="bg1"/>
          </a:solidFill>
          <a:ln w="9525">
            <a:solidFill>
              <a:schemeClr val="bg1"/>
            </a:solidFill>
            <a:miter lim="800000"/>
            <a:headEnd/>
            <a:tailEnd/>
          </a:ln>
        </p:spPr>
        <p:txBody>
          <a:bodyPr wrap="none" anchor="ctr"/>
          <a:lstStyle/>
          <a:p>
            <a:pPr algn="ctr" eaLnBrk="0" hangingPunct="0"/>
            <a:endParaRPr lang="en-US"/>
          </a:p>
        </p:txBody>
      </p:sp>
      <p:pic>
        <p:nvPicPr>
          <p:cNvPr id="86022" name="Picture 7"/>
          <p:cNvPicPr>
            <a:picLocks noChangeAspect="1" noChangeArrowheads="1"/>
          </p:cNvPicPr>
          <p:nvPr/>
        </p:nvPicPr>
        <p:blipFill>
          <a:blip r:embed="rId2" cstate="print"/>
          <a:srcRect/>
          <a:stretch>
            <a:fillRect/>
          </a:stretch>
        </p:blipFill>
        <p:spPr bwMode="auto">
          <a:xfrm>
            <a:off x="0" y="1428750"/>
            <a:ext cx="70167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smtClean="0"/>
              <a:t>Graph Output</a:t>
            </a:r>
          </a:p>
        </p:txBody>
      </p:sp>
      <p:pic>
        <p:nvPicPr>
          <p:cNvPr id="87043" name="Picture 3"/>
          <p:cNvPicPr>
            <a:picLocks noChangeAspect="1" noChangeArrowheads="1"/>
          </p:cNvPicPr>
          <p:nvPr/>
        </p:nvPicPr>
        <p:blipFill>
          <a:blip r:embed="rId2" cstate="print"/>
          <a:srcRect/>
          <a:stretch>
            <a:fillRect/>
          </a:stretch>
        </p:blipFill>
        <p:spPr bwMode="auto">
          <a:xfrm>
            <a:off x="2438400" y="2209800"/>
            <a:ext cx="5514975" cy="3838575"/>
          </a:xfrm>
          <a:prstGeom prst="rect">
            <a:avLst/>
          </a:prstGeom>
          <a:noFill/>
          <a:ln w="9525">
            <a:noFill/>
            <a:miter lim="800000"/>
            <a:headEnd/>
            <a:tailEnd/>
          </a:ln>
        </p:spPr>
      </p:pic>
      <p:sp>
        <p:nvSpPr>
          <p:cNvPr id="87044" name="Line 4"/>
          <p:cNvSpPr>
            <a:spLocks noChangeShapeType="1"/>
          </p:cNvSpPr>
          <p:nvPr/>
        </p:nvSpPr>
        <p:spPr bwMode="auto">
          <a:xfrm flipV="1">
            <a:off x="3581400" y="6019800"/>
            <a:ext cx="0" cy="304800"/>
          </a:xfrm>
          <a:prstGeom prst="line">
            <a:avLst/>
          </a:prstGeom>
          <a:noFill/>
          <a:ln w="9525">
            <a:solidFill>
              <a:schemeClr val="tx1"/>
            </a:solidFill>
            <a:round/>
            <a:headEnd/>
            <a:tailEnd type="triangle" w="med" len="med"/>
          </a:ln>
        </p:spPr>
        <p:txBody>
          <a:bodyPr/>
          <a:lstStyle/>
          <a:p>
            <a:endParaRPr lang="en-GB"/>
          </a:p>
        </p:txBody>
      </p:sp>
      <p:sp>
        <p:nvSpPr>
          <p:cNvPr id="87045" name="Line 5"/>
          <p:cNvSpPr>
            <a:spLocks noChangeShapeType="1"/>
          </p:cNvSpPr>
          <p:nvPr/>
        </p:nvSpPr>
        <p:spPr bwMode="auto">
          <a:xfrm flipV="1">
            <a:off x="1676400" y="5867400"/>
            <a:ext cx="914400" cy="457200"/>
          </a:xfrm>
          <a:prstGeom prst="line">
            <a:avLst/>
          </a:prstGeom>
          <a:noFill/>
          <a:ln w="9525">
            <a:solidFill>
              <a:schemeClr val="tx1"/>
            </a:solidFill>
            <a:round/>
            <a:headEnd/>
            <a:tailEnd type="triangle" w="med" len="med"/>
          </a:ln>
        </p:spPr>
        <p:txBody>
          <a:bodyPr/>
          <a:lstStyle/>
          <a:p>
            <a:endParaRPr lang="en-GB"/>
          </a:p>
        </p:txBody>
      </p:sp>
      <p:sp>
        <p:nvSpPr>
          <p:cNvPr id="87046" name="Line 6"/>
          <p:cNvSpPr>
            <a:spLocks noChangeShapeType="1"/>
          </p:cNvSpPr>
          <p:nvPr/>
        </p:nvSpPr>
        <p:spPr bwMode="auto">
          <a:xfrm flipH="1">
            <a:off x="7772400" y="5715000"/>
            <a:ext cx="533400" cy="0"/>
          </a:xfrm>
          <a:prstGeom prst="line">
            <a:avLst/>
          </a:prstGeom>
          <a:noFill/>
          <a:ln w="9525">
            <a:solidFill>
              <a:schemeClr val="tx1"/>
            </a:solidFill>
            <a:round/>
            <a:headEnd/>
            <a:tailEnd type="triangle" w="med" len="med"/>
          </a:ln>
        </p:spPr>
        <p:txBody>
          <a:bodyPr/>
          <a:lstStyle/>
          <a:p>
            <a:endParaRPr lang="en-GB"/>
          </a:p>
        </p:txBody>
      </p:sp>
      <p:sp>
        <p:nvSpPr>
          <p:cNvPr id="87047" name="Text Box 7"/>
          <p:cNvSpPr txBox="1">
            <a:spLocks noChangeArrowheads="1"/>
          </p:cNvSpPr>
          <p:nvPr/>
        </p:nvSpPr>
        <p:spPr bwMode="auto">
          <a:xfrm>
            <a:off x="2971800" y="6324600"/>
            <a:ext cx="1247775" cy="336550"/>
          </a:xfrm>
          <a:prstGeom prst="rect">
            <a:avLst/>
          </a:prstGeom>
          <a:noFill/>
          <a:ln w="9525">
            <a:noFill/>
            <a:miter lim="800000"/>
            <a:headEnd/>
            <a:tailEnd/>
          </a:ln>
        </p:spPr>
        <p:txBody>
          <a:bodyPr wrap="none">
            <a:spAutoFit/>
          </a:bodyPr>
          <a:lstStyle/>
          <a:p>
            <a:r>
              <a:rPr lang="en-GB" sz="1600" b="0">
                <a:solidFill>
                  <a:srgbClr val="FF3300"/>
                </a:solidFill>
              </a:rPr>
              <a:t>Run Name</a:t>
            </a:r>
          </a:p>
        </p:txBody>
      </p:sp>
      <p:sp>
        <p:nvSpPr>
          <p:cNvPr id="87048" name="Text Box 8"/>
          <p:cNvSpPr txBox="1">
            <a:spLocks noChangeArrowheads="1"/>
          </p:cNvSpPr>
          <p:nvPr/>
        </p:nvSpPr>
        <p:spPr bwMode="auto">
          <a:xfrm>
            <a:off x="0" y="6172200"/>
            <a:ext cx="1679575" cy="336550"/>
          </a:xfrm>
          <a:prstGeom prst="rect">
            <a:avLst/>
          </a:prstGeom>
          <a:noFill/>
          <a:ln w="9525">
            <a:noFill/>
            <a:miter lim="800000"/>
            <a:headEnd/>
            <a:tailEnd/>
          </a:ln>
        </p:spPr>
        <p:txBody>
          <a:bodyPr wrap="none">
            <a:spAutoFit/>
          </a:bodyPr>
          <a:lstStyle/>
          <a:p>
            <a:r>
              <a:rPr lang="en-GB" sz="1600" b="0">
                <a:solidFill>
                  <a:srgbClr val="FF3300"/>
                </a:solidFill>
              </a:rPr>
              <a:t>Variable Name</a:t>
            </a:r>
          </a:p>
        </p:txBody>
      </p:sp>
      <p:sp>
        <p:nvSpPr>
          <p:cNvPr id="87049" name="Text Box 9"/>
          <p:cNvSpPr txBox="1">
            <a:spLocks noChangeArrowheads="1"/>
          </p:cNvSpPr>
          <p:nvPr/>
        </p:nvSpPr>
        <p:spPr bwMode="auto">
          <a:xfrm>
            <a:off x="8229600" y="5562600"/>
            <a:ext cx="703263" cy="336550"/>
          </a:xfrm>
          <a:prstGeom prst="rect">
            <a:avLst/>
          </a:prstGeom>
          <a:noFill/>
          <a:ln w="9525">
            <a:noFill/>
            <a:miter lim="800000"/>
            <a:headEnd/>
            <a:tailEnd/>
          </a:ln>
        </p:spPr>
        <p:txBody>
          <a:bodyPr wrap="none">
            <a:spAutoFit/>
          </a:bodyPr>
          <a:lstStyle/>
          <a:p>
            <a:r>
              <a:rPr lang="en-GB" sz="1600" b="0">
                <a:solidFill>
                  <a:srgbClr val="FF3300"/>
                </a:solidFill>
              </a:rPr>
              <a:t>Units</a:t>
            </a:r>
          </a:p>
        </p:txBody>
      </p:sp>
      <p:grpSp>
        <p:nvGrpSpPr>
          <p:cNvPr id="2" name="Group 10"/>
          <p:cNvGrpSpPr>
            <a:grpSpLocks/>
          </p:cNvGrpSpPr>
          <p:nvPr/>
        </p:nvGrpSpPr>
        <p:grpSpPr bwMode="auto">
          <a:xfrm>
            <a:off x="0" y="3200400"/>
            <a:ext cx="2514600" cy="1752600"/>
            <a:chOff x="0" y="2016"/>
            <a:chExt cx="1584" cy="1104"/>
          </a:xfrm>
        </p:grpSpPr>
        <p:pic>
          <p:nvPicPr>
            <p:cNvPr id="87052" name="Picture 11"/>
            <p:cNvPicPr>
              <a:picLocks noChangeAspect="1" noChangeArrowheads="1"/>
            </p:cNvPicPr>
            <p:nvPr/>
          </p:nvPicPr>
          <p:blipFill>
            <a:blip r:embed="rId3" cstate="print"/>
            <a:srcRect/>
            <a:stretch>
              <a:fillRect/>
            </a:stretch>
          </p:blipFill>
          <p:spPr bwMode="auto">
            <a:xfrm>
              <a:off x="240" y="2160"/>
              <a:ext cx="1152" cy="258"/>
            </a:xfrm>
            <a:prstGeom prst="rect">
              <a:avLst/>
            </a:prstGeom>
            <a:noFill/>
            <a:ln w="9525">
              <a:noFill/>
              <a:miter lim="800000"/>
              <a:headEnd/>
              <a:tailEnd/>
            </a:ln>
          </p:spPr>
        </p:pic>
        <p:sp>
          <p:nvSpPr>
            <p:cNvPr id="87053" name="Text Box 12"/>
            <p:cNvSpPr txBox="1">
              <a:spLocks noChangeArrowheads="1"/>
            </p:cNvSpPr>
            <p:nvPr/>
          </p:nvSpPr>
          <p:spPr bwMode="auto">
            <a:xfrm>
              <a:off x="144" y="2688"/>
              <a:ext cx="374" cy="173"/>
            </a:xfrm>
            <a:prstGeom prst="rect">
              <a:avLst/>
            </a:prstGeom>
            <a:noFill/>
            <a:ln w="9525">
              <a:noFill/>
              <a:miter lim="800000"/>
              <a:headEnd/>
              <a:tailEnd/>
            </a:ln>
          </p:spPr>
          <p:txBody>
            <a:bodyPr wrap="none">
              <a:spAutoFit/>
            </a:bodyPr>
            <a:lstStyle/>
            <a:p>
              <a:r>
                <a:rPr lang="en-GB" sz="1200" b="0">
                  <a:solidFill>
                    <a:srgbClr val="FF3300"/>
                  </a:solidFill>
                </a:rPr>
                <a:t>Close</a:t>
              </a:r>
            </a:p>
          </p:txBody>
        </p:sp>
        <p:sp>
          <p:nvSpPr>
            <p:cNvPr id="87054" name="Text Box 13"/>
            <p:cNvSpPr txBox="1">
              <a:spLocks noChangeArrowheads="1"/>
            </p:cNvSpPr>
            <p:nvPr/>
          </p:nvSpPr>
          <p:spPr bwMode="auto">
            <a:xfrm>
              <a:off x="576" y="2688"/>
              <a:ext cx="340" cy="173"/>
            </a:xfrm>
            <a:prstGeom prst="rect">
              <a:avLst/>
            </a:prstGeom>
            <a:noFill/>
            <a:ln w="9525">
              <a:noFill/>
              <a:miter lim="800000"/>
              <a:headEnd/>
              <a:tailEnd/>
            </a:ln>
          </p:spPr>
          <p:txBody>
            <a:bodyPr wrap="none">
              <a:spAutoFit/>
            </a:bodyPr>
            <a:lstStyle/>
            <a:p>
              <a:r>
                <a:rPr lang="en-GB" sz="1200" b="0">
                  <a:solidFill>
                    <a:srgbClr val="FF3300"/>
                  </a:solidFill>
                </a:rPr>
                <a:t>Print</a:t>
              </a:r>
            </a:p>
          </p:txBody>
        </p:sp>
        <p:sp>
          <p:nvSpPr>
            <p:cNvPr id="87055" name="Text Box 14"/>
            <p:cNvSpPr txBox="1">
              <a:spLocks noChangeArrowheads="1"/>
            </p:cNvSpPr>
            <p:nvPr/>
          </p:nvSpPr>
          <p:spPr bwMode="auto">
            <a:xfrm>
              <a:off x="1056" y="2688"/>
              <a:ext cx="354" cy="173"/>
            </a:xfrm>
            <a:prstGeom prst="rect">
              <a:avLst/>
            </a:prstGeom>
            <a:noFill/>
            <a:ln w="9525">
              <a:noFill/>
              <a:miter lim="800000"/>
              <a:headEnd/>
              <a:tailEnd/>
            </a:ln>
          </p:spPr>
          <p:txBody>
            <a:bodyPr wrap="none">
              <a:spAutoFit/>
            </a:bodyPr>
            <a:lstStyle/>
            <a:p>
              <a:r>
                <a:rPr lang="en-GB" sz="1200" b="0">
                  <a:solidFill>
                    <a:srgbClr val="FF3300"/>
                  </a:solidFill>
                </a:rPr>
                <a:t>Save</a:t>
              </a:r>
            </a:p>
          </p:txBody>
        </p:sp>
        <p:sp>
          <p:nvSpPr>
            <p:cNvPr id="87056" name="Text Box 15"/>
            <p:cNvSpPr txBox="1">
              <a:spLocks noChangeArrowheads="1"/>
            </p:cNvSpPr>
            <p:nvPr/>
          </p:nvSpPr>
          <p:spPr bwMode="auto">
            <a:xfrm>
              <a:off x="816" y="2928"/>
              <a:ext cx="432" cy="173"/>
            </a:xfrm>
            <a:prstGeom prst="rect">
              <a:avLst/>
            </a:prstGeom>
            <a:noFill/>
            <a:ln w="9525">
              <a:noFill/>
              <a:miter lim="800000"/>
              <a:headEnd/>
              <a:tailEnd/>
            </a:ln>
          </p:spPr>
          <p:txBody>
            <a:bodyPr>
              <a:spAutoFit/>
            </a:bodyPr>
            <a:lstStyle/>
            <a:p>
              <a:r>
                <a:rPr lang="en-GB" sz="1200" b="0">
                  <a:solidFill>
                    <a:srgbClr val="FF3300"/>
                  </a:solidFill>
                </a:rPr>
                <a:t>Copy</a:t>
              </a:r>
            </a:p>
          </p:txBody>
        </p:sp>
        <p:sp>
          <p:nvSpPr>
            <p:cNvPr id="87057" name="Text Box 16"/>
            <p:cNvSpPr txBox="1">
              <a:spLocks noChangeArrowheads="1"/>
            </p:cNvSpPr>
            <p:nvPr/>
          </p:nvSpPr>
          <p:spPr bwMode="auto">
            <a:xfrm>
              <a:off x="336" y="2928"/>
              <a:ext cx="334" cy="173"/>
            </a:xfrm>
            <a:prstGeom prst="rect">
              <a:avLst/>
            </a:prstGeom>
            <a:noFill/>
            <a:ln w="9525">
              <a:noFill/>
              <a:miter lim="800000"/>
              <a:headEnd/>
              <a:tailEnd/>
            </a:ln>
          </p:spPr>
          <p:txBody>
            <a:bodyPr wrap="none">
              <a:spAutoFit/>
            </a:bodyPr>
            <a:lstStyle/>
            <a:p>
              <a:r>
                <a:rPr lang="en-GB" sz="1200" b="0">
                  <a:solidFill>
                    <a:srgbClr val="FF3300"/>
                  </a:solidFill>
                </a:rPr>
                <a:t>Lock</a:t>
              </a:r>
            </a:p>
          </p:txBody>
        </p:sp>
        <p:sp>
          <p:nvSpPr>
            <p:cNvPr id="87058" name="Line 17"/>
            <p:cNvSpPr>
              <a:spLocks noChangeShapeType="1"/>
            </p:cNvSpPr>
            <p:nvPr/>
          </p:nvSpPr>
          <p:spPr bwMode="auto">
            <a:xfrm flipH="1" flipV="1">
              <a:off x="336" y="2400"/>
              <a:ext cx="0" cy="288"/>
            </a:xfrm>
            <a:prstGeom prst="line">
              <a:avLst/>
            </a:prstGeom>
            <a:noFill/>
            <a:ln w="9525">
              <a:solidFill>
                <a:schemeClr val="tx1"/>
              </a:solidFill>
              <a:round/>
              <a:headEnd/>
              <a:tailEnd type="triangle" w="med" len="med"/>
            </a:ln>
          </p:spPr>
          <p:txBody>
            <a:bodyPr/>
            <a:lstStyle/>
            <a:p>
              <a:endParaRPr lang="en-GB"/>
            </a:p>
          </p:txBody>
        </p:sp>
        <p:sp>
          <p:nvSpPr>
            <p:cNvPr id="87059" name="Line 18"/>
            <p:cNvSpPr>
              <a:spLocks noChangeShapeType="1"/>
            </p:cNvSpPr>
            <p:nvPr/>
          </p:nvSpPr>
          <p:spPr bwMode="auto">
            <a:xfrm flipH="1" flipV="1">
              <a:off x="816" y="2400"/>
              <a:ext cx="0" cy="288"/>
            </a:xfrm>
            <a:prstGeom prst="line">
              <a:avLst/>
            </a:prstGeom>
            <a:noFill/>
            <a:ln w="9525">
              <a:solidFill>
                <a:schemeClr val="tx1"/>
              </a:solidFill>
              <a:round/>
              <a:headEnd/>
              <a:tailEnd type="triangle" w="med" len="med"/>
            </a:ln>
          </p:spPr>
          <p:txBody>
            <a:bodyPr/>
            <a:lstStyle/>
            <a:p>
              <a:endParaRPr lang="en-GB"/>
            </a:p>
          </p:txBody>
        </p:sp>
        <p:sp>
          <p:nvSpPr>
            <p:cNvPr id="87060" name="Line 19"/>
            <p:cNvSpPr>
              <a:spLocks noChangeShapeType="1"/>
            </p:cNvSpPr>
            <p:nvPr/>
          </p:nvSpPr>
          <p:spPr bwMode="auto">
            <a:xfrm flipH="1" flipV="1">
              <a:off x="1248" y="2400"/>
              <a:ext cx="0" cy="288"/>
            </a:xfrm>
            <a:prstGeom prst="line">
              <a:avLst/>
            </a:prstGeom>
            <a:noFill/>
            <a:ln w="9525">
              <a:solidFill>
                <a:schemeClr val="tx1"/>
              </a:solidFill>
              <a:round/>
              <a:headEnd/>
              <a:tailEnd type="triangle" w="med" len="med"/>
            </a:ln>
          </p:spPr>
          <p:txBody>
            <a:bodyPr/>
            <a:lstStyle/>
            <a:p>
              <a:endParaRPr lang="en-GB"/>
            </a:p>
          </p:txBody>
        </p:sp>
        <p:sp>
          <p:nvSpPr>
            <p:cNvPr id="87061" name="Line 20"/>
            <p:cNvSpPr>
              <a:spLocks noChangeShapeType="1"/>
            </p:cNvSpPr>
            <p:nvPr/>
          </p:nvSpPr>
          <p:spPr bwMode="auto">
            <a:xfrm flipH="1" flipV="1">
              <a:off x="1008" y="2400"/>
              <a:ext cx="0" cy="528"/>
            </a:xfrm>
            <a:prstGeom prst="line">
              <a:avLst/>
            </a:prstGeom>
            <a:noFill/>
            <a:ln w="9525">
              <a:solidFill>
                <a:schemeClr val="tx1"/>
              </a:solidFill>
              <a:round/>
              <a:headEnd/>
              <a:tailEnd type="triangle" w="med" len="med"/>
            </a:ln>
          </p:spPr>
          <p:txBody>
            <a:bodyPr/>
            <a:lstStyle/>
            <a:p>
              <a:endParaRPr lang="en-GB"/>
            </a:p>
          </p:txBody>
        </p:sp>
        <p:sp>
          <p:nvSpPr>
            <p:cNvPr id="87062" name="Line 21"/>
            <p:cNvSpPr>
              <a:spLocks noChangeShapeType="1"/>
            </p:cNvSpPr>
            <p:nvPr/>
          </p:nvSpPr>
          <p:spPr bwMode="auto">
            <a:xfrm flipH="1" flipV="1">
              <a:off x="528" y="2400"/>
              <a:ext cx="0" cy="528"/>
            </a:xfrm>
            <a:prstGeom prst="line">
              <a:avLst/>
            </a:prstGeom>
            <a:noFill/>
            <a:ln w="9525">
              <a:solidFill>
                <a:schemeClr val="tx1"/>
              </a:solidFill>
              <a:round/>
              <a:headEnd/>
              <a:tailEnd type="triangle" w="med" len="med"/>
            </a:ln>
          </p:spPr>
          <p:txBody>
            <a:bodyPr/>
            <a:lstStyle/>
            <a:p>
              <a:endParaRPr lang="en-GB"/>
            </a:p>
          </p:txBody>
        </p:sp>
        <p:sp>
          <p:nvSpPr>
            <p:cNvPr id="87063" name="AutoShape 22"/>
            <p:cNvSpPr>
              <a:spLocks noChangeArrowheads="1"/>
            </p:cNvSpPr>
            <p:nvPr/>
          </p:nvSpPr>
          <p:spPr bwMode="auto">
            <a:xfrm>
              <a:off x="0" y="2016"/>
              <a:ext cx="1584" cy="1104"/>
            </a:xfrm>
            <a:prstGeom prst="wedgeRoundRectCallout">
              <a:avLst>
                <a:gd name="adj1" fmla="val 62940"/>
                <a:gd name="adj2" fmla="val -99366"/>
                <a:gd name="adj3" fmla="val 16667"/>
              </a:avLst>
            </a:prstGeom>
            <a:noFill/>
            <a:ln w="31750">
              <a:solidFill>
                <a:schemeClr val="tx1"/>
              </a:solidFill>
              <a:miter lim="800000"/>
              <a:headEnd/>
              <a:tailEnd/>
            </a:ln>
          </p:spPr>
          <p:txBody>
            <a:bodyPr/>
            <a:lstStyle/>
            <a:p>
              <a:pPr algn="ctr"/>
              <a:endParaRPr lang="en-US" sz="2400" b="0">
                <a:latin typeface="Times New Roman" pitchFamily="18" charset="0"/>
              </a:endParaRPr>
            </a:p>
          </p:txBody>
        </p:sp>
      </p:grpSp>
      <p:pic>
        <p:nvPicPr>
          <p:cNvPr id="87051" name="Picture 23"/>
          <p:cNvPicPr>
            <a:picLocks noChangeAspect="1" noChangeArrowheads="1"/>
          </p:cNvPicPr>
          <p:nvPr/>
        </p:nvPicPr>
        <p:blipFill>
          <a:blip r:embed="rId4" cstate="print"/>
          <a:srcRect/>
          <a:stretch>
            <a:fillRect/>
          </a:stretch>
        </p:blipFill>
        <p:spPr bwMode="auto">
          <a:xfrm>
            <a:off x="6400800" y="990600"/>
            <a:ext cx="533400" cy="474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smtClean="0"/>
              <a:t>Causes Strip Graph</a:t>
            </a:r>
          </a:p>
        </p:txBody>
      </p:sp>
      <p:pic>
        <p:nvPicPr>
          <p:cNvPr id="88067" name="Picture 3"/>
          <p:cNvPicPr>
            <a:picLocks noGrp="1" noChangeAspect="1" noChangeArrowheads="1"/>
          </p:cNvPicPr>
          <p:nvPr>
            <p:ph type="chart" sz="half" idx="1"/>
          </p:nvPr>
        </p:nvPicPr>
        <p:blipFill>
          <a:blip r:embed="rId2" cstate="print"/>
          <a:srcRect/>
          <a:stretch>
            <a:fillRect/>
          </a:stretch>
        </p:blipFill>
        <p:spPr>
          <a:xfrm>
            <a:off x="1676400" y="2095500"/>
            <a:ext cx="3810000" cy="4114800"/>
          </a:xfrm>
        </p:spPr>
      </p:pic>
      <p:sp>
        <p:nvSpPr>
          <p:cNvPr id="88068" name="Rectangle 4"/>
          <p:cNvSpPr>
            <a:spLocks noGrp="1" noChangeArrowheads="1"/>
          </p:cNvSpPr>
          <p:nvPr>
            <p:ph type="body" sz="half" idx="2"/>
          </p:nvPr>
        </p:nvSpPr>
        <p:spPr>
          <a:xfrm>
            <a:off x="5486400" y="1905000"/>
            <a:ext cx="3352800" cy="4114800"/>
          </a:xfrm>
        </p:spPr>
        <p:txBody>
          <a:bodyPr/>
          <a:lstStyle/>
          <a:p>
            <a:r>
              <a:rPr lang="en-GB" sz="1800" smtClean="0"/>
              <a:t>displays simple graphs in a strip</a:t>
            </a:r>
          </a:p>
          <a:p>
            <a:endParaRPr lang="en-GB" sz="1800" smtClean="0"/>
          </a:p>
          <a:p>
            <a:r>
              <a:rPr lang="en-GB" sz="1800" smtClean="0"/>
              <a:t>allows you to trace causality by showing the direct causes of the Workbench Variable</a:t>
            </a:r>
          </a:p>
        </p:txBody>
      </p:sp>
      <p:sp>
        <p:nvSpPr>
          <p:cNvPr id="88069" name="Text Box 5"/>
          <p:cNvSpPr txBox="1">
            <a:spLocks noChangeArrowheads="1"/>
          </p:cNvSpPr>
          <p:nvPr/>
        </p:nvSpPr>
        <p:spPr bwMode="auto">
          <a:xfrm>
            <a:off x="0" y="2438400"/>
            <a:ext cx="1328738" cy="581025"/>
          </a:xfrm>
          <a:prstGeom prst="rect">
            <a:avLst/>
          </a:prstGeom>
          <a:noFill/>
          <a:ln w="9525">
            <a:noFill/>
            <a:miter lim="800000"/>
            <a:headEnd/>
            <a:tailEnd/>
          </a:ln>
        </p:spPr>
        <p:txBody>
          <a:bodyPr wrap="none">
            <a:spAutoFit/>
          </a:bodyPr>
          <a:lstStyle/>
          <a:p>
            <a:r>
              <a:rPr lang="en-GB" sz="1600" b="0">
                <a:solidFill>
                  <a:srgbClr val="FF3300"/>
                </a:solidFill>
              </a:rPr>
              <a:t>Workbench</a:t>
            </a:r>
          </a:p>
          <a:p>
            <a:r>
              <a:rPr lang="en-GB" sz="1600" b="0">
                <a:solidFill>
                  <a:srgbClr val="FF3300"/>
                </a:solidFill>
              </a:rPr>
              <a:t>Variable</a:t>
            </a:r>
          </a:p>
        </p:txBody>
      </p:sp>
      <p:sp>
        <p:nvSpPr>
          <p:cNvPr id="88070" name="Text Box 6"/>
          <p:cNvSpPr txBox="1">
            <a:spLocks noChangeArrowheads="1"/>
          </p:cNvSpPr>
          <p:nvPr/>
        </p:nvSpPr>
        <p:spPr bwMode="auto">
          <a:xfrm>
            <a:off x="0" y="4419600"/>
            <a:ext cx="1587500" cy="336550"/>
          </a:xfrm>
          <a:prstGeom prst="rect">
            <a:avLst/>
          </a:prstGeom>
          <a:noFill/>
          <a:ln w="9525">
            <a:noFill/>
            <a:miter lim="800000"/>
            <a:headEnd/>
            <a:tailEnd/>
          </a:ln>
        </p:spPr>
        <p:txBody>
          <a:bodyPr wrap="none">
            <a:spAutoFit/>
          </a:bodyPr>
          <a:lstStyle/>
          <a:p>
            <a:r>
              <a:rPr lang="en-GB" sz="1600" b="0">
                <a:solidFill>
                  <a:srgbClr val="FF3300"/>
                </a:solidFill>
              </a:rPr>
              <a:t>Direct Causes</a:t>
            </a:r>
          </a:p>
        </p:txBody>
      </p:sp>
      <p:sp>
        <p:nvSpPr>
          <p:cNvPr id="88071" name="Line 7"/>
          <p:cNvSpPr>
            <a:spLocks noChangeShapeType="1"/>
          </p:cNvSpPr>
          <p:nvPr/>
        </p:nvSpPr>
        <p:spPr bwMode="auto">
          <a:xfrm flipV="1">
            <a:off x="1219200" y="2667000"/>
            <a:ext cx="381000" cy="76200"/>
          </a:xfrm>
          <a:prstGeom prst="line">
            <a:avLst/>
          </a:prstGeom>
          <a:noFill/>
          <a:ln w="9525">
            <a:solidFill>
              <a:schemeClr val="tx1"/>
            </a:solidFill>
            <a:round/>
            <a:headEnd/>
            <a:tailEnd type="triangle" w="med" len="med"/>
          </a:ln>
        </p:spPr>
        <p:txBody>
          <a:bodyPr/>
          <a:lstStyle/>
          <a:p>
            <a:endParaRPr lang="en-GB"/>
          </a:p>
        </p:txBody>
      </p:sp>
      <p:sp>
        <p:nvSpPr>
          <p:cNvPr id="88072" name="Line 8"/>
          <p:cNvSpPr>
            <a:spLocks noChangeShapeType="1"/>
          </p:cNvSpPr>
          <p:nvPr/>
        </p:nvSpPr>
        <p:spPr bwMode="auto">
          <a:xfrm flipV="1">
            <a:off x="1143000" y="3810000"/>
            <a:ext cx="533400" cy="609600"/>
          </a:xfrm>
          <a:prstGeom prst="line">
            <a:avLst/>
          </a:prstGeom>
          <a:noFill/>
          <a:ln w="9525">
            <a:solidFill>
              <a:schemeClr val="tx1"/>
            </a:solidFill>
            <a:round/>
            <a:headEnd/>
            <a:tailEnd type="triangle" w="med" len="med"/>
          </a:ln>
        </p:spPr>
        <p:txBody>
          <a:bodyPr/>
          <a:lstStyle/>
          <a:p>
            <a:endParaRPr lang="en-GB"/>
          </a:p>
        </p:txBody>
      </p:sp>
      <p:sp>
        <p:nvSpPr>
          <p:cNvPr id="88073" name="Line 9"/>
          <p:cNvSpPr>
            <a:spLocks noChangeShapeType="1"/>
          </p:cNvSpPr>
          <p:nvPr/>
        </p:nvSpPr>
        <p:spPr bwMode="auto">
          <a:xfrm>
            <a:off x="1143000" y="4724400"/>
            <a:ext cx="533400" cy="76200"/>
          </a:xfrm>
          <a:prstGeom prst="line">
            <a:avLst/>
          </a:prstGeom>
          <a:noFill/>
          <a:ln w="9525">
            <a:solidFill>
              <a:schemeClr val="tx1"/>
            </a:solidFill>
            <a:round/>
            <a:headEnd/>
            <a:tailEnd type="triangle" w="med" len="med"/>
          </a:ln>
        </p:spPr>
        <p:txBody>
          <a:bodyPr/>
          <a:lstStyle/>
          <a:p>
            <a:endParaRPr lang="en-GB"/>
          </a:p>
        </p:txBody>
      </p:sp>
      <p:pic>
        <p:nvPicPr>
          <p:cNvPr id="88074" name="Picture 10"/>
          <p:cNvPicPr>
            <a:picLocks noChangeAspect="1" noChangeArrowheads="1"/>
          </p:cNvPicPr>
          <p:nvPr/>
        </p:nvPicPr>
        <p:blipFill>
          <a:blip r:embed="rId3" cstate="print"/>
          <a:srcRect/>
          <a:stretch>
            <a:fillRect/>
          </a:stretch>
        </p:blipFill>
        <p:spPr bwMode="auto">
          <a:xfrm>
            <a:off x="7010400" y="914400"/>
            <a:ext cx="533400" cy="44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smtClean="0"/>
              <a:t>Table Output</a:t>
            </a:r>
          </a:p>
        </p:txBody>
      </p:sp>
      <p:sp>
        <p:nvSpPr>
          <p:cNvPr id="89091" name="Rectangle 3"/>
          <p:cNvSpPr>
            <a:spLocks noGrp="1" noChangeArrowheads="1"/>
          </p:cNvSpPr>
          <p:nvPr>
            <p:ph type="body" idx="1"/>
          </p:nvPr>
        </p:nvSpPr>
        <p:spPr>
          <a:xfrm>
            <a:off x="685800" y="3924300"/>
            <a:ext cx="7772400" cy="2286000"/>
          </a:xfrm>
        </p:spPr>
        <p:txBody>
          <a:bodyPr/>
          <a:lstStyle/>
          <a:p>
            <a:r>
              <a:rPr lang="en-GB" smtClean="0"/>
              <a:t>The Table tool displays numerical values for the Workbench Variable </a:t>
            </a:r>
          </a:p>
          <a:p>
            <a:r>
              <a:rPr lang="en-GB" smtClean="0"/>
              <a:t>Optionally can be configured to display its causes or uses.</a:t>
            </a:r>
          </a:p>
        </p:txBody>
      </p:sp>
      <p:pic>
        <p:nvPicPr>
          <p:cNvPr id="89092" name="Picture 4"/>
          <p:cNvPicPr>
            <a:picLocks noChangeAspect="1" noChangeArrowheads="1"/>
          </p:cNvPicPr>
          <p:nvPr/>
        </p:nvPicPr>
        <p:blipFill>
          <a:blip r:embed="rId2" cstate="print"/>
          <a:srcRect/>
          <a:stretch>
            <a:fillRect/>
          </a:stretch>
        </p:blipFill>
        <p:spPr bwMode="auto">
          <a:xfrm>
            <a:off x="1985963" y="1843088"/>
            <a:ext cx="5172075" cy="1485900"/>
          </a:xfrm>
          <a:prstGeom prst="rect">
            <a:avLst/>
          </a:prstGeom>
          <a:noFill/>
          <a:ln w="9525">
            <a:noFill/>
            <a:miter lim="800000"/>
            <a:headEnd/>
            <a:tailEnd/>
          </a:ln>
        </p:spPr>
      </p:pic>
      <p:sp>
        <p:nvSpPr>
          <p:cNvPr id="89093" name="Text Box 5"/>
          <p:cNvSpPr txBox="1">
            <a:spLocks noChangeArrowheads="1"/>
          </p:cNvSpPr>
          <p:nvPr/>
        </p:nvSpPr>
        <p:spPr bwMode="auto">
          <a:xfrm>
            <a:off x="0" y="1752600"/>
            <a:ext cx="1328738" cy="581025"/>
          </a:xfrm>
          <a:prstGeom prst="rect">
            <a:avLst/>
          </a:prstGeom>
          <a:noFill/>
          <a:ln w="9525">
            <a:noFill/>
            <a:miter lim="800000"/>
            <a:headEnd/>
            <a:tailEnd/>
          </a:ln>
        </p:spPr>
        <p:txBody>
          <a:bodyPr wrap="none">
            <a:spAutoFit/>
          </a:bodyPr>
          <a:lstStyle/>
          <a:p>
            <a:r>
              <a:rPr lang="en-GB" sz="1600" b="0">
                <a:solidFill>
                  <a:srgbClr val="FF3300"/>
                </a:solidFill>
              </a:rPr>
              <a:t>Workbench</a:t>
            </a:r>
          </a:p>
          <a:p>
            <a:r>
              <a:rPr lang="en-GB" sz="1600" b="0">
                <a:solidFill>
                  <a:srgbClr val="FF3300"/>
                </a:solidFill>
              </a:rPr>
              <a:t>Variable</a:t>
            </a:r>
          </a:p>
        </p:txBody>
      </p:sp>
      <p:sp>
        <p:nvSpPr>
          <p:cNvPr id="89094" name="Line 6"/>
          <p:cNvSpPr>
            <a:spLocks noChangeShapeType="1"/>
          </p:cNvSpPr>
          <p:nvPr/>
        </p:nvSpPr>
        <p:spPr bwMode="auto">
          <a:xfrm>
            <a:off x="1371600" y="2057400"/>
            <a:ext cx="609600" cy="228600"/>
          </a:xfrm>
          <a:prstGeom prst="line">
            <a:avLst/>
          </a:prstGeom>
          <a:noFill/>
          <a:ln w="9525">
            <a:solidFill>
              <a:schemeClr val="tx1"/>
            </a:solidFill>
            <a:round/>
            <a:headEnd/>
            <a:tailEnd type="triangle" w="med" len="med"/>
          </a:ln>
        </p:spPr>
        <p:txBody>
          <a:bodyPr/>
          <a:lstStyle/>
          <a:p>
            <a:endParaRPr lang="en-GB"/>
          </a:p>
        </p:txBody>
      </p:sp>
      <p:sp>
        <p:nvSpPr>
          <p:cNvPr id="89095" name="Text Box 7"/>
          <p:cNvSpPr txBox="1">
            <a:spLocks noChangeArrowheads="1"/>
          </p:cNvSpPr>
          <p:nvPr/>
        </p:nvSpPr>
        <p:spPr bwMode="auto">
          <a:xfrm>
            <a:off x="0" y="2590800"/>
            <a:ext cx="1847850" cy="336550"/>
          </a:xfrm>
          <a:prstGeom prst="rect">
            <a:avLst/>
          </a:prstGeom>
          <a:noFill/>
          <a:ln w="9525">
            <a:noFill/>
            <a:miter lim="800000"/>
            <a:headEnd/>
            <a:tailEnd/>
          </a:ln>
        </p:spPr>
        <p:txBody>
          <a:bodyPr wrap="none">
            <a:spAutoFit/>
          </a:bodyPr>
          <a:lstStyle/>
          <a:p>
            <a:r>
              <a:rPr lang="en-GB" sz="1600" b="0">
                <a:solidFill>
                  <a:srgbClr val="FF3300"/>
                </a:solidFill>
              </a:rPr>
              <a:t>Simulation Runs</a:t>
            </a:r>
          </a:p>
        </p:txBody>
      </p:sp>
      <p:sp>
        <p:nvSpPr>
          <p:cNvPr id="89096" name="Line 8"/>
          <p:cNvSpPr>
            <a:spLocks noChangeShapeType="1"/>
          </p:cNvSpPr>
          <p:nvPr/>
        </p:nvSpPr>
        <p:spPr bwMode="auto">
          <a:xfrm flipV="1">
            <a:off x="1828800" y="2286000"/>
            <a:ext cx="2362200" cy="457200"/>
          </a:xfrm>
          <a:prstGeom prst="line">
            <a:avLst/>
          </a:prstGeom>
          <a:noFill/>
          <a:ln w="9525">
            <a:solidFill>
              <a:schemeClr val="tx1"/>
            </a:solidFill>
            <a:round/>
            <a:headEnd/>
            <a:tailEnd type="triangle" w="med" len="med"/>
          </a:ln>
        </p:spPr>
        <p:txBody>
          <a:bodyPr/>
          <a:lstStyle/>
          <a:p>
            <a:endParaRPr lang="en-GB"/>
          </a:p>
        </p:txBody>
      </p:sp>
      <p:sp>
        <p:nvSpPr>
          <p:cNvPr id="89097" name="Line 9"/>
          <p:cNvSpPr>
            <a:spLocks noChangeShapeType="1"/>
          </p:cNvSpPr>
          <p:nvPr/>
        </p:nvSpPr>
        <p:spPr bwMode="auto">
          <a:xfrm flipV="1">
            <a:off x="1828800" y="2362200"/>
            <a:ext cx="3200400" cy="381000"/>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smtClean="0"/>
              <a:t>Configuring Analysis Tools</a:t>
            </a:r>
          </a:p>
        </p:txBody>
      </p:sp>
      <p:pic>
        <p:nvPicPr>
          <p:cNvPr id="90115" name="Picture 3"/>
          <p:cNvPicPr>
            <a:picLocks noGrp="1" noChangeAspect="1" noChangeArrowheads="1"/>
          </p:cNvPicPr>
          <p:nvPr>
            <p:ph type="clipArt" sz="half" idx="1"/>
          </p:nvPr>
        </p:nvPicPr>
        <p:blipFill>
          <a:blip r:embed="rId2" cstate="print"/>
          <a:srcRect/>
          <a:stretch>
            <a:fillRect/>
          </a:stretch>
        </p:blipFill>
        <p:spPr/>
      </p:pic>
      <p:sp>
        <p:nvSpPr>
          <p:cNvPr id="90116" name="Rectangle 4"/>
          <p:cNvSpPr>
            <a:spLocks noGrp="1" noChangeArrowheads="1"/>
          </p:cNvSpPr>
          <p:nvPr>
            <p:ph type="body" sz="half" idx="2"/>
          </p:nvPr>
        </p:nvSpPr>
        <p:spPr/>
        <p:txBody>
          <a:bodyPr/>
          <a:lstStyle/>
          <a:p>
            <a:r>
              <a:rPr lang="en-GB" sz="1800" smtClean="0"/>
              <a:t>All analysis tools can be customised.</a:t>
            </a:r>
          </a:p>
          <a:p>
            <a:r>
              <a:rPr lang="en-GB" sz="1800" smtClean="0"/>
              <a:t>Right-click on the tool icon to display the tool options.</a:t>
            </a:r>
          </a:p>
        </p:txBody>
      </p:sp>
      <p:sp>
        <p:nvSpPr>
          <p:cNvPr id="90117" name="Oval 5"/>
          <p:cNvSpPr>
            <a:spLocks noChangeArrowheads="1"/>
          </p:cNvSpPr>
          <p:nvPr/>
        </p:nvSpPr>
        <p:spPr bwMode="auto">
          <a:xfrm>
            <a:off x="657225" y="2347913"/>
            <a:ext cx="304800" cy="304800"/>
          </a:xfrm>
          <a:prstGeom prst="ellipse">
            <a:avLst/>
          </a:prstGeom>
          <a:noFill/>
          <a:ln w="28575">
            <a:solidFill>
              <a:srgbClr val="FF3300"/>
            </a:solidFill>
            <a:round/>
            <a:headEnd/>
            <a:tailEnd/>
          </a:ln>
        </p:spPr>
        <p:txBody>
          <a:bodyPr wrap="none" anchor="ctr"/>
          <a:lstStyle/>
          <a:p>
            <a:pPr algn="ctr" eaLnBrk="0" hangingPunct="0"/>
            <a:endParaRPr lang="en-US"/>
          </a:p>
        </p:txBody>
      </p:sp>
      <p:sp>
        <p:nvSpPr>
          <p:cNvPr id="90118" name="Line 6"/>
          <p:cNvSpPr>
            <a:spLocks noChangeShapeType="1"/>
          </p:cNvSpPr>
          <p:nvPr/>
        </p:nvSpPr>
        <p:spPr bwMode="auto">
          <a:xfrm flipH="1">
            <a:off x="914400" y="1828800"/>
            <a:ext cx="381000" cy="533400"/>
          </a:xfrm>
          <a:prstGeom prst="line">
            <a:avLst/>
          </a:prstGeom>
          <a:noFill/>
          <a:ln w="28575">
            <a:solidFill>
              <a:srgbClr val="FF3300"/>
            </a:solidFill>
            <a:round/>
            <a:headEnd/>
            <a:tailEnd type="triangle" w="med" len="med"/>
          </a:ln>
        </p:spPr>
        <p:txBody>
          <a:bodyPr/>
          <a:lstStyle/>
          <a:p>
            <a:endParaRPr lang="en-GB"/>
          </a:p>
        </p:txBody>
      </p:sp>
      <p:sp>
        <p:nvSpPr>
          <p:cNvPr id="90119" name="Text Box 7"/>
          <p:cNvSpPr txBox="1">
            <a:spLocks noChangeArrowheads="1"/>
          </p:cNvSpPr>
          <p:nvPr/>
        </p:nvSpPr>
        <p:spPr bwMode="auto">
          <a:xfrm>
            <a:off x="1219200" y="1600200"/>
            <a:ext cx="3455988" cy="336550"/>
          </a:xfrm>
          <a:prstGeom prst="rect">
            <a:avLst/>
          </a:prstGeom>
          <a:noFill/>
          <a:ln w="9525">
            <a:noFill/>
            <a:miter lim="800000"/>
            <a:headEnd/>
            <a:tailEnd/>
          </a:ln>
        </p:spPr>
        <p:txBody>
          <a:bodyPr wrap="none">
            <a:spAutoFit/>
          </a:bodyPr>
          <a:lstStyle/>
          <a:p>
            <a:r>
              <a:rPr lang="en-GB" sz="1600" b="0">
                <a:solidFill>
                  <a:srgbClr val="FF3300"/>
                </a:solidFill>
              </a:rPr>
              <a:t>Check to display causes in table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smtClean="0"/>
              <a:t>Causal Table</a:t>
            </a:r>
          </a:p>
        </p:txBody>
      </p:sp>
      <p:sp>
        <p:nvSpPr>
          <p:cNvPr id="91139" name="Rectangle 3"/>
          <p:cNvSpPr>
            <a:spLocks noGrp="1" noChangeArrowheads="1"/>
          </p:cNvSpPr>
          <p:nvPr>
            <p:ph type="body" idx="1"/>
          </p:nvPr>
        </p:nvSpPr>
        <p:spPr>
          <a:xfrm>
            <a:off x="685800" y="3657600"/>
            <a:ext cx="8001000" cy="2438400"/>
          </a:xfrm>
        </p:spPr>
        <p:txBody>
          <a:bodyPr/>
          <a:lstStyle/>
          <a:p>
            <a:r>
              <a:rPr lang="en-GB" smtClean="0"/>
              <a:t>displays simple table of Workbench variable</a:t>
            </a:r>
          </a:p>
          <a:p>
            <a:r>
              <a:rPr lang="en-GB" smtClean="0"/>
              <a:t>allows you to trace causality by showing the direct causes of the Workbench Variable</a:t>
            </a:r>
          </a:p>
        </p:txBody>
      </p:sp>
      <p:pic>
        <p:nvPicPr>
          <p:cNvPr id="91140" name="Picture 4"/>
          <p:cNvPicPr>
            <a:picLocks noChangeAspect="1" noChangeArrowheads="1"/>
          </p:cNvPicPr>
          <p:nvPr/>
        </p:nvPicPr>
        <p:blipFill>
          <a:blip r:embed="rId2" cstate="print"/>
          <a:srcRect/>
          <a:stretch>
            <a:fillRect/>
          </a:stretch>
        </p:blipFill>
        <p:spPr bwMode="auto">
          <a:xfrm>
            <a:off x="2000250" y="1609725"/>
            <a:ext cx="5143500" cy="1819275"/>
          </a:xfrm>
          <a:prstGeom prst="rect">
            <a:avLst/>
          </a:prstGeom>
          <a:noFill/>
          <a:ln w="9525">
            <a:noFill/>
            <a:miter lim="800000"/>
            <a:headEnd/>
            <a:tailEnd/>
          </a:ln>
        </p:spPr>
      </p:pic>
      <p:sp>
        <p:nvSpPr>
          <p:cNvPr id="91141" name="Text Box 5"/>
          <p:cNvSpPr txBox="1">
            <a:spLocks noChangeArrowheads="1"/>
          </p:cNvSpPr>
          <p:nvPr/>
        </p:nvSpPr>
        <p:spPr bwMode="auto">
          <a:xfrm>
            <a:off x="228600" y="1752600"/>
            <a:ext cx="1328738" cy="581025"/>
          </a:xfrm>
          <a:prstGeom prst="rect">
            <a:avLst/>
          </a:prstGeom>
          <a:noFill/>
          <a:ln w="9525">
            <a:noFill/>
            <a:miter lim="800000"/>
            <a:headEnd/>
            <a:tailEnd/>
          </a:ln>
        </p:spPr>
        <p:txBody>
          <a:bodyPr wrap="none">
            <a:spAutoFit/>
          </a:bodyPr>
          <a:lstStyle/>
          <a:p>
            <a:r>
              <a:rPr lang="en-GB" sz="1600" b="0">
                <a:solidFill>
                  <a:srgbClr val="FF3300"/>
                </a:solidFill>
              </a:rPr>
              <a:t>Workbench</a:t>
            </a:r>
          </a:p>
          <a:p>
            <a:r>
              <a:rPr lang="en-GB" sz="1600" b="0">
                <a:solidFill>
                  <a:srgbClr val="FF3300"/>
                </a:solidFill>
              </a:rPr>
              <a:t>Variable</a:t>
            </a:r>
          </a:p>
        </p:txBody>
      </p:sp>
      <p:sp>
        <p:nvSpPr>
          <p:cNvPr id="91142" name="Text Box 6"/>
          <p:cNvSpPr txBox="1">
            <a:spLocks noChangeArrowheads="1"/>
          </p:cNvSpPr>
          <p:nvPr/>
        </p:nvSpPr>
        <p:spPr bwMode="auto">
          <a:xfrm>
            <a:off x="7010400" y="1143000"/>
            <a:ext cx="1847850" cy="336550"/>
          </a:xfrm>
          <a:prstGeom prst="rect">
            <a:avLst/>
          </a:prstGeom>
          <a:noFill/>
          <a:ln w="9525">
            <a:noFill/>
            <a:miter lim="800000"/>
            <a:headEnd/>
            <a:tailEnd/>
          </a:ln>
        </p:spPr>
        <p:txBody>
          <a:bodyPr wrap="none">
            <a:spAutoFit/>
          </a:bodyPr>
          <a:lstStyle/>
          <a:p>
            <a:r>
              <a:rPr lang="en-GB" sz="1600" b="0">
                <a:solidFill>
                  <a:srgbClr val="FF3300"/>
                </a:solidFill>
              </a:rPr>
              <a:t>Simulation Runs</a:t>
            </a:r>
          </a:p>
        </p:txBody>
      </p:sp>
      <p:sp>
        <p:nvSpPr>
          <p:cNvPr id="91143" name="Text Box 7"/>
          <p:cNvSpPr txBox="1">
            <a:spLocks noChangeArrowheads="1"/>
          </p:cNvSpPr>
          <p:nvPr/>
        </p:nvSpPr>
        <p:spPr bwMode="auto">
          <a:xfrm>
            <a:off x="228600" y="2590800"/>
            <a:ext cx="909638" cy="581025"/>
          </a:xfrm>
          <a:prstGeom prst="rect">
            <a:avLst/>
          </a:prstGeom>
          <a:noFill/>
          <a:ln w="9525">
            <a:noFill/>
            <a:miter lim="800000"/>
            <a:headEnd/>
            <a:tailEnd/>
          </a:ln>
        </p:spPr>
        <p:txBody>
          <a:bodyPr wrap="none">
            <a:spAutoFit/>
          </a:bodyPr>
          <a:lstStyle/>
          <a:p>
            <a:r>
              <a:rPr lang="en-GB" sz="1600" b="0">
                <a:solidFill>
                  <a:srgbClr val="FF3300"/>
                </a:solidFill>
              </a:rPr>
              <a:t>Direct</a:t>
            </a:r>
          </a:p>
          <a:p>
            <a:r>
              <a:rPr lang="en-GB" sz="1600" b="0">
                <a:solidFill>
                  <a:srgbClr val="FF3300"/>
                </a:solidFill>
              </a:rPr>
              <a:t>Causes</a:t>
            </a:r>
          </a:p>
        </p:txBody>
      </p:sp>
      <p:sp>
        <p:nvSpPr>
          <p:cNvPr id="91144" name="Line 8"/>
          <p:cNvSpPr>
            <a:spLocks noChangeShapeType="1"/>
          </p:cNvSpPr>
          <p:nvPr/>
        </p:nvSpPr>
        <p:spPr bwMode="auto">
          <a:xfrm>
            <a:off x="1447800" y="2057400"/>
            <a:ext cx="457200" cy="152400"/>
          </a:xfrm>
          <a:prstGeom prst="line">
            <a:avLst/>
          </a:prstGeom>
          <a:noFill/>
          <a:ln w="9525">
            <a:solidFill>
              <a:schemeClr val="tx1"/>
            </a:solidFill>
            <a:round/>
            <a:headEnd/>
            <a:tailEnd type="triangle" w="med" len="med"/>
          </a:ln>
        </p:spPr>
        <p:txBody>
          <a:bodyPr/>
          <a:lstStyle/>
          <a:p>
            <a:endParaRPr lang="en-GB"/>
          </a:p>
        </p:txBody>
      </p:sp>
      <p:sp>
        <p:nvSpPr>
          <p:cNvPr id="91145" name="Line 9"/>
          <p:cNvSpPr>
            <a:spLocks noChangeShapeType="1"/>
          </p:cNvSpPr>
          <p:nvPr/>
        </p:nvSpPr>
        <p:spPr bwMode="auto">
          <a:xfrm flipV="1">
            <a:off x="1066800" y="2590800"/>
            <a:ext cx="914400" cy="304800"/>
          </a:xfrm>
          <a:prstGeom prst="line">
            <a:avLst/>
          </a:prstGeom>
          <a:noFill/>
          <a:ln w="9525">
            <a:solidFill>
              <a:schemeClr val="tx1"/>
            </a:solidFill>
            <a:round/>
            <a:headEnd/>
            <a:tailEnd type="triangle" w="med" len="med"/>
          </a:ln>
        </p:spPr>
        <p:txBody>
          <a:bodyPr/>
          <a:lstStyle/>
          <a:p>
            <a:endParaRPr lang="en-GB"/>
          </a:p>
        </p:txBody>
      </p:sp>
      <p:sp>
        <p:nvSpPr>
          <p:cNvPr id="91146" name="Line 10"/>
          <p:cNvSpPr>
            <a:spLocks noChangeShapeType="1"/>
          </p:cNvSpPr>
          <p:nvPr/>
        </p:nvSpPr>
        <p:spPr bwMode="auto">
          <a:xfrm>
            <a:off x="1066800" y="2895600"/>
            <a:ext cx="914400" cy="76200"/>
          </a:xfrm>
          <a:prstGeom prst="line">
            <a:avLst/>
          </a:prstGeom>
          <a:noFill/>
          <a:ln w="9525">
            <a:solidFill>
              <a:schemeClr val="tx1"/>
            </a:solidFill>
            <a:round/>
            <a:headEnd/>
            <a:tailEnd type="triangle" w="med" len="med"/>
          </a:ln>
        </p:spPr>
        <p:txBody>
          <a:bodyPr/>
          <a:lstStyle/>
          <a:p>
            <a:endParaRPr lang="en-GB"/>
          </a:p>
        </p:txBody>
      </p:sp>
      <p:sp>
        <p:nvSpPr>
          <p:cNvPr id="91147" name="Line 11"/>
          <p:cNvSpPr>
            <a:spLocks noChangeShapeType="1"/>
          </p:cNvSpPr>
          <p:nvPr/>
        </p:nvSpPr>
        <p:spPr bwMode="auto">
          <a:xfrm flipH="1">
            <a:off x="5029200" y="1371600"/>
            <a:ext cx="1981200" cy="609600"/>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Cause and Effect</a:t>
            </a:r>
          </a:p>
        </p:txBody>
      </p:sp>
      <p:sp>
        <p:nvSpPr>
          <p:cNvPr id="9219" name="Content Placeholder 2"/>
          <p:cNvSpPr>
            <a:spLocks noGrp="1"/>
          </p:cNvSpPr>
          <p:nvPr>
            <p:ph idx="1"/>
          </p:nvPr>
        </p:nvSpPr>
        <p:spPr>
          <a:xfrm>
            <a:off x="685800" y="4929188"/>
            <a:ext cx="7772400" cy="1281112"/>
          </a:xfrm>
        </p:spPr>
        <p:txBody>
          <a:bodyPr/>
          <a:lstStyle/>
          <a:p>
            <a:r>
              <a:rPr lang="en-GB" smtClean="0"/>
              <a:t>Changes to the Item Price (</a:t>
            </a:r>
            <a:r>
              <a:rPr lang="en-GB" smtClean="0">
                <a:solidFill>
                  <a:srgbClr val="FF0000"/>
                </a:solidFill>
              </a:rPr>
              <a:t>Cause</a:t>
            </a:r>
            <a:r>
              <a:rPr lang="en-GB" smtClean="0"/>
              <a:t>) or Item sales (</a:t>
            </a:r>
            <a:r>
              <a:rPr lang="en-GB" smtClean="0">
                <a:solidFill>
                  <a:srgbClr val="FF0000"/>
                </a:solidFill>
              </a:rPr>
              <a:t>Cause</a:t>
            </a:r>
            <a:r>
              <a:rPr lang="en-GB" smtClean="0"/>
              <a:t>) will change (</a:t>
            </a:r>
            <a:r>
              <a:rPr lang="en-GB" smtClean="0">
                <a:solidFill>
                  <a:srgbClr val="FF0000"/>
                </a:solidFill>
              </a:rPr>
              <a:t>Effect</a:t>
            </a:r>
            <a:r>
              <a:rPr lang="en-GB" smtClean="0"/>
              <a:t>) the amount of Revenue</a:t>
            </a:r>
          </a:p>
          <a:p>
            <a:endParaRPr lang="en-GB" smtClean="0"/>
          </a:p>
          <a:p>
            <a:r>
              <a:rPr lang="en-GB" smtClean="0"/>
              <a:t>Direction of arrow shows the direction of the effect.</a:t>
            </a:r>
          </a:p>
          <a:p>
            <a:endParaRPr lang="en-GB" smtClean="0"/>
          </a:p>
        </p:txBody>
      </p:sp>
      <p:pic>
        <p:nvPicPr>
          <p:cNvPr id="9220" name="Picture 2"/>
          <p:cNvPicPr>
            <a:picLocks noChangeAspect="1" noChangeArrowheads="1"/>
          </p:cNvPicPr>
          <p:nvPr/>
        </p:nvPicPr>
        <p:blipFill>
          <a:blip r:embed="rId3" cstate="print"/>
          <a:srcRect/>
          <a:stretch>
            <a:fillRect/>
          </a:stretch>
        </p:blipFill>
        <p:spPr bwMode="auto">
          <a:xfrm>
            <a:off x="2071688" y="1357313"/>
            <a:ext cx="5127625" cy="3143250"/>
          </a:xfrm>
          <a:prstGeom prst="rect">
            <a:avLst/>
          </a:prstGeom>
          <a:noFill/>
          <a:ln w="9525">
            <a:noFill/>
            <a:miter lim="800000"/>
            <a:headEnd/>
            <a:tailEnd/>
          </a:ln>
        </p:spPr>
      </p:pic>
    </p:spTree>
    <p:custDataLst>
      <p:tags r:id="rId1"/>
    </p:custDataLst>
  </p:cSld>
  <p:clrMapOvr>
    <a:masterClrMapping/>
  </p:clrMapOvr>
  <p:transition advTm="244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20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smtClean="0"/>
              <a:t>Customising &amp; Saving Toolsets</a:t>
            </a:r>
          </a:p>
        </p:txBody>
      </p:sp>
      <p:sp>
        <p:nvSpPr>
          <p:cNvPr id="301059" name="Rectangle 3"/>
          <p:cNvSpPr>
            <a:spLocks noGrp="1" noChangeArrowheads="1"/>
          </p:cNvSpPr>
          <p:nvPr>
            <p:ph type="body" idx="1"/>
          </p:nvPr>
        </p:nvSpPr>
        <p:spPr/>
        <p:txBody>
          <a:bodyPr/>
          <a:lstStyle/>
          <a:p>
            <a:r>
              <a:rPr lang="en-GB" sz="1800" smtClean="0"/>
              <a:t>Toolsets are saved as files and you can open them, save them, and create new ones just as with any file.  </a:t>
            </a:r>
          </a:p>
          <a:p>
            <a:r>
              <a:rPr lang="en-GB" sz="1800" smtClean="0"/>
              <a:t>Vensim will only allow you to open one Sketch Toolset and one Analysis Toolsets at a time.  </a:t>
            </a:r>
          </a:p>
          <a:p>
            <a:r>
              <a:rPr lang="en-GB" sz="1800" smtClean="0"/>
              <a:t>Opening or starting a new toolset closes the old one.  </a:t>
            </a:r>
          </a:p>
          <a:p>
            <a:r>
              <a:rPr lang="en-GB" sz="1800" smtClean="0"/>
              <a:t>When you exit Vensim, it remembers the toolsets you were working with and next time Vensim starts with these toolsets loaded.  </a:t>
            </a:r>
          </a:p>
          <a:p>
            <a:r>
              <a:rPr lang="en-GB" sz="1800" smtClean="0"/>
              <a:t>If Vensim cannot find the toolset you were last using, it will open the default toolset.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dissolve">
                                      <p:cBhvr>
                                        <p:cTn id="7" dur="500"/>
                                        <p:tgtEl>
                                          <p:spTgt spid="301059">
                                            <p:txEl>
                                              <p:pRg st="0" end="0"/>
                                            </p:txEl>
                                          </p:spTgt>
                                        </p:tgtEl>
                                      </p:cBhvr>
                                    </p:animEffect>
                                  </p:childTnLst>
                                  <p:subTnLst>
                                    <p:animClr clrSpc="rgb" dir="cw">
                                      <p:cBhvr override="childStyle">
                                        <p:cTn dur="1" fill="hold" display="0" masterRel="nextClick" afterEffect="1"/>
                                        <p:tgtEl>
                                          <p:spTgt spid="301059">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dissolve">
                                      <p:cBhvr>
                                        <p:cTn id="12" dur="500"/>
                                        <p:tgtEl>
                                          <p:spTgt spid="301059">
                                            <p:txEl>
                                              <p:pRg st="1" end="1"/>
                                            </p:txEl>
                                          </p:spTgt>
                                        </p:tgtEl>
                                      </p:cBhvr>
                                    </p:animEffect>
                                  </p:childTnLst>
                                  <p:subTnLst>
                                    <p:animClr clrSpc="rgb" dir="cw">
                                      <p:cBhvr override="childStyle">
                                        <p:cTn dur="1" fill="hold" display="0" masterRel="nextClick" afterEffect="1"/>
                                        <p:tgtEl>
                                          <p:spTgt spid="301059">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dissolve">
                                      <p:cBhvr>
                                        <p:cTn id="17" dur="500"/>
                                        <p:tgtEl>
                                          <p:spTgt spid="301059">
                                            <p:txEl>
                                              <p:pRg st="2" end="2"/>
                                            </p:txEl>
                                          </p:spTgt>
                                        </p:tgtEl>
                                      </p:cBhvr>
                                    </p:animEffect>
                                  </p:childTnLst>
                                  <p:subTnLst>
                                    <p:animClr clrSpc="rgb" dir="cw">
                                      <p:cBhvr override="childStyle">
                                        <p:cTn dur="1" fill="hold" display="0" masterRel="nextClick" afterEffect="1"/>
                                        <p:tgtEl>
                                          <p:spTgt spid="301059">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dissolve">
                                      <p:cBhvr>
                                        <p:cTn id="22" dur="500"/>
                                        <p:tgtEl>
                                          <p:spTgt spid="301059">
                                            <p:txEl>
                                              <p:pRg st="3" end="3"/>
                                            </p:txEl>
                                          </p:spTgt>
                                        </p:tgtEl>
                                      </p:cBhvr>
                                    </p:animEffect>
                                  </p:childTnLst>
                                  <p:subTnLst>
                                    <p:animClr clrSpc="rgb" dir="cw">
                                      <p:cBhvr override="childStyle">
                                        <p:cTn dur="1" fill="hold" display="0" masterRel="nextClick" afterEffect="1"/>
                                        <p:tgtEl>
                                          <p:spTgt spid="301059">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dissolve">
                                      <p:cBhvr>
                                        <p:cTn id="27" dur="500"/>
                                        <p:tgtEl>
                                          <p:spTgt spid="301059">
                                            <p:txEl>
                                              <p:pRg st="4" end="4"/>
                                            </p:txEl>
                                          </p:spTgt>
                                        </p:tgtEl>
                                      </p:cBhvr>
                                    </p:animEffect>
                                  </p:childTnLst>
                                  <p:subTnLst>
                                    <p:animClr clrSpc="rgb" dir="cw">
                                      <p:cBhvr override="childStyle">
                                        <p:cTn dur="1" fill="hold" display="0" masterRel="nextClick" afterEffect="1"/>
                                        <p:tgtEl>
                                          <p:spTgt spid="301059">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smtClean="0"/>
              <a:t>Modifying Toolset</a:t>
            </a:r>
          </a:p>
        </p:txBody>
      </p:sp>
      <p:pic>
        <p:nvPicPr>
          <p:cNvPr id="93187" name="Picture 3"/>
          <p:cNvPicPr>
            <a:picLocks noChangeAspect="1" noChangeArrowheads="1"/>
          </p:cNvPicPr>
          <p:nvPr/>
        </p:nvPicPr>
        <p:blipFill>
          <a:blip r:embed="rId2" cstate="print"/>
          <a:srcRect/>
          <a:stretch>
            <a:fillRect/>
          </a:stretch>
        </p:blipFill>
        <p:spPr bwMode="auto">
          <a:xfrm>
            <a:off x="685800" y="1990725"/>
            <a:ext cx="2524125" cy="1438275"/>
          </a:xfrm>
          <a:prstGeom prst="rect">
            <a:avLst/>
          </a:prstGeom>
          <a:noFill/>
          <a:ln w="9525">
            <a:noFill/>
            <a:miter lim="800000"/>
            <a:headEnd/>
            <a:tailEnd/>
          </a:ln>
        </p:spPr>
      </p:pic>
      <p:pic>
        <p:nvPicPr>
          <p:cNvPr id="93188" name="Picture 4"/>
          <p:cNvPicPr>
            <a:picLocks noChangeAspect="1" noChangeArrowheads="1"/>
          </p:cNvPicPr>
          <p:nvPr/>
        </p:nvPicPr>
        <p:blipFill>
          <a:blip r:embed="rId3" cstate="print"/>
          <a:srcRect/>
          <a:stretch>
            <a:fillRect/>
          </a:stretch>
        </p:blipFill>
        <p:spPr bwMode="auto">
          <a:xfrm>
            <a:off x="3429000" y="1833563"/>
            <a:ext cx="5114925" cy="3190875"/>
          </a:xfrm>
          <a:prstGeom prst="rect">
            <a:avLst/>
          </a:prstGeom>
          <a:noFill/>
          <a:ln w="9525">
            <a:noFill/>
            <a:miter lim="800000"/>
            <a:headEnd/>
            <a:tailEnd/>
          </a:ln>
        </p:spPr>
      </p:pic>
      <p:sp>
        <p:nvSpPr>
          <p:cNvPr id="93189" name="Line 5"/>
          <p:cNvSpPr>
            <a:spLocks noChangeShapeType="1"/>
          </p:cNvSpPr>
          <p:nvPr/>
        </p:nvSpPr>
        <p:spPr bwMode="auto">
          <a:xfrm>
            <a:off x="2819400" y="2895600"/>
            <a:ext cx="609600" cy="0"/>
          </a:xfrm>
          <a:prstGeom prst="line">
            <a:avLst/>
          </a:prstGeom>
          <a:noFill/>
          <a:ln w="57150">
            <a:solidFill>
              <a:schemeClr val="tx1"/>
            </a:solidFill>
            <a:round/>
            <a:headEnd/>
            <a:tailEnd type="triangle" w="med" len="med"/>
          </a:ln>
        </p:spPr>
        <p:txBody>
          <a:bodyPr/>
          <a:lstStyle/>
          <a:p>
            <a:endParaRPr lang="en-GB"/>
          </a:p>
        </p:txBody>
      </p:sp>
      <p:sp>
        <p:nvSpPr>
          <p:cNvPr id="93190" name="Rectangle 6"/>
          <p:cNvSpPr>
            <a:spLocks noChangeArrowheads="1"/>
          </p:cNvSpPr>
          <p:nvPr/>
        </p:nvSpPr>
        <p:spPr bwMode="auto">
          <a:xfrm>
            <a:off x="381000" y="5181600"/>
            <a:ext cx="8077200" cy="1143000"/>
          </a:xfrm>
          <a:prstGeom prst="rect">
            <a:avLst/>
          </a:prstGeom>
          <a:noFill/>
          <a:ln w="9525">
            <a:noFill/>
            <a:miter lim="800000"/>
            <a:headEnd/>
            <a:tailEnd/>
          </a:ln>
        </p:spPr>
        <p:txBody>
          <a:bodyPr/>
          <a:lstStyle/>
          <a:p>
            <a:pPr marL="342900" indent="-342900" eaLnBrk="0" hangingPunct="0">
              <a:spcBef>
                <a:spcPct val="20000"/>
              </a:spcBef>
              <a:buFontTx/>
              <a:buChar char="•"/>
            </a:pPr>
            <a:r>
              <a:rPr lang="en-GB" sz="1600">
                <a:latin typeface="Tahoma" pitchFamily="34" charset="0"/>
              </a:rPr>
              <a:t>Tool Classes shows a list of the available tools to work with</a:t>
            </a:r>
          </a:p>
          <a:p>
            <a:pPr marL="342900" indent="-342900" eaLnBrk="0" hangingPunct="0">
              <a:spcBef>
                <a:spcPct val="20000"/>
              </a:spcBef>
              <a:buFontTx/>
              <a:buChar char="•"/>
            </a:pPr>
            <a:r>
              <a:rPr lang="en-GB" sz="1600">
                <a:latin typeface="Tahoma" pitchFamily="34" charset="0"/>
              </a:rPr>
              <a:t>Active Toolset shows you the tools in the currently active Toolset.</a:t>
            </a:r>
          </a:p>
          <a:p>
            <a:pPr marL="342900" indent="-342900" eaLnBrk="0" hangingPunct="0">
              <a:spcBef>
                <a:spcPct val="20000"/>
              </a:spcBef>
              <a:buFontTx/>
              <a:buChar char="•"/>
            </a:pPr>
            <a:endParaRPr lang="en-GB" sz="1600">
              <a:latin typeface="Tahoma"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mtClean="0"/>
              <a:t>Modifying Toolset</a:t>
            </a:r>
          </a:p>
        </p:txBody>
      </p:sp>
      <p:sp>
        <p:nvSpPr>
          <p:cNvPr id="94211" name="Rectangle 3"/>
          <p:cNvSpPr>
            <a:spLocks noGrp="1" noChangeArrowheads="1"/>
          </p:cNvSpPr>
          <p:nvPr>
            <p:ph type="body" sz="half" idx="2"/>
          </p:nvPr>
        </p:nvSpPr>
        <p:spPr>
          <a:xfrm>
            <a:off x="4648200" y="1981200"/>
            <a:ext cx="4267200" cy="4114800"/>
          </a:xfrm>
        </p:spPr>
        <p:txBody>
          <a:bodyPr/>
          <a:lstStyle/>
          <a:p>
            <a:r>
              <a:rPr lang="en-GB" sz="1800" smtClean="0"/>
              <a:t>You can drag the tools from one location to another by positioning the mouse over the tool, pressing the left mouse button and moving the mouse.  </a:t>
            </a:r>
          </a:p>
          <a:p>
            <a:r>
              <a:rPr lang="en-GB" sz="1800" smtClean="0"/>
              <a:t>If you drop the tool on top of a tool it will be inserted above the tool.  If you drag a tool away from the active Toolset, it will be removed.  </a:t>
            </a:r>
          </a:p>
        </p:txBody>
      </p:sp>
      <p:pic>
        <p:nvPicPr>
          <p:cNvPr id="94212" name="Picture 4"/>
          <p:cNvPicPr>
            <a:picLocks noGrp="1" noChangeAspect="1" noChangeArrowheads="1"/>
          </p:cNvPicPr>
          <p:nvPr>
            <p:ph type="clipArt" sz="half" idx="1"/>
          </p:nvPr>
        </p:nvPicPr>
        <p:blipFill>
          <a:blip r:embed="rId2" cstate="print"/>
          <a:srcRect/>
          <a:stretch>
            <a:fillRect/>
          </a:stretch>
        </p:blipFill>
        <p:spPr>
          <a:xfrm>
            <a:off x="304800" y="2057400"/>
            <a:ext cx="4267200" cy="3122613"/>
          </a:xfrm>
        </p:spPr>
      </p:pic>
      <p:sp>
        <p:nvSpPr>
          <p:cNvPr id="94213" name="Text Box 5"/>
          <p:cNvSpPr txBox="1">
            <a:spLocks noChangeArrowheads="1"/>
          </p:cNvSpPr>
          <p:nvPr/>
        </p:nvSpPr>
        <p:spPr bwMode="auto">
          <a:xfrm>
            <a:off x="0" y="5410200"/>
            <a:ext cx="3683000" cy="336550"/>
          </a:xfrm>
          <a:prstGeom prst="rect">
            <a:avLst/>
          </a:prstGeom>
          <a:noFill/>
          <a:ln w="9525">
            <a:noFill/>
            <a:miter lim="800000"/>
            <a:headEnd/>
            <a:tailEnd/>
          </a:ln>
        </p:spPr>
        <p:txBody>
          <a:bodyPr wrap="none">
            <a:spAutoFit/>
          </a:bodyPr>
          <a:lstStyle/>
          <a:p>
            <a:r>
              <a:rPr lang="en-GB" sz="1600" b="0">
                <a:solidFill>
                  <a:srgbClr val="FF3300"/>
                </a:solidFill>
              </a:rPr>
              <a:t>Change no. Slots in Active Toolset</a:t>
            </a:r>
          </a:p>
        </p:txBody>
      </p:sp>
      <p:sp>
        <p:nvSpPr>
          <p:cNvPr id="94214" name="Text Box 6"/>
          <p:cNvSpPr txBox="1">
            <a:spLocks noChangeArrowheads="1"/>
          </p:cNvSpPr>
          <p:nvPr/>
        </p:nvSpPr>
        <p:spPr bwMode="auto">
          <a:xfrm>
            <a:off x="1371600" y="6019800"/>
            <a:ext cx="4132263" cy="581025"/>
          </a:xfrm>
          <a:prstGeom prst="rect">
            <a:avLst/>
          </a:prstGeom>
          <a:noFill/>
          <a:ln w="9525">
            <a:noFill/>
            <a:miter lim="800000"/>
            <a:headEnd/>
            <a:tailEnd/>
          </a:ln>
        </p:spPr>
        <p:txBody>
          <a:bodyPr wrap="none">
            <a:spAutoFit/>
          </a:bodyPr>
          <a:lstStyle/>
          <a:p>
            <a:r>
              <a:rPr lang="en-GB" sz="1600" b="0">
                <a:solidFill>
                  <a:srgbClr val="FF3300"/>
                </a:solidFill>
              </a:rPr>
              <a:t>flows the tools together getting </a:t>
            </a:r>
          </a:p>
          <a:p>
            <a:r>
              <a:rPr lang="en-GB" sz="1600" b="0">
                <a:solidFill>
                  <a:srgbClr val="FF3300"/>
                </a:solidFill>
              </a:rPr>
              <a:t>rid of extra spacing and short columns</a:t>
            </a:r>
          </a:p>
        </p:txBody>
      </p:sp>
      <p:sp>
        <p:nvSpPr>
          <p:cNvPr id="94215" name="Line 7"/>
          <p:cNvSpPr>
            <a:spLocks noChangeShapeType="1"/>
          </p:cNvSpPr>
          <p:nvPr/>
        </p:nvSpPr>
        <p:spPr bwMode="auto">
          <a:xfrm flipV="1">
            <a:off x="1371600" y="3962400"/>
            <a:ext cx="2438400" cy="1524000"/>
          </a:xfrm>
          <a:prstGeom prst="line">
            <a:avLst/>
          </a:prstGeom>
          <a:noFill/>
          <a:ln w="9525">
            <a:solidFill>
              <a:schemeClr val="tx1"/>
            </a:solidFill>
            <a:round/>
            <a:headEnd/>
            <a:tailEnd type="triangle" w="med" len="med"/>
          </a:ln>
        </p:spPr>
        <p:txBody>
          <a:bodyPr/>
          <a:lstStyle/>
          <a:p>
            <a:endParaRPr lang="en-GB"/>
          </a:p>
        </p:txBody>
      </p:sp>
      <p:sp>
        <p:nvSpPr>
          <p:cNvPr id="94216" name="Line 8"/>
          <p:cNvSpPr>
            <a:spLocks noChangeShapeType="1"/>
          </p:cNvSpPr>
          <p:nvPr/>
        </p:nvSpPr>
        <p:spPr bwMode="auto">
          <a:xfrm flipV="1">
            <a:off x="3657600" y="4267200"/>
            <a:ext cx="381000" cy="1828800"/>
          </a:xfrm>
          <a:prstGeom prst="line">
            <a:avLst/>
          </a:prstGeom>
          <a:noFill/>
          <a:ln w="9525">
            <a:solidFill>
              <a:schemeClr val="tx1"/>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smtClean="0"/>
              <a:t>Control Panel</a:t>
            </a:r>
          </a:p>
        </p:txBody>
      </p:sp>
      <p:sp>
        <p:nvSpPr>
          <p:cNvPr id="95235" name="Rectangle 3"/>
          <p:cNvSpPr>
            <a:spLocks noGrp="1" noChangeArrowheads="1"/>
          </p:cNvSpPr>
          <p:nvPr>
            <p:ph type="body" idx="1"/>
          </p:nvPr>
        </p:nvSpPr>
        <p:spPr>
          <a:xfrm>
            <a:off x="685800" y="3543300"/>
            <a:ext cx="7772400" cy="2667000"/>
          </a:xfrm>
        </p:spPr>
        <p:txBody>
          <a:bodyPr/>
          <a:lstStyle/>
          <a:p>
            <a:r>
              <a:rPr lang="en-GB" smtClean="0"/>
              <a:t>The Control Panel allows you to change internal settings that govern the operation of Vensim, eg which Workbench Variable is selected or what Datasets are loaded.</a:t>
            </a:r>
          </a:p>
        </p:txBody>
      </p:sp>
      <p:pic>
        <p:nvPicPr>
          <p:cNvPr id="95236" name="Picture 4"/>
          <p:cNvPicPr>
            <a:picLocks noChangeAspect="1" noChangeArrowheads="1"/>
          </p:cNvPicPr>
          <p:nvPr/>
        </p:nvPicPr>
        <p:blipFill>
          <a:blip r:embed="rId2" cstate="print"/>
          <a:srcRect/>
          <a:stretch>
            <a:fillRect/>
          </a:stretch>
        </p:blipFill>
        <p:spPr bwMode="auto">
          <a:xfrm>
            <a:off x="2843213" y="1676400"/>
            <a:ext cx="3457575" cy="1571625"/>
          </a:xfrm>
          <a:prstGeom prst="rect">
            <a:avLst/>
          </a:prstGeom>
          <a:noFill/>
          <a:ln w="9525">
            <a:noFill/>
            <a:miter lim="800000"/>
            <a:headEnd/>
            <a:tailEnd/>
          </a:ln>
        </p:spPr>
      </p:pic>
      <p:pic>
        <p:nvPicPr>
          <p:cNvPr id="95237" name="Picture 5"/>
          <p:cNvPicPr>
            <a:picLocks noChangeAspect="1" noChangeArrowheads="1"/>
          </p:cNvPicPr>
          <p:nvPr/>
        </p:nvPicPr>
        <p:blipFill>
          <a:blip r:embed="rId3" cstate="print"/>
          <a:srcRect/>
          <a:stretch>
            <a:fillRect/>
          </a:stretch>
        </p:blipFill>
        <p:spPr bwMode="auto">
          <a:xfrm>
            <a:off x="6324600" y="849313"/>
            <a:ext cx="609600"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GB" smtClean="0"/>
              <a:t>Control Panel</a:t>
            </a:r>
          </a:p>
        </p:txBody>
      </p:sp>
      <p:sp>
        <p:nvSpPr>
          <p:cNvPr id="305155" name="Rectangle 3"/>
          <p:cNvSpPr>
            <a:spLocks noGrp="1" noChangeArrowheads="1"/>
          </p:cNvSpPr>
          <p:nvPr>
            <p:ph type="body" idx="1"/>
          </p:nvPr>
        </p:nvSpPr>
        <p:spPr>
          <a:xfrm>
            <a:off x="685800" y="3429000"/>
            <a:ext cx="8153400" cy="2667000"/>
          </a:xfrm>
        </p:spPr>
        <p:txBody>
          <a:bodyPr/>
          <a:lstStyle/>
          <a:p>
            <a:r>
              <a:rPr lang="en-GB" sz="1600" b="0" smtClean="0">
                <a:solidFill>
                  <a:schemeClr val="accent2"/>
                </a:solidFill>
              </a:rPr>
              <a:t>Variable</a:t>
            </a:r>
            <a:r>
              <a:rPr lang="en-GB" sz="1600" smtClean="0"/>
              <a:t> allows you to choose a variable in your model and select it as the Workbench Variable.</a:t>
            </a:r>
          </a:p>
          <a:p>
            <a:r>
              <a:rPr lang="en-GB" sz="1600" b="0" smtClean="0">
                <a:solidFill>
                  <a:schemeClr val="accent2"/>
                </a:solidFill>
              </a:rPr>
              <a:t>Time Axis</a:t>
            </a:r>
            <a:r>
              <a:rPr lang="en-GB" sz="1600" smtClean="0"/>
              <a:t> allows you to change or focus the period of time over which Analysis tools operate.</a:t>
            </a:r>
          </a:p>
          <a:p>
            <a:r>
              <a:rPr lang="en-GB" sz="1600" b="0" smtClean="0">
                <a:solidFill>
                  <a:schemeClr val="accent2"/>
                </a:solidFill>
              </a:rPr>
              <a:t>Scaling</a:t>
            </a:r>
            <a:r>
              <a:rPr lang="en-GB" sz="1600" smtClean="0"/>
              <a:t> enables you to change the scales of output graphs.</a:t>
            </a:r>
          </a:p>
          <a:p>
            <a:r>
              <a:rPr lang="en-GB" sz="1600" b="0" smtClean="0">
                <a:solidFill>
                  <a:schemeClr val="accent2"/>
                </a:solidFill>
              </a:rPr>
              <a:t>Datasets</a:t>
            </a:r>
            <a:r>
              <a:rPr lang="en-GB" sz="1600" smtClean="0"/>
              <a:t> allows you to manipulate the stored datasets (runs).</a:t>
            </a:r>
          </a:p>
          <a:p>
            <a:r>
              <a:rPr lang="en-GB" sz="1600" b="0" smtClean="0">
                <a:solidFill>
                  <a:schemeClr val="accent2"/>
                </a:solidFill>
              </a:rPr>
              <a:t>Graphs</a:t>
            </a:r>
            <a:r>
              <a:rPr lang="en-GB" sz="1600" smtClean="0"/>
              <a:t> brings up the Custom Graph Control.</a:t>
            </a:r>
          </a:p>
          <a:p>
            <a:r>
              <a:rPr lang="en-GB" sz="1600" b="0" smtClean="0">
                <a:solidFill>
                  <a:schemeClr val="accent2"/>
                </a:solidFill>
              </a:rPr>
              <a:t>Placeholders</a:t>
            </a:r>
            <a:r>
              <a:rPr lang="en-GB" sz="1600" smtClean="0"/>
              <a:t> is a control that sets Placeholder Values</a:t>
            </a:r>
          </a:p>
        </p:txBody>
      </p:sp>
      <p:pic>
        <p:nvPicPr>
          <p:cNvPr id="96260" name="Picture 4"/>
          <p:cNvPicPr>
            <a:picLocks noChangeAspect="1" noChangeArrowheads="1"/>
          </p:cNvPicPr>
          <p:nvPr/>
        </p:nvPicPr>
        <p:blipFill>
          <a:blip r:embed="rId2" cstate="print"/>
          <a:srcRect/>
          <a:stretch>
            <a:fillRect/>
          </a:stretch>
        </p:blipFill>
        <p:spPr bwMode="auto">
          <a:xfrm>
            <a:off x="2843213" y="1676400"/>
            <a:ext cx="3457575" cy="1571625"/>
          </a:xfrm>
          <a:prstGeom prst="rect">
            <a:avLst/>
          </a:prstGeom>
          <a:noFill/>
          <a:ln w="9525">
            <a:noFill/>
            <a:miter lim="800000"/>
            <a:headEnd/>
            <a:tailEnd/>
          </a:ln>
        </p:spPr>
      </p:pic>
      <p:pic>
        <p:nvPicPr>
          <p:cNvPr id="96261" name="Picture 5"/>
          <p:cNvPicPr>
            <a:picLocks noChangeAspect="1" noChangeArrowheads="1"/>
          </p:cNvPicPr>
          <p:nvPr/>
        </p:nvPicPr>
        <p:blipFill>
          <a:blip r:embed="rId3" cstate="print"/>
          <a:srcRect/>
          <a:stretch>
            <a:fillRect/>
          </a:stretch>
        </p:blipFill>
        <p:spPr bwMode="auto">
          <a:xfrm>
            <a:off x="6324600" y="849313"/>
            <a:ext cx="609600" cy="566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dissolve">
                                      <p:cBhvr>
                                        <p:cTn id="7" dur="500"/>
                                        <p:tgtEl>
                                          <p:spTgt spid="305155">
                                            <p:txEl>
                                              <p:pRg st="0" end="0"/>
                                            </p:txEl>
                                          </p:spTgt>
                                        </p:tgtEl>
                                      </p:cBhvr>
                                    </p:animEffect>
                                  </p:childTnLst>
                                  <p:subTnLst>
                                    <p:animClr clrSpc="rgb" dir="cw">
                                      <p:cBhvr override="childStyle">
                                        <p:cTn dur="1" fill="hold" display="0" masterRel="nextClick" afterEffect="1"/>
                                        <p:tgtEl>
                                          <p:spTgt spid="305155">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5155">
                                            <p:txEl>
                                              <p:pRg st="1" end="1"/>
                                            </p:txEl>
                                          </p:spTgt>
                                        </p:tgtEl>
                                        <p:attrNameLst>
                                          <p:attrName>style.visibility</p:attrName>
                                        </p:attrNameLst>
                                      </p:cBhvr>
                                      <p:to>
                                        <p:strVal val="visible"/>
                                      </p:to>
                                    </p:set>
                                    <p:animEffect transition="in" filter="dissolve">
                                      <p:cBhvr>
                                        <p:cTn id="12" dur="500"/>
                                        <p:tgtEl>
                                          <p:spTgt spid="305155">
                                            <p:txEl>
                                              <p:pRg st="1" end="1"/>
                                            </p:txEl>
                                          </p:spTgt>
                                        </p:tgtEl>
                                      </p:cBhvr>
                                    </p:animEffect>
                                  </p:childTnLst>
                                  <p:subTnLst>
                                    <p:animClr clrSpc="rgb" dir="cw">
                                      <p:cBhvr override="childStyle">
                                        <p:cTn dur="1" fill="hold" display="0" masterRel="nextClick" afterEffect="1"/>
                                        <p:tgtEl>
                                          <p:spTgt spid="305155">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5155">
                                            <p:txEl>
                                              <p:pRg st="2" end="2"/>
                                            </p:txEl>
                                          </p:spTgt>
                                        </p:tgtEl>
                                        <p:attrNameLst>
                                          <p:attrName>style.visibility</p:attrName>
                                        </p:attrNameLst>
                                      </p:cBhvr>
                                      <p:to>
                                        <p:strVal val="visible"/>
                                      </p:to>
                                    </p:set>
                                    <p:animEffect transition="in" filter="dissolve">
                                      <p:cBhvr>
                                        <p:cTn id="17" dur="500"/>
                                        <p:tgtEl>
                                          <p:spTgt spid="305155">
                                            <p:txEl>
                                              <p:pRg st="2" end="2"/>
                                            </p:txEl>
                                          </p:spTgt>
                                        </p:tgtEl>
                                      </p:cBhvr>
                                    </p:animEffect>
                                  </p:childTnLst>
                                  <p:subTnLst>
                                    <p:animClr clrSpc="rgb" dir="cw">
                                      <p:cBhvr override="childStyle">
                                        <p:cTn dur="1" fill="hold" display="0" masterRel="nextClick" afterEffect="1"/>
                                        <p:tgtEl>
                                          <p:spTgt spid="305155">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5155">
                                            <p:txEl>
                                              <p:pRg st="3" end="3"/>
                                            </p:txEl>
                                          </p:spTgt>
                                        </p:tgtEl>
                                        <p:attrNameLst>
                                          <p:attrName>style.visibility</p:attrName>
                                        </p:attrNameLst>
                                      </p:cBhvr>
                                      <p:to>
                                        <p:strVal val="visible"/>
                                      </p:to>
                                    </p:set>
                                    <p:animEffect transition="in" filter="dissolve">
                                      <p:cBhvr>
                                        <p:cTn id="22" dur="500"/>
                                        <p:tgtEl>
                                          <p:spTgt spid="305155">
                                            <p:txEl>
                                              <p:pRg st="3" end="3"/>
                                            </p:txEl>
                                          </p:spTgt>
                                        </p:tgtEl>
                                      </p:cBhvr>
                                    </p:animEffect>
                                  </p:childTnLst>
                                  <p:subTnLst>
                                    <p:animClr clrSpc="rgb" dir="cw">
                                      <p:cBhvr override="childStyle">
                                        <p:cTn dur="1" fill="hold" display="0" masterRel="nextClick" afterEffect="1"/>
                                        <p:tgtEl>
                                          <p:spTgt spid="305155">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5155">
                                            <p:txEl>
                                              <p:pRg st="4" end="4"/>
                                            </p:txEl>
                                          </p:spTgt>
                                        </p:tgtEl>
                                        <p:attrNameLst>
                                          <p:attrName>style.visibility</p:attrName>
                                        </p:attrNameLst>
                                      </p:cBhvr>
                                      <p:to>
                                        <p:strVal val="visible"/>
                                      </p:to>
                                    </p:set>
                                    <p:animEffect transition="in" filter="dissolve">
                                      <p:cBhvr>
                                        <p:cTn id="27" dur="500"/>
                                        <p:tgtEl>
                                          <p:spTgt spid="305155">
                                            <p:txEl>
                                              <p:pRg st="4" end="4"/>
                                            </p:txEl>
                                          </p:spTgt>
                                        </p:tgtEl>
                                      </p:cBhvr>
                                    </p:animEffect>
                                  </p:childTnLst>
                                  <p:subTnLst>
                                    <p:animClr clrSpc="rgb" dir="cw">
                                      <p:cBhvr override="childStyle">
                                        <p:cTn dur="1" fill="hold" display="0" masterRel="nextClick" afterEffect="1"/>
                                        <p:tgtEl>
                                          <p:spTgt spid="305155">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5155">
                                            <p:txEl>
                                              <p:pRg st="5" end="5"/>
                                            </p:txEl>
                                          </p:spTgt>
                                        </p:tgtEl>
                                        <p:attrNameLst>
                                          <p:attrName>style.visibility</p:attrName>
                                        </p:attrNameLst>
                                      </p:cBhvr>
                                      <p:to>
                                        <p:strVal val="visible"/>
                                      </p:to>
                                    </p:set>
                                    <p:animEffect transition="in" filter="dissolve">
                                      <p:cBhvr>
                                        <p:cTn id="32" dur="500"/>
                                        <p:tgtEl>
                                          <p:spTgt spid="305155">
                                            <p:txEl>
                                              <p:pRg st="5" end="5"/>
                                            </p:txEl>
                                          </p:spTgt>
                                        </p:tgtEl>
                                      </p:cBhvr>
                                    </p:animEffect>
                                  </p:childTnLst>
                                  <p:subTnLst>
                                    <p:animClr clrSpc="rgb" dir="cw">
                                      <p:cBhvr override="childStyle">
                                        <p:cTn dur="1" fill="hold" display="0" masterRel="nextClick" afterEffect="1"/>
                                        <p:tgtEl>
                                          <p:spTgt spid="305155">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GB" smtClean="0"/>
              <a:t>Specifying Variable Units</a:t>
            </a:r>
          </a:p>
        </p:txBody>
      </p:sp>
      <p:pic>
        <p:nvPicPr>
          <p:cNvPr id="97283" name="Picture 1028"/>
          <p:cNvPicPr>
            <a:picLocks noChangeAspect="1" noChangeArrowheads="1"/>
          </p:cNvPicPr>
          <p:nvPr/>
        </p:nvPicPr>
        <p:blipFill>
          <a:blip r:embed="rId2" cstate="print"/>
          <a:srcRect/>
          <a:stretch>
            <a:fillRect/>
          </a:stretch>
        </p:blipFill>
        <p:spPr bwMode="auto">
          <a:xfrm>
            <a:off x="4267200" y="2133600"/>
            <a:ext cx="3305175" cy="423863"/>
          </a:xfrm>
          <a:prstGeom prst="rect">
            <a:avLst/>
          </a:prstGeom>
          <a:noFill/>
          <a:ln w="28575">
            <a:noFill/>
            <a:miter lim="800000"/>
            <a:headEnd/>
            <a:tailEnd/>
          </a:ln>
        </p:spPr>
      </p:pic>
      <p:sp>
        <p:nvSpPr>
          <p:cNvPr id="97284" name="Rectangle 1029"/>
          <p:cNvSpPr>
            <a:spLocks noGrp="1" noChangeArrowheads="1"/>
          </p:cNvSpPr>
          <p:nvPr>
            <p:ph type="body" idx="1"/>
          </p:nvPr>
        </p:nvSpPr>
        <p:spPr>
          <a:xfrm>
            <a:off x="685800" y="2781300"/>
            <a:ext cx="7772400" cy="3695700"/>
          </a:xfrm>
        </p:spPr>
        <p:txBody>
          <a:bodyPr/>
          <a:lstStyle/>
          <a:p>
            <a:r>
              <a:rPr lang="en-GB" smtClean="0"/>
              <a:t>The units of measure are used to check a model for dimensional consistency.  </a:t>
            </a:r>
          </a:p>
          <a:p>
            <a:r>
              <a:rPr lang="en-GB" smtClean="0"/>
              <a:t>Type the variable's units of measurement in the editing box.  </a:t>
            </a:r>
          </a:p>
          <a:p>
            <a:r>
              <a:rPr lang="en-GB" smtClean="0"/>
              <a:t>Units of measure are restricted to using only * / and ( ) operators.</a:t>
            </a:r>
          </a:p>
          <a:p>
            <a:r>
              <a:rPr lang="en-GB" smtClean="0"/>
              <a:t>In addition to being able to type in Units, a list of the existing units of measure is available (this list also include the commonly used Dmnl)</a:t>
            </a:r>
          </a:p>
        </p:txBody>
      </p:sp>
      <p:pic>
        <p:nvPicPr>
          <p:cNvPr id="97285" name="Picture 1030"/>
          <p:cNvPicPr>
            <a:picLocks noChangeAspect="1" noChangeArrowheads="1"/>
          </p:cNvPicPr>
          <p:nvPr/>
        </p:nvPicPr>
        <p:blipFill>
          <a:blip r:embed="rId3" cstate="print"/>
          <a:srcRect/>
          <a:stretch>
            <a:fillRect/>
          </a:stretch>
        </p:blipFill>
        <p:spPr bwMode="auto">
          <a:xfrm>
            <a:off x="1219200" y="1600200"/>
            <a:ext cx="1524000" cy="1028700"/>
          </a:xfrm>
          <a:prstGeom prst="rect">
            <a:avLst/>
          </a:prstGeom>
          <a:noFill/>
          <a:ln w="28575">
            <a:noFill/>
            <a:miter lim="800000"/>
            <a:headEnd/>
            <a:tailEnd/>
          </a:ln>
        </p:spPr>
      </p:pic>
      <p:sp>
        <p:nvSpPr>
          <p:cNvPr id="97286" name="Line 1031"/>
          <p:cNvSpPr>
            <a:spLocks noChangeShapeType="1"/>
          </p:cNvSpPr>
          <p:nvPr/>
        </p:nvSpPr>
        <p:spPr bwMode="auto">
          <a:xfrm flipV="1">
            <a:off x="1752600" y="2286000"/>
            <a:ext cx="2514600" cy="0"/>
          </a:xfrm>
          <a:prstGeom prst="line">
            <a:avLst/>
          </a:prstGeom>
          <a:noFill/>
          <a:ln w="28575">
            <a:solidFill>
              <a:schemeClr val="tx1"/>
            </a:solidFill>
            <a:round/>
            <a:headEnd/>
            <a:tailEnd type="triangle" w="med" len="med"/>
          </a:ln>
        </p:spPr>
        <p:txBody>
          <a:bodyPr anchor="ctr">
            <a:spAutoFit/>
          </a:bodyPr>
          <a:lstStyle/>
          <a:p>
            <a:endParaRPr lang="en-GB"/>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en-GB" smtClean="0"/>
              <a:t>Dimensions</a:t>
            </a:r>
          </a:p>
        </p:txBody>
      </p:sp>
      <p:sp>
        <p:nvSpPr>
          <p:cNvPr id="98307" name="Rectangle 1027"/>
          <p:cNvSpPr>
            <a:spLocks noGrp="1" noChangeArrowheads="1"/>
          </p:cNvSpPr>
          <p:nvPr>
            <p:ph type="body" idx="1"/>
          </p:nvPr>
        </p:nvSpPr>
        <p:spPr/>
        <p:txBody>
          <a:bodyPr/>
          <a:lstStyle/>
          <a:p>
            <a:r>
              <a:rPr lang="en-GB" smtClean="0"/>
              <a:t>Each Variable should be assigned dimensions</a:t>
            </a:r>
          </a:p>
          <a:p>
            <a:r>
              <a:rPr lang="en-GB" smtClean="0"/>
              <a:t>Vensim will check dimensional consistency of all equations written</a:t>
            </a:r>
          </a:p>
          <a:p>
            <a:r>
              <a:rPr lang="en-GB" smtClean="0"/>
              <a:t>Units on left of  “=“ sign, match those derived from the equation elements on the right of “=“</a:t>
            </a:r>
          </a:p>
          <a:p>
            <a:endParaRPr lang="en-GB" smtClean="0"/>
          </a:p>
          <a:p>
            <a:pPr lvl="1"/>
            <a:r>
              <a:rPr lang="en-GB" smtClean="0"/>
              <a:t>Speed = Distance Covered / Time Taken</a:t>
            </a:r>
          </a:p>
          <a:p>
            <a:pPr lvl="1"/>
            <a:r>
              <a:rPr lang="en-GB" smtClean="0"/>
              <a:t>Speed : </a:t>
            </a:r>
            <a:r>
              <a:rPr lang="en-GB" smtClean="0">
                <a:solidFill>
                  <a:srgbClr val="FF0000"/>
                </a:solidFill>
              </a:rPr>
              <a:t>km / hour</a:t>
            </a:r>
          </a:p>
          <a:p>
            <a:pPr lvl="1"/>
            <a:r>
              <a:rPr lang="en-GB" smtClean="0"/>
              <a:t>Distance Covered  : </a:t>
            </a:r>
            <a:r>
              <a:rPr lang="en-GB" smtClean="0">
                <a:solidFill>
                  <a:srgbClr val="FF0000"/>
                </a:solidFill>
              </a:rPr>
              <a:t>km</a:t>
            </a:r>
          </a:p>
          <a:p>
            <a:pPr lvl="1"/>
            <a:r>
              <a:rPr lang="en-GB" smtClean="0"/>
              <a:t>Time Taken : </a:t>
            </a:r>
            <a:r>
              <a:rPr lang="en-GB" smtClean="0">
                <a:solidFill>
                  <a:srgbClr val="FF0000"/>
                </a:solidFill>
              </a:rPr>
              <a:t>Hour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p:txBody>
          <a:bodyPr/>
          <a:lstStyle/>
          <a:p>
            <a:r>
              <a:rPr lang="en-GB" smtClean="0"/>
              <a:t>Units Checking</a:t>
            </a:r>
          </a:p>
        </p:txBody>
      </p:sp>
      <p:sp>
        <p:nvSpPr>
          <p:cNvPr id="99331" name="Rectangle 1027"/>
          <p:cNvSpPr>
            <a:spLocks noGrp="1" noChangeArrowheads="1"/>
          </p:cNvSpPr>
          <p:nvPr>
            <p:ph type="body" idx="1"/>
          </p:nvPr>
        </p:nvSpPr>
        <p:spPr>
          <a:xfrm>
            <a:off x="685800" y="2362200"/>
            <a:ext cx="7772400" cy="4114800"/>
          </a:xfrm>
        </p:spPr>
        <p:txBody>
          <a:bodyPr/>
          <a:lstStyle/>
          <a:p>
            <a:r>
              <a:rPr lang="en-GB" smtClean="0"/>
              <a:t>When you check the units in a model, Vensim will report a list of errors that have been found.  </a:t>
            </a:r>
          </a:p>
          <a:p>
            <a:r>
              <a:rPr lang="en-GB" smtClean="0"/>
              <a:t>Units check errors do not prevent simulation, but fixing units problems can sometimes find problems that might otherwise have been overlooked.  </a:t>
            </a:r>
          </a:p>
          <a:p>
            <a:r>
              <a:rPr lang="en-GB" smtClean="0"/>
              <a:t>If you do not specify units of measurement for model variables, checking the units will simply report the name of each variable that has not had its units specified.</a:t>
            </a:r>
          </a:p>
        </p:txBody>
      </p:sp>
      <p:pic>
        <p:nvPicPr>
          <p:cNvPr id="99332" name="Picture 1028"/>
          <p:cNvPicPr>
            <a:picLocks noChangeAspect="1" noChangeArrowheads="1"/>
          </p:cNvPicPr>
          <p:nvPr/>
        </p:nvPicPr>
        <p:blipFill>
          <a:blip r:embed="rId2" cstate="print"/>
          <a:srcRect/>
          <a:stretch>
            <a:fillRect/>
          </a:stretch>
        </p:blipFill>
        <p:spPr bwMode="auto">
          <a:xfrm>
            <a:off x="4343400" y="1600200"/>
            <a:ext cx="457200" cy="4572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ChangeArrowheads="1"/>
          </p:cNvSpPr>
          <p:nvPr>
            <p:ph type="title"/>
          </p:nvPr>
        </p:nvSpPr>
        <p:spPr/>
        <p:txBody>
          <a:bodyPr/>
          <a:lstStyle/>
          <a:p>
            <a:r>
              <a:rPr lang="en-GB" smtClean="0"/>
              <a:t>Unit Checker Output</a:t>
            </a:r>
          </a:p>
        </p:txBody>
      </p:sp>
      <p:sp>
        <p:nvSpPr>
          <p:cNvPr id="100355" name="Rectangle 1027"/>
          <p:cNvSpPr>
            <a:spLocks noGrp="1" noChangeArrowheads="1"/>
          </p:cNvSpPr>
          <p:nvPr>
            <p:ph type="body" idx="1"/>
          </p:nvPr>
        </p:nvSpPr>
        <p:spPr>
          <a:xfrm>
            <a:off x="685800" y="4343400"/>
            <a:ext cx="7772400" cy="1866900"/>
          </a:xfrm>
        </p:spPr>
        <p:txBody>
          <a:bodyPr/>
          <a:lstStyle/>
          <a:p>
            <a:r>
              <a:rPr lang="en-GB" smtClean="0"/>
              <a:t>Two types of messages:</a:t>
            </a:r>
          </a:p>
          <a:p>
            <a:pPr lvl="1"/>
            <a:r>
              <a:rPr lang="en-GB" u="sng" smtClean="0"/>
              <a:t>Errors</a:t>
            </a:r>
            <a:r>
              <a:rPr lang="en-GB" smtClean="0"/>
              <a:t> indicating dimensional inconsistency.</a:t>
            </a:r>
          </a:p>
          <a:p>
            <a:pPr lvl="1"/>
            <a:r>
              <a:rPr lang="en-GB" u="sng" smtClean="0"/>
              <a:t>Warnings</a:t>
            </a:r>
            <a:r>
              <a:rPr lang="en-GB" smtClean="0"/>
              <a:t> indicating that you have not defined the units of measure for a variable, or that you are using a dimensioned variable as input to a Lookup table.</a:t>
            </a:r>
          </a:p>
        </p:txBody>
      </p:sp>
      <p:pic>
        <p:nvPicPr>
          <p:cNvPr id="100356" name="Picture 1028"/>
          <p:cNvPicPr>
            <a:picLocks noChangeAspect="1" noChangeArrowheads="1"/>
          </p:cNvPicPr>
          <p:nvPr/>
        </p:nvPicPr>
        <p:blipFill>
          <a:blip r:embed="rId2" cstate="print"/>
          <a:srcRect/>
          <a:stretch>
            <a:fillRect/>
          </a:stretch>
        </p:blipFill>
        <p:spPr bwMode="auto">
          <a:xfrm>
            <a:off x="1143000" y="1981200"/>
            <a:ext cx="2419350" cy="1104900"/>
          </a:xfrm>
          <a:prstGeom prst="rect">
            <a:avLst/>
          </a:prstGeom>
          <a:noFill/>
          <a:ln w="28575">
            <a:noFill/>
            <a:miter lim="800000"/>
            <a:headEnd/>
            <a:tailEnd/>
          </a:ln>
        </p:spPr>
      </p:pic>
      <p:pic>
        <p:nvPicPr>
          <p:cNvPr id="100357" name="Picture 1029"/>
          <p:cNvPicPr>
            <a:picLocks noChangeAspect="1" noChangeArrowheads="1"/>
          </p:cNvPicPr>
          <p:nvPr/>
        </p:nvPicPr>
        <p:blipFill>
          <a:blip r:embed="rId3" cstate="print"/>
          <a:srcRect/>
          <a:stretch>
            <a:fillRect/>
          </a:stretch>
        </p:blipFill>
        <p:spPr bwMode="auto">
          <a:xfrm>
            <a:off x="4038600" y="1981200"/>
            <a:ext cx="4100513" cy="1957388"/>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GB" smtClean="0"/>
              <a:t>Common Dimension Errors</a:t>
            </a:r>
          </a:p>
        </p:txBody>
      </p:sp>
      <p:sp>
        <p:nvSpPr>
          <p:cNvPr id="101379" name="Rectangle 1027"/>
          <p:cNvSpPr>
            <a:spLocks noGrp="1" noChangeArrowheads="1"/>
          </p:cNvSpPr>
          <p:nvPr>
            <p:ph type="body" idx="1"/>
          </p:nvPr>
        </p:nvSpPr>
        <p:spPr/>
        <p:txBody>
          <a:bodyPr/>
          <a:lstStyle/>
          <a:p>
            <a:r>
              <a:rPr lang="en-GB" smtClean="0"/>
              <a:t>The left and right hand side of an equation do not have the same units of measure.</a:t>
            </a:r>
          </a:p>
          <a:p>
            <a:endParaRPr lang="en-GB" smtClean="0"/>
          </a:p>
          <a:p>
            <a:r>
              <a:rPr lang="en-GB" smtClean="0"/>
              <a:t>Addition, subtraction, and comparison (&lt;, = and so on) are performed on variables (or expressions) having different units of measure.</a:t>
            </a:r>
          </a:p>
          <a:p>
            <a:endParaRPr lang="en-GB" smtClean="0"/>
          </a:p>
          <a:p>
            <a:r>
              <a:rPr lang="en-GB" smtClean="0"/>
              <a:t>Functions are called with arguments having units of measure inconsistent with what the function requires.  See Chapter 4 for details on individual functions. </a:t>
            </a:r>
          </a:p>
          <a:p>
            <a:r>
              <a:rPr lang="en-GB" smtClean="0"/>
              <a:t>Unit synonyms :  Miles -&gt; Mile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8.2|6.3|13.7"/>
</p:tagLst>
</file>

<file path=ppt/tags/tag10.xml><?xml version="1.0" encoding="utf-8"?>
<p:tagLst xmlns:a="http://schemas.openxmlformats.org/drawingml/2006/main" xmlns:r="http://schemas.openxmlformats.org/officeDocument/2006/relationships" xmlns:p="http://schemas.openxmlformats.org/presentationml/2006/main">
  <p:tag name="TIMING" val="|1.7|2.3|2.9|2.3|3.1|5.1|5.8|3|2.7|5.8|2.5"/>
</p:tagLst>
</file>

<file path=ppt/tags/tag11.xml><?xml version="1.0" encoding="utf-8"?>
<p:tagLst xmlns:a="http://schemas.openxmlformats.org/drawingml/2006/main" xmlns:r="http://schemas.openxmlformats.org/officeDocument/2006/relationships" xmlns:p="http://schemas.openxmlformats.org/presentationml/2006/main">
  <p:tag name="TIMING" val="|1.3|5.7"/>
</p:tagLst>
</file>

<file path=ppt/tags/tag12.xml><?xml version="1.0" encoding="utf-8"?>
<p:tagLst xmlns:a="http://schemas.openxmlformats.org/drawingml/2006/main" xmlns:r="http://schemas.openxmlformats.org/officeDocument/2006/relationships" xmlns:p="http://schemas.openxmlformats.org/presentationml/2006/main">
  <p:tag name="TIMING" val="|0.8|2.2|2.8|4.5|3.8|4.4|2.1"/>
</p:tagLst>
</file>

<file path=ppt/tags/tag13.xml><?xml version="1.0" encoding="utf-8"?>
<p:tagLst xmlns:a="http://schemas.openxmlformats.org/drawingml/2006/main" xmlns:r="http://schemas.openxmlformats.org/officeDocument/2006/relationships" xmlns:p="http://schemas.openxmlformats.org/presentationml/2006/main">
  <p:tag name="TIMING" val="|7.9"/>
</p:tagLst>
</file>

<file path=ppt/tags/tag14.xml><?xml version="1.0" encoding="utf-8"?>
<p:tagLst xmlns:a="http://schemas.openxmlformats.org/drawingml/2006/main" xmlns:r="http://schemas.openxmlformats.org/officeDocument/2006/relationships" xmlns:p="http://schemas.openxmlformats.org/presentationml/2006/main">
  <p:tag name="TIMING" val="|0.9|4.2|3.3|4|7.8"/>
</p:tagLst>
</file>

<file path=ppt/tags/tag15.xml><?xml version="1.0" encoding="utf-8"?>
<p:tagLst xmlns:a="http://schemas.openxmlformats.org/drawingml/2006/main" xmlns:r="http://schemas.openxmlformats.org/officeDocument/2006/relationships" xmlns:p="http://schemas.openxmlformats.org/presentationml/2006/main">
  <p:tag name="TIMING" val="|0.9|3|3.2|3.4|2.3|3.8"/>
</p:tagLst>
</file>

<file path=ppt/tags/tag16.xml><?xml version="1.0" encoding="utf-8"?>
<p:tagLst xmlns:a="http://schemas.openxmlformats.org/drawingml/2006/main" xmlns:r="http://schemas.openxmlformats.org/officeDocument/2006/relationships" xmlns:p="http://schemas.openxmlformats.org/presentationml/2006/main">
  <p:tag name="TIMING" val="|0.7|2.7|7.3|3.9"/>
</p:tagLst>
</file>

<file path=ppt/tags/tag17.xml><?xml version="1.0" encoding="utf-8"?>
<p:tagLst xmlns:a="http://schemas.openxmlformats.org/drawingml/2006/main" xmlns:r="http://schemas.openxmlformats.org/officeDocument/2006/relationships" xmlns:p="http://schemas.openxmlformats.org/presentationml/2006/main">
  <p:tag name="TIMING" val="|1.1|7.2"/>
</p:tagLst>
</file>

<file path=ppt/tags/tag18.xml><?xml version="1.0" encoding="utf-8"?>
<p:tagLst xmlns:a="http://schemas.openxmlformats.org/drawingml/2006/main" xmlns:r="http://schemas.openxmlformats.org/officeDocument/2006/relationships" xmlns:p="http://schemas.openxmlformats.org/presentationml/2006/main">
  <p:tag name="TIMING" val="|1.1|7.2"/>
</p:tagLst>
</file>

<file path=ppt/tags/tag19.xml><?xml version="1.0" encoding="utf-8"?>
<p:tagLst xmlns:a="http://schemas.openxmlformats.org/drawingml/2006/main" xmlns:r="http://schemas.openxmlformats.org/officeDocument/2006/relationships" xmlns:p="http://schemas.openxmlformats.org/presentationml/2006/main">
  <p:tag name="TIMING" val="|1.1|7.2"/>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6|5.9|8.6"/>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3.4|4.9"/>
</p:tagLst>
</file>

<file path=ppt/tags/tag7.xml><?xml version="1.0" encoding="utf-8"?>
<p:tagLst xmlns:a="http://schemas.openxmlformats.org/drawingml/2006/main" xmlns:r="http://schemas.openxmlformats.org/officeDocument/2006/relationships" xmlns:p="http://schemas.openxmlformats.org/presentationml/2006/main">
  <p:tag name="TIMING" val="|2.8|2.9|3.8"/>
</p:tagLst>
</file>

<file path=ppt/tags/tag8.xml><?xml version="1.0" encoding="utf-8"?>
<p:tagLst xmlns:a="http://schemas.openxmlformats.org/drawingml/2006/main" xmlns:r="http://schemas.openxmlformats.org/officeDocument/2006/relationships" xmlns:p="http://schemas.openxmlformats.org/presentationml/2006/main">
  <p:tag name="TIMING" val="|0.9|3.8|2|8.6|4|2.2|3.6|3.6|6.3"/>
</p:tagLst>
</file>

<file path=ppt/tags/tag9.xml><?xml version="1.0" encoding="utf-8"?>
<p:tagLst xmlns:a="http://schemas.openxmlformats.org/drawingml/2006/main" xmlns:r="http://schemas.openxmlformats.org/officeDocument/2006/relationships" xmlns:p="http://schemas.openxmlformats.org/presentationml/2006/main">
  <p:tag name="TIMING" val="|1.3|4.6|4.2|4.6|3.3|2.9"/>
</p:tagLst>
</file>

<file path=ppt/theme/theme1.xml><?xml version="1.0" encoding="utf-8"?>
<a:theme xmlns:a="http://schemas.openxmlformats.org/drawingml/2006/main" name="Ventana">
  <a:themeElements>
    <a:clrScheme name="">
      <a:dk1>
        <a:srgbClr val="000000"/>
      </a:dk1>
      <a:lt1>
        <a:srgbClr val="FFFFFF"/>
      </a:lt1>
      <a:dk2>
        <a:srgbClr val="333399"/>
      </a:dk2>
      <a:lt2>
        <a:srgbClr val="B2B2B2"/>
      </a:lt2>
      <a:accent1>
        <a:srgbClr val="99CCFF"/>
      </a:accent1>
      <a:accent2>
        <a:srgbClr val="990033"/>
      </a:accent2>
      <a:accent3>
        <a:srgbClr val="FFFFFF"/>
      </a:accent3>
      <a:accent4>
        <a:srgbClr val="000000"/>
      </a:accent4>
      <a:accent5>
        <a:srgbClr val="CAE2FF"/>
      </a:accent5>
      <a:accent6>
        <a:srgbClr val="8A002D"/>
      </a:accent6>
      <a:hlink>
        <a:srgbClr val="333399"/>
      </a:hlink>
      <a:folHlink>
        <a:srgbClr val="B2B2B2"/>
      </a:folHlink>
    </a:clrScheme>
    <a:fontScheme name="Ventan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FFFF99"/>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Ventan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entan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entan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entan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entan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entan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entan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33399"/>
    </a:dk2>
    <a:lt2>
      <a:srgbClr val="B2B2B2"/>
    </a:lt2>
    <a:accent1>
      <a:srgbClr val="99CCFF"/>
    </a:accent1>
    <a:accent2>
      <a:srgbClr val="990033"/>
    </a:accent2>
    <a:accent3>
      <a:srgbClr val="FFFFFF"/>
    </a:accent3>
    <a:accent4>
      <a:srgbClr val="000000"/>
    </a:accent4>
    <a:accent5>
      <a:srgbClr val="CAE2FF"/>
    </a:accent5>
    <a:accent6>
      <a:srgbClr val="8A002D"/>
    </a:accent6>
    <a:hlink>
      <a:srgbClr val="333399"/>
    </a:hlink>
    <a:folHlink>
      <a:srgbClr val="B2B2B2"/>
    </a:folHlink>
  </a:clrScheme>
  <a:fontScheme name="Ventan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Settings\Lee Jones\Application Data\Microsoft\Templates\Ventana.pot</Template>
  <TotalTime>774</TotalTime>
  <Words>14809</Words>
  <Application>Microsoft Office PowerPoint</Application>
  <PresentationFormat>On-screen Show (4:3)</PresentationFormat>
  <Paragraphs>2583</Paragraphs>
  <Slides>285</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285</vt:i4>
      </vt:variant>
    </vt:vector>
  </HeadingPairs>
  <TitlesOfParts>
    <vt:vector size="299" baseType="lpstr">
      <vt:lpstr>Andalus</vt:lpstr>
      <vt:lpstr>Arial</vt:lpstr>
      <vt:lpstr>Calibri</vt:lpstr>
      <vt:lpstr>Comic Sans MS</vt:lpstr>
      <vt:lpstr>Courier</vt:lpstr>
      <vt:lpstr>MT Extra</vt:lpstr>
      <vt:lpstr>Symbol</vt:lpstr>
      <vt:lpstr>Tahoma</vt:lpstr>
      <vt:lpstr>Times New Roman</vt:lpstr>
      <vt:lpstr>Trebuchet MS</vt:lpstr>
      <vt:lpstr>Verdana</vt:lpstr>
      <vt:lpstr>Wingdings</vt:lpstr>
      <vt:lpstr>Ventana</vt:lpstr>
      <vt:lpstr>Chart</vt:lpstr>
      <vt:lpstr>System Dynamics using Vensim</vt:lpstr>
      <vt:lpstr>Course Schedule</vt:lpstr>
      <vt:lpstr>A Simple System Dynamics Problem</vt:lpstr>
      <vt:lpstr>The One Hour Course (Understanding diagrams like this)</vt:lpstr>
      <vt:lpstr>and this...</vt:lpstr>
      <vt:lpstr>...but more often this</vt:lpstr>
      <vt:lpstr>How do you calculate Revenue ?</vt:lpstr>
      <vt:lpstr>Inputs  - Output</vt:lpstr>
      <vt:lpstr>Cause and Effect</vt:lpstr>
      <vt:lpstr>Type of Effect</vt:lpstr>
      <vt:lpstr>Type of Effect</vt:lpstr>
      <vt:lpstr>Opposite Type of Change</vt:lpstr>
      <vt:lpstr>What are the other missing pieces of information ?</vt:lpstr>
      <vt:lpstr>Measurement Units</vt:lpstr>
      <vt:lpstr>Weekly Profit</vt:lpstr>
      <vt:lpstr>What are the new equations ?</vt:lpstr>
      <vt:lpstr>Accumulation in System Dynamics </vt:lpstr>
      <vt:lpstr>Stocks</vt:lpstr>
      <vt:lpstr>System Dynamics Diagrams</vt:lpstr>
      <vt:lpstr>Variable Types</vt:lpstr>
      <vt:lpstr>Calculating Cumulative Profit</vt:lpstr>
      <vt:lpstr>Identifying Stocks and Flows </vt:lpstr>
      <vt:lpstr>Common Misconceptions</vt:lpstr>
      <vt:lpstr>Integration</vt:lpstr>
      <vt:lpstr>Time Step</vt:lpstr>
      <vt:lpstr>Bath Tub</vt:lpstr>
      <vt:lpstr>Bath Tub</vt:lpstr>
      <vt:lpstr>PowerPoint Presentation</vt:lpstr>
      <vt:lpstr>That’s System Dynamics !</vt:lpstr>
      <vt:lpstr>So now you can build something like this !</vt:lpstr>
      <vt:lpstr>Tea Break </vt:lpstr>
      <vt:lpstr>Overview</vt:lpstr>
      <vt:lpstr>What is System Dynamics ?</vt:lpstr>
      <vt:lpstr>System Dynamics Method</vt:lpstr>
      <vt:lpstr>Fundamentals</vt:lpstr>
      <vt:lpstr>System Structure</vt:lpstr>
      <vt:lpstr>Cause and Effect</vt:lpstr>
      <vt:lpstr>Feedback</vt:lpstr>
      <vt:lpstr>Feedback</vt:lpstr>
      <vt:lpstr>Positive Feedback</vt:lpstr>
      <vt:lpstr>Negative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Behaviour</vt:lpstr>
      <vt:lpstr>Principle of Robustness</vt:lpstr>
      <vt:lpstr>Stock &amp; Flow Diagram of Heating System</vt:lpstr>
      <vt:lpstr>Stock and Flow Structures</vt:lpstr>
      <vt:lpstr>Example</vt:lpstr>
      <vt:lpstr>Influence Diagrams </vt:lpstr>
      <vt:lpstr>Influence Diagram Conventions</vt:lpstr>
      <vt:lpstr>Creating Influence Diagrams</vt:lpstr>
      <vt:lpstr>List Extension</vt:lpstr>
      <vt:lpstr>State /Entity Method</vt:lpstr>
      <vt:lpstr>Example : Population Model</vt:lpstr>
      <vt:lpstr>Common Modules</vt:lpstr>
      <vt:lpstr>Experience</vt:lpstr>
      <vt:lpstr>Recommended Reading</vt:lpstr>
      <vt:lpstr>Archetypes </vt:lpstr>
      <vt:lpstr>Introduction to Vensim</vt:lpstr>
      <vt:lpstr>Vensim</vt:lpstr>
      <vt:lpstr>PowerPoint Presentation</vt:lpstr>
      <vt:lpstr>Vensim User Interface</vt:lpstr>
      <vt:lpstr>Title Bar</vt:lpstr>
      <vt:lpstr>Menu Bar</vt:lpstr>
      <vt:lpstr>Tool Bar</vt:lpstr>
      <vt:lpstr>Classes of Windows</vt:lpstr>
      <vt:lpstr>Moving Among Window Classes</vt:lpstr>
      <vt:lpstr>Build Window</vt:lpstr>
      <vt:lpstr>Sketch Tools</vt:lpstr>
      <vt:lpstr>PowerPoint Presentation</vt:lpstr>
      <vt:lpstr>PowerPoint Presentation</vt:lpstr>
      <vt:lpstr>Status Bar</vt:lpstr>
      <vt:lpstr>Build Window</vt:lpstr>
      <vt:lpstr>Simulation Setup Mode</vt:lpstr>
      <vt:lpstr>SyntheSim Mode</vt:lpstr>
      <vt:lpstr>Analysis Tools</vt:lpstr>
      <vt:lpstr>Structural Analysis Tools</vt:lpstr>
      <vt:lpstr>Dataset Analysis Tools</vt:lpstr>
      <vt:lpstr>Graph Output</vt:lpstr>
      <vt:lpstr>Causes Strip Graph</vt:lpstr>
      <vt:lpstr>Table Output</vt:lpstr>
      <vt:lpstr>Configuring Analysis Tools</vt:lpstr>
      <vt:lpstr>Causal Table</vt:lpstr>
      <vt:lpstr>Customising &amp; Saving Toolsets</vt:lpstr>
      <vt:lpstr>Modifying Toolset</vt:lpstr>
      <vt:lpstr>Modifying Toolset</vt:lpstr>
      <vt:lpstr>Control Panel</vt:lpstr>
      <vt:lpstr>Control Panel</vt:lpstr>
      <vt:lpstr>Specifying Variable Units</vt:lpstr>
      <vt:lpstr>Dimensions</vt:lpstr>
      <vt:lpstr>Units Checking</vt:lpstr>
      <vt:lpstr>Unit Checker Output</vt:lpstr>
      <vt:lpstr>Common Dimension Errors</vt:lpstr>
      <vt:lpstr>Vensim Inbuilt Constants</vt:lpstr>
      <vt:lpstr>Vensim Modelling Tutorial</vt:lpstr>
      <vt:lpstr>Exercise 1</vt:lpstr>
      <vt:lpstr>Exercise 1 – Sketch Reference Mode</vt:lpstr>
      <vt:lpstr>Creating New Vensim Model</vt:lpstr>
      <vt:lpstr>Time Step</vt:lpstr>
      <vt:lpstr>Calculation Sequence</vt:lpstr>
      <vt:lpstr>Vensim Starting Conditions</vt:lpstr>
      <vt:lpstr>Blank Model</vt:lpstr>
      <vt:lpstr>Blank Model</vt:lpstr>
      <vt:lpstr>Blank Model</vt:lpstr>
      <vt:lpstr>Blank Model</vt:lpstr>
      <vt:lpstr>Bank Model</vt:lpstr>
      <vt:lpstr>Bank Model</vt:lpstr>
      <vt:lpstr>Bank Model</vt:lpstr>
      <vt:lpstr>Bank Model</vt:lpstr>
      <vt:lpstr>Bank Model</vt:lpstr>
      <vt:lpstr>Bank Model</vt:lpstr>
      <vt:lpstr>Documented Equations</vt:lpstr>
      <vt:lpstr>Synthesim</vt:lpstr>
      <vt:lpstr>Common Functions</vt:lpstr>
      <vt:lpstr>Minimum &amp; Maximum</vt:lpstr>
      <vt:lpstr>If Then Else</vt:lpstr>
      <vt:lpstr>ZIDZ – Zero if Divide By Zero</vt:lpstr>
      <vt:lpstr>STEP</vt:lpstr>
      <vt:lpstr>PULSE (creates pulse of value 1)</vt:lpstr>
      <vt:lpstr>Available Function Libraries</vt:lpstr>
      <vt:lpstr>Summary of Predefined Functions</vt:lpstr>
      <vt:lpstr>Predefined Functions</vt:lpstr>
      <vt:lpstr>Predefined Functions</vt:lpstr>
      <vt:lpstr>Predefined Functions</vt:lpstr>
      <vt:lpstr>Predefined Functions</vt:lpstr>
      <vt:lpstr>Predefined Functions</vt:lpstr>
      <vt:lpstr>Exercises</vt:lpstr>
      <vt:lpstr>Exercise 1</vt:lpstr>
      <vt:lpstr>Exercise 1  - Wolf Model (Wolves1)</vt:lpstr>
      <vt:lpstr>First Order Positive Feedback Loop</vt:lpstr>
      <vt:lpstr>Exercise 2</vt:lpstr>
      <vt:lpstr>Exercise 2 - Sketch</vt:lpstr>
      <vt:lpstr>Exercise 2 – Computer Model</vt:lpstr>
      <vt:lpstr>Exercise 2 – Wolf Model (Wolves2)</vt:lpstr>
      <vt:lpstr>First Order Negative Feedback Loop</vt:lpstr>
      <vt:lpstr>Exercise 3</vt:lpstr>
      <vt:lpstr>Exercise 3 - Sketch</vt:lpstr>
      <vt:lpstr>Exercise 3 – Computer Model</vt:lpstr>
      <vt:lpstr>Exercise 3 – Wolf Model (Wolves3)</vt:lpstr>
      <vt:lpstr>Exercise 4 – Computer Model (wolves4)</vt:lpstr>
      <vt:lpstr>Exercise 4 – Wolf Model (Wolves4)</vt:lpstr>
      <vt:lpstr>Mass Balance Check</vt:lpstr>
      <vt:lpstr>Mass Balance Check</vt:lpstr>
      <vt:lpstr>Lookups</vt:lpstr>
      <vt:lpstr>Building a Function with Lookups</vt:lpstr>
      <vt:lpstr>Simple Rabbit Model</vt:lpstr>
      <vt:lpstr>More Realistic Rabbit Model</vt:lpstr>
      <vt:lpstr>Rabbit Deaths</vt:lpstr>
      <vt:lpstr>Normalised Lookups</vt:lpstr>
      <vt:lpstr>Normalised Lookups</vt:lpstr>
      <vt:lpstr>PowerPoint Presentation</vt:lpstr>
      <vt:lpstr>Creating Lookups</vt:lpstr>
      <vt:lpstr>Entering Lookup Data</vt:lpstr>
      <vt:lpstr>Graphical Lookup Data</vt:lpstr>
      <vt:lpstr>Editing Values</vt:lpstr>
      <vt:lpstr>Editing Values</vt:lpstr>
      <vt:lpstr>Getting a Value from Lookup</vt:lpstr>
      <vt:lpstr>Results</vt:lpstr>
      <vt:lpstr>Lookup Variants</vt:lpstr>
      <vt:lpstr>Mass Balance Check</vt:lpstr>
      <vt:lpstr>IPOD Model 2 Stocks of People</vt:lpstr>
      <vt:lpstr>IPOD Model</vt:lpstr>
      <vt:lpstr>IPOD Model</vt:lpstr>
      <vt:lpstr>IPOD Model</vt:lpstr>
      <vt:lpstr>IPOD Model</vt:lpstr>
      <vt:lpstr>IPOD Model Scenario</vt:lpstr>
      <vt:lpstr>Ipod Model Input Constants</vt:lpstr>
      <vt:lpstr>IPOD1 Model</vt:lpstr>
      <vt:lpstr>IPOD2 Model</vt:lpstr>
      <vt:lpstr>IPOD3 Model</vt:lpstr>
      <vt:lpstr>IPOD4 Model</vt:lpstr>
      <vt:lpstr>IPOD Model Units</vt:lpstr>
      <vt:lpstr>Miscellaneous Vensim ` </vt:lpstr>
      <vt:lpstr>Model Workshop</vt:lpstr>
      <vt:lpstr>Model Workshop</vt:lpstr>
      <vt:lpstr>Model Building Workshop</vt:lpstr>
      <vt:lpstr>Rework Model</vt:lpstr>
      <vt:lpstr>Rework Model 1</vt:lpstr>
      <vt:lpstr>Rework Model 1</vt:lpstr>
      <vt:lpstr>Rework Model 1</vt:lpstr>
      <vt:lpstr>Rework Model 2</vt:lpstr>
      <vt:lpstr>Rework Model 2</vt:lpstr>
      <vt:lpstr>Rework Model 2</vt:lpstr>
      <vt:lpstr>Rework Model 3</vt:lpstr>
      <vt:lpstr>Rework Model 3</vt:lpstr>
      <vt:lpstr>Rework 3</vt:lpstr>
      <vt:lpstr>Dynamic Quality</vt:lpstr>
      <vt:lpstr>Rework Model 4</vt:lpstr>
      <vt:lpstr>Rework Model 4</vt:lpstr>
      <vt:lpstr>Time to Discover Errors</vt:lpstr>
      <vt:lpstr>Sample If True</vt:lpstr>
      <vt:lpstr>Compare Rework Models 1- 4 Results</vt:lpstr>
      <vt:lpstr>Rework Model 5</vt:lpstr>
      <vt:lpstr>Rework Model 5</vt:lpstr>
      <vt:lpstr>Adding Extra Workers</vt:lpstr>
      <vt:lpstr>Rework Model 6</vt:lpstr>
      <vt:lpstr>Productivity</vt:lpstr>
      <vt:lpstr>Task Completion Capacity</vt:lpstr>
      <vt:lpstr>Rework Model 7</vt:lpstr>
      <vt:lpstr>Rework Model 7</vt:lpstr>
      <vt:lpstr>Project Schedule</vt:lpstr>
      <vt:lpstr>Project Overrun Proportion</vt:lpstr>
      <vt:lpstr>Rework Model 8</vt:lpstr>
      <vt:lpstr>Desired Workforce</vt:lpstr>
      <vt:lpstr>Project Completion Date</vt:lpstr>
      <vt:lpstr>Rework Model 9</vt:lpstr>
      <vt:lpstr>Excess Workers</vt:lpstr>
      <vt:lpstr>Total Workforce</vt:lpstr>
      <vt:lpstr>Rework Model 10</vt:lpstr>
      <vt:lpstr>Effect of Inexperienced Workers</vt:lpstr>
      <vt:lpstr>Productivity &amp; Quality</vt:lpstr>
      <vt:lpstr>Time Project Completed</vt:lpstr>
      <vt:lpstr>Rework Model 11</vt:lpstr>
      <vt:lpstr>Rework Model 11</vt:lpstr>
      <vt:lpstr>Softer Issues</vt:lpstr>
      <vt:lpstr>Dashboard</vt:lpstr>
      <vt:lpstr>Delays</vt:lpstr>
      <vt:lpstr>Delay Functions</vt:lpstr>
      <vt:lpstr>Continuous Delays</vt:lpstr>
      <vt:lpstr>First Order Delay (Fn Delay1)</vt:lpstr>
      <vt:lpstr>Third Order Delay (Fn Delay3)</vt:lpstr>
      <vt:lpstr>Third Order Delay Calculations</vt:lpstr>
      <vt:lpstr>Ordered Delays</vt:lpstr>
      <vt:lpstr>AVERAGE TIME IN QUEUE = 3  Units: Month FINAL TIME = 100  Units: Month inflow = PULSE(40, TIME STEP)/TIME STEP  Units: people/Month INITIAL TIME = 0  Units: Month ORDER = 3  Units: Dmnl Outflow =   DELAY N ( inflow ,   AVERAGE TIME IN QUEUE ,0, ORDER )   Units: people/Month Queue = INTEG( inflow - Outflow , 0)   Units: people saveper = TIME STEP   Units: Month TIME STEP = 0.0625  Units: Month  </vt:lpstr>
      <vt:lpstr>Remember Time Step Rules</vt:lpstr>
      <vt:lpstr>Fixed Delays</vt:lpstr>
      <vt:lpstr>Delay Fixed</vt:lpstr>
      <vt:lpstr>Fixed Delay – Effect of Changing Delay Time</vt:lpstr>
      <vt:lpstr>Material Delay</vt:lpstr>
      <vt:lpstr>Changing Delay Time Effect on Material Delay</vt:lpstr>
      <vt:lpstr>Information Delay</vt:lpstr>
      <vt:lpstr>Changing Delay Time Effect on Information Delay</vt:lpstr>
      <vt:lpstr>Some other Delays Types</vt:lpstr>
      <vt:lpstr>Exercise - Modelling Delays</vt:lpstr>
      <vt:lpstr>Model Validity</vt:lpstr>
      <vt:lpstr>Tests of Model Purpose </vt:lpstr>
      <vt:lpstr>Boundary Adequacy Test  </vt:lpstr>
      <vt:lpstr>Structural Assessment Tests </vt:lpstr>
      <vt:lpstr>Dimensional Consistency Test</vt:lpstr>
      <vt:lpstr>Extreme Conditions Tests </vt:lpstr>
      <vt:lpstr>Integration Error Test </vt:lpstr>
      <vt:lpstr>Tests of Model Sub-Sector Behaviour </vt:lpstr>
      <vt:lpstr>Tests of Overall Model Behaviour </vt:lpstr>
      <vt:lpstr>Behaviour Anomaly Test </vt:lpstr>
      <vt:lpstr>Family Member Test </vt:lpstr>
      <vt:lpstr>Surprise Behaviour Test </vt:lpstr>
      <vt:lpstr>Sensitivity Tests </vt:lpstr>
      <vt:lpstr>Pragmatic Tests </vt:lpstr>
      <vt:lpstr>System Dynamics using Vensim Advanced Topics</vt:lpstr>
      <vt:lpstr>Advanced Topics</vt:lpstr>
      <vt:lpstr>Subscripting (Arrays)</vt:lpstr>
      <vt:lpstr>Subscripts</vt:lpstr>
      <vt:lpstr>Subscripts</vt:lpstr>
      <vt:lpstr>Subscripts</vt:lpstr>
      <vt:lpstr>Subscripts</vt:lpstr>
      <vt:lpstr>Subscripts</vt:lpstr>
      <vt:lpstr>Subscripts</vt:lpstr>
      <vt:lpstr>Subranges</vt:lpstr>
      <vt:lpstr>Subscripts</vt:lpstr>
      <vt:lpstr>Basic Mechanics</vt:lpstr>
      <vt:lpstr>Creating Subscripts</vt:lpstr>
      <vt:lpstr>Editing Subscripts</vt:lpstr>
      <vt:lpstr>Using Subscripts</vt:lpstr>
      <vt:lpstr>Using Subscripts</vt:lpstr>
      <vt:lpstr>Subscripted Constants</vt:lpstr>
      <vt:lpstr>Subscripting</vt:lpstr>
      <vt:lpstr>Custb1 Model</vt:lpstr>
      <vt:lpstr>Subscripted Two Dimension Constants</vt:lpstr>
      <vt:lpstr>Subscripted Constants with more than two dimensions</vt:lpstr>
      <vt:lpstr>Vector Functions</vt:lpstr>
      <vt:lpstr>Vector Functions</vt:lpstr>
      <vt:lpstr>Subscript  Summing Example</vt:lpstr>
      <vt:lpstr>Amend Model</vt:lpstr>
      <vt:lpstr>Numerical Ranges</vt:lpstr>
      <vt:lpstr>Advanced Subscripting</vt:lpstr>
      <vt:lpstr>Aging Models</vt:lpstr>
      <vt:lpstr>Subscript Mapping</vt:lpstr>
      <vt:lpstr>Mapped Equation</vt:lpstr>
      <vt:lpstr>Subscript  IPOD Model</vt:lpstr>
    </vt:vector>
  </TitlesOfParts>
  <Company>Ventana Systems UK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 Dynamics</dc:title>
  <dc:creator>Lee Jones</dc:creator>
  <cp:lastModifiedBy>Phil Jones</cp:lastModifiedBy>
  <cp:revision>585</cp:revision>
  <dcterms:created xsi:type="dcterms:W3CDTF">2002-09-30T14:16:55Z</dcterms:created>
  <dcterms:modified xsi:type="dcterms:W3CDTF">2021-10-18T08:51:44Z</dcterms:modified>
</cp:coreProperties>
</file>